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1" r:id="rId18"/>
    <p:sldId id="273" r:id="rId19"/>
    <p:sldId id="275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AAB1-E212-43AC-96E7-6D5B3BCDD91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2452-0CF9-4D9C-B0C6-68F413E58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9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2452-0CF9-4D9C-B0C6-68F413E58C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0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2452-0CF9-4D9C-B0C6-68F413E58C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3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2452-0CF9-4D9C-B0C6-68F413E58C5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4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2452-0CF9-4D9C-B0C6-68F413E58C5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1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67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91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9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5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0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2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8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3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6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7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6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B83D-2371-422F-AA71-75F0B071B9C3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92A53-6001-43EE-AD33-D7D9AB94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5545A-AB59-C7BB-1CCC-34364A69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Развитие системы научно-методического сопровождения профессионального роста педагогических работников и руководящих кадров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9D517B-8505-ACF2-5951-CD425218F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676582"/>
          </a:xfrm>
        </p:spPr>
        <p:txBody>
          <a:bodyPr>
            <a:noAutofit/>
          </a:bodyPr>
          <a:lstStyle/>
          <a:p>
            <a:pPr algn="r"/>
            <a:r>
              <a:rPr lang="ru-RU" sz="1600" dirty="0"/>
              <a:t>Попова Д.Д., </a:t>
            </a:r>
          </a:p>
          <a:p>
            <a:pPr algn="r"/>
            <a:r>
              <a:rPr lang="ru-RU" sz="1600" dirty="0"/>
              <a:t>заместитель директора, </a:t>
            </a:r>
          </a:p>
          <a:p>
            <a:pPr algn="r"/>
            <a:r>
              <a:rPr lang="ru-RU" sz="1600" dirty="0"/>
              <a:t>руководитель ЦНППМ </a:t>
            </a:r>
          </a:p>
          <a:p>
            <a:pPr algn="r"/>
            <a:r>
              <a:rPr lang="ru-RU" sz="1600" dirty="0"/>
              <a:t>ГБОУ ДПО ЛНР «ЛИРО</a:t>
            </a:r>
            <a:r>
              <a:rPr lang="ru-RU" sz="11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2424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240342-466D-73C8-C026-C22A49B0D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" t="12573" r="7313" b="5833"/>
          <a:stretch/>
        </p:blipFill>
        <p:spPr bwMode="auto">
          <a:xfrm>
            <a:off x="286111" y="750636"/>
            <a:ext cx="9332162" cy="5356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12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A410B-93EC-AB95-D669-269F1EE1F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" t="11802" r="7473" b="7373"/>
          <a:stretch/>
        </p:blipFill>
        <p:spPr bwMode="auto">
          <a:xfrm>
            <a:off x="147215" y="647487"/>
            <a:ext cx="9563944" cy="5437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704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C5777E-09A2-A26C-6FD5-E589B2184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" t="11816" r="7243" b="8185"/>
          <a:stretch/>
        </p:blipFill>
        <p:spPr>
          <a:xfrm>
            <a:off x="277792" y="787078"/>
            <a:ext cx="9549114" cy="53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D4FBC9-0783-E758-9313-A40B0C84E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1" t="14810" r="7981" b="4810"/>
          <a:stretch/>
        </p:blipFill>
        <p:spPr>
          <a:xfrm>
            <a:off x="324091" y="925975"/>
            <a:ext cx="9375675" cy="53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1FA79-37A4-AA0D-68F9-C406238B2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5" t="15190" r="7243" b="5992"/>
          <a:stretch/>
        </p:blipFill>
        <p:spPr>
          <a:xfrm>
            <a:off x="312516" y="879676"/>
            <a:ext cx="9815332" cy="54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0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F6A3-96C5-D9E8-6E52-40705339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70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РЕГИОНАЛЬНЫЙ МЕТОДИСТ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ECE5F-241E-023B-E4BB-205B1EC5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1319513"/>
            <a:ext cx="9259747" cy="50697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– </a:t>
            </a:r>
            <a:r>
              <a:rPr lang="ru-RU" sz="2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работник – штатный сотрудник ЦНППМ или привлекаемый к работе в ЦНППМ по договору гражданско-правового характера и в иных формах сотрудничества, осуществляющий сопровождение непрерывного профессионального развития педагогических работников, в том числе оказывающий адресную методическую поддержку в разработке и реализации индивидуальных образовательных маршрутов непрерывного профессионального развития педагогических работников, обобщающий и распространяющий информацию о передовых технологиях обучения и воспитания, отечественном и мировом опыте в сфере образования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18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5BC7AE-4816-915F-C70C-DDD0136336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217" y="405114"/>
            <a:ext cx="9838481" cy="64528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</a:t>
            </a:r>
            <a:r>
              <a:rPr lang="ru-RU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методический актив</a:t>
            </a:r>
            <a:r>
              <a:rPr lang="ru-RU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объединение региональных методистов,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сформированный из числа лиц, прошедших диагностику профессиональных компетенций и повышение квалификации в области методической поддержки педагогических работников. Региональный методический актив формируется из числа штатных сотрудников ЦНППМ, а также лиц, привлекаемых по договорам гражданско-правового характера и на иных условиях сотрудничества. Основу регионального методического актива составляют педагогические работники высшей квалификационной категории, имеющие высшее педагогическое образование и стаж работы по специальности не менее 5 лет. В состав регионального методического актива включаются педагогические работники, осуществляющие педагогическую деятельность в образовательной организации, реализующей основные общеобразовательные программы, и также могут войти руководители методических объединений, советов, ведущие и старшие эксперты предметных комиссий ОГЭ, ЕГЭ, тьюторы и наставники, лидеры профессиональных педагогических сообществ, педагогические работники, обучающиеся которых демонстрируют стабильно высокие результаты.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1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DCDE41-DF84-EAF6-C5CA-FBEBB80D8139}"/>
              </a:ext>
            </a:extLst>
          </p:cNvPr>
          <p:cNvSpPr txBox="1"/>
          <p:nvPr/>
        </p:nvSpPr>
        <p:spPr>
          <a:xfrm>
            <a:off x="219920" y="277792"/>
            <a:ext cx="9433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8207177-41E3-2D03-7C83-85428F20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ИОМ – инструмент адресного методического сопровождения педагога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A4DF5A2-DCFF-D9DB-4A67-823AD95D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5" y="1794076"/>
            <a:ext cx="9664861" cy="50639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ИОМ – комплекс мероприятий, включающий описание 	содержания, форм организации, технологий, темпа и общего 	времени освоения педагогическими работниками необходимых 	знаний, умений, практических навыков и опыта, основанный на 	персонифицированном подходе к организации дополнительного 	профессионального образования, в том числе учитывающем 	актуальные дефициты профессиональных компетенций 	педагогических работников, их личностные ресурсы, 	педагогический и управленческий контекст образовательной 	организации, в которой они работают, а также возможности и 	ресурсы системы дополнительного профессионального 	образования федерального и регионального уровней. </a:t>
            </a:r>
          </a:p>
          <a:p>
            <a:pPr marL="457200" lvl="1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Письмо Минпрос. РФ от 08.11.2021 года № АЗ-872/80 «О направлении методических рекомендаций» 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77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A99F8-AF4A-6C2C-6F61-A76A8232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8" t="31899" r="18847" b="18818"/>
          <a:stretch/>
        </p:blipFill>
        <p:spPr>
          <a:xfrm>
            <a:off x="243067" y="1527858"/>
            <a:ext cx="9733355" cy="47205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C0FF1-1468-2D2B-2F02-01E336E6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177299" cy="110345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КОМПОНЕНТЫ ИОМ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484AB-33BE-4AC0-512C-508493AF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3053"/>
            <a:ext cx="8756033" cy="43283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93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87F6D-98C9-0144-17D9-190CDBD7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результативности ИОМ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51986-6079-0F37-80BF-EF008E13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1089"/>
            <a:ext cx="9022252" cy="552691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учебных занятий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продукция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по выявленной проблеме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профессионального мастерства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инновационной деятельности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ADF2F4-9C84-C8B1-B72E-E614F3B5B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" t="11289" r="7067" b="13204"/>
          <a:stretch/>
        </p:blipFill>
        <p:spPr bwMode="auto">
          <a:xfrm>
            <a:off x="196769" y="653380"/>
            <a:ext cx="9479666" cy="5585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361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77EE2-A78D-6275-ED8D-AF2638472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2" t="28354" r="19057" b="22194"/>
          <a:stretch/>
        </p:blipFill>
        <p:spPr>
          <a:xfrm>
            <a:off x="150470" y="1010787"/>
            <a:ext cx="9931079" cy="46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D05B3-3F33-D367-8629-5EC4858A6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" t="13671" r="7138" b="5654"/>
          <a:stretch/>
        </p:blipFill>
        <p:spPr>
          <a:xfrm>
            <a:off x="208344" y="668148"/>
            <a:ext cx="9468092" cy="53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4F8F3E-2963-BFC8-C0BF-D1213245E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" t="11547" r="7473" b="9652"/>
          <a:stretch/>
        </p:blipFill>
        <p:spPr bwMode="auto">
          <a:xfrm>
            <a:off x="246791" y="739251"/>
            <a:ext cx="9464368" cy="524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21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E80241-F160-85E2-233B-054EB9F54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" t="12316" r="7505" b="6859"/>
          <a:stretch/>
        </p:blipFill>
        <p:spPr bwMode="auto">
          <a:xfrm>
            <a:off x="312591" y="740780"/>
            <a:ext cx="9640880" cy="5396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64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D2A7AF-849D-38CE-A8E2-DF15ADDDB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" t="15908" r="7313" b="9939"/>
          <a:stretch/>
        </p:blipFill>
        <p:spPr bwMode="auto">
          <a:xfrm>
            <a:off x="196561" y="725156"/>
            <a:ext cx="9681730" cy="5331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52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CE9D6B-BC84-C988-6F0D-6236D689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 t="12572" r="7151" b="4293"/>
          <a:stretch/>
        </p:blipFill>
        <p:spPr bwMode="auto">
          <a:xfrm>
            <a:off x="353722" y="376554"/>
            <a:ext cx="9247477" cy="537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986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8ED23F-2A1C-8519-9718-2622FA35A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12829" r="7634" b="6346"/>
          <a:stretch/>
        </p:blipFill>
        <p:spPr bwMode="auto">
          <a:xfrm>
            <a:off x="326446" y="695217"/>
            <a:ext cx="9482571" cy="5289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363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69D1FE-D29A-A172-644F-926200072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" t="16421" r="7473" b="4550"/>
          <a:stretch/>
        </p:blipFill>
        <p:spPr bwMode="auto">
          <a:xfrm>
            <a:off x="137690" y="677971"/>
            <a:ext cx="9932285" cy="550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426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5145E0-0D4E-8BEF-4817-B1E96A05F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" t="12573" r="7313" b="6346"/>
          <a:stretch/>
        </p:blipFill>
        <p:spPr bwMode="auto">
          <a:xfrm>
            <a:off x="104172" y="629751"/>
            <a:ext cx="9583838" cy="5494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7993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394</Words>
  <Application>Microsoft Office PowerPoint</Application>
  <PresentationFormat>Широкоэкранный</PresentationFormat>
  <Paragraphs>27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Развитие системы научно-методического сопровождения профессионального роста педагогических работников и руководящих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МЕТОДИСТ </vt:lpstr>
      <vt:lpstr>Презентация PowerPoint</vt:lpstr>
      <vt:lpstr>ИОМ – инструмент адресного методического сопровождения педагога</vt:lpstr>
      <vt:lpstr>КОМПОНЕНТЫ ИОМ</vt:lpstr>
      <vt:lpstr>Формы результативности ИОМ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методического сопровождения  </dc:title>
  <dc:creator>Org</dc:creator>
  <cp:lastModifiedBy>Org</cp:lastModifiedBy>
  <cp:revision>9</cp:revision>
  <dcterms:created xsi:type="dcterms:W3CDTF">2024-05-20T12:39:50Z</dcterms:created>
  <dcterms:modified xsi:type="dcterms:W3CDTF">2024-05-21T12:12:43Z</dcterms:modified>
</cp:coreProperties>
</file>