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8" r:id="rId5"/>
    <p:sldId id="267" r:id="rId6"/>
    <p:sldId id="264" r:id="rId7"/>
    <p:sldId id="260" r:id="rId8"/>
    <p:sldId id="261" r:id="rId9"/>
    <p:sldId id="262" r:id="rId10"/>
    <p:sldId id="263" r:id="rId11"/>
    <p:sldId id="268" r:id="rId12"/>
    <p:sldId id="27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0330D-32BE-42FB-BB9F-9E7231DC2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F65BB15-5578-4F89-82E8-86399148CB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C38F63-5BE4-4944-97C0-DC7A8E0BB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0E90C5-3BF2-4567-A866-D983C3BF9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A14F4C-E78B-4D45-BC3C-8F552E96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032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D63444-604D-498B-B1C4-E35FA53B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1EBB23-00D5-46F6-B951-3B5188843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75DACC-7F59-4CEA-9160-0B665DB7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E5033F-7BD5-48E3-91F1-42F3B58AB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B2E7B8-2201-49BF-A50A-9A079CDA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83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14C565-CFCE-4A00-9C8E-05A4EF275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441681-38B5-47B4-90FA-D97A56DE5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7B29ED-07BE-492C-BC8A-D0E897E6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9E74CC-1A87-4D90-8FE6-9865672A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4E63AB-46F9-41E8-A193-AF45B1D6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9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5A739-EF5D-4C2A-9728-E4ADE6CB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79A3DA-EE67-4B89-B12F-8816F3D2C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E2B07F-AC95-4FD4-849C-EA38394E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B00913-AEC6-4BAA-B133-CC37C1BC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E2345D-38BA-4315-955B-14954072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71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202170-314B-4193-8997-D7C85A10E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2B07A1-9B32-4243-A945-51567E01E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ABB164-11DC-41C8-B030-BDA82ABD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F868E-60E2-4EDD-8C55-8FECF7B6A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22F834-19E1-4ABA-9FDC-CF36A135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54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23540-BD77-4156-9885-7EE972B8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328F91-0AC5-47DC-A737-C02B35DD8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647EA8-2419-4CDB-B652-6F7E27B9C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819686-7D7A-4F1B-9634-DC782768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F0C18B-08D5-46F2-B66F-E32D9C7F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6B5AD4-6F7F-46C5-B247-4E543C89E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25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217481-7307-4444-BA56-DDD825C3A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15E54F-A4C8-4E8F-BBBF-9E331CBE5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B56829-53A6-44D4-88E8-E928287B8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EC1D15-BD7D-48B8-B547-354F52534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4314094-13DF-430E-85E2-0A54B9980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4450CE1-A36E-4521-9472-9674CCBF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3E3F09D-BF0D-4C3E-945A-9E0693BF1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E25A84-3355-414F-A654-8EB5EEF1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9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DF8B15-E77D-44EB-A427-3B37C0362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A27AE2-AA9B-40BC-BDFE-E2C27C86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92D355-CD9B-45AF-8933-E458B3C2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D013B2-9300-4A42-8823-D6C762C5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9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9B67B1-A1CC-4C41-A0DE-B9446DEB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7ECBF4-7F71-4C94-9C59-8686B673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3E61CF-8D91-44F7-87F8-F7772B68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05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38D8EE-7621-449C-B5FF-A0803123C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3F4434-C551-4847-B283-DE0FB0A07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F73D5B-E40E-439A-913A-2E439022B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DA0EB8-4279-439D-857B-F698AF8C7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A2C6F5-AE3E-40CA-9DF9-120C25BE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E9F0BD-83B5-4A1C-8CD1-22B45A2A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49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D9A81-743A-4C9C-887F-FE9D60F98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1326AE-F071-49CF-98ED-5B961A386F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53C4A3-DDDB-45BE-8050-1A24101AF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B2D4A8-EEEC-48D8-A40F-1CC0860DE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C065C3-F184-48EC-9EA1-7CC6640F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79695F-2AF8-4A51-88B1-607EF47A2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95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1B41D-882B-4741-9182-5A98A8A1C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83AD75-E199-4CCC-8AE4-D361A6842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64C7EC-237B-414B-88F3-0AB2E7931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66668-5D63-4D25-9910-4ED21E6E80A0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8BD2A1-CACB-45B6-BA59-60C62EBF3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1E4C8F-F693-4E76-AACA-FA99B37BD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0843E-3374-4285-835A-0FB0474198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563A0-C954-4B1C-8952-3E7C4E234E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Анализ выполнения заданий ЕГЭ выпускниками 2024 года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F37C40-591B-41DD-9DCF-C002CD73AC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600" dirty="0"/>
          </a:p>
          <a:p>
            <a:r>
              <a:rPr lang="ru-RU" sz="3600" dirty="0"/>
              <a:t>БИОЛОГИЯ</a:t>
            </a:r>
          </a:p>
        </p:txBody>
      </p:sp>
    </p:spTree>
    <p:extLst>
      <p:ext uri="{BB962C8B-B14F-4D97-AF65-F5344CB8AC3E}">
        <p14:creationId xmlns:p14="http://schemas.microsoft.com/office/powerpoint/2010/main" val="3124924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5B7B3-6252-4DA7-AFF9-7F96493C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статистические характеристики выполнения заданий КИМ в 2024 году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DBE4BE0-EF33-415E-9F82-97D08E14B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9871" y="2638756"/>
            <a:ext cx="9073896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20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98B53-3DBA-49CA-B029-6F4A2D86C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x-none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Рекомендации по совершенствованию организации и методики преподавания предмета на основе выявленных типичных затруднений и ошибок</a:t>
            </a:r>
            <a:br>
              <a:rPr lang="ru-RU" sz="1800" b="1" dirty="0">
                <a:effectLst/>
                <a:latin typeface="Cambria" panose="02040503050406030204" pitchFamily="18" charset="0"/>
                <a:ea typeface="SimSun" panose="02010600030101010101" pitchFamily="2" charset="-122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86FBB-CF54-405F-85CE-6743C268B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816"/>
            <a:ext cx="10515600" cy="4712147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ru-RU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Обратить внимание на темы, в которых допущено наибольшее количество ошибок: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обмен веществ на клеточном и организменном уровнях;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методы селекции и биотехнологии;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хромосомный набор клеток, деление клеток, митоз и мейоз;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роль ДНК и различных видов РНК в синтезе белка, механизмы трансляции, принцип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антипараллельности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циклы развития растений, гаметофит и спорофит;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движущие силы эволюции, результаты, пути и направления эволюции растений и животных;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закон Харди-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Вайнберга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нервная система и нейрогуморальная регуляция процессов жизнедеятельности организма человека;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анатомия и физиология систем кровообращения; дыхания, выделения;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закономерности развития экосистем, антропогенное влияние на экосистемы.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764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1DB29-4750-46A7-8E07-405FAB8F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Ресурсы Интернет для подготовки к ЕГЭ по биологии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A31D16-2E72-40E9-8A01-8F809463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http://www.fipi.ru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http://www.sarrcoko.ru/gia.php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http://www.prosv.ru/ebooks/Bogolubov_Obshestvoznanie_6kl/index.html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www.biologya.ru/hronos.php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http://www.un.org/ru/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http://www.coe.int/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http://www.alleng.ru/edu/social2.htm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http://soiro.ru/activities/gia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https://bio-ege.sdamgia.ru/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https://neznaika.pro/ege/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http://www.bio-faq.ru/map3.html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http://ftl1.ru/pimenov-av.html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00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5F6CD6-813B-41CD-92D9-7E1B3020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заданий экзаменационной работы по содержательным разделам курса биологии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E27987-0A62-448C-B94F-1CF3DAAAC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650"/>
            <a:ext cx="10515600" cy="52910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 части 1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проверяют усвоение существенных элементов содержания курса биологии на уровне среднего общего образования, сформированность у выпускников научного мировоззрения и биологической компетентности, овладение разнообразными видами учебной деятельности: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владение биологической терминологией и символикой;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знание основных методов изучения живой природы, наиболее важных признаков биологических объектов, особенностей строения и жизнедеятельности организма человека, гигиенических норм и правил здорового образа жизни, экологических основ охраны окружающей среды;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знание сущности биологических процессов, явлений, общебиологических закономерностей;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понимание основных положений биологических теорий, законов, правил, гипотез, закономерностей, сущности биологических процессов и явлений;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умения распознавать биологические объекты и процессы по их описанию, рисункам, графикам, диаграммам, а также решать простейшие биологические задачи, использовать биологические знания в практической деятельности;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умения определять, сравнивать, классифицировать, объяснять биологические объекты, явления и процессы;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умения устанавливать взаимосвязи организмов, процессов, явлений, а также выявлять общие и отличительные признаки, составлять схемы пищевых цепей, применять знания в изменённой ситуации.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58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55DF9-9083-438F-8248-E311E3A0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заданий экзаменационной работы по содержательным разделам курса биологии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F9B62B-25E4-4E67-AC1D-35EA6B8FC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 части 2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предусматривают развёрнутый ответ и направлены на проверку умений: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самостоятельно оперировать биологическими терминами и понятиями, обосновывать и объяснять биологические процессы, явления, грамотно формулировать свой ответ;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применять знания в изменённой и новой ситуациях; устанавливать причинно-следственные связи; анализировать, систематизировать и интегрировать знания из предметов естественно-научного цикла; формулировать выводы и делать прогнозы; проводить анализ биологического эксперимента, определять отрицательный контроль и нулевую гипотезу;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решать биологические задачи, оценивать и прогнозировать биологические процессы, применять теоретические знания на практике.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05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FC8B6-BEA1-4589-8F19-CC884173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заданий экзаменационной работы по содержательным разделам курса биологии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C3E345E-16BA-4811-8D4C-CD389A141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167445"/>
              </p:ext>
            </p:extLst>
          </p:nvPr>
        </p:nvGraphicFramePr>
        <p:xfrm>
          <a:off x="923278" y="1572914"/>
          <a:ext cx="10183797" cy="4795674"/>
        </p:xfrm>
        <a:graphic>
          <a:graphicData uri="http://schemas.openxmlformats.org/drawingml/2006/table">
            <a:tbl>
              <a:tblPr firstRow="1" firstCol="1" bandRow="1"/>
              <a:tblGrid>
                <a:gridCol w="4732910">
                  <a:extLst>
                    <a:ext uri="{9D8B030D-6E8A-4147-A177-3AD203B41FA5}">
                      <a16:colId xmlns:a16="http://schemas.microsoft.com/office/drawing/2014/main" val="245757753"/>
                    </a:ext>
                  </a:extLst>
                </a:gridCol>
                <a:gridCol w="1784411">
                  <a:extLst>
                    <a:ext uri="{9D8B030D-6E8A-4147-A177-3AD203B41FA5}">
                      <a16:colId xmlns:a16="http://schemas.microsoft.com/office/drawing/2014/main" val="376457913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55893770"/>
                    </a:ext>
                  </a:extLst>
                </a:gridCol>
                <a:gridCol w="1837676">
                  <a:extLst>
                    <a:ext uri="{9D8B030D-6E8A-4147-A177-3AD203B41FA5}">
                      <a16:colId xmlns:a16="http://schemas.microsoft.com/office/drawing/2014/main" val="1297659212"/>
                    </a:ext>
                  </a:extLst>
                </a:gridCol>
              </a:tblGrid>
              <a:tr h="39598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Содержательные разделы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 работы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082814"/>
                  </a:ext>
                </a:extLst>
              </a:tr>
              <a:tr h="496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Вся работа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981984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Биология как наука. Живые системы и их изучение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260170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Клетка как биологическая система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838034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Организм как биологическая система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612749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Система и многообразие органического мира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091262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Организм человека и его здоровье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053210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Эволюции живой природы. Развитие жизни на Земле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360106"/>
                  </a:ext>
                </a:extLst>
              </a:tr>
              <a:tr h="518377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Экосистемы и присущие им закономерности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163128"/>
                  </a:ext>
                </a:extLst>
              </a:tr>
              <a:tr h="259188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7316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47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1E5CD-2132-4DF4-BDED-5228F7D50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Распределение заданий по уровню сложности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7B77E1D-C69F-4067-9B1E-91D8065059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402805"/>
              </p:ext>
            </p:extLst>
          </p:nvPr>
        </p:nvGraphicFramePr>
        <p:xfrm>
          <a:off x="1384916" y="1899821"/>
          <a:ext cx="9315786" cy="3249228"/>
        </p:xfrm>
        <a:graphic>
          <a:graphicData uri="http://schemas.openxmlformats.org/drawingml/2006/table">
            <a:tbl>
              <a:tblPr firstRow="1" firstCol="1" bandRow="1"/>
              <a:tblGrid>
                <a:gridCol w="2254596">
                  <a:extLst>
                    <a:ext uri="{9D8B030D-6E8A-4147-A177-3AD203B41FA5}">
                      <a16:colId xmlns:a16="http://schemas.microsoft.com/office/drawing/2014/main" val="800553311"/>
                    </a:ext>
                  </a:extLst>
                </a:gridCol>
                <a:gridCol w="1183824">
                  <a:extLst>
                    <a:ext uri="{9D8B030D-6E8A-4147-A177-3AD203B41FA5}">
                      <a16:colId xmlns:a16="http://schemas.microsoft.com/office/drawing/2014/main" val="2001226007"/>
                    </a:ext>
                  </a:extLst>
                </a:gridCol>
                <a:gridCol w="1365604">
                  <a:extLst>
                    <a:ext uri="{9D8B030D-6E8A-4147-A177-3AD203B41FA5}">
                      <a16:colId xmlns:a16="http://schemas.microsoft.com/office/drawing/2014/main" val="1506662053"/>
                    </a:ext>
                  </a:extLst>
                </a:gridCol>
                <a:gridCol w="4511762">
                  <a:extLst>
                    <a:ext uri="{9D8B030D-6E8A-4147-A177-3AD203B41FA5}">
                      <a16:colId xmlns:a16="http://schemas.microsoft.com/office/drawing/2014/main" val="4081312505"/>
                    </a:ext>
                  </a:extLst>
                </a:gridCol>
              </a:tblGrid>
              <a:tr h="99429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сложности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максимального балла за выполнение заданий данного уровня сложности от максимального первичного балла за всю работу, равного 57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808443"/>
                  </a:ext>
                </a:extLst>
              </a:tr>
              <a:tr h="46940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90806"/>
                  </a:ext>
                </a:extLst>
              </a:tr>
              <a:tr h="46940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Повышенный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849884"/>
                  </a:ext>
                </a:extLst>
              </a:tr>
              <a:tr h="46940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210060"/>
                  </a:ext>
                </a:extLst>
              </a:tr>
              <a:tr h="469407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4834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7DA3D7C-2858-4F90-BC9A-64B73FF8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0833" y="-428111"/>
            <a:ext cx="12332833" cy="117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47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AAA62-8979-4164-A741-D723741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статистические характеристики выполнения заданий КИМ в 2024 году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FE92F58-6E96-4049-88FC-E4389B3FB3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0562" y="1464158"/>
            <a:ext cx="7419829" cy="515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4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BE469-AAEE-4458-A352-C9827A281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статистические характеристики выполнения </a:t>
            </a:r>
            <a:b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заданий КИМ в 2024 году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8C6C7A1-092C-4D23-B244-50E5490F09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9883" y="1825625"/>
            <a:ext cx="891223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58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A371A-3BA5-4A24-A8CC-F356C0849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статистические характеристики выполнения заданий КИМ в 2024 году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AD3C58C-DCA1-4008-A97D-E7244FFD71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4481" y="1825625"/>
            <a:ext cx="824303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048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3C642-6DC6-43F3-8FD2-91B5F423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статистические характеристики выполнения заданий КИМ в 2024 году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28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DCD7D19-E098-411E-B523-79224A5E75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645" y="1825625"/>
            <a:ext cx="826670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8038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767</Words>
  <Application>Microsoft Office PowerPoint</Application>
  <PresentationFormat>Широкоэкранный</PresentationFormat>
  <Paragraphs>115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Times New Roman</vt:lpstr>
      <vt:lpstr>Тема Office</vt:lpstr>
      <vt:lpstr>Анализ выполнения заданий ЕГЭ выпускниками 2024 года</vt:lpstr>
      <vt:lpstr>Распределение заданий экзаменационной работы по содержательным разделам курса биологии </vt:lpstr>
      <vt:lpstr>Распределение заданий экзаменационной работы по содержательным разделам курса биологии </vt:lpstr>
      <vt:lpstr>Распределение заданий экзаменационной работы по содержательным разделам курса биологии </vt:lpstr>
      <vt:lpstr>Распределение заданий по уровню сложности </vt:lpstr>
      <vt:lpstr>Основные статистические характеристики выполнения заданий КИМ в 2024 году </vt:lpstr>
      <vt:lpstr>Основные статистические характеристики выполнения  заданий КИМ в 2024 году </vt:lpstr>
      <vt:lpstr>Основные статистические характеристики выполнения заданий КИМ в 2024 году </vt:lpstr>
      <vt:lpstr>Основные статистические характеристики выполнения заданий КИМ в 2024 году </vt:lpstr>
      <vt:lpstr>Основные статистические характеристики выполнения заданий КИМ в 2024 году </vt:lpstr>
      <vt:lpstr>Рекомендации по совершенствованию организации и методики преподавания предмета на основе выявленных типичных затруднений и ошибок </vt:lpstr>
      <vt:lpstr>Ресурсы Интернет для подготовки к ЕГЭ по биологии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выполнения заданий ЕГЭ выпускниками 2024 года</dc:title>
  <dc:creator>Svetlana</dc:creator>
  <cp:lastModifiedBy>Svetlana</cp:lastModifiedBy>
  <cp:revision>2</cp:revision>
  <dcterms:created xsi:type="dcterms:W3CDTF">2024-09-23T18:19:49Z</dcterms:created>
  <dcterms:modified xsi:type="dcterms:W3CDTF">2024-09-23T19:41:12Z</dcterms:modified>
</cp:coreProperties>
</file>