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7" r:id="rId2"/>
    <p:sldId id="256" r:id="rId3"/>
    <p:sldId id="284" r:id="rId4"/>
    <p:sldId id="276" r:id="rId5"/>
    <p:sldId id="285" r:id="rId6"/>
    <p:sldId id="279" r:id="rId7"/>
    <p:sldId id="286" r:id="rId8"/>
    <p:sldId id="278" r:id="rId9"/>
    <p:sldId id="283" r:id="rId10"/>
    <p:sldId id="280" r:id="rId11"/>
    <p:sldId id="275" r:id="rId12"/>
    <p:sldId id="287" r:id="rId13"/>
    <p:sldId id="288" r:id="rId14"/>
  </p:sldIdLst>
  <p:sldSz cx="9144000" cy="5143500" type="screen16x9"/>
  <p:notesSz cx="9144000" cy="51435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147" d="100"/>
          <a:sy n="147" d="100"/>
        </p:scale>
        <p:origin x="564" y="12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1272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Roboto Th"/>
                <a:cs typeface="Roboto 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1272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chemeClr val="tx1"/>
                </a:solidFill>
                <a:latin typeface="Roboto Th"/>
                <a:cs typeface="Roboto 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1272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14273" y="1423542"/>
            <a:ext cx="3439795" cy="2789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Roboto Th"/>
                <a:cs typeface="Roboto 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307963" y="1229359"/>
            <a:ext cx="2330450" cy="3318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tx1"/>
                </a:solidFill>
                <a:latin typeface="Roboto Th"/>
                <a:cs typeface="Roboto Th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800" b="1" i="0">
                <a:solidFill>
                  <a:srgbClr val="C1272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851" y="1097879"/>
            <a:ext cx="1229131" cy="122913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354323" y="152400"/>
            <a:ext cx="1146048" cy="80924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9559" y="167639"/>
            <a:ext cx="1537716" cy="83057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29028" y="167639"/>
            <a:ext cx="1004315" cy="8808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29867" y="147954"/>
            <a:ext cx="622045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1272C"/>
                </a:solidFill>
                <a:latin typeface="Roboto"/>
                <a:cs typeface="Robo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304029" y="1067790"/>
            <a:ext cx="4296409" cy="1252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chemeClr val="tx1"/>
                </a:solidFill>
                <a:latin typeface="Roboto Th"/>
                <a:cs typeface="Roboto Th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ocs.cntd.ru/document/56451534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1F50D0-BB68-45DC-80A6-6AC4107F3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3170" y="966665"/>
            <a:ext cx="6677659" cy="541180"/>
          </a:xfrm>
        </p:spPr>
        <p:txBody>
          <a:bodyPr/>
          <a:lstStyle/>
          <a:p>
            <a:pPr algn="ctr"/>
            <a:r>
              <a:rPr lang="ru-RU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Семинар – практикум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3BBD56-D700-4F0A-8013-F7E8767FAC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3400" y="1733550"/>
            <a:ext cx="8067039" cy="2288895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«Практическое применение инструментария для проведения социально-психологического тестирования обучающихся: обработка методики, психологическая интерпретация значений» 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6B8D9B7-BC40-4D51-92BB-F2AEB376083A}"/>
              </a:ext>
            </a:extLst>
          </p:cNvPr>
          <p:cNvSpPr txBox="1">
            <a:spLocks/>
          </p:cNvSpPr>
          <p:nvPr/>
        </p:nvSpPr>
        <p:spPr>
          <a:xfrm>
            <a:off x="5943600" y="4248150"/>
            <a:ext cx="265683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1272C"/>
                </a:solidFill>
                <a:latin typeface="Roboto"/>
                <a:ea typeface="+mj-ea"/>
                <a:cs typeface="Roboto"/>
              </a:defRPr>
            </a:lvl1pPr>
          </a:lstStyle>
          <a:p>
            <a:pPr algn="r"/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Методист</a:t>
            </a:r>
          </a:p>
          <a:p>
            <a:pPr algn="r"/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ГБОУ ДПО ЛНР «ЛИРО»</a:t>
            </a:r>
          </a:p>
          <a:p>
            <a:pPr algn="r"/>
            <a:r>
              <a:rPr lang="ru-RU" b="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Курпас</a:t>
            </a:r>
            <a:r>
              <a:rPr lang="ru-RU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И.Н.</a:t>
            </a:r>
            <a:r>
              <a:rPr lang="ru-RU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650108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57ADE3-E3BC-40F0-9FA4-273E0D76D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1095" y="742950"/>
            <a:ext cx="4038600" cy="738664"/>
          </a:xfrm>
        </p:spPr>
        <p:txBody>
          <a:bodyPr/>
          <a:lstStyle/>
          <a:p>
            <a:r>
              <a:rPr lang="ru-RU" sz="2400" dirty="0">
                <a:latin typeface="+mj-lt"/>
              </a:rPr>
              <a:t>Методические рекомендации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D0AE20E-6A65-4464-8A89-341550CFCC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8" t="13173" r="30218" b="6578"/>
          <a:stretch/>
        </p:blipFill>
        <p:spPr>
          <a:xfrm>
            <a:off x="152400" y="184833"/>
            <a:ext cx="4320507" cy="4773834"/>
          </a:xfrm>
          <a:prstGeom prst="rect">
            <a:avLst/>
          </a:prstGeom>
        </p:spPr>
      </p:pic>
      <p:pic>
        <p:nvPicPr>
          <p:cNvPr id="4" name="Picture 16">
            <a:extLst>
              <a:ext uri="{FF2B5EF4-FFF2-40B4-BE49-F238E27FC236}">
                <a16:creationId xmlns:a16="http://schemas.microsoft.com/office/drawing/2014/main" id="{8EAB7C54-A999-4C33-9246-F4F8CE7AA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885950"/>
            <a:ext cx="2819400" cy="282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90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4933" y="1213866"/>
            <a:ext cx="2571115" cy="1395767"/>
          </a:xfrm>
          <a:prstGeom prst="rect">
            <a:avLst/>
          </a:prstGeom>
          <a:ln w="25400">
            <a:solidFill>
              <a:srgbClr val="7171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457200" algn="just">
              <a:lnSpc>
                <a:spcPts val="1370"/>
              </a:lnSpc>
            </a:pPr>
            <a:endParaRPr lang="ru-RU" sz="1200" spc="-65" dirty="0">
              <a:latin typeface="Roboto Th"/>
              <a:cs typeface="Roboto Th"/>
            </a:endParaRPr>
          </a:p>
          <a:p>
            <a:pPr marL="457200" algn="just">
              <a:lnSpc>
                <a:spcPts val="1370"/>
              </a:lnSpc>
            </a:pPr>
            <a:endParaRPr lang="ru-RU" sz="1200" spc="-65" dirty="0">
              <a:latin typeface="Roboto Th"/>
              <a:cs typeface="Roboto Th"/>
            </a:endParaRPr>
          </a:p>
          <a:p>
            <a:pPr marL="457200" algn="just">
              <a:lnSpc>
                <a:spcPts val="1370"/>
              </a:lnSpc>
            </a:pPr>
            <a:endParaRPr lang="ru-RU" sz="1200" spc="-65" dirty="0">
              <a:latin typeface="Roboto Th"/>
              <a:cs typeface="Roboto Th"/>
            </a:endParaRPr>
          </a:p>
          <a:p>
            <a:pPr marL="457200" algn="just">
              <a:lnSpc>
                <a:spcPts val="1370"/>
              </a:lnSpc>
            </a:pPr>
            <a:r>
              <a:rPr sz="1200" spc="-65" dirty="0" err="1">
                <a:latin typeface="Roboto Th"/>
                <a:cs typeface="Roboto Th"/>
              </a:rPr>
              <a:t>Методика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не</a:t>
            </a:r>
            <a:r>
              <a:rPr sz="1200" b="1" spc="3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может</a:t>
            </a:r>
            <a:r>
              <a:rPr sz="1200" b="1" spc="5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spc="-20" dirty="0">
                <a:solidFill>
                  <a:srgbClr val="E95B46"/>
                </a:solidFill>
                <a:latin typeface="Roboto Cn"/>
                <a:cs typeface="Roboto Cn"/>
              </a:rPr>
              <a:t>быть</a:t>
            </a:r>
            <a:endParaRPr sz="1200" dirty="0">
              <a:latin typeface="Roboto Cn"/>
              <a:cs typeface="Roboto Cn"/>
            </a:endParaRPr>
          </a:p>
          <a:p>
            <a:pPr marL="208915" marR="202565" indent="5715" algn="l">
              <a:lnSpc>
                <a:spcPct val="90100"/>
              </a:lnSpc>
              <a:spcBef>
                <a:spcPts val="70"/>
              </a:spcBef>
            </a:pP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использована</a:t>
            </a:r>
            <a:r>
              <a:rPr sz="1200" b="1" spc="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spc="-50" dirty="0">
                <a:latin typeface="Roboto Th"/>
                <a:cs typeface="Roboto Th"/>
              </a:rPr>
              <a:t>для</a:t>
            </a:r>
            <a:r>
              <a:rPr sz="1200" spc="-10" dirty="0">
                <a:latin typeface="Roboto Th"/>
                <a:cs typeface="Roboto Th"/>
              </a:rPr>
              <a:t> </a:t>
            </a:r>
            <a:r>
              <a:rPr sz="1200" spc="-80" dirty="0">
                <a:latin typeface="Roboto Th"/>
                <a:cs typeface="Roboto Th"/>
              </a:rPr>
              <a:t>формулировки </a:t>
            </a:r>
            <a:r>
              <a:rPr sz="1200" spc="-85" dirty="0">
                <a:latin typeface="Roboto Th"/>
                <a:cs typeface="Roboto Th"/>
              </a:rPr>
              <a:t>заключения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dirty="0">
                <a:latin typeface="Roboto Th"/>
                <a:cs typeface="Roboto Th"/>
              </a:rPr>
              <a:t>о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наркотической</a:t>
            </a:r>
            <a:r>
              <a:rPr sz="1200" b="1" spc="4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spc="-25" dirty="0">
                <a:solidFill>
                  <a:srgbClr val="E95B46"/>
                </a:solidFill>
                <a:latin typeface="Roboto Cn"/>
                <a:cs typeface="Roboto Cn"/>
              </a:rPr>
              <a:t>или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иной</a:t>
            </a:r>
            <a:r>
              <a:rPr sz="1200" b="1" spc="2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зависимости</a:t>
            </a:r>
            <a:r>
              <a:rPr sz="1200" b="1" spc="2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spc="-65" dirty="0">
                <a:latin typeface="Roboto Th"/>
                <a:cs typeface="Roboto Th"/>
              </a:rPr>
              <a:t>обучающегося</a:t>
            </a:r>
            <a:endParaRPr sz="1200" dirty="0">
              <a:latin typeface="Roboto Th"/>
              <a:cs typeface="Roboto Th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441953" y="1213866"/>
            <a:ext cx="2571115" cy="1542415"/>
          </a:xfrm>
          <a:prstGeom prst="rect">
            <a:avLst/>
          </a:prstGeom>
          <a:ln w="25400">
            <a:solidFill>
              <a:srgbClr val="717171"/>
            </a:solidFill>
          </a:ln>
        </p:spPr>
        <p:txBody>
          <a:bodyPr vert="horz" wrap="square" lIns="0" tIns="24130" rIns="0" bIns="0" rtlCol="0">
            <a:spAutoFit/>
          </a:bodyPr>
          <a:lstStyle/>
          <a:p>
            <a:pPr marL="93345" marR="85090" algn="ctr">
              <a:lnSpc>
                <a:spcPts val="1300"/>
              </a:lnSpc>
              <a:spcBef>
                <a:spcPts val="190"/>
              </a:spcBef>
            </a:pPr>
            <a:r>
              <a:rPr sz="1200" spc="-60" dirty="0">
                <a:latin typeface="Roboto Th"/>
                <a:cs typeface="Roboto Th"/>
              </a:rPr>
              <a:t>К</a:t>
            </a:r>
            <a:r>
              <a:rPr sz="1200" spc="-5" dirty="0">
                <a:latin typeface="Roboto Th"/>
                <a:cs typeface="Roboto Th"/>
              </a:rPr>
              <a:t> </a:t>
            </a:r>
            <a:r>
              <a:rPr sz="1200" spc="-70" dirty="0">
                <a:latin typeface="Roboto Th"/>
                <a:cs typeface="Roboto Th"/>
              </a:rPr>
              <a:t>организации</a:t>
            </a:r>
            <a:r>
              <a:rPr sz="1200" spc="-5" dirty="0">
                <a:latin typeface="Roboto Th"/>
                <a:cs typeface="Roboto Th"/>
              </a:rPr>
              <a:t> </a:t>
            </a:r>
            <a:r>
              <a:rPr sz="1200" spc="-10" dirty="0">
                <a:latin typeface="Roboto Th"/>
                <a:cs typeface="Roboto Th"/>
              </a:rPr>
              <a:t>проведения </a:t>
            </a:r>
            <a:r>
              <a:rPr sz="1200" spc="-80" dirty="0">
                <a:latin typeface="Roboto Th"/>
                <a:cs typeface="Roboto Th"/>
              </a:rPr>
              <a:t>социально-</a:t>
            </a:r>
            <a:r>
              <a:rPr sz="1200" spc="-10" dirty="0">
                <a:latin typeface="Roboto Th"/>
                <a:cs typeface="Roboto Th"/>
              </a:rPr>
              <a:t>психологического </a:t>
            </a:r>
            <a:r>
              <a:rPr sz="1200" spc="-70" dirty="0">
                <a:latin typeface="Roboto Th"/>
                <a:cs typeface="Roboto Th"/>
              </a:rPr>
              <a:t>тестирования</a:t>
            </a:r>
            <a:r>
              <a:rPr sz="1200" spc="15" dirty="0">
                <a:latin typeface="Roboto Th"/>
                <a:cs typeface="Roboto Th"/>
              </a:rPr>
              <a:t> </a:t>
            </a:r>
            <a:r>
              <a:rPr sz="1200" spc="-60" dirty="0">
                <a:latin typeface="Roboto Th"/>
                <a:cs typeface="Roboto Th"/>
              </a:rPr>
              <a:t>в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spc="-85" dirty="0">
                <a:latin typeface="Roboto Th"/>
                <a:cs typeface="Roboto Th"/>
              </a:rPr>
              <a:t>субъекте</a:t>
            </a:r>
            <a:r>
              <a:rPr sz="1200" spc="15" dirty="0">
                <a:latin typeface="Roboto Th"/>
                <a:cs typeface="Roboto Th"/>
              </a:rPr>
              <a:t> </a:t>
            </a:r>
            <a:r>
              <a:rPr sz="1200" spc="-55" dirty="0">
                <a:latin typeface="Roboto Th"/>
                <a:cs typeface="Roboto Th"/>
              </a:rPr>
              <a:t>Российской </a:t>
            </a:r>
            <a:r>
              <a:rPr sz="1200" spc="-60" dirty="0">
                <a:latin typeface="Roboto Th"/>
                <a:cs typeface="Roboto Th"/>
              </a:rPr>
              <a:t>Федерации</a:t>
            </a:r>
            <a:r>
              <a:rPr sz="1200" spc="25" dirty="0">
                <a:latin typeface="Roboto Th"/>
                <a:cs typeface="Roboto Th"/>
              </a:rPr>
              <a:t> </a:t>
            </a:r>
            <a:r>
              <a:rPr sz="1200" spc="-60" dirty="0">
                <a:latin typeface="Roboto Th"/>
                <a:cs typeface="Roboto Th"/>
              </a:rPr>
              <a:t>и</a:t>
            </a:r>
            <a:r>
              <a:rPr sz="1200" spc="20" dirty="0">
                <a:latin typeface="Roboto Th"/>
                <a:cs typeface="Roboto Th"/>
              </a:rPr>
              <a:t> </a:t>
            </a:r>
            <a:r>
              <a:rPr sz="1200" spc="-70" dirty="0">
                <a:latin typeface="Roboto Th"/>
                <a:cs typeface="Roboto Th"/>
              </a:rPr>
              <a:t>интерпретации</a:t>
            </a:r>
            <a:r>
              <a:rPr sz="1200" spc="25" dirty="0">
                <a:latin typeface="Roboto Th"/>
                <a:cs typeface="Roboto Th"/>
              </a:rPr>
              <a:t> </a:t>
            </a:r>
            <a:r>
              <a:rPr sz="1200" spc="-25" dirty="0">
                <a:latin typeface="Roboto Th"/>
                <a:cs typeface="Roboto Th"/>
              </a:rPr>
              <a:t>его </a:t>
            </a:r>
            <a:r>
              <a:rPr sz="1200" spc="-80" dirty="0">
                <a:latin typeface="Roboto Th"/>
                <a:cs typeface="Roboto Th"/>
              </a:rPr>
              <a:t>результатов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spc="-10" dirty="0">
                <a:latin typeface="Roboto Th"/>
                <a:cs typeface="Roboto Th"/>
              </a:rPr>
              <a:t>допускаются </a:t>
            </a:r>
            <a:r>
              <a:rPr sz="1200" spc="-60" dirty="0">
                <a:latin typeface="Roboto Th"/>
                <a:cs typeface="Roboto Th"/>
              </a:rPr>
              <a:t>специалисты,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spc="-75" dirty="0">
                <a:latin typeface="Roboto Th"/>
                <a:cs typeface="Roboto Th"/>
              </a:rPr>
              <a:t>имеющие</a:t>
            </a:r>
            <a:r>
              <a:rPr sz="1200" dirty="0">
                <a:latin typeface="Roboto Th"/>
                <a:cs typeface="Roboto Th"/>
              </a:rPr>
              <a:t> </a:t>
            </a:r>
            <a:r>
              <a:rPr sz="1200" b="1" spc="-10" dirty="0">
                <a:solidFill>
                  <a:srgbClr val="E95B46"/>
                </a:solidFill>
                <a:latin typeface="Roboto Cn"/>
                <a:cs typeface="Roboto Cn"/>
              </a:rPr>
              <a:t>высшее</a:t>
            </a:r>
            <a:endParaRPr sz="1200" dirty="0">
              <a:latin typeface="Roboto Cn"/>
              <a:cs typeface="Roboto Cn"/>
            </a:endParaRPr>
          </a:p>
          <a:p>
            <a:pPr algn="ctr">
              <a:lnSpc>
                <a:spcPts val="1185"/>
              </a:lnSpc>
            </a:pP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психологическое</a:t>
            </a:r>
            <a:r>
              <a:rPr sz="1200" b="1" spc="10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образование</a:t>
            </a:r>
            <a:r>
              <a:rPr sz="1200" b="1" spc="8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spc="-50" dirty="0">
                <a:latin typeface="Roboto Th"/>
                <a:cs typeface="Roboto Th"/>
              </a:rPr>
              <a:t>и</a:t>
            </a:r>
            <a:endParaRPr sz="1200" dirty="0">
              <a:latin typeface="Roboto Th"/>
              <a:cs typeface="Roboto Th"/>
            </a:endParaRPr>
          </a:p>
          <a:p>
            <a:pPr marL="151130" marR="142875" algn="ctr">
              <a:lnSpc>
                <a:spcPts val="1300"/>
              </a:lnSpc>
              <a:spcBef>
                <a:spcPts val="85"/>
              </a:spcBef>
            </a:pPr>
            <a:r>
              <a:rPr sz="1200" spc="-65" dirty="0">
                <a:latin typeface="Roboto Th"/>
                <a:cs typeface="Roboto Th"/>
              </a:rPr>
              <a:t>прошедшие</a:t>
            </a:r>
            <a:r>
              <a:rPr sz="1200" spc="20" dirty="0">
                <a:latin typeface="Roboto Th"/>
                <a:cs typeface="Roboto Th"/>
              </a:rPr>
              <a:t> </a:t>
            </a:r>
            <a:r>
              <a:rPr sz="1200" spc="-65" dirty="0">
                <a:latin typeface="Roboto Th"/>
                <a:cs typeface="Roboto Th"/>
              </a:rPr>
              <a:t>подготовку</a:t>
            </a:r>
            <a:r>
              <a:rPr sz="1200" spc="-5" dirty="0">
                <a:latin typeface="Roboto Th"/>
                <a:cs typeface="Roboto Th"/>
              </a:rPr>
              <a:t> </a:t>
            </a:r>
            <a:r>
              <a:rPr sz="1200" spc="-55" dirty="0">
                <a:latin typeface="Roboto Th"/>
                <a:cs typeface="Roboto Th"/>
              </a:rPr>
              <a:t>по</a:t>
            </a:r>
            <a:r>
              <a:rPr sz="1200" spc="15" dirty="0">
                <a:latin typeface="Roboto Th"/>
                <a:cs typeface="Roboto Th"/>
              </a:rPr>
              <a:t> </a:t>
            </a:r>
            <a:r>
              <a:rPr sz="1200" spc="-80" dirty="0">
                <a:latin typeface="Roboto Th"/>
                <a:cs typeface="Roboto Th"/>
              </a:rPr>
              <a:t>работе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spc="-50" dirty="0">
                <a:latin typeface="Roboto Th"/>
                <a:cs typeface="Roboto Th"/>
              </a:rPr>
              <a:t>с </a:t>
            </a:r>
            <a:r>
              <a:rPr sz="1200" spc="-105" dirty="0">
                <a:latin typeface="Roboto Th"/>
                <a:cs typeface="Roboto Th"/>
              </a:rPr>
              <a:t>ЕМ</a:t>
            </a:r>
            <a:r>
              <a:rPr sz="1200" spc="-5" dirty="0">
                <a:latin typeface="Roboto Th"/>
                <a:cs typeface="Roboto Th"/>
              </a:rPr>
              <a:t> </a:t>
            </a:r>
            <a:r>
              <a:rPr sz="1200" spc="-25" dirty="0">
                <a:latin typeface="Roboto Th"/>
                <a:cs typeface="Roboto Th"/>
              </a:rPr>
              <a:t>СПТ</a:t>
            </a:r>
            <a:endParaRPr sz="1200" dirty="0">
              <a:latin typeface="Roboto Th"/>
              <a:cs typeface="Roboto 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9205" y="3012185"/>
            <a:ext cx="2571115" cy="1125949"/>
          </a:xfrm>
          <a:prstGeom prst="rect">
            <a:avLst/>
          </a:prstGeom>
          <a:ln w="25400">
            <a:solidFill>
              <a:srgbClr val="717171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85"/>
              </a:spcBef>
            </a:pPr>
            <a:endParaRPr sz="1200" dirty="0">
              <a:latin typeface="Times New Roman"/>
              <a:cs typeface="Times New Roman"/>
            </a:endParaRPr>
          </a:p>
          <a:p>
            <a:pPr marL="93345" marR="86995" algn="ctr">
              <a:lnSpc>
                <a:spcPts val="1300"/>
              </a:lnSpc>
            </a:pPr>
            <a:r>
              <a:rPr sz="1200" spc="-65" dirty="0">
                <a:latin typeface="Roboto Th"/>
                <a:cs typeface="Roboto Th"/>
              </a:rPr>
              <a:t>Методика</a:t>
            </a:r>
            <a:r>
              <a:rPr sz="1200" spc="10" dirty="0">
                <a:latin typeface="Roboto Th"/>
                <a:cs typeface="Roboto Th"/>
              </a:rPr>
              <a:t> </a:t>
            </a:r>
            <a:r>
              <a:rPr sz="1200" spc="-75" dirty="0">
                <a:latin typeface="Roboto Th"/>
                <a:cs typeface="Roboto Th"/>
              </a:rPr>
              <a:t>полностью</a:t>
            </a:r>
            <a:r>
              <a:rPr sz="1200" spc="15" dirty="0">
                <a:latin typeface="Roboto Th"/>
                <a:cs typeface="Roboto Th"/>
              </a:rPr>
              <a:t> </a:t>
            </a:r>
            <a:r>
              <a:rPr sz="1200" spc="-65" dirty="0">
                <a:latin typeface="Roboto Th"/>
                <a:cs typeface="Roboto Th"/>
              </a:rPr>
              <a:t>или</a:t>
            </a:r>
            <a:r>
              <a:rPr sz="1200" spc="25" dirty="0">
                <a:latin typeface="Roboto Th"/>
                <a:cs typeface="Roboto Th"/>
              </a:rPr>
              <a:t> </a:t>
            </a:r>
            <a:r>
              <a:rPr sz="1200" spc="-80" dirty="0">
                <a:latin typeface="Roboto Th"/>
                <a:cs typeface="Roboto Th"/>
              </a:rPr>
              <a:t>какая-</a:t>
            </a:r>
            <a:r>
              <a:rPr sz="1200" spc="-55" dirty="0">
                <a:latin typeface="Roboto Th"/>
                <a:cs typeface="Roboto Th"/>
              </a:rPr>
              <a:t>либо ее</a:t>
            </a:r>
            <a:r>
              <a:rPr sz="1200" spc="-5" dirty="0">
                <a:latin typeface="Roboto Th"/>
                <a:cs typeface="Roboto Th"/>
              </a:rPr>
              <a:t> </a:t>
            </a:r>
            <a:r>
              <a:rPr sz="1200" spc="-85" dirty="0">
                <a:latin typeface="Roboto Th"/>
                <a:cs typeface="Roboto Th"/>
              </a:rPr>
              <a:t>часть</a:t>
            </a:r>
            <a:r>
              <a:rPr sz="1200" spc="-10" dirty="0">
                <a:latin typeface="Roboto Th"/>
                <a:cs typeface="Roboto Th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не</a:t>
            </a:r>
            <a:r>
              <a:rPr sz="1200" b="1" spc="2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может</a:t>
            </a:r>
            <a:r>
              <a:rPr sz="1200" b="1" spc="1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находиться</a:t>
            </a:r>
            <a:r>
              <a:rPr sz="1200" b="1" spc="3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spc="-50" dirty="0">
                <a:solidFill>
                  <a:srgbClr val="E95B46"/>
                </a:solidFill>
                <a:latin typeface="Roboto Cn"/>
                <a:cs typeface="Roboto Cn"/>
              </a:rPr>
              <a:t>в</a:t>
            </a:r>
            <a:endParaRPr sz="1200" dirty="0">
              <a:latin typeface="Roboto Cn"/>
              <a:cs typeface="Roboto Cn"/>
            </a:endParaRPr>
          </a:p>
          <a:p>
            <a:pPr algn="ctr">
              <a:lnSpc>
                <a:spcPts val="1200"/>
              </a:lnSpc>
            </a:pP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открытом</a:t>
            </a:r>
            <a:r>
              <a:rPr sz="1200" b="1" spc="-2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sz="1200" b="1" dirty="0">
                <a:solidFill>
                  <a:srgbClr val="E95B46"/>
                </a:solidFill>
                <a:latin typeface="Roboto Cn"/>
                <a:cs typeface="Roboto Cn"/>
              </a:rPr>
              <a:t>доступе </a:t>
            </a:r>
            <a:r>
              <a:rPr sz="1200" spc="-55" dirty="0">
                <a:latin typeface="Roboto Th"/>
                <a:cs typeface="Roboto Th"/>
              </a:rPr>
              <a:t>для</a:t>
            </a:r>
            <a:r>
              <a:rPr sz="1200" spc="-30" dirty="0">
                <a:latin typeface="Roboto Th"/>
                <a:cs typeface="Roboto Th"/>
              </a:rPr>
              <a:t> </a:t>
            </a:r>
            <a:r>
              <a:rPr sz="1200" spc="-10" dirty="0">
                <a:latin typeface="Roboto Th"/>
                <a:cs typeface="Roboto Th"/>
              </a:rPr>
              <a:t>всеобщего</a:t>
            </a:r>
            <a:endParaRPr sz="1200" dirty="0">
              <a:latin typeface="Roboto Th"/>
              <a:cs typeface="Roboto Th"/>
            </a:endParaRPr>
          </a:p>
          <a:p>
            <a:pPr algn="ctr">
              <a:lnSpc>
                <a:spcPts val="1370"/>
              </a:lnSpc>
            </a:pPr>
            <a:r>
              <a:rPr sz="1200" spc="-10" dirty="0">
                <a:latin typeface="Roboto Th"/>
                <a:cs typeface="Roboto Th"/>
              </a:rPr>
              <a:t>ознакомления</a:t>
            </a:r>
            <a:endParaRPr sz="1200" dirty="0">
              <a:latin typeface="Roboto Th"/>
              <a:cs typeface="Roboto Th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3848" y="1192022"/>
            <a:ext cx="8356040" cy="3727987"/>
            <a:chOff x="653848" y="1192022"/>
            <a:chExt cx="8107680" cy="3441065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3848" y="3421420"/>
              <a:ext cx="938447" cy="113071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229350" y="1204722"/>
              <a:ext cx="2519680" cy="3415665"/>
            </a:xfrm>
            <a:custGeom>
              <a:avLst/>
              <a:gdLst/>
              <a:ahLst/>
              <a:cxnLst/>
              <a:rect l="l" t="t" r="r" b="b"/>
              <a:pathLst>
                <a:path w="2519679" h="3415665">
                  <a:moveTo>
                    <a:pt x="0" y="3415283"/>
                  </a:moveTo>
                  <a:lnTo>
                    <a:pt x="2519172" y="3415283"/>
                  </a:lnTo>
                  <a:lnTo>
                    <a:pt x="2519172" y="0"/>
                  </a:lnTo>
                  <a:lnTo>
                    <a:pt x="0" y="0"/>
                  </a:lnTo>
                  <a:lnTo>
                    <a:pt x="0" y="3415283"/>
                  </a:lnTo>
                  <a:close/>
                </a:path>
              </a:pathLst>
            </a:custGeom>
            <a:ln w="25400">
              <a:solidFill>
                <a:srgbClr val="7E7E7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sz="half" idx="3"/>
          </p:nvPr>
        </p:nvSpPr>
        <p:spPr>
          <a:xfrm>
            <a:off x="6477001" y="1213866"/>
            <a:ext cx="2532888" cy="370614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>
              <a:lnSpc>
                <a:spcPct val="100000"/>
              </a:lnSpc>
              <a:spcBef>
                <a:spcPts val="100"/>
              </a:spcBef>
            </a:pPr>
            <a:r>
              <a:rPr spc="-85" dirty="0"/>
              <a:t>При</a:t>
            </a:r>
            <a:r>
              <a:rPr spc="20" dirty="0"/>
              <a:t> </a:t>
            </a:r>
            <a:r>
              <a:rPr spc="-60" dirty="0"/>
              <a:t>проведении</a:t>
            </a:r>
            <a:r>
              <a:rPr spc="10" dirty="0"/>
              <a:t> </a:t>
            </a:r>
            <a:r>
              <a:rPr spc="-10" dirty="0"/>
              <a:t>социально- </a:t>
            </a:r>
            <a:r>
              <a:rPr spc="-65" dirty="0"/>
              <a:t>психологического</a:t>
            </a:r>
            <a:r>
              <a:rPr spc="40" dirty="0"/>
              <a:t> </a:t>
            </a:r>
            <a:r>
              <a:rPr spc="-10" dirty="0"/>
              <a:t>тестирования </a:t>
            </a:r>
            <a:r>
              <a:rPr b="1" spc="-10" dirty="0">
                <a:solidFill>
                  <a:srgbClr val="E95B46"/>
                </a:solidFill>
                <a:latin typeface="Roboto Cn"/>
                <a:cs typeface="Roboto Cn"/>
              </a:rPr>
              <a:t>детей-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сирот</a:t>
            </a:r>
            <a:r>
              <a:rPr b="1" spc="4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и</a:t>
            </a:r>
            <a:r>
              <a:rPr b="1" spc="2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детей,</a:t>
            </a:r>
            <a:r>
              <a:rPr b="1" spc="2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spc="-10" dirty="0">
                <a:solidFill>
                  <a:srgbClr val="E95B46"/>
                </a:solidFill>
                <a:latin typeface="Roboto Cn"/>
                <a:cs typeface="Roboto Cn"/>
              </a:rPr>
              <a:t>оставшихся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без</a:t>
            </a:r>
            <a:r>
              <a:rPr b="1" spc="2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попечения</a:t>
            </a:r>
            <a:r>
              <a:rPr b="1" spc="1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родителей</a:t>
            </a:r>
            <a:r>
              <a:rPr dirty="0"/>
              <a:t>,</a:t>
            </a:r>
            <a:r>
              <a:rPr spc="25" dirty="0"/>
              <a:t> </a:t>
            </a:r>
            <a:r>
              <a:rPr spc="-60" dirty="0"/>
              <a:t>в</a:t>
            </a:r>
            <a:r>
              <a:rPr spc="5" dirty="0"/>
              <a:t> </a:t>
            </a:r>
            <a:r>
              <a:rPr spc="-45" dirty="0"/>
              <a:t>целях </a:t>
            </a:r>
            <a:r>
              <a:rPr spc="-70" dirty="0"/>
              <a:t>снижения</a:t>
            </a:r>
            <a:r>
              <a:rPr spc="45" dirty="0"/>
              <a:t> </a:t>
            </a:r>
            <a:r>
              <a:rPr spc="-10" dirty="0"/>
              <a:t>психологического </a:t>
            </a:r>
            <a:r>
              <a:rPr spc="-70" dirty="0"/>
              <a:t>напряжения</a:t>
            </a:r>
            <a:r>
              <a:rPr spc="-15" dirty="0"/>
              <a:t> </a:t>
            </a:r>
            <a:r>
              <a:rPr dirty="0"/>
              <a:t>и</a:t>
            </a:r>
            <a:r>
              <a:rPr spc="-50" dirty="0"/>
              <a:t> </a:t>
            </a:r>
            <a:r>
              <a:rPr spc="-10" dirty="0"/>
              <a:t>предотвращения </a:t>
            </a:r>
            <a:r>
              <a:rPr spc="-80" dirty="0"/>
              <a:t>психотравмирующих</a:t>
            </a:r>
            <a:r>
              <a:rPr spc="60" dirty="0"/>
              <a:t> </a:t>
            </a:r>
            <a:r>
              <a:rPr spc="-10" dirty="0"/>
              <a:t>ситуаций </a:t>
            </a:r>
            <a:r>
              <a:rPr spc="-65" dirty="0"/>
              <a:t>необходимо</a:t>
            </a:r>
            <a:r>
              <a:rPr dirty="0"/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исключить</a:t>
            </a:r>
            <a:r>
              <a:rPr b="1" spc="4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spc="-25" dirty="0">
                <a:solidFill>
                  <a:srgbClr val="E95B46"/>
                </a:solidFill>
                <a:latin typeface="Roboto Cn"/>
                <a:cs typeface="Roboto Cn"/>
              </a:rPr>
              <a:t>из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опросника</a:t>
            </a:r>
            <a:r>
              <a:rPr b="1" spc="50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утверждения</a:t>
            </a:r>
            <a:r>
              <a:rPr b="1" spc="5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spc="-10" dirty="0">
                <a:solidFill>
                  <a:srgbClr val="E95B46"/>
                </a:solidFill>
                <a:latin typeface="Roboto Cn"/>
                <a:cs typeface="Roboto Cn"/>
              </a:rPr>
              <a:t>шкалы</a:t>
            </a: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b="1" dirty="0">
                <a:solidFill>
                  <a:srgbClr val="E95B46"/>
                </a:solidFill>
                <a:latin typeface="Roboto Cn"/>
                <a:cs typeface="Roboto Cn"/>
              </a:rPr>
              <a:t>«Принятие</a:t>
            </a:r>
            <a:r>
              <a:rPr b="1" spc="45" dirty="0">
                <a:solidFill>
                  <a:srgbClr val="E95B46"/>
                </a:solidFill>
                <a:latin typeface="Roboto Cn"/>
                <a:cs typeface="Roboto Cn"/>
              </a:rPr>
              <a:t> </a:t>
            </a:r>
            <a:r>
              <a:rPr b="1" spc="-10" dirty="0">
                <a:solidFill>
                  <a:srgbClr val="E95B46"/>
                </a:solidFill>
                <a:latin typeface="Roboto Cn"/>
                <a:cs typeface="Roboto Cn"/>
              </a:rPr>
              <a:t>родителями»</a:t>
            </a:r>
            <a:r>
              <a:rPr spc="-10" dirty="0"/>
              <a:t>.</a:t>
            </a:r>
            <a:r>
              <a:rPr spc="500" dirty="0"/>
              <a:t> </a:t>
            </a:r>
            <a:r>
              <a:rPr spc="-70" dirty="0"/>
              <a:t>Коррекции</a:t>
            </a:r>
            <a:r>
              <a:rPr spc="40" dirty="0"/>
              <a:t> </a:t>
            </a:r>
            <a:r>
              <a:rPr spc="-120" dirty="0"/>
              <a:t>формул</a:t>
            </a:r>
            <a:r>
              <a:rPr spc="25" dirty="0"/>
              <a:t> </a:t>
            </a:r>
            <a:r>
              <a:rPr spc="-55" dirty="0"/>
              <a:t>для</a:t>
            </a:r>
            <a:r>
              <a:rPr spc="25" dirty="0"/>
              <a:t> </a:t>
            </a:r>
            <a:r>
              <a:rPr spc="-10" dirty="0"/>
              <a:t>подсчета </a:t>
            </a:r>
            <a:r>
              <a:rPr spc="-70" dirty="0"/>
              <a:t>показателей</a:t>
            </a:r>
            <a:r>
              <a:rPr dirty="0"/>
              <a:t> </a:t>
            </a:r>
            <a:r>
              <a:rPr spc="-60" dirty="0"/>
              <a:t>методики</a:t>
            </a:r>
            <a:r>
              <a:rPr spc="-10" dirty="0"/>
              <a:t> </a:t>
            </a:r>
            <a:r>
              <a:rPr spc="-25" dirty="0"/>
              <a:t>не</a:t>
            </a:r>
            <a:r>
              <a:rPr spc="500" dirty="0"/>
              <a:t> </a:t>
            </a:r>
            <a:r>
              <a:rPr spc="-70" dirty="0"/>
              <a:t>требуется,</a:t>
            </a:r>
            <a:r>
              <a:rPr spc="15" dirty="0"/>
              <a:t> </a:t>
            </a:r>
            <a:r>
              <a:rPr spc="-75" dirty="0"/>
              <a:t>отсутствие</a:t>
            </a:r>
            <a:r>
              <a:rPr spc="5" dirty="0"/>
              <a:t> </a:t>
            </a:r>
            <a:r>
              <a:rPr spc="-60" dirty="0"/>
              <a:t>данных</a:t>
            </a:r>
            <a:r>
              <a:rPr spc="20" dirty="0"/>
              <a:t> </a:t>
            </a:r>
            <a:r>
              <a:rPr spc="-25" dirty="0"/>
              <a:t>по </a:t>
            </a:r>
            <a:r>
              <a:rPr spc="-65" dirty="0"/>
              <a:t>шкале</a:t>
            </a:r>
            <a:r>
              <a:rPr spc="35" dirty="0"/>
              <a:t> </a:t>
            </a:r>
            <a:r>
              <a:rPr spc="-75" dirty="0"/>
              <a:t>«Принятие</a:t>
            </a:r>
            <a:r>
              <a:rPr spc="35" dirty="0"/>
              <a:t> </a:t>
            </a:r>
            <a:r>
              <a:rPr spc="-10" dirty="0"/>
              <a:t>родителями» </a:t>
            </a:r>
            <a:r>
              <a:rPr spc="-80" dirty="0"/>
              <a:t>засчитывается</a:t>
            </a:r>
            <a:r>
              <a:rPr spc="-20" dirty="0"/>
              <a:t> </a:t>
            </a:r>
            <a:r>
              <a:rPr spc="-60" dirty="0"/>
              <a:t>как</a:t>
            </a:r>
            <a:r>
              <a:rPr spc="15" dirty="0"/>
              <a:t> </a:t>
            </a:r>
            <a:r>
              <a:rPr spc="-80" dirty="0"/>
              <a:t>0</a:t>
            </a:r>
            <a:r>
              <a:rPr spc="15" dirty="0"/>
              <a:t> </a:t>
            </a:r>
            <a:r>
              <a:rPr spc="-75" dirty="0"/>
              <a:t>баллов</a:t>
            </a:r>
            <a:r>
              <a:rPr spc="20" dirty="0"/>
              <a:t> </a:t>
            </a:r>
            <a:r>
              <a:rPr spc="-50" dirty="0"/>
              <a:t>и </a:t>
            </a:r>
            <a:r>
              <a:rPr spc="-85" dirty="0"/>
              <a:t>соответствуют</a:t>
            </a:r>
            <a:r>
              <a:rPr spc="30" dirty="0"/>
              <a:t> </a:t>
            </a:r>
            <a:r>
              <a:rPr spc="-75" dirty="0"/>
              <a:t>ситуации</a:t>
            </a:r>
            <a:r>
              <a:rPr spc="50" dirty="0"/>
              <a:t> </a:t>
            </a:r>
            <a:r>
              <a:rPr spc="-65" dirty="0"/>
              <a:t>отсутствия </a:t>
            </a:r>
            <a:r>
              <a:rPr spc="-70" dirty="0"/>
              <a:t>ресурсов</a:t>
            </a:r>
            <a:r>
              <a:rPr dirty="0"/>
              <a:t> </a:t>
            </a:r>
            <a:r>
              <a:rPr spc="-65" dirty="0"/>
              <a:t>родительской</a:t>
            </a:r>
            <a:r>
              <a:rPr spc="-5" dirty="0"/>
              <a:t> </a:t>
            </a:r>
            <a:r>
              <a:rPr spc="-10" dirty="0"/>
              <a:t>поддержки </a:t>
            </a:r>
            <a:r>
              <a:rPr spc="-90" dirty="0"/>
              <a:t>у</a:t>
            </a:r>
            <a:r>
              <a:rPr spc="10" dirty="0"/>
              <a:t> </a:t>
            </a:r>
            <a:r>
              <a:rPr spc="-60" dirty="0"/>
              <a:t>данной</a:t>
            </a:r>
            <a:r>
              <a:rPr dirty="0"/>
              <a:t> </a:t>
            </a:r>
            <a:r>
              <a:rPr spc="-70" dirty="0"/>
              <a:t>категории</a:t>
            </a:r>
            <a:r>
              <a:rPr spc="10" dirty="0"/>
              <a:t> </a:t>
            </a:r>
            <a:r>
              <a:rPr spc="-10" dirty="0"/>
              <a:t>обучающихся</a:t>
            </a: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2800">
              <a:lnSpc>
                <a:spcPct val="100000"/>
              </a:lnSpc>
              <a:spcBef>
                <a:spcPts val="100"/>
              </a:spcBef>
            </a:pPr>
            <a:r>
              <a:rPr dirty="0"/>
              <a:t>ОГРАНИЧЕНИЯ</a:t>
            </a:r>
            <a:r>
              <a:rPr spc="-5" dirty="0"/>
              <a:t> </a:t>
            </a:r>
            <a:r>
              <a:rPr spc="-10" dirty="0"/>
              <a:t>ИСПОЛЬЗОВАНИЯ</a:t>
            </a:r>
            <a:r>
              <a:rPr dirty="0"/>
              <a:t> ЕМ</a:t>
            </a:r>
            <a:r>
              <a:rPr spc="10" dirty="0"/>
              <a:t> </a:t>
            </a:r>
            <a:r>
              <a:rPr spc="-25" dirty="0"/>
              <a:t>СПТ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13F8EC64-2CA5-4D5B-B412-8C6C5646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44187" y="183784"/>
            <a:ext cx="7271213" cy="4832092"/>
          </a:xfrm>
        </p:spPr>
        <p:txBody>
          <a:bodyPr/>
          <a:lstStyle/>
          <a:p>
            <a:pPr algn="ctr"/>
            <a:r>
              <a:rPr lang="ru-RU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Письмо МОН ЛНР от 28 августа 2024г. № 07-9848</a:t>
            </a: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«Методические рекомендации по организации и проведению социально-психологического тестирования обучающихся в общеобразовательных организациях и профессиональных образовательных организациях Луганской Народной республики»</a:t>
            </a:r>
          </a:p>
          <a:p>
            <a:pPr algn="just"/>
            <a:endParaRPr lang="ru-RU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r"/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ПРИЛОЖЕНИЕ 1</a:t>
            </a:r>
          </a:p>
          <a:p>
            <a:pPr algn="ctr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ПРИКАЗ (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образовательной организации) 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l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«Об организации социально-психологического тестирования обучающихся в 2024-2025 учебном году»</a:t>
            </a:r>
          </a:p>
          <a:p>
            <a:pPr algn="l"/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3036142-E3E9-4CD3-8192-55017477FC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52550"/>
            <a:ext cx="1339387" cy="226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0437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B0F786-1927-9FA2-CFC6-27DE18BE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4728E6-BE1B-A12D-1047-1B7C8B9A90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585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559" y="0"/>
            <a:ext cx="8819388" cy="51434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286000" y="2495550"/>
            <a:ext cx="5257800" cy="1725793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372745" algn="ctr">
              <a:lnSpc>
                <a:spcPts val="1939"/>
              </a:lnSpc>
              <a:spcBef>
                <a:spcPts val="345"/>
              </a:spcBef>
            </a:pPr>
            <a:r>
              <a:rPr sz="2800" b="1" spc="-10" dirty="0">
                <a:solidFill>
                  <a:srgbClr val="C00000"/>
                </a:solidFill>
                <a:latin typeface="Roboto Cn"/>
                <a:cs typeface="Roboto Cn"/>
              </a:rPr>
              <a:t>СОЦИАЛЬНО-</a:t>
            </a:r>
            <a:endParaRPr lang="ru-RU" sz="2800" b="1" spc="-10" dirty="0">
              <a:solidFill>
                <a:srgbClr val="C00000"/>
              </a:solidFill>
              <a:latin typeface="Roboto Cn"/>
              <a:cs typeface="Roboto Cn"/>
            </a:endParaRPr>
          </a:p>
          <a:p>
            <a:pPr marL="12700" algn="ctr">
              <a:lnSpc>
                <a:spcPts val="1810"/>
              </a:lnSpc>
            </a:pPr>
            <a:endParaRPr lang="ru-RU" sz="2800" dirty="0">
              <a:latin typeface="Roboto Cn"/>
              <a:cs typeface="Roboto Cn"/>
            </a:endParaRPr>
          </a:p>
          <a:p>
            <a:pPr marL="12700" algn="ctr">
              <a:lnSpc>
                <a:spcPts val="1810"/>
              </a:lnSpc>
            </a:pPr>
            <a:r>
              <a:rPr sz="2800" b="1" dirty="0">
                <a:solidFill>
                  <a:srgbClr val="C00000"/>
                </a:solidFill>
                <a:latin typeface="Roboto Cn"/>
                <a:cs typeface="Roboto Cn"/>
              </a:rPr>
              <a:t>ПСИХОЛОГИЧЕСКО</a:t>
            </a:r>
            <a:r>
              <a:rPr lang="ru-RU" sz="2800" b="1" dirty="0">
                <a:solidFill>
                  <a:srgbClr val="C00000"/>
                </a:solidFill>
                <a:latin typeface="Roboto Cn"/>
                <a:cs typeface="Roboto Cn"/>
              </a:rPr>
              <a:t>Е</a:t>
            </a:r>
          </a:p>
          <a:p>
            <a:pPr marL="12700" algn="ctr">
              <a:lnSpc>
                <a:spcPts val="1810"/>
              </a:lnSpc>
            </a:pPr>
            <a:endParaRPr lang="ru-RU" sz="2800" b="1" spc="45" dirty="0">
              <a:solidFill>
                <a:srgbClr val="C00000"/>
              </a:solidFill>
              <a:latin typeface="Roboto Cn"/>
              <a:cs typeface="Roboto Cn"/>
            </a:endParaRPr>
          </a:p>
          <a:p>
            <a:pPr marL="12700" algn="ctr">
              <a:lnSpc>
                <a:spcPts val="1810"/>
              </a:lnSpc>
            </a:pPr>
            <a:r>
              <a:rPr sz="2800" b="1" spc="45" dirty="0">
                <a:solidFill>
                  <a:srgbClr val="C00000"/>
                </a:solidFill>
                <a:latin typeface="Roboto Cn"/>
                <a:cs typeface="Roboto Cn"/>
              </a:rPr>
              <a:t> </a:t>
            </a:r>
            <a:r>
              <a:rPr sz="2800" b="1" spc="-10" dirty="0">
                <a:solidFill>
                  <a:srgbClr val="C00000"/>
                </a:solidFill>
                <a:latin typeface="Roboto Cn"/>
                <a:cs typeface="Roboto Cn"/>
              </a:rPr>
              <a:t>ТЕСТИРОВАНИ</a:t>
            </a:r>
            <a:r>
              <a:rPr lang="ru-RU" sz="2800" b="1" spc="-10" dirty="0">
                <a:solidFill>
                  <a:srgbClr val="C00000"/>
                </a:solidFill>
                <a:latin typeface="Roboto Cn"/>
                <a:cs typeface="Roboto Cn"/>
              </a:rPr>
              <a:t>Е</a:t>
            </a:r>
          </a:p>
          <a:p>
            <a:pPr marL="12700" algn="ctr">
              <a:lnSpc>
                <a:spcPts val="1810"/>
              </a:lnSpc>
            </a:pPr>
            <a:endParaRPr sz="2800" dirty="0">
              <a:latin typeface="Roboto Cn"/>
              <a:cs typeface="Roboto Cn"/>
            </a:endParaRPr>
          </a:p>
          <a:p>
            <a:pPr marL="12700" algn="ctr">
              <a:lnSpc>
                <a:spcPts val="2050"/>
              </a:lnSpc>
            </a:pPr>
            <a:r>
              <a:rPr sz="2800" b="1" spc="-10" dirty="0">
                <a:solidFill>
                  <a:srgbClr val="C00000"/>
                </a:solidFill>
                <a:latin typeface="Roboto Cn"/>
                <a:cs typeface="Roboto Cn"/>
              </a:rPr>
              <a:t>ОБУЧАЮЩИХСЯ</a:t>
            </a:r>
            <a:endParaRPr sz="2800" dirty="0">
              <a:latin typeface="Roboto Cn"/>
              <a:cs typeface="Roboto C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5051" y="1094232"/>
            <a:ext cx="9109075" cy="3415665"/>
            <a:chOff x="35051" y="1094232"/>
            <a:chExt cx="9109075" cy="341566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17535" y="2139696"/>
              <a:ext cx="1426464" cy="2369819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1" y="1094232"/>
              <a:ext cx="1792224" cy="13792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A4542-CB27-4810-B079-4816CBC289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" y="285750"/>
            <a:ext cx="8991600" cy="3124200"/>
          </a:xfrm>
        </p:spPr>
        <p:txBody>
          <a:bodyPr/>
          <a:lstStyle/>
          <a:p>
            <a:pPr algn="ctr"/>
            <a:r>
              <a:rPr lang="ru-RU" sz="2400" dirty="0">
                <a:latin typeface="+mj-lt"/>
              </a:rPr>
              <a:t>ФЗ от 29.12.2012 № 273-ФЗ «Об образовании в Российской Федерации (с изменениями)</a:t>
            </a:r>
            <a:br>
              <a:rPr lang="ru-RU" sz="2400" dirty="0">
                <a:latin typeface="+mj-lt"/>
              </a:rPr>
            </a:br>
            <a:br>
              <a:rPr lang="ru-RU" sz="2400" dirty="0">
                <a:latin typeface="+mj-lt"/>
              </a:rPr>
            </a:br>
            <a:r>
              <a:rPr lang="ru-RU" sz="2400" dirty="0">
                <a:latin typeface="+mj-lt"/>
              </a:rPr>
              <a:t>ФЗ от 24.06.1999 № 120-ФЗ «Об основах системы профилактики безнадзорности и правонарушений несовершеннолетних» </a:t>
            </a:r>
            <a:br>
              <a:rPr lang="ru-RU" sz="2400" dirty="0">
                <a:latin typeface="+mj-lt"/>
              </a:rPr>
            </a:br>
            <a:br>
              <a:rPr lang="ru-RU" sz="2400" dirty="0">
                <a:latin typeface="+mj-lt"/>
              </a:rPr>
            </a:br>
            <a:r>
              <a:rPr lang="ru-RU" sz="2000" dirty="0">
                <a:latin typeface="+mj-lt"/>
              </a:rPr>
              <a:t>Приказ</a:t>
            </a:r>
            <a:r>
              <a:rPr lang="ru-RU" sz="2000" dirty="0"/>
              <a:t> Министерства просвещения РФ </a:t>
            </a:r>
            <a:br>
              <a:rPr lang="ru-RU" sz="2000" dirty="0"/>
            </a:br>
            <a:r>
              <a:rPr lang="ru-RU" sz="2000" dirty="0"/>
              <a:t>от 20 февраля 2020 г. № 59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B14C86-7971-487F-9610-5AE942F73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76400" y="3409950"/>
            <a:ext cx="7358974" cy="780176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«Об утверждении Порядка проведения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 социально-психологического тестирования обучающихся в общеобразовательных организациях и профессиональных образовательных организациях»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object 13">
            <a:extLst>
              <a:ext uri="{FF2B5EF4-FFF2-40B4-BE49-F238E27FC236}">
                <a16:creationId xmlns:a16="http://schemas.microsoft.com/office/drawing/2014/main" id="{0860453B-951C-45B4-A050-EA3056C04C5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81000" y="3598423"/>
            <a:ext cx="1139687" cy="1130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27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9E3C91-9AF6-415E-8CD6-8DB96791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85750"/>
            <a:ext cx="5486400" cy="533400"/>
          </a:xfrm>
        </p:spPr>
        <p:txBody>
          <a:bodyPr/>
          <a:lstStyle/>
          <a:p>
            <a:r>
              <a:rPr lang="ru-RU" dirty="0"/>
              <a:t>ПРИКАЗ МОН ЛНР от 19 августа 2024г. № 728-од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DD04A3-3BBF-4C0C-AA14-B812F8AE5C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" y="895350"/>
            <a:ext cx="8839200" cy="2585323"/>
          </a:xfrm>
        </p:spPr>
        <p:txBody>
          <a:bodyPr/>
          <a:lstStyle/>
          <a:p>
            <a:pPr algn="ctr"/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«О проведении социально-психологического тестирования обучающихся в общеобразовательных организациях и профессиональных образовательных организациях Луганской Народной республики»</a:t>
            </a:r>
          </a:p>
          <a:p>
            <a:pPr algn="ctr"/>
            <a:endParaRPr lang="ru-RU" sz="2800" dirty="0">
              <a:latin typeface="+mj-lt"/>
            </a:endParaRPr>
          </a:p>
          <a:p>
            <a:pPr algn="ctr"/>
            <a:endParaRPr lang="ru-RU" sz="2800" dirty="0">
              <a:latin typeface="+mj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3CC5C9C-F467-431D-846C-55E1238B1136}"/>
              </a:ext>
            </a:extLst>
          </p:cNvPr>
          <p:cNvSpPr txBox="1">
            <a:spLocks/>
          </p:cNvSpPr>
          <p:nvPr/>
        </p:nvSpPr>
        <p:spPr>
          <a:xfrm>
            <a:off x="533400" y="2800350"/>
            <a:ext cx="57912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1" i="0">
                <a:solidFill>
                  <a:srgbClr val="C1272C"/>
                </a:solidFill>
                <a:latin typeface="Roboto"/>
                <a:ea typeface="+mj-ea"/>
                <a:cs typeface="Roboto"/>
              </a:defRPr>
            </a:lvl1pPr>
          </a:lstStyle>
          <a:p>
            <a:r>
              <a:rPr lang="ru-RU" dirty="0"/>
              <a:t>Письмо МОН ЛНР от 28 августа 2024г. № 07-9848</a:t>
            </a:r>
          </a:p>
        </p:txBody>
      </p:sp>
      <p:sp>
        <p:nvSpPr>
          <p:cNvPr id="5" name="Текст 2">
            <a:extLst>
              <a:ext uri="{FF2B5EF4-FFF2-40B4-BE49-F238E27FC236}">
                <a16:creationId xmlns:a16="http://schemas.microsoft.com/office/drawing/2014/main" id="{2834A37A-7F23-4F16-AD01-7B4AD81D752B}"/>
              </a:ext>
            </a:extLst>
          </p:cNvPr>
          <p:cNvSpPr txBox="1">
            <a:spLocks/>
          </p:cNvSpPr>
          <p:nvPr/>
        </p:nvSpPr>
        <p:spPr>
          <a:xfrm>
            <a:off x="381000" y="3333751"/>
            <a:ext cx="85344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400" b="0" i="0">
                <a:solidFill>
                  <a:schemeClr val="tx1"/>
                </a:solidFill>
                <a:latin typeface="Roboto Th"/>
                <a:ea typeface="+mn-ea"/>
                <a:cs typeface="Roboto Th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«Методические рекомендации по организации и проведению социально-психологического тестирования обучающихся в общеобразовательных организациях и профессиональных образовательных организациях Луганской Народной республики»</a:t>
            </a:r>
          </a:p>
          <a:p>
            <a:pPr algn="ctr"/>
            <a:endParaRPr lang="ru-RU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0838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1A9AB01-2B94-49EB-9DB8-9559329CF2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70"/>
          <a:stretch/>
        </p:blipFill>
        <p:spPr>
          <a:xfrm>
            <a:off x="762000" y="977887"/>
            <a:ext cx="7543800" cy="4085568"/>
          </a:xfrm>
          <a:prstGeom prst="rect">
            <a:avLst/>
          </a:prstGeom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6C9BF4C0-492B-4A55-8CB0-42A67982D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09550"/>
            <a:ext cx="8534400" cy="677108"/>
          </a:xfrm>
        </p:spPr>
        <p:txBody>
          <a:bodyPr/>
          <a:lstStyle/>
          <a:p>
            <a:pPr algn="ctr"/>
            <a:r>
              <a:rPr lang="ru-RU" sz="2200" dirty="0">
                <a:latin typeface="+mj-lt"/>
              </a:rPr>
              <a:t>Организация и проведение</a:t>
            </a:r>
            <a:br>
              <a:rPr lang="ru-RU" sz="2200" dirty="0">
                <a:latin typeface="+mj-lt"/>
              </a:rPr>
            </a:br>
            <a:r>
              <a:rPr lang="ru-RU" sz="2200" dirty="0">
                <a:latin typeface="+mj-lt"/>
              </a:rPr>
              <a:t> социально-психологического тестирования</a:t>
            </a:r>
          </a:p>
        </p:txBody>
      </p:sp>
    </p:spTree>
    <p:extLst>
      <p:ext uri="{BB962C8B-B14F-4D97-AF65-F5344CB8AC3E}">
        <p14:creationId xmlns:p14="http://schemas.microsoft.com/office/powerpoint/2010/main" val="3123071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81342" y="1222628"/>
            <a:ext cx="1336675" cy="474345"/>
          </a:xfrm>
          <a:custGeom>
            <a:avLst/>
            <a:gdLst/>
            <a:ahLst/>
            <a:cxnLst/>
            <a:rect l="l" t="t" r="r" b="b"/>
            <a:pathLst>
              <a:path w="1336675" h="474344">
                <a:moveTo>
                  <a:pt x="0" y="47371"/>
                </a:moveTo>
                <a:lnTo>
                  <a:pt x="3724" y="28932"/>
                </a:lnTo>
                <a:lnTo>
                  <a:pt x="13882" y="13874"/>
                </a:lnTo>
                <a:lnTo>
                  <a:pt x="28948" y="3722"/>
                </a:lnTo>
                <a:lnTo>
                  <a:pt x="47396" y="0"/>
                </a:lnTo>
                <a:lnTo>
                  <a:pt x="1289177" y="0"/>
                </a:lnTo>
                <a:lnTo>
                  <a:pt x="1307615" y="3722"/>
                </a:lnTo>
                <a:lnTo>
                  <a:pt x="1322673" y="13874"/>
                </a:lnTo>
                <a:lnTo>
                  <a:pt x="1332825" y="28932"/>
                </a:lnTo>
                <a:lnTo>
                  <a:pt x="1336548" y="47371"/>
                </a:lnTo>
                <a:lnTo>
                  <a:pt x="1336548" y="426593"/>
                </a:lnTo>
                <a:lnTo>
                  <a:pt x="1332825" y="445031"/>
                </a:lnTo>
                <a:lnTo>
                  <a:pt x="1322673" y="460089"/>
                </a:lnTo>
                <a:lnTo>
                  <a:pt x="1307615" y="470241"/>
                </a:lnTo>
                <a:lnTo>
                  <a:pt x="1289177" y="473964"/>
                </a:lnTo>
                <a:lnTo>
                  <a:pt x="47396" y="473964"/>
                </a:lnTo>
                <a:lnTo>
                  <a:pt x="28948" y="470241"/>
                </a:lnTo>
                <a:lnTo>
                  <a:pt x="13882" y="460089"/>
                </a:lnTo>
                <a:lnTo>
                  <a:pt x="3724" y="445031"/>
                </a:lnTo>
                <a:lnTo>
                  <a:pt x="0" y="426593"/>
                </a:lnTo>
                <a:lnTo>
                  <a:pt x="0" y="47371"/>
                </a:lnTo>
                <a:close/>
              </a:path>
            </a:pathLst>
          </a:custGeom>
          <a:ln w="25400">
            <a:solidFill>
              <a:srgbClr val="D25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630173" y="1287971"/>
            <a:ext cx="1169670" cy="257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910"/>
              </a:lnSpc>
              <a:spcBef>
                <a:spcPts val="105"/>
              </a:spcBef>
            </a:pPr>
            <a:r>
              <a:rPr sz="800" b="1" dirty="0">
                <a:solidFill>
                  <a:srgbClr val="403B36"/>
                </a:solidFill>
                <a:latin typeface="Roboto Cn"/>
                <a:cs typeface="Roboto Cn"/>
              </a:rPr>
              <a:t>Этап</a:t>
            </a:r>
            <a:r>
              <a:rPr sz="800" b="1" spc="-15" dirty="0">
                <a:solidFill>
                  <a:srgbClr val="403B3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403B36"/>
                </a:solidFill>
                <a:latin typeface="Roboto Cn"/>
                <a:cs typeface="Roboto Cn"/>
              </a:rPr>
              <a:t>1.</a:t>
            </a:r>
            <a:r>
              <a:rPr sz="800" b="1" spc="5" dirty="0">
                <a:solidFill>
                  <a:srgbClr val="403B36"/>
                </a:solidFill>
                <a:latin typeface="Roboto Cn"/>
                <a:cs typeface="Roboto Cn"/>
              </a:rPr>
              <a:t> </a:t>
            </a:r>
            <a:r>
              <a:rPr sz="800" b="1" dirty="0">
                <a:solidFill>
                  <a:srgbClr val="403B36"/>
                </a:solidFill>
                <a:latin typeface="Roboto Cn"/>
                <a:cs typeface="Roboto Cn"/>
              </a:rPr>
              <a:t>Подготовка</a:t>
            </a:r>
            <a:r>
              <a:rPr sz="800" b="1" spc="-10" dirty="0">
                <a:solidFill>
                  <a:srgbClr val="403B36"/>
                </a:solidFill>
                <a:latin typeface="Roboto Cn"/>
                <a:cs typeface="Roboto Cn"/>
              </a:rPr>
              <a:t> </a:t>
            </a:r>
            <a:r>
              <a:rPr sz="800" b="1" spc="-50" dirty="0">
                <a:solidFill>
                  <a:srgbClr val="403B36"/>
                </a:solidFill>
                <a:latin typeface="Roboto Cn"/>
                <a:cs typeface="Roboto Cn"/>
              </a:rPr>
              <a:t>к</a:t>
            </a:r>
            <a:endParaRPr sz="800">
              <a:latin typeface="Roboto Cn"/>
              <a:cs typeface="Roboto Cn"/>
            </a:endParaRPr>
          </a:p>
          <a:p>
            <a:pPr marL="12700">
              <a:lnSpc>
                <a:spcPts val="910"/>
              </a:lnSpc>
            </a:pPr>
            <a:r>
              <a:rPr sz="800" b="1" dirty="0">
                <a:solidFill>
                  <a:srgbClr val="403B36"/>
                </a:solidFill>
                <a:latin typeface="Roboto Cn"/>
                <a:cs typeface="Roboto Cn"/>
              </a:rPr>
              <a:t>проведению</a:t>
            </a:r>
            <a:r>
              <a:rPr sz="800" b="1" spc="-25" dirty="0">
                <a:solidFill>
                  <a:srgbClr val="403B36"/>
                </a:solidFill>
                <a:latin typeface="Roboto Cn"/>
                <a:cs typeface="Roboto Cn"/>
              </a:rPr>
              <a:t> </a:t>
            </a:r>
            <a:r>
              <a:rPr sz="800" b="1" spc="-10" dirty="0">
                <a:solidFill>
                  <a:srgbClr val="403B36"/>
                </a:solidFill>
                <a:latin typeface="Roboto Cn"/>
                <a:cs typeface="Roboto Cn"/>
              </a:rPr>
              <a:t>тестирования</a:t>
            </a:r>
            <a:endParaRPr sz="800">
              <a:latin typeface="Roboto Cn"/>
              <a:cs typeface="Roboto C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91794" y="1684273"/>
            <a:ext cx="1360805" cy="2733675"/>
            <a:chOff x="891794" y="1684273"/>
            <a:chExt cx="1360805" cy="2733675"/>
          </a:xfrm>
        </p:grpSpPr>
        <p:sp>
          <p:nvSpPr>
            <p:cNvPr id="5" name="object 5"/>
            <p:cNvSpPr/>
            <p:nvPr/>
          </p:nvSpPr>
          <p:spPr>
            <a:xfrm>
              <a:off x="904494" y="1696973"/>
              <a:ext cx="1335405" cy="2708275"/>
            </a:xfrm>
            <a:custGeom>
              <a:avLst/>
              <a:gdLst/>
              <a:ahLst/>
              <a:cxnLst/>
              <a:rect l="l" t="t" r="r" b="b"/>
              <a:pathLst>
                <a:path w="1335405" h="2708275">
                  <a:moveTo>
                    <a:pt x="1201547" y="0"/>
                  </a:moveTo>
                  <a:lnTo>
                    <a:pt x="133502" y="0"/>
                  </a:lnTo>
                  <a:lnTo>
                    <a:pt x="91303" y="6810"/>
                  </a:lnTo>
                  <a:lnTo>
                    <a:pt x="54655" y="25769"/>
                  </a:lnTo>
                  <a:lnTo>
                    <a:pt x="25756" y="54671"/>
                  </a:lnTo>
                  <a:lnTo>
                    <a:pt x="6805" y="91309"/>
                  </a:lnTo>
                  <a:lnTo>
                    <a:pt x="0" y="133476"/>
                  </a:lnTo>
                  <a:lnTo>
                    <a:pt x="0" y="2574645"/>
                  </a:lnTo>
                  <a:lnTo>
                    <a:pt x="6805" y="2616844"/>
                  </a:lnTo>
                  <a:lnTo>
                    <a:pt x="25756" y="2653492"/>
                  </a:lnTo>
                  <a:lnTo>
                    <a:pt x="54655" y="2682391"/>
                  </a:lnTo>
                  <a:lnTo>
                    <a:pt x="91303" y="2701342"/>
                  </a:lnTo>
                  <a:lnTo>
                    <a:pt x="133502" y="2708148"/>
                  </a:lnTo>
                  <a:lnTo>
                    <a:pt x="1201547" y="2708148"/>
                  </a:lnTo>
                  <a:lnTo>
                    <a:pt x="1243714" y="2701342"/>
                  </a:lnTo>
                  <a:lnTo>
                    <a:pt x="1280352" y="2682391"/>
                  </a:lnTo>
                  <a:lnTo>
                    <a:pt x="1309254" y="2653492"/>
                  </a:lnTo>
                  <a:lnTo>
                    <a:pt x="1328213" y="2616844"/>
                  </a:lnTo>
                  <a:lnTo>
                    <a:pt x="1335024" y="2574645"/>
                  </a:lnTo>
                  <a:lnTo>
                    <a:pt x="1335024" y="133476"/>
                  </a:lnTo>
                  <a:lnTo>
                    <a:pt x="1328213" y="91309"/>
                  </a:lnTo>
                  <a:lnTo>
                    <a:pt x="1309254" y="54671"/>
                  </a:lnTo>
                  <a:lnTo>
                    <a:pt x="1280352" y="25769"/>
                  </a:lnTo>
                  <a:lnTo>
                    <a:pt x="1243714" y="6810"/>
                  </a:lnTo>
                  <a:lnTo>
                    <a:pt x="1201547" y="0"/>
                  </a:lnTo>
                  <a:close/>
                </a:path>
              </a:pathLst>
            </a:custGeom>
            <a:solidFill>
              <a:srgbClr val="F7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04494" y="1696973"/>
              <a:ext cx="1335405" cy="2708275"/>
            </a:xfrm>
            <a:custGeom>
              <a:avLst/>
              <a:gdLst/>
              <a:ahLst/>
              <a:cxnLst/>
              <a:rect l="l" t="t" r="r" b="b"/>
              <a:pathLst>
                <a:path w="1335405" h="2708275">
                  <a:moveTo>
                    <a:pt x="0" y="133476"/>
                  </a:moveTo>
                  <a:lnTo>
                    <a:pt x="6805" y="91309"/>
                  </a:lnTo>
                  <a:lnTo>
                    <a:pt x="25756" y="54671"/>
                  </a:lnTo>
                  <a:lnTo>
                    <a:pt x="54655" y="25769"/>
                  </a:lnTo>
                  <a:lnTo>
                    <a:pt x="91303" y="6810"/>
                  </a:lnTo>
                  <a:lnTo>
                    <a:pt x="133502" y="0"/>
                  </a:lnTo>
                  <a:lnTo>
                    <a:pt x="1201547" y="0"/>
                  </a:lnTo>
                  <a:lnTo>
                    <a:pt x="1243714" y="6810"/>
                  </a:lnTo>
                  <a:lnTo>
                    <a:pt x="1280352" y="25769"/>
                  </a:lnTo>
                  <a:lnTo>
                    <a:pt x="1309254" y="54671"/>
                  </a:lnTo>
                  <a:lnTo>
                    <a:pt x="1328213" y="91309"/>
                  </a:lnTo>
                  <a:lnTo>
                    <a:pt x="1335024" y="133476"/>
                  </a:lnTo>
                  <a:lnTo>
                    <a:pt x="1335024" y="2574645"/>
                  </a:lnTo>
                  <a:lnTo>
                    <a:pt x="1328213" y="2616844"/>
                  </a:lnTo>
                  <a:lnTo>
                    <a:pt x="1309254" y="2653492"/>
                  </a:lnTo>
                  <a:lnTo>
                    <a:pt x="1280352" y="2682391"/>
                  </a:lnTo>
                  <a:lnTo>
                    <a:pt x="1243714" y="2701342"/>
                  </a:lnTo>
                  <a:lnTo>
                    <a:pt x="1201547" y="2708148"/>
                  </a:lnTo>
                  <a:lnTo>
                    <a:pt x="133502" y="2708148"/>
                  </a:lnTo>
                  <a:lnTo>
                    <a:pt x="91303" y="2701342"/>
                  </a:lnTo>
                  <a:lnTo>
                    <a:pt x="54655" y="2682391"/>
                  </a:lnTo>
                  <a:lnTo>
                    <a:pt x="25756" y="2653492"/>
                  </a:lnTo>
                  <a:lnTo>
                    <a:pt x="6805" y="2616844"/>
                  </a:lnTo>
                  <a:lnTo>
                    <a:pt x="0" y="2574645"/>
                  </a:lnTo>
                  <a:lnTo>
                    <a:pt x="0" y="133476"/>
                  </a:lnTo>
                  <a:close/>
                </a:path>
              </a:pathLst>
            </a:custGeom>
            <a:ln w="25400">
              <a:solidFill>
                <a:srgbClr val="E95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986739" y="1762125"/>
            <a:ext cx="1062354" cy="1365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dirty="0">
                <a:solidFill>
                  <a:srgbClr val="403B36"/>
                </a:solidFill>
                <a:latin typeface="Roboto Th"/>
                <a:cs typeface="Roboto Th"/>
              </a:rPr>
              <a:t>1.1.</a:t>
            </a:r>
            <a:r>
              <a:rPr sz="800" spc="-40" dirty="0">
                <a:solidFill>
                  <a:srgbClr val="403B36"/>
                </a:solidFill>
                <a:latin typeface="Roboto Th"/>
                <a:cs typeface="Roboto Th"/>
              </a:rPr>
              <a:t> Размещение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86739" y="1871852"/>
            <a:ext cx="1253160" cy="1312539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144145">
              <a:lnSpc>
                <a:spcPts val="860"/>
              </a:lnSpc>
              <a:spcBef>
                <a:spcPts val="215"/>
              </a:spcBef>
            </a:pP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информационного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5" dirty="0">
                <a:solidFill>
                  <a:srgbClr val="403B36"/>
                </a:solidFill>
                <a:latin typeface="Roboto Th"/>
                <a:cs typeface="Roboto Th"/>
              </a:rPr>
              <a:t>сообщения</a:t>
            </a:r>
            <a:r>
              <a:rPr sz="800" spc="3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25" dirty="0">
                <a:solidFill>
                  <a:srgbClr val="403B36"/>
                </a:solidFill>
                <a:latin typeface="Roboto Th"/>
                <a:cs typeface="Roboto Th"/>
              </a:rPr>
              <a:t>на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60" dirty="0">
                <a:solidFill>
                  <a:srgbClr val="403B36"/>
                </a:solidFill>
                <a:latin typeface="Roboto Th"/>
                <a:cs typeface="Roboto Th"/>
              </a:rPr>
              <a:t>официальных</a:t>
            </a:r>
            <a:r>
              <a:rPr sz="800" spc="4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0" dirty="0">
                <a:solidFill>
                  <a:srgbClr val="403B36"/>
                </a:solidFill>
                <a:latin typeface="Roboto Th"/>
                <a:cs typeface="Roboto Th"/>
              </a:rPr>
              <a:t>ресурсах</a:t>
            </a:r>
            <a:endParaRPr sz="800" dirty="0">
              <a:latin typeface="Roboto Th"/>
              <a:cs typeface="Roboto Th"/>
            </a:endParaRPr>
          </a:p>
          <a:p>
            <a:pPr marL="12700" marR="5080" lvl="1" indent="175895">
              <a:lnSpc>
                <a:spcPct val="90100"/>
              </a:lnSpc>
              <a:spcBef>
                <a:spcPts val="140"/>
              </a:spcBef>
              <a:buClr>
                <a:srgbClr val="000000"/>
              </a:buClr>
              <a:buAutoNum type="arabicPeriod" startAt="2"/>
              <a:tabLst>
                <a:tab pos="188595" algn="l"/>
              </a:tabLst>
            </a:pP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Проведение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информационно-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5" dirty="0">
                <a:solidFill>
                  <a:srgbClr val="403B36"/>
                </a:solidFill>
                <a:latin typeface="Roboto Th"/>
                <a:cs typeface="Roboto Th"/>
              </a:rPr>
              <a:t>просветительских</a:t>
            </a:r>
            <a:r>
              <a:rPr sz="800" spc="4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встреч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0" dirty="0">
                <a:solidFill>
                  <a:srgbClr val="403B36"/>
                </a:solidFill>
                <a:latin typeface="Roboto Th"/>
                <a:cs typeface="Roboto Th"/>
              </a:rPr>
              <a:t>с</a:t>
            </a:r>
            <a:r>
              <a:rPr sz="800" spc="1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5" dirty="0">
                <a:solidFill>
                  <a:srgbClr val="403B36"/>
                </a:solidFill>
                <a:latin typeface="Roboto Th"/>
                <a:cs typeface="Roboto Th"/>
              </a:rPr>
              <a:t>родителями</a:t>
            </a:r>
            <a:r>
              <a:rPr sz="800" spc="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0" dirty="0">
                <a:solidFill>
                  <a:srgbClr val="403B36"/>
                </a:solidFill>
                <a:latin typeface="Roboto Th"/>
                <a:cs typeface="Roboto Th"/>
              </a:rPr>
              <a:t>(законными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представителями)</a:t>
            </a:r>
            <a:endParaRPr sz="800" dirty="0">
              <a:latin typeface="Roboto Th"/>
              <a:cs typeface="Roboto Th"/>
            </a:endParaRPr>
          </a:p>
          <a:p>
            <a:pPr marL="12700" marR="20955" lvl="1" indent="175895">
              <a:lnSpc>
                <a:spcPts val="860"/>
              </a:lnSpc>
              <a:spcBef>
                <a:spcPts val="160"/>
              </a:spcBef>
              <a:buClr>
                <a:srgbClr val="000000"/>
              </a:buClr>
              <a:buAutoNum type="arabicPeriod" startAt="2"/>
              <a:tabLst>
                <a:tab pos="188595" algn="l"/>
              </a:tabLst>
            </a:pPr>
            <a:r>
              <a:rPr sz="800" spc="-10" dirty="0">
                <a:solidFill>
                  <a:srgbClr val="403B36"/>
                </a:solidFill>
                <a:latin typeface="Roboto Th"/>
                <a:cs typeface="Roboto Th"/>
              </a:rPr>
              <a:t>Мотивирование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55" dirty="0">
                <a:solidFill>
                  <a:srgbClr val="403B36"/>
                </a:solidFill>
                <a:latin typeface="Roboto Th"/>
                <a:cs typeface="Roboto Th"/>
              </a:rPr>
              <a:t>обучающихся</a:t>
            </a:r>
            <a:r>
              <a:rPr sz="800" spc="1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30" dirty="0">
                <a:solidFill>
                  <a:srgbClr val="403B36"/>
                </a:solidFill>
                <a:latin typeface="Roboto Th"/>
                <a:cs typeface="Roboto Th"/>
              </a:rPr>
              <a:t>для</a:t>
            </a:r>
            <a:r>
              <a:rPr sz="800" spc="1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spc="-45" dirty="0">
                <a:solidFill>
                  <a:srgbClr val="403B36"/>
                </a:solidFill>
                <a:latin typeface="Roboto Th"/>
                <a:cs typeface="Roboto Th"/>
              </a:rPr>
              <a:t>участия</a:t>
            </a:r>
            <a:r>
              <a:rPr sz="800" spc="500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sz="800" dirty="0">
                <a:solidFill>
                  <a:srgbClr val="403B36"/>
                </a:solidFill>
                <a:latin typeface="Roboto Th"/>
                <a:cs typeface="Roboto Th"/>
              </a:rPr>
              <a:t>в</a:t>
            </a:r>
            <a:r>
              <a:rPr sz="800" spc="-55" dirty="0">
                <a:solidFill>
                  <a:srgbClr val="403B36"/>
                </a:solidFill>
                <a:latin typeface="Roboto Th"/>
                <a:cs typeface="Roboto Th"/>
              </a:rPr>
              <a:t> </a:t>
            </a:r>
            <a:r>
              <a:rPr lang="ru-RU" sz="800" spc="-55" dirty="0">
                <a:solidFill>
                  <a:srgbClr val="403B36"/>
                </a:solidFill>
                <a:latin typeface="Roboto Th"/>
                <a:cs typeface="Roboto Th"/>
              </a:rPr>
              <a:t>т</a:t>
            </a:r>
            <a:r>
              <a:rPr sz="800" spc="-10" dirty="0" err="1">
                <a:solidFill>
                  <a:srgbClr val="403B36"/>
                </a:solidFill>
                <a:latin typeface="Roboto Th"/>
                <a:cs typeface="Roboto Th"/>
              </a:rPr>
              <a:t>естировании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6739" y="3262121"/>
            <a:ext cx="1180388" cy="1159292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00"/>
              </a:spcBef>
            </a:pPr>
            <a:r>
              <a:rPr sz="800" b="1" dirty="0" err="1">
                <a:latin typeface="Roboto Cn"/>
                <a:cs typeface="Roboto Cn"/>
              </a:rPr>
              <a:t>Результат</a:t>
            </a:r>
            <a:r>
              <a:rPr sz="800" b="1" dirty="0">
                <a:latin typeface="Roboto Cn"/>
                <a:cs typeface="Roboto Cn"/>
              </a:rPr>
              <a:t>:</a:t>
            </a:r>
            <a:endParaRPr lang="ru-RU" sz="800" b="1" dirty="0">
              <a:latin typeface="Roboto Cn"/>
              <a:cs typeface="Roboto Cn"/>
            </a:endParaRPr>
          </a:p>
          <a:p>
            <a:pPr marL="12700" marR="5080">
              <a:lnSpc>
                <a:spcPct val="90000"/>
              </a:lnSpc>
              <a:spcBef>
                <a:spcPts val="200"/>
              </a:spcBef>
            </a:pPr>
            <a:r>
              <a:rPr sz="800" spc="-40" dirty="0" err="1">
                <a:latin typeface="Roboto Th"/>
                <a:cs typeface="Roboto Th"/>
              </a:rPr>
              <a:t>Формирование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мотивации</a:t>
            </a:r>
            <a:r>
              <a:rPr sz="800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на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тестирование</a:t>
            </a:r>
            <a:r>
              <a:rPr sz="800" spc="2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у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обучающихся</a:t>
            </a:r>
            <a:r>
              <a:rPr sz="800" dirty="0">
                <a:latin typeface="Roboto Th"/>
                <a:cs typeface="Roboto Th"/>
              </a:rPr>
              <a:t> и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20" dirty="0">
                <a:latin typeface="Roboto Th"/>
                <a:cs typeface="Roboto Th"/>
              </a:rPr>
              <a:t>сбор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согласий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на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проведение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70" dirty="0">
                <a:latin typeface="Roboto Th"/>
                <a:cs typeface="Roboto Th"/>
              </a:rPr>
              <a:t>ЕМ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70" dirty="0">
                <a:latin typeface="Roboto Th"/>
                <a:cs typeface="Roboto Th"/>
              </a:rPr>
              <a:t>СПТ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с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обучающихся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или</a:t>
            </a:r>
            <a:r>
              <a:rPr sz="800" spc="-10" dirty="0">
                <a:latin typeface="Roboto Th"/>
                <a:cs typeface="Roboto Th"/>
              </a:rPr>
              <a:t> </a:t>
            </a:r>
            <a:r>
              <a:rPr sz="800" spc="-30" dirty="0">
                <a:latin typeface="Roboto Th"/>
                <a:cs typeface="Roboto Th"/>
              </a:rPr>
              <a:t>их</a:t>
            </a:r>
            <a:r>
              <a:rPr sz="800" spc="-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родителей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(законных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представителей)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167127" y="1371600"/>
            <a:ext cx="429895" cy="334010"/>
          </a:xfrm>
          <a:custGeom>
            <a:avLst/>
            <a:gdLst/>
            <a:ahLst/>
            <a:cxnLst/>
            <a:rect l="l" t="t" r="r" b="b"/>
            <a:pathLst>
              <a:path w="429894" h="334010">
                <a:moveTo>
                  <a:pt x="262890" y="0"/>
                </a:moveTo>
                <a:lnTo>
                  <a:pt x="262890" y="66801"/>
                </a:lnTo>
                <a:lnTo>
                  <a:pt x="0" y="66801"/>
                </a:lnTo>
                <a:lnTo>
                  <a:pt x="0" y="266953"/>
                </a:lnTo>
                <a:lnTo>
                  <a:pt x="262890" y="266953"/>
                </a:lnTo>
                <a:lnTo>
                  <a:pt x="262890" y="333755"/>
                </a:lnTo>
                <a:lnTo>
                  <a:pt x="429768" y="166877"/>
                </a:lnTo>
                <a:lnTo>
                  <a:pt x="262890" y="0"/>
                </a:lnTo>
                <a:close/>
              </a:path>
            </a:pathLst>
          </a:custGeom>
          <a:solidFill>
            <a:srgbClr val="F1B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67468" y="1202237"/>
            <a:ext cx="1335405" cy="474345"/>
          </a:xfrm>
          <a:custGeom>
            <a:avLst/>
            <a:gdLst/>
            <a:ahLst/>
            <a:cxnLst/>
            <a:rect l="l" t="t" r="r" b="b"/>
            <a:pathLst>
              <a:path w="1335404" h="474344">
                <a:moveTo>
                  <a:pt x="0" y="47371"/>
                </a:moveTo>
                <a:lnTo>
                  <a:pt x="3722" y="28932"/>
                </a:lnTo>
                <a:lnTo>
                  <a:pt x="13874" y="13874"/>
                </a:lnTo>
                <a:lnTo>
                  <a:pt x="28932" y="3722"/>
                </a:lnTo>
                <a:lnTo>
                  <a:pt x="47370" y="0"/>
                </a:lnTo>
                <a:lnTo>
                  <a:pt x="1287653" y="0"/>
                </a:lnTo>
                <a:lnTo>
                  <a:pt x="1306091" y="3722"/>
                </a:lnTo>
                <a:lnTo>
                  <a:pt x="1321149" y="13874"/>
                </a:lnTo>
                <a:lnTo>
                  <a:pt x="1331301" y="28932"/>
                </a:lnTo>
                <a:lnTo>
                  <a:pt x="1335023" y="47371"/>
                </a:lnTo>
                <a:lnTo>
                  <a:pt x="1335023" y="426593"/>
                </a:lnTo>
                <a:lnTo>
                  <a:pt x="1331301" y="445031"/>
                </a:lnTo>
                <a:lnTo>
                  <a:pt x="1321149" y="460089"/>
                </a:lnTo>
                <a:lnTo>
                  <a:pt x="1306091" y="470241"/>
                </a:lnTo>
                <a:lnTo>
                  <a:pt x="1287653" y="473964"/>
                </a:lnTo>
                <a:lnTo>
                  <a:pt x="47370" y="473964"/>
                </a:lnTo>
                <a:lnTo>
                  <a:pt x="28932" y="470241"/>
                </a:lnTo>
                <a:lnTo>
                  <a:pt x="13874" y="460089"/>
                </a:lnTo>
                <a:lnTo>
                  <a:pt x="3722" y="445031"/>
                </a:lnTo>
                <a:lnTo>
                  <a:pt x="0" y="426593"/>
                </a:lnTo>
                <a:lnTo>
                  <a:pt x="0" y="47371"/>
                </a:lnTo>
                <a:close/>
              </a:path>
            </a:pathLst>
          </a:custGeom>
          <a:ln w="25400">
            <a:solidFill>
              <a:srgbClr val="D25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12683" y="1284816"/>
            <a:ext cx="875665" cy="2578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b="1" dirty="0">
                <a:latin typeface="Roboto Cn"/>
                <a:cs typeface="Roboto Cn"/>
              </a:rPr>
              <a:t>Этап 2.</a:t>
            </a:r>
            <a:r>
              <a:rPr sz="800" b="1" spc="15" dirty="0">
                <a:latin typeface="Roboto Cn"/>
                <a:cs typeface="Roboto Cn"/>
              </a:rPr>
              <a:t> </a:t>
            </a:r>
            <a:r>
              <a:rPr sz="800" b="1" spc="-10" dirty="0">
                <a:latin typeface="Roboto Cn"/>
                <a:cs typeface="Roboto Cn"/>
              </a:rPr>
              <a:t>Проведение</a:t>
            </a:r>
            <a:r>
              <a:rPr sz="800" b="1" spc="500" dirty="0">
                <a:latin typeface="Roboto Cn"/>
                <a:cs typeface="Roboto Cn"/>
              </a:rPr>
              <a:t> </a:t>
            </a:r>
            <a:r>
              <a:rPr sz="800" b="1" spc="-10" dirty="0">
                <a:latin typeface="Roboto Cn"/>
                <a:cs typeface="Roboto Cn"/>
              </a:rPr>
              <a:t>тестирования</a:t>
            </a:r>
            <a:endParaRPr sz="800" dirty="0">
              <a:latin typeface="Roboto Cn"/>
              <a:cs typeface="Roboto C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037585" y="1684273"/>
            <a:ext cx="1360805" cy="2733675"/>
            <a:chOff x="3037585" y="1684273"/>
            <a:chExt cx="1360805" cy="2733675"/>
          </a:xfrm>
        </p:grpSpPr>
        <p:sp>
          <p:nvSpPr>
            <p:cNvPr id="14" name="object 14"/>
            <p:cNvSpPr/>
            <p:nvPr/>
          </p:nvSpPr>
          <p:spPr>
            <a:xfrm>
              <a:off x="3050285" y="1696973"/>
              <a:ext cx="1335405" cy="2708275"/>
            </a:xfrm>
            <a:custGeom>
              <a:avLst/>
              <a:gdLst/>
              <a:ahLst/>
              <a:cxnLst/>
              <a:rect l="l" t="t" r="r" b="b"/>
              <a:pathLst>
                <a:path w="1335404" h="2708275">
                  <a:moveTo>
                    <a:pt x="1201547" y="0"/>
                  </a:moveTo>
                  <a:lnTo>
                    <a:pt x="133476" y="0"/>
                  </a:lnTo>
                  <a:lnTo>
                    <a:pt x="91309" y="6810"/>
                  </a:lnTo>
                  <a:lnTo>
                    <a:pt x="54671" y="25769"/>
                  </a:lnTo>
                  <a:lnTo>
                    <a:pt x="25769" y="54671"/>
                  </a:lnTo>
                  <a:lnTo>
                    <a:pt x="6810" y="91309"/>
                  </a:lnTo>
                  <a:lnTo>
                    <a:pt x="0" y="133476"/>
                  </a:lnTo>
                  <a:lnTo>
                    <a:pt x="0" y="2574645"/>
                  </a:lnTo>
                  <a:lnTo>
                    <a:pt x="6810" y="2616844"/>
                  </a:lnTo>
                  <a:lnTo>
                    <a:pt x="25769" y="2653492"/>
                  </a:lnTo>
                  <a:lnTo>
                    <a:pt x="54671" y="2682391"/>
                  </a:lnTo>
                  <a:lnTo>
                    <a:pt x="91309" y="2701342"/>
                  </a:lnTo>
                  <a:lnTo>
                    <a:pt x="133476" y="2708148"/>
                  </a:lnTo>
                  <a:lnTo>
                    <a:pt x="1201547" y="2708148"/>
                  </a:lnTo>
                  <a:lnTo>
                    <a:pt x="1243714" y="2701342"/>
                  </a:lnTo>
                  <a:lnTo>
                    <a:pt x="1280352" y="2682391"/>
                  </a:lnTo>
                  <a:lnTo>
                    <a:pt x="1309254" y="2653492"/>
                  </a:lnTo>
                  <a:lnTo>
                    <a:pt x="1328213" y="2616844"/>
                  </a:lnTo>
                  <a:lnTo>
                    <a:pt x="1335024" y="2574645"/>
                  </a:lnTo>
                  <a:lnTo>
                    <a:pt x="1335024" y="133476"/>
                  </a:lnTo>
                  <a:lnTo>
                    <a:pt x="1328213" y="91309"/>
                  </a:lnTo>
                  <a:lnTo>
                    <a:pt x="1309254" y="54671"/>
                  </a:lnTo>
                  <a:lnTo>
                    <a:pt x="1280352" y="25769"/>
                  </a:lnTo>
                  <a:lnTo>
                    <a:pt x="1243714" y="6810"/>
                  </a:lnTo>
                  <a:lnTo>
                    <a:pt x="1201547" y="0"/>
                  </a:lnTo>
                  <a:close/>
                </a:path>
              </a:pathLst>
            </a:custGeom>
            <a:solidFill>
              <a:srgbClr val="F7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50285" y="1696973"/>
              <a:ext cx="1335405" cy="2708275"/>
            </a:xfrm>
            <a:custGeom>
              <a:avLst/>
              <a:gdLst/>
              <a:ahLst/>
              <a:cxnLst/>
              <a:rect l="l" t="t" r="r" b="b"/>
              <a:pathLst>
                <a:path w="1335404" h="2708275">
                  <a:moveTo>
                    <a:pt x="0" y="133476"/>
                  </a:moveTo>
                  <a:lnTo>
                    <a:pt x="6810" y="91309"/>
                  </a:lnTo>
                  <a:lnTo>
                    <a:pt x="25769" y="54671"/>
                  </a:lnTo>
                  <a:lnTo>
                    <a:pt x="54671" y="25769"/>
                  </a:lnTo>
                  <a:lnTo>
                    <a:pt x="91309" y="6810"/>
                  </a:lnTo>
                  <a:lnTo>
                    <a:pt x="133476" y="0"/>
                  </a:lnTo>
                  <a:lnTo>
                    <a:pt x="1201547" y="0"/>
                  </a:lnTo>
                  <a:lnTo>
                    <a:pt x="1243714" y="6810"/>
                  </a:lnTo>
                  <a:lnTo>
                    <a:pt x="1280352" y="25769"/>
                  </a:lnTo>
                  <a:lnTo>
                    <a:pt x="1309254" y="54671"/>
                  </a:lnTo>
                  <a:lnTo>
                    <a:pt x="1328213" y="91309"/>
                  </a:lnTo>
                  <a:lnTo>
                    <a:pt x="1335024" y="133476"/>
                  </a:lnTo>
                  <a:lnTo>
                    <a:pt x="1335024" y="2574645"/>
                  </a:lnTo>
                  <a:lnTo>
                    <a:pt x="1328213" y="2616844"/>
                  </a:lnTo>
                  <a:lnTo>
                    <a:pt x="1309254" y="2653492"/>
                  </a:lnTo>
                  <a:lnTo>
                    <a:pt x="1280352" y="2682391"/>
                  </a:lnTo>
                  <a:lnTo>
                    <a:pt x="1243714" y="2701342"/>
                  </a:lnTo>
                  <a:lnTo>
                    <a:pt x="1201547" y="2708148"/>
                  </a:lnTo>
                  <a:lnTo>
                    <a:pt x="133476" y="2708148"/>
                  </a:lnTo>
                  <a:lnTo>
                    <a:pt x="91309" y="2701342"/>
                  </a:lnTo>
                  <a:lnTo>
                    <a:pt x="54671" y="2682391"/>
                  </a:lnTo>
                  <a:lnTo>
                    <a:pt x="25769" y="2653492"/>
                  </a:lnTo>
                  <a:lnTo>
                    <a:pt x="6810" y="2616844"/>
                  </a:lnTo>
                  <a:lnTo>
                    <a:pt x="0" y="2574645"/>
                  </a:lnTo>
                  <a:lnTo>
                    <a:pt x="0" y="133476"/>
                  </a:lnTo>
                  <a:close/>
                </a:path>
              </a:pathLst>
            </a:custGeom>
            <a:ln w="25400">
              <a:solidFill>
                <a:srgbClr val="E95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132582" y="1762125"/>
            <a:ext cx="11550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40" dirty="0">
                <a:latin typeface="Roboto Th"/>
                <a:cs typeface="Roboto Th"/>
              </a:rPr>
              <a:t>Проведение</a:t>
            </a:r>
            <a:r>
              <a:rPr sz="800" spc="25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тестирования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32582" y="1989672"/>
            <a:ext cx="1093470" cy="37382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40" dirty="0">
                <a:latin typeface="Roboto Th"/>
                <a:cs typeface="Roboto Th"/>
              </a:rPr>
              <a:t>с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применением</a:t>
            </a:r>
            <a:r>
              <a:rPr sz="800" spc="20" dirty="0">
                <a:latin typeface="Roboto Th"/>
                <a:cs typeface="Roboto Th"/>
              </a:rPr>
              <a:t> </a:t>
            </a:r>
            <a:r>
              <a:rPr sz="800" spc="-70" dirty="0">
                <a:latin typeface="Roboto Th"/>
                <a:cs typeface="Roboto Th"/>
              </a:rPr>
              <a:t>ЕМ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70" dirty="0">
                <a:latin typeface="Roboto Th"/>
                <a:cs typeface="Roboto Th"/>
              </a:rPr>
              <a:t>СПТ</a:t>
            </a:r>
            <a:r>
              <a:rPr sz="8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в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образовательных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организациях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132582" y="2347341"/>
            <a:ext cx="1093470" cy="47752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0100"/>
              </a:lnSpc>
              <a:spcBef>
                <a:spcPts val="200"/>
              </a:spcBef>
            </a:pPr>
            <a:r>
              <a:rPr sz="800" b="1" dirty="0">
                <a:latin typeface="Roboto Cn"/>
                <a:cs typeface="Roboto Cn"/>
              </a:rPr>
              <a:t>Результат:</a:t>
            </a:r>
            <a:r>
              <a:rPr sz="800" b="1" spc="-15" dirty="0">
                <a:latin typeface="Roboto Cn"/>
                <a:cs typeface="Roboto Cn"/>
              </a:rPr>
              <a:t> </a:t>
            </a:r>
            <a:r>
              <a:rPr sz="800" spc="-40" dirty="0">
                <a:latin typeface="Roboto Th"/>
                <a:cs typeface="Roboto Th"/>
              </a:rPr>
              <a:t>Заполненные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бланки</a:t>
            </a:r>
            <a:r>
              <a:rPr sz="800" spc="-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ответов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(электронные</a:t>
            </a:r>
            <a:r>
              <a:rPr sz="800" spc="3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формы)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обучающихся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по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70" dirty="0">
                <a:latin typeface="Roboto Th"/>
                <a:cs typeface="Roboto Th"/>
              </a:rPr>
              <a:t>ЕМ</a:t>
            </a:r>
            <a:r>
              <a:rPr sz="800" spc="20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СПТ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312920" y="1371600"/>
            <a:ext cx="429895" cy="334010"/>
          </a:xfrm>
          <a:custGeom>
            <a:avLst/>
            <a:gdLst/>
            <a:ahLst/>
            <a:cxnLst/>
            <a:rect l="l" t="t" r="r" b="b"/>
            <a:pathLst>
              <a:path w="429895" h="334010">
                <a:moveTo>
                  <a:pt x="262889" y="0"/>
                </a:moveTo>
                <a:lnTo>
                  <a:pt x="262889" y="66801"/>
                </a:lnTo>
                <a:lnTo>
                  <a:pt x="0" y="66801"/>
                </a:lnTo>
                <a:lnTo>
                  <a:pt x="0" y="266953"/>
                </a:lnTo>
                <a:lnTo>
                  <a:pt x="262889" y="266953"/>
                </a:lnTo>
                <a:lnTo>
                  <a:pt x="262889" y="333755"/>
                </a:lnTo>
                <a:lnTo>
                  <a:pt x="429767" y="166877"/>
                </a:lnTo>
                <a:lnTo>
                  <a:pt x="262889" y="0"/>
                </a:lnTo>
                <a:close/>
              </a:path>
            </a:pathLst>
          </a:custGeom>
          <a:solidFill>
            <a:srgbClr val="F1B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33060" y="1202237"/>
            <a:ext cx="1335405" cy="474345"/>
          </a:xfrm>
          <a:custGeom>
            <a:avLst/>
            <a:gdLst/>
            <a:ahLst/>
            <a:cxnLst/>
            <a:rect l="l" t="t" r="r" b="b"/>
            <a:pathLst>
              <a:path w="1335404" h="474344">
                <a:moveTo>
                  <a:pt x="0" y="47371"/>
                </a:moveTo>
                <a:lnTo>
                  <a:pt x="3722" y="28932"/>
                </a:lnTo>
                <a:lnTo>
                  <a:pt x="13874" y="13874"/>
                </a:lnTo>
                <a:lnTo>
                  <a:pt x="28932" y="3722"/>
                </a:lnTo>
                <a:lnTo>
                  <a:pt x="47370" y="0"/>
                </a:lnTo>
                <a:lnTo>
                  <a:pt x="1287652" y="0"/>
                </a:lnTo>
                <a:lnTo>
                  <a:pt x="1306091" y="3722"/>
                </a:lnTo>
                <a:lnTo>
                  <a:pt x="1321149" y="13874"/>
                </a:lnTo>
                <a:lnTo>
                  <a:pt x="1331301" y="28932"/>
                </a:lnTo>
                <a:lnTo>
                  <a:pt x="1335024" y="47371"/>
                </a:lnTo>
                <a:lnTo>
                  <a:pt x="1335024" y="426593"/>
                </a:lnTo>
                <a:lnTo>
                  <a:pt x="1331301" y="445031"/>
                </a:lnTo>
                <a:lnTo>
                  <a:pt x="1321149" y="460089"/>
                </a:lnTo>
                <a:lnTo>
                  <a:pt x="1306091" y="470241"/>
                </a:lnTo>
                <a:lnTo>
                  <a:pt x="1287652" y="473964"/>
                </a:lnTo>
                <a:lnTo>
                  <a:pt x="47370" y="473964"/>
                </a:lnTo>
                <a:lnTo>
                  <a:pt x="28932" y="470241"/>
                </a:lnTo>
                <a:lnTo>
                  <a:pt x="13874" y="460089"/>
                </a:lnTo>
                <a:lnTo>
                  <a:pt x="3722" y="445031"/>
                </a:lnTo>
                <a:lnTo>
                  <a:pt x="0" y="426593"/>
                </a:lnTo>
                <a:lnTo>
                  <a:pt x="0" y="47371"/>
                </a:lnTo>
                <a:close/>
              </a:path>
            </a:pathLst>
          </a:custGeom>
          <a:ln w="25400">
            <a:solidFill>
              <a:srgbClr val="D25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973464" y="1311845"/>
            <a:ext cx="117792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Roboto Cn"/>
                <a:cs typeface="Roboto Cn"/>
              </a:rPr>
              <a:t>Этап</a:t>
            </a:r>
            <a:r>
              <a:rPr sz="800" b="1" spc="5" dirty="0">
                <a:latin typeface="Roboto Cn"/>
                <a:cs typeface="Roboto Cn"/>
              </a:rPr>
              <a:t> </a:t>
            </a:r>
            <a:r>
              <a:rPr sz="800" b="1" dirty="0">
                <a:latin typeface="Roboto Cn"/>
                <a:cs typeface="Roboto Cn"/>
              </a:rPr>
              <a:t>3.</a:t>
            </a:r>
            <a:r>
              <a:rPr sz="800" b="1" spc="25" dirty="0">
                <a:latin typeface="Roboto Cn"/>
                <a:cs typeface="Roboto Cn"/>
              </a:rPr>
              <a:t> </a:t>
            </a:r>
            <a:r>
              <a:rPr sz="800" b="1" dirty="0">
                <a:latin typeface="Roboto Cn"/>
                <a:cs typeface="Roboto Cn"/>
              </a:rPr>
              <a:t>Обработка</a:t>
            </a:r>
            <a:r>
              <a:rPr sz="800" b="1" spc="-10" dirty="0">
                <a:latin typeface="Roboto Cn"/>
                <a:cs typeface="Roboto Cn"/>
              </a:rPr>
              <a:t> ответов</a:t>
            </a:r>
            <a:endParaRPr sz="800" dirty="0">
              <a:latin typeface="Roboto Cn"/>
              <a:cs typeface="Roboto C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181853" y="1684273"/>
            <a:ext cx="1362075" cy="2733675"/>
            <a:chOff x="5181853" y="1684273"/>
            <a:chExt cx="1362075" cy="2733675"/>
          </a:xfrm>
        </p:grpSpPr>
        <p:sp>
          <p:nvSpPr>
            <p:cNvPr id="23" name="object 23"/>
            <p:cNvSpPr/>
            <p:nvPr/>
          </p:nvSpPr>
          <p:spPr>
            <a:xfrm>
              <a:off x="5194553" y="1696973"/>
              <a:ext cx="1336675" cy="2708275"/>
            </a:xfrm>
            <a:custGeom>
              <a:avLst/>
              <a:gdLst/>
              <a:ahLst/>
              <a:cxnLst/>
              <a:rect l="l" t="t" r="r" b="b"/>
              <a:pathLst>
                <a:path w="1336675" h="2708275">
                  <a:moveTo>
                    <a:pt x="1202944" y="0"/>
                  </a:moveTo>
                  <a:lnTo>
                    <a:pt x="133604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2574493"/>
                  </a:lnTo>
                  <a:lnTo>
                    <a:pt x="6811" y="2616737"/>
                  </a:lnTo>
                  <a:lnTo>
                    <a:pt x="25777" y="2653426"/>
                  </a:lnTo>
                  <a:lnTo>
                    <a:pt x="54699" y="2682359"/>
                  </a:lnTo>
                  <a:lnTo>
                    <a:pt x="91374" y="2701333"/>
                  </a:lnTo>
                  <a:lnTo>
                    <a:pt x="133604" y="2708148"/>
                  </a:lnTo>
                  <a:lnTo>
                    <a:pt x="1202944" y="2708148"/>
                  </a:lnTo>
                  <a:lnTo>
                    <a:pt x="1245173" y="2701333"/>
                  </a:lnTo>
                  <a:lnTo>
                    <a:pt x="1281848" y="2682359"/>
                  </a:lnTo>
                  <a:lnTo>
                    <a:pt x="1310770" y="2653426"/>
                  </a:lnTo>
                  <a:lnTo>
                    <a:pt x="1329736" y="2616737"/>
                  </a:lnTo>
                  <a:lnTo>
                    <a:pt x="1336548" y="2574493"/>
                  </a:lnTo>
                  <a:lnTo>
                    <a:pt x="1336548" y="133603"/>
                  </a:lnTo>
                  <a:lnTo>
                    <a:pt x="1329736" y="91374"/>
                  </a:lnTo>
                  <a:lnTo>
                    <a:pt x="1310770" y="54699"/>
                  </a:lnTo>
                  <a:lnTo>
                    <a:pt x="1281848" y="25777"/>
                  </a:lnTo>
                  <a:lnTo>
                    <a:pt x="1245173" y="6811"/>
                  </a:lnTo>
                  <a:lnTo>
                    <a:pt x="1202944" y="0"/>
                  </a:lnTo>
                  <a:close/>
                </a:path>
              </a:pathLst>
            </a:custGeom>
            <a:solidFill>
              <a:srgbClr val="F7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194553" y="1696973"/>
              <a:ext cx="1336675" cy="2708275"/>
            </a:xfrm>
            <a:custGeom>
              <a:avLst/>
              <a:gdLst/>
              <a:ahLst/>
              <a:cxnLst/>
              <a:rect l="l" t="t" r="r" b="b"/>
              <a:pathLst>
                <a:path w="1336675" h="2708275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4" y="0"/>
                  </a:lnTo>
                  <a:lnTo>
                    <a:pt x="1202944" y="0"/>
                  </a:lnTo>
                  <a:lnTo>
                    <a:pt x="1245173" y="6811"/>
                  </a:lnTo>
                  <a:lnTo>
                    <a:pt x="1281848" y="25777"/>
                  </a:lnTo>
                  <a:lnTo>
                    <a:pt x="1310770" y="54699"/>
                  </a:lnTo>
                  <a:lnTo>
                    <a:pt x="1329736" y="91374"/>
                  </a:lnTo>
                  <a:lnTo>
                    <a:pt x="1336548" y="133603"/>
                  </a:lnTo>
                  <a:lnTo>
                    <a:pt x="1336548" y="2574493"/>
                  </a:lnTo>
                  <a:lnTo>
                    <a:pt x="1329736" y="2616737"/>
                  </a:lnTo>
                  <a:lnTo>
                    <a:pt x="1310770" y="2653426"/>
                  </a:lnTo>
                  <a:lnTo>
                    <a:pt x="1281848" y="2682359"/>
                  </a:lnTo>
                  <a:lnTo>
                    <a:pt x="1245173" y="2701333"/>
                  </a:lnTo>
                  <a:lnTo>
                    <a:pt x="1202944" y="2708148"/>
                  </a:lnTo>
                  <a:lnTo>
                    <a:pt x="133604" y="2708148"/>
                  </a:lnTo>
                  <a:lnTo>
                    <a:pt x="91374" y="2701333"/>
                  </a:lnTo>
                  <a:lnTo>
                    <a:pt x="54699" y="2682359"/>
                  </a:lnTo>
                  <a:lnTo>
                    <a:pt x="25777" y="2653426"/>
                  </a:lnTo>
                  <a:lnTo>
                    <a:pt x="6811" y="2616737"/>
                  </a:lnTo>
                  <a:lnTo>
                    <a:pt x="0" y="2574493"/>
                  </a:lnTo>
                  <a:lnTo>
                    <a:pt x="0" y="133603"/>
                  </a:lnTo>
                  <a:close/>
                </a:path>
              </a:pathLst>
            </a:custGeom>
            <a:ln w="25400">
              <a:solidFill>
                <a:srgbClr val="E95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278373" y="1762125"/>
            <a:ext cx="1139190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0" dirty="0">
                <a:latin typeface="Roboto Th"/>
                <a:cs typeface="Roboto Th"/>
              </a:rPr>
              <a:t>Автоматизированный</a:t>
            </a:r>
            <a:r>
              <a:rPr sz="800" spc="95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или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278373" y="1871852"/>
            <a:ext cx="1142365" cy="58737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spc="-50" dirty="0">
                <a:latin typeface="Roboto Th"/>
                <a:cs typeface="Roboto Th"/>
              </a:rPr>
              <a:t>ручной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обсчет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результатов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в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соответствии</a:t>
            </a:r>
            <a:r>
              <a:rPr sz="8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с</a:t>
            </a:r>
            <a:r>
              <a:rPr sz="800" spc="5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порядком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обработки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ответов</a:t>
            </a:r>
            <a:r>
              <a:rPr sz="800" spc="-1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(шаг</a:t>
            </a:r>
            <a:r>
              <a:rPr sz="800" spc="35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1-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6)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78373" y="2567177"/>
            <a:ext cx="1134110" cy="80645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860"/>
              </a:lnSpc>
              <a:spcBef>
                <a:spcPts val="215"/>
              </a:spcBef>
            </a:pPr>
            <a:r>
              <a:rPr sz="800" b="1" spc="-10" dirty="0">
                <a:latin typeface="Roboto Cn"/>
                <a:cs typeface="Roboto Cn"/>
              </a:rPr>
              <a:t>Результат:</a:t>
            </a:r>
            <a:r>
              <a:rPr sz="800" b="1" spc="500" dirty="0">
                <a:latin typeface="Roboto Cn"/>
                <a:cs typeface="Roboto Cn"/>
              </a:rPr>
              <a:t> </a:t>
            </a:r>
            <a:r>
              <a:rPr sz="800" spc="-10" dirty="0">
                <a:latin typeface="Roboto Th"/>
                <a:cs typeface="Roboto Th"/>
              </a:rPr>
              <a:t>дифференциация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обучающихся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по</a:t>
            </a:r>
            <a:r>
              <a:rPr sz="800" spc="2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степени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вероятности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проявлений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рискового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(в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том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20" dirty="0">
                <a:latin typeface="Roboto Th"/>
                <a:cs typeface="Roboto Th"/>
              </a:rPr>
              <a:t>числе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аддиктивного)</a:t>
            </a:r>
            <a:r>
              <a:rPr sz="800" spc="65" dirty="0">
                <a:latin typeface="Roboto Th"/>
                <a:cs typeface="Roboto Th"/>
              </a:rPr>
              <a:t> </a:t>
            </a:r>
            <a:r>
              <a:rPr sz="800" spc="-30" dirty="0">
                <a:latin typeface="Roboto Th"/>
                <a:cs typeface="Roboto Th"/>
              </a:rPr>
              <a:t>поведения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на</a:t>
            </a:r>
            <a:r>
              <a:rPr sz="8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четыре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группы</a:t>
            </a:r>
            <a:endParaRPr sz="800" dirty="0">
              <a:latin typeface="Roboto Th"/>
              <a:cs typeface="Roboto Th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6458711" y="1371600"/>
            <a:ext cx="429895" cy="334010"/>
          </a:xfrm>
          <a:custGeom>
            <a:avLst/>
            <a:gdLst/>
            <a:ahLst/>
            <a:cxnLst/>
            <a:rect l="l" t="t" r="r" b="b"/>
            <a:pathLst>
              <a:path w="429895" h="334010">
                <a:moveTo>
                  <a:pt x="262889" y="0"/>
                </a:moveTo>
                <a:lnTo>
                  <a:pt x="262889" y="66801"/>
                </a:lnTo>
                <a:lnTo>
                  <a:pt x="0" y="66801"/>
                </a:lnTo>
                <a:lnTo>
                  <a:pt x="0" y="266953"/>
                </a:lnTo>
                <a:lnTo>
                  <a:pt x="262889" y="266953"/>
                </a:lnTo>
                <a:lnTo>
                  <a:pt x="262889" y="333755"/>
                </a:lnTo>
                <a:lnTo>
                  <a:pt x="429767" y="166877"/>
                </a:lnTo>
                <a:lnTo>
                  <a:pt x="262889" y="0"/>
                </a:lnTo>
                <a:close/>
              </a:path>
            </a:pathLst>
          </a:custGeom>
          <a:solidFill>
            <a:srgbClr val="F1B5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077328" y="1234870"/>
            <a:ext cx="1335405" cy="474345"/>
          </a:xfrm>
          <a:custGeom>
            <a:avLst/>
            <a:gdLst/>
            <a:ahLst/>
            <a:cxnLst/>
            <a:rect l="l" t="t" r="r" b="b"/>
            <a:pathLst>
              <a:path w="1335404" h="474344">
                <a:moveTo>
                  <a:pt x="0" y="47371"/>
                </a:moveTo>
                <a:lnTo>
                  <a:pt x="3722" y="28932"/>
                </a:lnTo>
                <a:lnTo>
                  <a:pt x="13874" y="13874"/>
                </a:lnTo>
                <a:lnTo>
                  <a:pt x="28932" y="3722"/>
                </a:lnTo>
                <a:lnTo>
                  <a:pt x="47371" y="0"/>
                </a:lnTo>
                <a:lnTo>
                  <a:pt x="1287652" y="0"/>
                </a:lnTo>
                <a:lnTo>
                  <a:pt x="1306091" y="3722"/>
                </a:lnTo>
                <a:lnTo>
                  <a:pt x="1321149" y="13874"/>
                </a:lnTo>
                <a:lnTo>
                  <a:pt x="1331301" y="28932"/>
                </a:lnTo>
                <a:lnTo>
                  <a:pt x="1335024" y="47371"/>
                </a:lnTo>
                <a:lnTo>
                  <a:pt x="1335024" y="426593"/>
                </a:lnTo>
                <a:lnTo>
                  <a:pt x="1331301" y="445031"/>
                </a:lnTo>
                <a:lnTo>
                  <a:pt x="1321149" y="460089"/>
                </a:lnTo>
                <a:lnTo>
                  <a:pt x="1306091" y="470241"/>
                </a:lnTo>
                <a:lnTo>
                  <a:pt x="1287652" y="473964"/>
                </a:lnTo>
                <a:lnTo>
                  <a:pt x="47371" y="473964"/>
                </a:lnTo>
                <a:lnTo>
                  <a:pt x="28932" y="470241"/>
                </a:lnTo>
                <a:lnTo>
                  <a:pt x="13874" y="460089"/>
                </a:lnTo>
                <a:lnTo>
                  <a:pt x="3722" y="445031"/>
                </a:lnTo>
                <a:lnTo>
                  <a:pt x="0" y="426593"/>
                </a:lnTo>
                <a:lnTo>
                  <a:pt x="0" y="47371"/>
                </a:lnTo>
                <a:close/>
              </a:path>
            </a:pathLst>
          </a:custGeom>
          <a:ln w="25400">
            <a:solidFill>
              <a:srgbClr val="D2523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7098652" y="1311845"/>
            <a:ext cx="1028065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b="1" dirty="0">
                <a:latin typeface="Roboto Cn"/>
                <a:cs typeface="Roboto Cn"/>
              </a:rPr>
              <a:t>Этап</a:t>
            </a:r>
            <a:r>
              <a:rPr sz="800" b="1" spc="-5" dirty="0">
                <a:latin typeface="Roboto Cn"/>
                <a:cs typeface="Roboto Cn"/>
              </a:rPr>
              <a:t> </a:t>
            </a:r>
            <a:r>
              <a:rPr sz="800" b="1" dirty="0">
                <a:latin typeface="Roboto Cn"/>
                <a:cs typeface="Roboto Cn"/>
              </a:rPr>
              <a:t>4.</a:t>
            </a:r>
            <a:r>
              <a:rPr sz="800" b="1" spc="15" dirty="0">
                <a:latin typeface="Roboto Cn"/>
                <a:cs typeface="Roboto Cn"/>
              </a:rPr>
              <a:t> </a:t>
            </a:r>
            <a:r>
              <a:rPr sz="800" b="1" dirty="0">
                <a:latin typeface="Roboto Cn"/>
                <a:cs typeface="Roboto Cn"/>
              </a:rPr>
              <a:t>Обратная</a:t>
            </a:r>
            <a:r>
              <a:rPr sz="800" b="1" spc="-5" dirty="0">
                <a:latin typeface="Roboto Cn"/>
                <a:cs typeface="Roboto Cn"/>
              </a:rPr>
              <a:t> </a:t>
            </a:r>
            <a:r>
              <a:rPr sz="800" b="1" spc="-20" dirty="0">
                <a:latin typeface="Roboto Cn"/>
                <a:cs typeface="Roboto Cn"/>
              </a:rPr>
              <a:t>связь</a:t>
            </a:r>
            <a:endParaRPr sz="800" dirty="0">
              <a:latin typeface="Roboto Cn"/>
              <a:cs typeface="Roboto Cn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7327645" y="1684273"/>
            <a:ext cx="1362075" cy="2733675"/>
            <a:chOff x="7327645" y="1684273"/>
            <a:chExt cx="1362075" cy="2733675"/>
          </a:xfrm>
        </p:grpSpPr>
        <p:sp>
          <p:nvSpPr>
            <p:cNvPr id="32" name="object 32"/>
            <p:cNvSpPr/>
            <p:nvPr/>
          </p:nvSpPr>
          <p:spPr>
            <a:xfrm>
              <a:off x="7340345" y="1696973"/>
              <a:ext cx="1336675" cy="2708275"/>
            </a:xfrm>
            <a:custGeom>
              <a:avLst/>
              <a:gdLst/>
              <a:ahLst/>
              <a:cxnLst/>
              <a:rect l="l" t="t" r="r" b="b"/>
              <a:pathLst>
                <a:path w="1336675" h="2708275">
                  <a:moveTo>
                    <a:pt x="1202944" y="0"/>
                  </a:moveTo>
                  <a:lnTo>
                    <a:pt x="133603" y="0"/>
                  </a:lnTo>
                  <a:lnTo>
                    <a:pt x="91374" y="6811"/>
                  </a:lnTo>
                  <a:lnTo>
                    <a:pt x="54699" y="25777"/>
                  </a:lnTo>
                  <a:lnTo>
                    <a:pt x="25777" y="54699"/>
                  </a:lnTo>
                  <a:lnTo>
                    <a:pt x="6811" y="91374"/>
                  </a:lnTo>
                  <a:lnTo>
                    <a:pt x="0" y="133603"/>
                  </a:lnTo>
                  <a:lnTo>
                    <a:pt x="0" y="2574493"/>
                  </a:lnTo>
                  <a:lnTo>
                    <a:pt x="6811" y="2616737"/>
                  </a:lnTo>
                  <a:lnTo>
                    <a:pt x="25777" y="2653426"/>
                  </a:lnTo>
                  <a:lnTo>
                    <a:pt x="54699" y="2682359"/>
                  </a:lnTo>
                  <a:lnTo>
                    <a:pt x="91374" y="2701333"/>
                  </a:lnTo>
                  <a:lnTo>
                    <a:pt x="133603" y="2708148"/>
                  </a:lnTo>
                  <a:lnTo>
                    <a:pt x="1202944" y="2708148"/>
                  </a:lnTo>
                  <a:lnTo>
                    <a:pt x="1245173" y="2701333"/>
                  </a:lnTo>
                  <a:lnTo>
                    <a:pt x="1281848" y="2682359"/>
                  </a:lnTo>
                  <a:lnTo>
                    <a:pt x="1310770" y="2653426"/>
                  </a:lnTo>
                  <a:lnTo>
                    <a:pt x="1329736" y="2616737"/>
                  </a:lnTo>
                  <a:lnTo>
                    <a:pt x="1336548" y="2574493"/>
                  </a:lnTo>
                  <a:lnTo>
                    <a:pt x="1336548" y="133603"/>
                  </a:lnTo>
                  <a:lnTo>
                    <a:pt x="1329736" y="91374"/>
                  </a:lnTo>
                  <a:lnTo>
                    <a:pt x="1310770" y="54699"/>
                  </a:lnTo>
                  <a:lnTo>
                    <a:pt x="1281848" y="25777"/>
                  </a:lnTo>
                  <a:lnTo>
                    <a:pt x="1245173" y="6811"/>
                  </a:lnTo>
                  <a:lnTo>
                    <a:pt x="1202944" y="0"/>
                  </a:lnTo>
                  <a:close/>
                </a:path>
              </a:pathLst>
            </a:custGeom>
            <a:solidFill>
              <a:srgbClr val="F7D2CF">
                <a:alpha val="90194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340345" y="1696973"/>
              <a:ext cx="1336675" cy="2708275"/>
            </a:xfrm>
            <a:custGeom>
              <a:avLst/>
              <a:gdLst/>
              <a:ahLst/>
              <a:cxnLst/>
              <a:rect l="l" t="t" r="r" b="b"/>
              <a:pathLst>
                <a:path w="1336675" h="2708275">
                  <a:moveTo>
                    <a:pt x="0" y="133603"/>
                  </a:moveTo>
                  <a:lnTo>
                    <a:pt x="6811" y="91374"/>
                  </a:lnTo>
                  <a:lnTo>
                    <a:pt x="25777" y="54699"/>
                  </a:lnTo>
                  <a:lnTo>
                    <a:pt x="54699" y="25777"/>
                  </a:lnTo>
                  <a:lnTo>
                    <a:pt x="91374" y="6811"/>
                  </a:lnTo>
                  <a:lnTo>
                    <a:pt x="133603" y="0"/>
                  </a:lnTo>
                  <a:lnTo>
                    <a:pt x="1202944" y="0"/>
                  </a:lnTo>
                  <a:lnTo>
                    <a:pt x="1245173" y="6811"/>
                  </a:lnTo>
                  <a:lnTo>
                    <a:pt x="1281848" y="25777"/>
                  </a:lnTo>
                  <a:lnTo>
                    <a:pt x="1310770" y="54699"/>
                  </a:lnTo>
                  <a:lnTo>
                    <a:pt x="1329736" y="91374"/>
                  </a:lnTo>
                  <a:lnTo>
                    <a:pt x="1336548" y="133603"/>
                  </a:lnTo>
                  <a:lnTo>
                    <a:pt x="1336548" y="2574493"/>
                  </a:lnTo>
                  <a:lnTo>
                    <a:pt x="1329736" y="2616737"/>
                  </a:lnTo>
                  <a:lnTo>
                    <a:pt x="1310770" y="2653426"/>
                  </a:lnTo>
                  <a:lnTo>
                    <a:pt x="1281848" y="2682359"/>
                  </a:lnTo>
                  <a:lnTo>
                    <a:pt x="1245173" y="2701333"/>
                  </a:lnTo>
                  <a:lnTo>
                    <a:pt x="1202944" y="2708148"/>
                  </a:lnTo>
                  <a:lnTo>
                    <a:pt x="133603" y="2708148"/>
                  </a:lnTo>
                  <a:lnTo>
                    <a:pt x="91374" y="2701333"/>
                  </a:lnTo>
                  <a:lnTo>
                    <a:pt x="54699" y="2682359"/>
                  </a:lnTo>
                  <a:lnTo>
                    <a:pt x="25777" y="2653426"/>
                  </a:lnTo>
                  <a:lnTo>
                    <a:pt x="6811" y="2616737"/>
                  </a:lnTo>
                  <a:lnTo>
                    <a:pt x="0" y="2574493"/>
                  </a:lnTo>
                  <a:lnTo>
                    <a:pt x="0" y="133603"/>
                  </a:lnTo>
                  <a:close/>
                </a:path>
              </a:pathLst>
            </a:custGeom>
            <a:ln w="25400">
              <a:solidFill>
                <a:srgbClr val="E95B4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7424419" y="1774317"/>
            <a:ext cx="817244" cy="1479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" spc="-55" dirty="0">
                <a:latin typeface="Roboto Th"/>
                <a:cs typeface="Roboto Th"/>
              </a:rPr>
              <a:t>Обратная</a:t>
            </a:r>
            <a:r>
              <a:rPr sz="8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связь</a:t>
            </a:r>
            <a:r>
              <a:rPr sz="800" spc="-5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по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424419" y="1896237"/>
            <a:ext cx="1167765" cy="1160780"/>
          </a:xfrm>
          <a:prstGeom prst="rect">
            <a:avLst/>
          </a:prstGeom>
        </p:spPr>
        <p:txBody>
          <a:bodyPr vert="horz" wrap="square" lIns="0" tIns="22225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175"/>
              </a:spcBef>
            </a:pPr>
            <a:r>
              <a:rPr sz="800" spc="-10" dirty="0">
                <a:latin typeface="Roboto Th"/>
                <a:cs typeface="Roboto Th"/>
              </a:rPr>
              <a:t>результатам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тестирования</a:t>
            </a:r>
            <a:r>
              <a:rPr sz="800" spc="30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для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обучающегося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Организация</a:t>
            </a:r>
            <a:r>
              <a:rPr sz="800" spc="2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адресной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профилактической</a:t>
            </a:r>
            <a:r>
              <a:rPr sz="800" spc="45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работы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для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групп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обучающихся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с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высокой</a:t>
            </a:r>
            <a:r>
              <a:rPr sz="800" spc="-35" dirty="0">
                <a:latin typeface="Roboto Th"/>
                <a:cs typeface="Roboto Th"/>
              </a:rPr>
              <a:t> </a:t>
            </a:r>
            <a:r>
              <a:rPr sz="800" dirty="0">
                <a:latin typeface="Roboto Th"/>
                <a:cs typeface="Roboto Th"/>
              </a:rPr>
              <a:t>и</a:t>
            </a:r>
            <a:r>
              <a:rPr sz="800" spc="-5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с</a:t>
            </a:r>
            <a:r>
              <a:rPr sz="800" spc="-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высочайшей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вероятностью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проявлений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рискового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(в</a:t>
            </a:r>
            <a:r>
              <a:rPr sz="800" spc="5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том</a:t>
            </a:r>
            <a:r>
              <a:rPr sz="800" spc="10" dirty="0">
                <a:latin typeface="Roboto Th"/>
                <a:cs typeface="Roboto Th"/>
              </a:rPr>
              <a:t> </a:t>
            </a:r>
            <a:r>
              <a:rPr sz="800" spc="-20" dirty="0">
                <a:latin typeface="Roboto Th"/>
                <a:cs typeface="Roboto Th"/>
              </a:rPr>
              <a:t>числе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0" dirty="0">
                <a:latin typeface="Roboto Th"/>
                <a:cs typeface="Roboto Th"/>
              </a:rPr>
              <a:t>аддиктивного)</a:t>
            </a:r>
            <a:r>
              <a:rPr sz="800" spc="65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поведения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424419" y="3164586"/>
            <a:ext cx="1052830" cy="69723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200"/>
              </a:spcBef>
            </a:pPr>
            <a:r>
              <a:rPr sz="800" b="1" dirty="0">
                <a:latin typeface="Roboto Cn"/>
                <a:cs typeface="Roboto Cn"/>
              </a:rPr>
              <a:t>Результат:</a:t>
            </a:r>
            <a:r>
              <a:rPr sz="800" b="1" spc="-15" dirty="0">
                <a:latin typeface="Roboto Cn"/>
                <a:cs typeface="Roboto Cn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обратная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связь</a:t>
            </a:r>
            <a:r>
              <a:rPr sz="800" spc="-15" dirty="0">
                <a:latin typeface="Roboto Th"/>
                <a:cs typeface="Roboto Th"/>
              </a:rPr>
              <a:t> </a:t>
            </a:r>
            <a:r>
              <a:rPr sz="800" spc="-25" dirty="0">
                <a:latin typeface="Roboto Th"/>
                <a:cs typeface="Roboto Th"/>
              </a:rPr>
              <a:t>для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образовательных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организаций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50" dirty="0">
                <a:latin typeface="Roboto Th"/>
                <a:cs typeface="Roboto Th"/>
              </a:rPr>
              <a:t>и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55" dirty="0">
                <a:latin typeface="Roboto Th"/>
                <a:cs typeface="Roboto Th"/>
              </a:rPr>
              <a:t>обучающихся</a:t>
            </a:r>
            <a:r>
              <a:rPr sz="800" spc="15" dirty="0">
                <a:latin typeface="Roboto Th"/>
                <a:cs typeface="Roboto Th"/>
              </a:rPr>
              <a:t> </a:t>
            </a:r>
            <a:r>
              <a:rPr sz="800" spc="-35" dirty="0">
                <a:latin typeface="Roboto Th"/>
                <a:cs typeface="Roboto Th"/>
              </a:rPr>
              <a:t>по</a:t>
            </a:r>
            <a:r>
              <a:rPr sz="800" spc="25" dirty="0">
                <a:latin typeface="Roboto Th"/>
                <a:cs typeface="Roboto Th"/>
              </a:rPr>
              <a:t> </a:t>
            </a:r>
            <a:r>
              <a:rPr sz="800" spc="-45" dirty="0">
                <a:latin typeface="Roboto Th"/>
                <a:cs typeface="Roboto Th"/>
              </a:rPr>
              <a:t>итогам</a:t>
            </a:r>
            <a:r>
              <a:rPr sz="800" spc="500" dirty="0">
                <a:latin typeface="Roboto Th"/>
                <a:cs typeface="Roboto Th"/>
              </a:rPr>
              <a:t> </a:t>
            </a:r>
            <a:r>
              <a:rPr sz="800" spc="-10" dirty="0">
                <a:latin typeface="Roboto Th"/>
                <a:cs typeface="Roboto Th"/>
              </a:rPr>
              <a:t>тестирования</a:t>
            </a:r>
            <a:endParaRPr sz="800">
              <a:latin typeface="Roboto Th"/>
              <a:cs typeface="Roboto Th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title"/>
          </p:nvPr>
        </p:nvSpPr>
        <p:spPr>
          <a:xfrm>
            <a:off x="266700" y="218545"/>
            <a:ext cx="8610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АЛГОРИТМ</a:t>
            </a:r>
            <a:r>
              <a:rPr spc="40" dirty="0"/>
              <a:t> </a:t>
            </a:r>
            <a:r>
              <a:rPr dirty="0"/>
              <a:t>ДЕЯТЕЛЬНОСТИ</a:t>
            </a:r>
            <a:r>
              <a:rPr spc="40" dirty="0"/>
              <a:t> </a:t>
            </a:r>
            <a:br>
              <a:rPr lang="ru-RU" spc="40" dirty="0"/>
            </a:br>
            <a:r>
              <a:rPr dirty="0"/>
              <a:t>ПО</a:t>
            </a:r>
            <a:r>
              <a:rPr spc="40" dirty="0"/>
              <a:t> </a:t>
            </a:r>
            <a:r>
              <a:rPr dirty="0"/>
              <a:t>ПРОВЕДЕНИЮ</a:t>
            </a:r>
            <a:r>
              <a:rPr spc="50" dirty="0"/>
              <a:t> </a:t>
            </a:r>
            <a:r>
              <a:rPr dirty="0"/>
              <a:t>ЕМ</a:t>
            </a:r>
            <a:r>
              <a:rPr spc="65" dirty="0"/>
              <a:t> </a:t>
            </a:r>
            <a:r>
              <a:rPr spc="-25" dirty="0"/>
              <a:t>СПТ</a:t>
            </a:r>
          </a:p>
        </p:txBody>
      </p:sp>
    </p:spTree>
    <p:extLst>
      <p:ext uri="{BB962C8B-B14F-4D97-AF65-F5344CB8AC3E}">
        <p14:creationId xmlns:p14="http://schemas.microsoft.com/office/powerpoint/2010/main" val="857991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AE9342-C521-4BEC-A6EE-885B075B0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253" y="1123950"/>
            <a:ext cx="5635488" cy="316485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68AA77D-02FD-4FC0-B688-FEDD8DFC110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25" t="33695" r="12500" b="14427"/>
          <a:stretch/>
        </p:blipFill>
        <p:spPr>
          <a:xfrm>
            <a:off x="6095394" y="725114"/>
            <a:ext cx="2919397" cy="4418386"/>
          </a:xfrm>
          <a:prstGeom prst="rect">
            <a:avLst/>
          </a:prstGeom>
        </p:spPr>
      </p:pic>
      <p:sp>
        <p:nvSpPr>
          <p:cNvPr id="6" name="Заголовок 4">
            <a:extLst>
              <a:ext uri="{FF2B5EF4-FFF2-40B4-BE49-F238E27FC236}">
                <a16:creationId xmlns:a16="http://schemas.microsoft.com/office/drawing/2014/main" id="{62158AB2-0275-4220-B405-DF62411E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209550"/>
            <a:ext cx="8786191" cy="553998"/>
          </a:xfrm>
        </p:spPr>
        <p:txBody>
          <a:bodyPr/>
          <a:lstStyle/>
          <a:p>
            <a:pPr algn="ctr"/>
            <a:r>
              <a:rPr lang="ru-RU" dirty="0">
                <a:latin typeface="+mj-lt"/>
              </a:rPr>
              <a:t>ЕДИНАЯ</a:t>
            </a:r>
            <a:r>
              <a:rPr lang="ru-RU" spc="170" dirty="0">
                <a:latin typeface="+mj-lt"/>
              </a:rPr>
              <a:t> </a:t>
            </a:r>
            <a:r>
              <a:rPr lang="ru-RU" dirty="0">
                <a:latin typeface="+mj-lt"/>
              </a:rPr>
              <a:t>МЕТОДИКА</a:t>
            </a:r>
            <a:r>
              <a:rPr lang="ru-RU" spc="170" dirty="0">
                <a:latin typeface="+mj-lt"/>
              </a:rPr>
              <a:t> </a:t>
            </a:r>
            <a:r>
              <a:rPr lang="ru-RU" spc="-20" dirty="0">
                <a:latin typeface="+mj-lt"/>
              </a:rPr>
              <a:t>СОЦИАЛЬНО-</a:t>
            </a:r>
            <a:r>
              <a:rPr lang="ru-RU" spc="-10" dirty="0">
                <a:latin typeface="+mj-lt"/>
              </a:rPr>
              <a:t>ПСИХОЛОГИЧЕСКОГО </a:t>
            </a:r>
            <a:r>
              <a:rPr lang="ru-RU" dirty="0">
                <a:latin typeface="+mj-lt"/>
              </a:rPr>
              <a:t>ТЕСТИРОВАНИЯ </a:t>
            </a:r>
            <a:br>
              <a:rPr lang="ru-RU" dirty="0">
                <a:latin typeface="+mj-lt"/>
              </a:rPr>
            </a:br>
            <a:endParaRPr lang="ru-R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82597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56795255-1FFB-4ACC-AA40-72CD6A5BB2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133350"/>
            <a:ext cx="2004391" cy="630198"/>
          </a:xfrm>
        </p:spPr>
        <p:txBody>
          <a:bodyPr/>
          <a:lstStyle/>
          <a:p>
            <a:pPr algn="ctr"/>
            <a:br>
              <a:rPr lang="ru-RU" dirty="0">
                <a:latin typeface="+mj-lt"/>
              </a:rPr>
            </a:br>
            <a:r>
              <a:rPr lang="ru-RU" dirty="0"/>
              <a:t>ЕМ</a:t>
            </a:r>
            <a:r>
              <a:rPr lang="ru-RU" spc="65" dirty="0"/>
              <a:t> </a:t>
            </a:r>
            <a:r>
              <a:rPr lang="ru-RU" spc="-25" dirty="0"/>
              <a:t>СПТ </a:t>
            </a:r>
            <a:r>
              <a:rPr lang="ru-RU" dirty="0">
                <a:latin typeface="+mj-lt"/>
              </a:rPr>
              <a:t>форма А</a:t>
            </a: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BB3DDCF3-541A-442C-8A89-89ED0803A921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199" y="590550"/>
            <a:ext cx="3962401" cy="434422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BD3B8B-B44C-4167-8FF1-27B87B0F6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4412" y="763548"/>
            <a:ext cx="3201388" cy="415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2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B51FA2-491B-4B97-BE52-66B65CBB2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45469"/>
            <a:ext cx="6858000" cy="276999"/>
          </a:xfrm>
        </p:spPr>
        <p:txBody>
          <a:bodyPr/>
          <a:lstStyle/>
          <a:p>
            <a:pPr algn="ctr"/>
            <a:r>
              <a:rPr lang="ru-RU" dirty="0"/>
              <a:t>Ключ для обработки ответов формы А ЕМ СПТ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A03A2B0-982C-43CA-B712-5DFB7D94BAF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72" t="17046" r="30648" b="16303"/>
          <a:stretch/>
        </p:blipFill>
        <p:spPr>
          <a:xfrm>
            <a:off x="4561687" y="971550"/>
            <a:ext cx="4159985" cy="404056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8BBAB3E-AB36-47ED-8FB5-19F78F3EA76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98" t="10507" r="13876" b="13843"/>
          <a:stretch/>
        </p:blipFill>
        <p:spPr>
          <a:xfrm>
            <a:off x="40" y="1288102"/>
            <a:ext cx="4837620" cy="33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591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</TotalTime>
  <Words>541</Words>
  <Application>Microsoft Office PowerPoint</Application>
  <PresentationFormat>Экран (16:9)</PresentationFormat>
  <Paragraphs>71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Roboto</vt:lpstr>
      <vt:lpstr>Roboto Cn</vt:lpstr>
      <vt:lpstr>Roboto Th</vt:lpstr>
      <vt:lpstr>Times New Roman</vt:lpstr>
      <vt:lpstr>Office Theme</vt:lpstr>
      <vt:lpstr>Семинар – практикум </vt:lpstr>
      <vt:lpstr>Презентация PowerPoint</vt:lpstr>
      <vt:lpstr>ФЗ от 29.12.2012 № 273-ФЗ «Об образовании в Российской Федерации (с изменениями)  ФЗ от 24.06.1999 № 120-ФЗ «Об основах системы профилактики безнадзорности и правонарушений несовершеннолетних»   Приказ Министерства просвещения РФ  от 20 февраля 2020 г. № 59</vt:lpstr>
      <vt:lpstr>ПРИКАЗ МОН ЛНР от 19 августа 2024г. № 728-од</vt:lpstr>
      <vt:lpstr>Организация и проведение  социально-психологического тестирования</vt:lpstr>
      <vt:lpstr>АЛГОРИТМ ДЕЯТЕЛЬНОСТИ  ПО ПРОВЕДЕНИЮ ЕМ СПТ</vt:lpstr>
      <vt:lpstr>ЕДИНАЯ МЕТОДИКА СОЦИАЛЬНО-ПСИХОЛОГИЧЕСКОГО ТЕСТИРОВАНИЯ  </vt:lpstr>
      <vt:lpstr> ЕМ СПТ форма А</vt:lpstr>
      <vt:lpstr>Ключ для обработки ответов формы А ЕМ СПТ</vt:lpstr>
      <vt:lpstr>Методические рекомендации </vt:lpstr>
      <vt:lpstr>ОГРАНИЧЕНИЯ ИСПОЛЬЗОВАНИЯ ЕМ СПТ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ФГБОУ ВО  «Уральский государственный педагогический университет»  в цифрах и фактах</dc:title>
  <dc:creator>USPU</dc:creator>
  <cp:lastModifiedBy>Пользователь</cp:lastModifiedBy>
  <cp:revision>13</cp:revision>
  <dcterms:created xsi:type="dcterms:W3CDTF">2024-08-28T10:16:05Z</dcterms:created>
  <dcterms:modified xsi:type="dcterms:W3CDTF">2024-09-13T06:14:21Z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2023-06-06T00:00:00Z</vt:filetime>
  </property>
  <property fmtid="{D5CDD505-2E9C-101B-9397-08002B2CF9AE}" pid="3" name="Creator">
    <vt:lpwstr>Microsoft® PowerPoint® для Microsoft 365</vt:lpwstr>
  </property>
  <property fmtid="{D5CDD505-2E9C-101B-9397-08002B2CF9AE}" pid="4" name="LastSaved">
    <vt:filetime>2024-08-28T00:00:00Z</vt:filetime>
  </property>
  <property fmtid="{D5CDD505-2E9C-101B-9397-08002B2CF9AE}" pid="5" name="Producer">
    <vt:lpwstr>Microsoft® PowerPoint® для Microsoft 365</vt:lpwstr>
  </property>
</Properties>
</file>