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9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80" r:id="rId22"/>
    <p:sldId id="281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CB57AE-F7EA-47A7-A2BC-9EEEB48DD5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1CE7BC1-0479-44FF-ACAF-2C6F19C3F1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E199A8-6CDD-4DB2-A57D-201743755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D87CD-C57C-4256-9456-D381E20C8CAC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C04AF0-2936-4764-BD94-526F9BF56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D4DE38-CCFE-47C9-85FB-37073AE54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7FEA5-EA7A-45FB-9D64-916C1F58D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568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57DA0C-F72D-4559-AB6F-A7E617E70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ACBE8A-690A-4629-BDB8-4174C1405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7FE3A7-4B64-4793-ABBD-6462226AD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D87CD-C57C-4256-9456-D381E20C8CAC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C1F6AC-CAE9-4D3F-BA36-AF613E40E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B49BD3-2B7F-43C4-9659-859AEFFC5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7FEA5-EA7A-45FB-9D64-916C1F58D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00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5D9EAA9-D26F-4A0B-A0A4-5D5DE8BBB8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9AEAAFE-5DCB-46B3-A632-04B16CC70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3AECE7-0F42-410F-901A-1E9076D34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D87CD-C57C-4256-9456-D381E20C8CAC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B321FD-EB25-42EF-9FB6-E5531245C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44A6E4-27EB-43ED-A765-CDCC149CF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7FEA5-EA7A-45FB-9D64-916C1F58D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678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5EB19A-16AD-4529-8DAD-FA8B6F6B9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447E6C-E300-4916-B15C-1F41F0177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C3FCE4-42B9-430D-B20A-E363A94CA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D87CD-C57C-4256-9456-D381E20C8CAC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DFD389-8841-4A02-8B23-16E4B1940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132BD9-5AEE-41F7-9705-ED4F6BA0F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7FEA5-EA7A-45FB-9D64-916C1F58D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050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2F62B2-EC57-4851-B93D-DD79F08ED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FAF22E-ECE5-40AC-A620-6CF59AA353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4F174C-93A6-4140-9F87-6985FFA99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D87CD-C57C-4256-9456-D381E20C8CAC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250754-3227-46D8-A3BB-0F1E9DA06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D4095F-15B5-479A-B873-12A70CED9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7FEA5-EA7A-45FB-9D64-916C1F58D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264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CE004E-D8FF-42D5-99DA-8546A990F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2A5800-ACDD-451E-BFA2-1C789311CB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2C1826D-0C12-4938-A6CD-95DBC29F23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549FFDF-E107-4DF9-8784-D928C2082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D87CD-C57C-4256-9456-D381E20C8CAC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C17AFA7-F629-43BF-A1F4-E8C91F25F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8634B72-5A62-4035-B8C2-6356D285C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7FEA5-EA7A-45FB-9D64-916C1F58D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692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82E720-B4A6-4E6B-A476-97E5F9381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49C1D0E-B459-4ADE-9FF1-6E36C30CA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72A95E8-CE6E-4E1C-8AE6-547FB683A0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6B40E5C-8641-4E51-A326-49C073420E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0ECF7F0-2D57-462B-B5F3-B12B6BC310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5B7D2C0-19EE-43D7-B00F-12DC8AD71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D87CD-C57C-4256-9456-D381E20C8CAC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92BBD88-C640-4E2E-882B-36A1E3D55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654C9B2-CFF0-4B4F-B8F0-EB5EE88D0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7FEA5-EA7A-45FB-9D64-916C1F58D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182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0BCE9A-7988-4894-B73B-DE90904EA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50B12DC-5114-43A0-B1C2-0DB3FEA67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D87CD-C57C-4256-9456-D381E20C8CAC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A8EC6B5-47EC-4992-9A73-EB5BD8A80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992AA6C-C7BA-4857-9595-655073000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7FEA5-EA7A-45FB-9D64-916C1F58D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971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1B1EDCD-7D94-4CB4-998A-34D821079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D87CD-C57C-4256-9456-D381E20C8CAC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3E1FDFF-D8F4-4548-827A-56D3E477E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D9A9BF2-6E0F-463C-819B-78F131F96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7FEA5-EA7A-45FB-9D64-916C1F58D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389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46164C-F1CD-4C9F-925F-4066D4B68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1F1B25-F083-4E20-8B3F-E43086023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F7C478D-6340-499A-A892-76A4EDD4ED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B934564-62C3-4C7F-8E9F-1E8FDEEF2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D87CD-C57C-4256-9456-D381E20C8CAC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5D362AB-5197-461E-96C9-C45918643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2F9C153-5241-40CB-BF34-0C200655F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7FEA5-EA7A-45FB-9D64-916C1F58D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531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27090A-509D-4825-9C63-216A8E98D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C9702E1-644C-4BD9-8FCC-E83C93305D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B8458F3-979B-4DE2-8EFF-2817F3B49D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DE8C4C9-9543-49D8-9090-0C19812E2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D87CD-C57C-4256-9456-D381E20C8CAC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E200953-51D9-42B3-BEBA-CB067DA05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9D17249-B515-444A-AEAD-8438505A7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7FEA5-EA7A-45FB-9D64-916C1F58D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02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D90EAA-D76F-499B-A85F-25F9C6A50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C2BBB7-E971-4CDB-81A4-F0E4E6BD4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606AA6-DE09-4927-B9B4-31352E6078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D87CD-C57C-4256-9456-D381E20C8CAC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9FC2C7-7E37-4A51-A207-F846C17E0D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9F1510-A125-4BE1-9E98-D041A9D3B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7FEA5-EA7A-45FB-9D64-916C1F58D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857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1CAE82-8C48-4294-9AF9-8D55F96AF5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Предметные и методические компетенции учителей биологии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81F87C4-3F0F-4BD1-AC62-14FE86FE3C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765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3E7226-E20E-479E-883E-FB0E39F9B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575"/>
            <a:ext cx="10515600" cy="1109708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и задачи оценки предметных и методических компетенций учителей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DDE32B-4EB1-4773-A4A2-226B8FE25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1247"/>
            <a:ext cx="10515600" cy="4525716"/>
          </a:xfrm>
        </p:spPr>
        <p:txBody>
          <a:bodyPr/>
          <a:lstStyle/>
          <a:p>
            <a:r>
              <a:rPr lang="ru-RU" b="1" dirty="0"/>
              <a:t>Для чего нужна?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Создать кадровый резерв преподавателей, которые подходят в качестве методистов в ходе разработки Единой системы научно-методического сопровождения педагогов и учебных заведений, а также для решения задач по организации и кураторству личных образовательных маршрутов учителей.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Формирование методического сопровождения педагогов для того, чтобы дать им возможность постоянно развиваться и повышать свою квалификацию, учитывая результаты оценки предметных и методических компетенций преподавателей, решение всех поставленных задач в ходе обеспечения деятельности Центров непрерывного улучшения мастерства учителей, которые являются результатом работы национального проекта «Образование».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570909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2AAEB0-3996-45D5-8BFE-D2F99F0D9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1015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Какие задачи решает оценка:</a:t>
            </a:r>
            <a:br>
              <a:rPr lang="ru-RU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598FCC-8B25-4DF9-AA2D-72B288A9D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организация индивидуальных образовательных направлений деятельности участников курса по повышению квалификации после их окончания;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принятие решений, связанных с сопровождением педагогов с целью их непрерывного развития в выбранной области;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решение всех вопросов в процессе деятельности Центров развития образования, которые возникают в ходе реализации мероприятий национального проекта «Образование».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8173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510127-126D-4525-9C5F-829AB6544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Объекты для контроля</a:t>
            </a:r>
            <a:endParaRPr lang="ru-RU" sz="32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7FECA0-A60A-40CF-9CD4-03D068155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выбираются исходя из: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положений Профессионального стандарта педагога,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ФГОС общего образования,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Закона «Об образовании в Российской Федерации».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Помимо этого, берутся во внимание результаты оценки главных компетенций педагога.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198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7EF370-1910-4D57-AD63-18229E721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825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Оценка предметных и методических компетенций учителей</a:t>
            </a:r>
            <a:br>
              <a:rPr lang="ru-RU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D6BBA5-6944-4DDC-975D-33480899E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9091"/>
            <a:ext cx="10515600" cy="5457872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формируется набор оценочных материалов, для чего используют такие документы: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Профессиональный стандарт «Педагог (педагогическая деятельность в сфере дошкольного, начального общего, основного общего, среднего общего образования) (воспитатель, учитель)» (Приказ Министерства труда и социальной защиты РФ от 18.10.2013 № 544н).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Федеральный государственный образовательный стандарт высшего образования по направлению подготовки 44.03.01 Педагогическое образование (уровень бакалавриата) (приказ Минобрнауки России от 04.12.2015 № 1426).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Федеральный государственный образовательный стандарт высшего образования по направлению подготовки 44.03.05 Педагогическое образование (с двумя профилями подготовки) (уровень бакалавриата) (приказ Минобрнауки России от 09.02.2016 № 91).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Федеральный государственный образовательный стандарт основного общего образования (приказ  Минобрнауки России от 17.12.2010 № 1897).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Федеральный государственный образовательный стандарт среднего общего образования (приказ Минобрнауки России от 17.05.2012 № 413).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6763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885787-5635-43B2-8EC0-D843A0073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41733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Примерные этапы оценки компетенций учителя </a:t>
            </a:r>
            <a:br>
              <a:rPr lang="ru-RU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376F0C-4A58-40EE-9D18-62C720416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7363"/>
            <a:ext cx="10515600" cy="4969600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Первый этап 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тестовые задания нескольких уровней сложности.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первом этапе в каждом варианте есть двенадцать заданий, из которых семь относятся к базовому уровню, два – к повышенному, три – высокому уровню сложности, помимо этого, два задания формата PISA (два вопроса базовые, один повышенной сложности). В этой части оцениваются предметные компетенции.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Второй 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задачи (кейсы).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 втором этапе каждый вариант имеет три задания, в которых необходимо дать развёрнутые ответы. Они помогут понять насколько хорошо педагог владеет трудовыми действиями, которые регламентируются профессиональными стандартами. Эта часть нужна для оценки методической компетенции.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конце диагностической работы подсчитываются баллы двух этапов, полученные за каждое выполненное задание.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42528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95587A-A841-46FE-87E7-2F170FC74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По результатам оценки: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411B56-34FB-473C-9B95-E12ACEDC1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учителю предлагают наиболее подходящие для него способы повышения квалификации: небольшие курсы,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тематические модули учебных занятий,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отдельные уроки, саморазвитие, видео лекций и вебинаров на определённую тему, мастер-классы, курсы по повышению квалификации,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занятия по переподготовке для получения дополнительной профессии.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ru-RU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Современные российские школы стремятся к тому, чтобы у них работали грамотные учителя, которые совмещают в себе воспитателей, </a:t>
            </a:r>
            <a:r>
              <a:rPr lang="ru-RU" sz="8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дидактов</a:t>
            </a:r>
            <a:r>
              <a:rPr lang="ru-RU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управляющих, методистов, психологов. Для это нужно постоянное и эффективное обновление педагогического образования, разработка и применение новых методов в обучении молодого поколения учителей и в их подготовке к преподаванию.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9815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D215CA-7898-43CC-829B-F63F87F1A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Профессиональные дефициты учителей биологии по итогам оценки предметных и методических компетенций за 2022 -2023 год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A15DED-3720-4057-A0CE-ECE92D4AD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Информация подготовлена по результатам проведения федеральной оценки предметных и методических компетенций учителей биологии в рамках реализации проекта по созданию Единой системы научно-методического сопровождения педагогических работников и управленческих кадров и распространению форматов непрерывного профессионального развития педагогических работников (далее - процедура оценки).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Процедура оценки была организована Министерством просвещения Российской Федерации и ФГБУ «Федеральный институт оценки качества образования» (далее – ФИОКО) и проводилась в период: с 15 по 24 сентября 2022 года; с 18 по 20 апреля 2023 года. Кроме федеральной оценки в период с 29 по 31 марта 2023 года организовано проведение региональной оценки. Диагностические процедуры проводились на однотипных контрольно-измерительных материалах.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ходе диагностических процедур оценивалось выполнение действий, характерных для реальной профессиональной деятельности учителей.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21321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002946-728B-4FBC-9F0F-107D3E3B9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Autofit/>
          </a:bodyPr>
          <a:lstStyle/>
          <a:p>
            <a:r>
              <a:rPr lang="ru-RU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Примеры заданий:</a:t>
            </a:r>
            <a:br>
              <a:rPr lang="ru-RU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2D1350-605A-4C55-995C-6156B8056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038"/>
            <a:ext cx="10515600" cy="5495925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Выполнить задания школьного типа (как в учебниках и задачниках);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Расположить несколько тем в порядке их изучения в школьном курсе и обосновать порядок;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Подобрать материал на урок по данной теме для «сильного» и для «слабого» класса, обосновать выбор;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Разъяснить один и тот же материал для «слабого» и для «сильного» обучающихся;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Предложить учебный материал для достижения определенного умения (перечислить теоретические пункты, кратко описать 3-4 модели заданий);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Найти ошибки в решении или ответе обучающегося, объяснить, в чем они состоят, предложить способ отработки;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Оценить развернутый ответ обучающегося по стандартизированным критериям;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заданной таблице процентов выполнения заданий для одного класса (ВПР) выявить типичные ошибки, предложить пути отработки.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68251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2966DB-C8A1-426B-88BF-D96AC7E78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20932"/>
          </a:xfrm>
        </p:spPr>
        <p:txBody>
          <a:bodyPr>
            <a:normAutofit/>
          </a:bodyPr>
          <a:lstStyle/>
          <a:p>
            <a:r>
              <a:rPr lang="ru-RU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Назначение диагностической работы</a:t>
            </a:r>
            <a:endParaRPr lang="ru-RU" sz="28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2F815C-503D-4B86-97AA-197FF5370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оценить предметные и методические компетенции учителей.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Предметная компетентность учителя 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владение знаниями в области преподаваемого предмета.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Методическая компетентность учителя 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владение педагогом различными методами обучения, знание дидактических методов, приемов и умение применять их в процессе обучения, знание психологических механизмов усвоения знаний и умений в процессе обучения.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Диагностическая работа позволяет выявить знание учителем содержания преподаваемого учебного предмета.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931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BDA8D6-6108-4F6C-BDA3-41D2E0578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28600" marR="0" lvl="0" indent="-228600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уровня методической компетентности:</a:t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FC6924-AAA4-4E4C-92B8-B529D5B28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методическая информированность (образованность) – естественные и приобретенные в процессе методической подготовки свойства и качества личности, проявляющиеся в стандартных ситуациях;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методическая грамотность – готовность выполнять профессиональную деятельность в соответствии с принятыми стандартами и нормами;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методическое творчество – способность решения профессиональных задач в нестандартных ситуациях и нестандартными способами;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методическое искусство как высшее проявление компетентности.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9388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EA508B-685E-48B0-8473-AEB5C519F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Что это такое?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721E53-1AE8-4B92-B132-003E85C87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/>
              <a:t>Предметные и методические компетенции учителей </a:t>
            </a:r>
            <a:r>
              <a:rPr lang="ru-RU" dirty="0"/>
              <a:t>– </a:t>
            </a:r>
            <a:endParaRPr lang="en-US" dirty="0"/>
          </a:p>
          <a:p>
            <a:pPr marL="0" indent="0" algn="just">
              <a:buNone/>
            </a:pPr>
            <a:r>
              <a:rPr lang="ru-RU" dirty="0"/>
              <a:t>это набор навыков и знаний, позволяющие не только качественно разбираться в своей сфере, но и уметь донести эти знания до учеников.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40961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95AF8A-439B-4DF9-81A9-7E56EBF7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423" y="320737"/>
            <a:ext cx="10515600" cy="1325563"/>
          </a:xfrm>
        </p:spPr>
        <p:txBody>
          <a:bodyPr>
            <a:noAutofit/>
          </a:bodyPr>
          <a:lstStyle/>
          <a:p>
            <a:pPr marL="228600" marR="0" lvl="0" indent="-228600" algn="ctr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Диагностическая работа ориентирована на выявление различных аспектов следующих трудовых действий учителя:</a:t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DE3BE4-1F5C-4E16-A9AE-0380B870A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планирование проведения занятий в соответствии с содержанием основной общеобразовательной программы на основе вариативных форм организации учебной деятельности, соответствующих индивидуальным особенностям обучающихся, в том числе обучающихся с особыми образовательными потребностями;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разработка и использование средств (инструментов) объективной оценки образовательных результатов обучающихся в соответствии с требованиями ФГОС соответствующего уровня общего образования для индивидуализации обучения;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инклюзивной и мотивирующей образовательной среды для обеспечения полноценного участия обучающихся (в том числе с особыми образовательными потребностями) в учебной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66071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CA2617-ACB4-4F32-83A9-1A4A7BD7C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0637"/>
            <a:ext cx="10515600" cy="904382"/>
          </a:xfrm>
        </p:spPr>
        <p:txBody>
          <a:bodyPr>
            <a:normAutofit/>
          </a:bodyPr>
          <a:lstStyle/>
          <a:p>
            <a:r>
              <a:rPr lang="ru-RU" sz="2400" b="1" dirty="0"/>
              <a:t>РЕЗУЛЬТАТЫ ОЦЕНКИ: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030FDA-4790-468E-8F43-104A3297A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учителя распределились по 4 уровням предметной и методической компетентности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Минимальный уровень фиксируется, если учитель набрал менее 30% баллов и в предметной и в методической части.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Низкий уровень – если учитель набрал менее 30% баллов или в предметной или в методической части.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Средний уровень – если учитель набрал более 30% баллов и в предметной и в методической части, но менее 80% от максимального балла.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Высокий уровень – если учитель набрал более 30% баллов и в предметной и в методической части и более 80% от максимального балла.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92700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5B14E9-14A3-4886-AB7C-076DF3454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РЕЗУЛЬТАТЫ ОЦЕНКИ: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05E3C0-E027-4298-A595-2E3EFB577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Федеральным оператором, организовавшим диагностическую процедуру, для учителей с зафиксированным уровнем предметной и методической компетентности рекомендуется: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Минимальный уровень – проведение дополнительного исследования и принятие управленческих решений;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Низкий уровень – организация интенсивного повышения квалификации;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Средний уровень – организация комплексного сопровождения;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Высокий уровень – включение в методический актив региона.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5007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B9A6CF-8FAD-463B-95E8-51DB29950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Предметные  компетенции учителя</a:t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ru-RU" sz="28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A3DAD4-398D-48C3-81E8-6B2774762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/>
              <a:t>Компетенция</a:t>
            </a:r>
            <a:r>
              <a:rPr lang="ru-RU" dirty="0"/>
              <a:t> (в переводе с латинского языка </a:t>
            </a:r>
            <a:r>
              <a:rPr lang="ru-RU" dirty="0" err="1"/>
              <a:t>competere</a:t>
            </a:r>
            <a:r>
              <a:rPr lang="ru-RU" dirty="0"/>
              <a:t> означает «соответствовать», «подходить») подразумевает наличие у человека большого объёма знаний в определённой профессиональной области.</a:t>
            </a:r>
          </a:p>
          <a:p>
            <a:pPr algn="just"/>
            <a:endParaRPr lang="ru-RU" dirty="0"/>
          </a:p>
          <a:p>
            <a:pPr algn="just"/>
            <a:r>
              <a:rPr lang="ru-RU" b="1" dirty="0"/>
              <a:t>Предметные компетенции </a:t>
            </a:r>
            <a:r>
              <a:rPr lang="ru-RU" dirty="0"/>
              <a:t>- особые навыки, которые нужны для того, чтобы продуктивно решать узконаправленные задачи в определённых ситуациях при помощи специальных знаний и умений.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5044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83083E-1207-42A9-906D-95359ED1A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Базовая предметная компетенция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7D4A25-76F4-4E02-A5D8-7988D96FF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Чтобы иметь базовую предметную компетенцию, необходимо знать и использовать современные технологии, которые идут в ногу с тремя главными для педагога компетенциями:</a:t>
            </a:r>
          </a:p>
          <a:p>
            <a:r>
              <a:rPr lang="ru-RU" dirty="0"/>
              <a:t>    культурой взаимодействия с социумом;</a:t>
            </a:r>
          </a:p>
          <a:p>
            <a:r>
              <a:rPr lang="ru-RU" dirty="0"/>
              <a:t>    навыком поиска новой информации в своей профессиональной сфере, её видоизменение для доступной подачи и самообучения;</a:t>
            </a:r>
          </a:p>
          <a:p>
            <a:r>
              <a:rPr lang="ru-RU" dirty="0"/>
              <a:t>    умением грамотно делиться добытыми данными с другими людьми.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1211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42568F-21DD-490F-A708-56E3291BF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28600" marR="0" lvl="0" indent="-228600" algn="ctr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tabLst/>
              <a:defRPr/>
            </a:pP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kumimoji="0" lang="ru-RU" sz="3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одержание предметных и методических компетенций учителей</a:t>
            </a:r>
            <a:endParaRPr lang="ru-RU" sz="31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7F56EB-73DE-4ECA-B3B2-3E2C3B1AF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качество образования влияет содержание предметных и методических компетенций учителей, которое представляют собой совокупность: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научных знаний;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методов действия (навык выполнения работы по чёткому образцу);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опыта в творческой деятельности, в частности навык генерации таких решений, которые помогут эффективно справиться с возникшей проблемой;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опыта эмоционального и ценностного отношения к окружающей среде, обществу и отдельной личности.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8275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9ED63E-DAA9-443B-ADD4-501D35CA1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методических компетенций педагога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59D187-0CF3-416D-A616-2D2B129A8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анализе педагогической науки и практики было выявлено, что сейчас далеко не все выпускники вузов и учителя-практики обладают методической компетенцией.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Н. В. Кузьмин подметил, что нередко учитель имеет огромный багаж знаний по своему предмету и очень добросовестно относится к своей работе, но при этом он совершенно не способен обучать других людей.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Поэтому необходимо уделять больше внимания формированию методической компетенции во время обучения в высшем образовательном учреждении и в ходе работы учителя-практика её постоянно развивать.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48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B8969D-07BD-44A5-AC4C-DFECDEF75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«Методическая компетенция» и «Методическая компетентность»</a:t>
            </a:r>
            <a:endParaRPr lang="ru-RU" sz="28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8E0BEC-A7CC-416B-A3C6-52CBF5B23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методическая компетенция педагога </a:t>
            </a:r>
            <a: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объективные нормы качества обучения определённому предмету с применением современных методик преподавания.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методическая компетентность </a:t>
            </a:r>
            <a: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это категория, которая информирует об уровне владения компетенцией у конкретного специалиста,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т.е. это – </a:t>
            </a:r>
            <a:r>
              <a:rPr lang="ru-RU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наилучшее соотношение знаний, умений, навыков и опыта преподавателя, дающие возможность качественно и продуктивно решать методические задачи, которые могут возникнуть в большом кругу образовательных ситуаций во время обучения предмету.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9612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649F70-734E-4781-BF94-CF977D026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1550" y="365126"/>
            <a:ext cx="9942250" cy="1064180"/>
          </a:xfrm>
        </p:spPr>
        <p:txBody>
          <a:bodyPr>
            <a:normAutofit/>
          </a:bodyPr>
          <a:lstStyle/>
          <a:p>
            <a:pPr algn="ctr"/>
            <a:r>
              <a:rPr kumimoji="0" lang="ru-RU" sz="28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Особенности предметной и методической компетенции учителей</a:t>
            </a:r>
            <a:endParaRPr lang="ru-RU" sz="28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4146A3-8B8D-45CD-B557-2011CF8D3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07" y="1269508"/>
            <a:ext cx="11603114" cy="5388744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7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   </a:t>
            </a:r>
            <a:r>
              <a:rPr lang="ru-RU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осознание роли и ценности методики преподавания предмета в качественном современном обучении;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желание решать возможные профессиональные проблемы, учитывая требования научной методики преподавания предмета;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готовность к педагогическому проектированию и научно-методическому доказательству последующей работы;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правильное использование предметных знаний, глубокое и всестороннее развитие в своей деятельности;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понимание и грамотное применение научно-методических терминов и понятий;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стремление разработать собственные методики преподавания предмета, деятельность, направленная на достижение этой цели;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изучение и использование современных методов и технологий обучения;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знание педагогического проектирования процесса преподавания в общем, а также определённого урока или внеклассного занятия по предмету.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8641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ACF26F-4024-482E-A3C0-21ECA1334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Как оценивают?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0A4AEF-B85F-48BB-B7A2-5BA81DC26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Оценка указанных навыков необходима для формирования учительского резерва.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Оценка проходит путем прохождения теста, разделенного на две части: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первый раздел содержит 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вопросы по предметным компетенциям,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второй – 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кейсы для анализа методических умений.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27014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1802</Words>
  <Application>Microsoft Office PowerPoint</Application>
  <PresentationFormat>Широкоэкранный</PresentationFormat>
  <Paragraphs>117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Тема Office</vt:lpstr>
      <vt:lpstr>Предметные и методические компетенции учителей биологии</vt:lpstr>
      <vt:lpstr>Что это такое?</vt:lpstr>
      <vt:lpstr>Предметные  компетенции учителя </vt:lpstr>
      <vt:lpstr>Базовая предметная компетенция</vt:lpstr>
      <vt:lpstr> Содержание предметных и методических компетенций учителей</vt:lpstr>
      <vt:lpstr>Формирование методических компетенций педагога</vt:lpstr>
      <vt:lpstr>«Методическая компетенция» и «Методическая компетентность»</vt:lpstr>
      <vt:lpstr>Особенности предметной и методической компетенции учителей</vt:lpstr>
      <vt:lpstr>Как оценивают?</vt:lpstr>
      <vt:lpstr> Цели и задачи оценки предметных и методических компетенций учителей </vt:lpstr>
      <vt:lpstr>Какие задачи решает оценка: </vt:lpstr>
      <vt:lpstr>Объекты для контроля</vt:lpstr>
      <vt:lpstr>Оценка предметных и методических компетенций учителей </vt:lpstr>
      <vt:lpstr>Примерные этапы оценки компетенций учителя  </vt:lpstr>
      <vt:lpstr>По результатам оценки:</vt:lpstr>
      <vt:lpstr>Профессиональные дефициты учителей биологии по итогам оценки предметных и методических компетенций за 2022 -2023 год </vt:lpstr>
      <vt:lpstr>Примеры заданий: </vt:lpstr>
      <vt:lpstr>Назначение диагностической работы</vt:lpstr>
      <vt:lpstr>4 уровня методической компетентности: </vt:lpstr>
      <vt:lpstr>Диагностическая работа ориентирована на выявление различных аспектов следующих трудовых действий учителя: </vt:lpstr>
      <vt:lpstr>РЕЗУЛЬТАТЫ ОЦЕНКИ:</vt:lpstr>
      <vt:lpstr>РЕЗУЛЬТАТЫ ОЦЕНКИ: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Предметные и методические компетенции учителей биологии</dc:title>
  <dc:creator>Svetlana</dc:creator>
  <cp:lastModifiedBy>Svetlana</cp:lastModifiedBy>
  <cp:revision>9</cp:revision>
  <dcterms:created xsi:type="dcterms:W3CDTF">2024-09-22T16:29:59Z</dcterms:created>
  <dcterms:modified xsi:type="dcterms:W3CDTF">2024-09-23T21:17:02Z</dcterms:modified>
</cp:coreProperties>
</file>