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81" r:id="rId1"/>
  </p:sldMasterIdLst>
  <p:sldIdLst>
    <p:sldId id="267" r:id="rId2"/>
    <p:sldId id="280" r:id="rId3"/>
    <p:sldId id="256" r:id="rId4"/>
    <p:sldId id="261" r:id="rId5"/>
    <p:sldId id="269" r:id="rId6"/>
    <p:sldId id="272" r:id="rId7"/>
    <p:sldId id="262" r:id="rId8"/>
    <p:sldId id="270" r:id="rId9"/>
    <p:sldId id="263" r:id="rId10"/>
    <p:sldId id="271" r:id="rId11"/>
    <p:sldId id="264" r:id="rId12"/>
    <p:sldId id="277" r:id="rId13"/>
    <p:sldId id="278" r:id="rId14"/>
    <p:sldId id="279" r:id="rId15"/>
    <p:sldId id="266" r:id="rId16"/>
    <p:sldId id="276" r:id="rId17"/>
    <p:sldId id="275" r:id="rId18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72" autoAdjust="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C2FA0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177" y="1831086"/>
            <a:ext cx="4470400" cy="4368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2C2FA0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‹#›</a:t>
            </a:fld>
            <a:endParaRPr spc="-160" dirty="0"/>
          </a:p>
        </p:txBody>
      </p:sp>
    </p:spTree>
    <p:extLst>
      <p:ext uri="{BB962C8B-B14F-4D97-AF65-F5344CB8AC3E}">
        <p14:creationId xmlns:p14="http://schemas.microsoft.com/office/powerpoint/2010/main" val="16384873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500" b="1" i="0">
                <a:solidFill>
                  <a:srgbClr val="2C2FA0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9/12/2024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2C2FA0"/>
                </a:solidFill>
                <a:latin typeface="Microsoft Sans Serif"/>
                <a:cs typeface="Microsoft Sans Serif"/>
              </a:defRPr>
            </a:lvl1pPr>
          </a:lstStyle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‹#›</a:t>
            </a:fld>
            <a:endParaRPr spc="-160" dirty="0"/>
          </a:p>
        </p:txBody>
      </p:sp>
    </p:spTree>
    <p:extLst>
      <p:ext uri="{BB962C8B-B14F-4D97-AF65-F5344CB8AC3E}">
        <p14:creationId xmlns:p14="http://schemas.microsoft.com/office/powerpoint/2010/main" val="936953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lang="ru-RU" spc="-160" smtClean="0"/>
              <a:t>‹#›</a:t>
            </a:fld>
            <a:endParaRPr lang="ru-RU" spc="-160" dirty="0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  <p:sldLayoutId id="2147483794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jp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257800" y="5486400"/>
            <a:ext cx="6014720" cy="4832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30" dirty="0"/>
              <a:t>СПАСИБО</a:t>
            </a:r>
            <a:r>
              <a:rPr sz="3000" spc="-55" dirty="0"/>
              <a:t> </a:t>
            </a:r>
            <a:r>
              <a:rPr sz="3000" spc="-5" dirty="0"/>
              <a:t>ЗА</a:t>
            </a:r>
            <a:r>
              <a:rPr sz="3000" spc="-40" dirty="0"/>
              <a:t> </a:t>
            </a:r>
            <a:r>
              <a:rPr sz="3000" spc="10" dirty="0"/>
              <a:t>ВНИМАНИЕ!</a:t>
            </a:r>
            <a:endParaRPr sz="3000" dirty="0"/>
          </a:p>
        </p:txBody>
      </p:sp>
      <p:pic>
        <p:nvPicPr>
          <p:cNvPr id="9218" name="Picture 2" descr="C:\Users\User\Downloads\U3BojNG8R5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81000"/>
            <a:ext cx="12192000" cy="754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4765829" cy="1039427"/>
          </a:xfrm>
        </p:spPr>
        <p:txBody>
          <a:bodyPr>
            <a:normAutofit fontScale="90000"/>
          </a:bodyPr>
          <a:lstStyle/>
          <a:p>
            <a:r>
              <a:rPr lang="ru-RU" sz="2800" spc="-40" dirty="0"/>
              <a:t>ШАГ 3 </a:t>
            </a:r>
            <a:r>
              <a:rPr lang="ru-RU" sz="2800" spc="-40" dirty="0" smtClean="0"/>
              <a:t>ПРИМЕР Расчёта ПОКАЗАТЕЛЕЙ </a:t>
            </a:r>
            <a:br>
              <a:rPr lang="ru-RU" sz="2800" spc="-40" dirty="0" smtClean="0"/>
            </a:br>
            <a:r>
              <a:rPr lang="ru-RU" sz="2800" spc="-40" dirty="0" smtClean="0"/>
              <a:t>КВЕРИПО </a:t>
            </a:r>
            <a:r>
              <a:rPr lang="ru-RU" sz="2800" spc="-40" dirty="0"/>
              <a:t>и индекса ИРП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228600" y="1831086"/>
            <a:ext cx="4849977" cy="947952"/>
          </a:xfrm>
        </p:spPr>
        <p:txBody>
          <a:bodyPr/>
          <a:lstStyle/>
          <a:p>
            <a:pPr marL="114300" indent="0">
              <a:buNone/>
            </a:pPr>
            <a:r>
              <a:rPr lang="ru-RU" spc="-210" dirty="0">
                <a:solidFill>
                  <a:schemeClr val="tx1"/>
                </a:solidFill>
              </a:rPr>
              <a:t>КВЕ</a:t>
            </a:r>
            <a:r>
              <a:rPr lang="ru-RU" spc="-155" dirty="0">
                <a:solidFill>
                  <a:schemeClr val="tx1"/>
                </a:solidFill>
              </a:rPr>
              <a:t>Р</a:t>
            </a:r>
            <a:r>
              <a:rPr lang="ru-RU" spc="-280" dirty="0">
                <a:solidFill>
                  <a:schemeClr val="tx1"/>
                </a:solidFill>
              </a:rPr>
              <a:t>И</a:t>
            </a:r>
            <a:r>
              <a:rPr lang="ru-RU" spc="-175" dirty="0">
                <a:solidFill>
                  <a:schemeClr val="tx1"/>
                </a:solidFill>
              </a:rPr>
              <a:t>П</a:t>
            </a:r>
            <a:r>
              <a:rPr lang="ru-RU" spc="-270" dirty="0">
                <a:solidFill>
                  <a:schemeClr val="tx1"/>
                </a:solidFill>
              </a:rPr>
              <a:t>О</a:t>
            </a:r>
            <a:r>
              <a:rPr lang="ru-RU" spc="-229" dirty="0">
                <a:solidFill>
                  <a:schemeClr val="tx1"/>
                </a:solidFill>
              </a:rPr>
              <a:t> </a:t>
            </a:r>
            <a:r>
              <a:rPr lang="ru-RU" spc="-225" dirty="0">
                <a:solidFill>
                  <a:schemeClr val="tx1"/>
                </a:solidFill>
              </a:rPr>
              <a:t>=</a:t>
            </a:r>
            <a:r>
              <a:rPr lang="ru-RU" spc="-195" dirty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  <a:latin typeface="Cambria Math"/>
                <a:cs typeface="Cambria Math"/>
              </a:rPr>
              <a:t>𝚺 ФР</a:t>
            </a:r>
            <a:r>
              <a:rPr lang="ru-RU" spc="-5" dirty="0">
                <a:solidFill>
                  <a:schemeClr val="tx1"/>
                </a:solidFill>
                <a:latin typeface="Cambria Math"/>
                <a:cs typeface="Cambria Math"/>
              </a:rPr>
              <a:t> </a:t>
            </a:r>
            <a:r>
              <a:rPr lang="ru-RU" spc="-5" dirty="0" err="1">
                <a:solidFill>
                  <a:schemeClr val="tx1"/>
                </a:solidFill>
                <a:latin typeface="Cambria Math"/>
                <a:cs typeface="Cambria Math"/>
              </a:rPr>
              <a:t>кор</a:t>
            </a:r>
            <a:r>
              <a:rPr lang="ru-RU" dirty="0">
                <a:solidFill>
                  <a:schemeClr val="tx1"/>
                </a:solidFill>
                <a:latin typeface="Cambria Math"/>
                <a:cs typeface="Cambria Math"/>
              </a:rPr>
              <a:t>/𝚺 ФЗ</a:t>
            </a:r>
          </a:p>
          <a:p>
            <a:pPr marL="11430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89,5/460=0,19456217≈0,19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1" y="154455"/>
            <a:ext cx="6629400" cy="6703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58442" y="3506227"/>
            <a:ext cx="5251758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490"/>
              </a:spcBef>
            </a:pPr>
            <a:r>
              <a:rPr lang="ru-RU" sz="2400" b="1" spc="-215" dirty="0">
                <a:latin typeface="Trebuchet MS"/>
                <a:cs typeface="Trebuchet MS"/>
              </a:rPr>
              <a:t>И</a:t>
            </a:r>
            <a:r>
              <a:rPr lang="ru-RU" sz="2400" b="1" spc="-190" dirty="0">
                <a:latin typeface="Trebuchet MS"/>
                <a:cs typeface="Trebuchet MS"/>
              </a:rPr>
              <a:t>Р</a:t>
            </a:r>
            <a:r>
              <a:rPr lang="ru-RU" sz="2400" b="1" spc="-145" dirty="0">
                <a:latin typeface="Trebuchet MS"/>
                <a:cs typeface="Trebuchet MS"/>
              </a:rPr>
              <a:t>П</a:t>
            </a:r>
            <a:r>
              <a:rPr lang="ru-RU" sz="2400" spc="-235" dirty="0">
                <a:latin typeface="Trebuchet MS"/>
                <a:cs typeface="Trebuchet MS"/>
              </a:rPr>
              <a:t> </a:t>
            </a:r>
            <a:r>
              <a:rPr lang="ru-RU" sz="2400" spc="-225" dirty="0" smtClean="0">
                <a:latin typeface="Trebuchet MS"/>
                <a:cs typeface="Trebuchet MS"/>
              </a:rPr>
              <a:t>=  </a:t>
            </a:r>
            <a:r>
              <a:rPr lang="ru-RU" sz="2400" spc="10" dirty="0">
                <a:latin typeface="Cambria Math"/>
                <a:cs typeface="Cambria Math"/>
              </a:rPr>
              <a:t>𝚺</a:t>
            </a:r>
            <a:r>
              <a:rPr lang="ru-RU" sz="2400" spc="-15" dirty="0">
                <a:latin typeface="Cambria Math"/>
                <a:cs typeface="Cambria Math"/>
              </a:rPr>
              <a:t> </a:t>
            </a:r>
            <a:r>
              <a:rPr lang="ru-RU" sz="2400" spc="5" dirty="0">
                <a:latin typeface="Cambria Math"/>
                <a:cs typeface="Cambria Math"/>
              </a:rPr>
              <a:t>баллов</a:t>
            </a:r>
            <a:r>
              <a:rPr lang="ru-RU" sz="2400" spc="-20" dirty="0">
                <a:latin typeface="Cambria Math"/>
                <a:cs typeface="Cambria Math"/>
              </a:rPr>
              <a:t> </a:t>
            </a:r>
            <a:r>
              <a:rPr lang="ru-RU" sz="2400" spc="10" dirty="0">
                <a:latin typeface="Cambria Math"/>
                <a:cs typeface="Cambria Math"/>
              </a:rPr>
              <a:t>ФР</a:t>
            </a:r>
            <a:r>
              <a:rPr lang="ru-RU" sz="2400" spc="-20" dirty="0">
                <a:latin typeface="Cambria Math"/>
                <a:cs typeface="Cambria Math"/>
              </a:rPr>
              <a:t> </a:t>
            </a:r>
            <a:r>
              <a:rPr lang="ru-RU" sz="2400" spc="5" dirty="0" err="1" smtClean="0">
                <a:latin typeface="Cambria Math"/>
                <a:cs typeface="Cambria Math"/>
              </a:rPr>
              <a:t>кор</a:t>
            </a:r>
            <a:r>
              <a:rPr lang="ru-RU" sz="2400" spc="5" dirty="0" smtClean="0">
                <a:latin typeface="Cambria Math"/>
                <a:cs typeface="Cambria Math"/>
              </a:rPr>
              <a:t>/</a:t>
            </a:r>
            <a:endParaRPr lang="ru-RU" sz="2400" dirty="0">
              <a:latin typeface="Cambria Math"/>
              <a:cs typeface="Cambria Math"/>
            </a:endParaRPr>
          </a:p>
          <a:p>
            <a:pPr marR="5080" algn="ctr">
              <a:lnSpc>
                <a:spcPct val="100000"/>
              </a:lnSpc>
              <a:spcBef>
                <a:spcPts val="395"/>
              </a:spcBef>
            </a:pPr>
            <a:r>
              <a:rPr lang="ru-RU" sz="2400" spc="10" dirty="0">
                <a:latin typeface="Cambria Math"/>
                <a:cs typeface="Cambria Math"/>
              </a:rPr>
              <a:t>𝚺 </a:t>
            </a:r>
            <a:r>
              <a:rPr lang="ru-RU" sz="2400" dirty="0">
                <a:latin typeface="Cambria Math"/>
                <a:cs typeface="Cambria Math"/>
              </a:rPr>
              <a:t>баллов</a:t>
            </a:r>
            <a:r>
              <a:rPr lang="ru-RU" sz="2400" spc="15" dirty="0">
                <a:latin typeface="Cambria Math"/>
                <a:cs typeface="Cambria Math"/>
              </a:rPr>
              <a:t> </a:t>
            </a:r>
            <a:r>
              <a:rPr lang="ru-RU" sz="2400" spc="5" dirty="0">
                <a:latin typeface="Cambria Math"/>
                <a:cs typeface="Cambria Math"/>
              </a:rPr>
              <a:t>ФР </a:t>
            </a:r>
            <a:r>
              <a:rPr lang="ru-RU" sz="2400" dirty="0" err="1" smtClean="0">
                <a:latin typeface="Cambria Math"/>
                <a:cs typeface="Cambria Math"/>
              </a:rPr>
              <a:t>кор</a:t>
            </a:r>
            <a:r>
              <a:rPr lang="ru-RU" sz="2400" dirty="0" smtClean="0">
                <a:latin typeface="Cambria Math"/>
                <a:cs typeface="Cambria Math"/>
              </a:rPr>
              <a:t> +</a:t>
            </a:r>
            <a:r>
              <a:rPr lang="ru-RU" sz="2400" dirty="0">
                <a:latin typeface="Cambria Math"/>
                <a:cs typeface="Cambria Math"/>
              </a:rPr>
              <a:t>𝚺баллов</a:t>
            </a:r>
            <a:r>
              <a:rPr lang="ru-RU" sz="2400" spc="10" dirty="0">
                <a:latin typeface="Cambria Math"/>
                <a:cs typeface="Cambria Math"/>
              </a:rPr>
              <a:t> </a:t>
            </a:r>
            <a:r>
              <a:rPr lang="ru-RU" sz="2400" dirty="0" smtClean="0">
                <a:latin typeface="Cambria Math"/>
                <a:cs typeface="Cambria Math"/>
              </a:rPr>
              <a:t>ФЗ</a:t>
            </a:r>
          </a:p>
          <a:p>
            <a:pPr marR="5080">
              <a:lnSpc>
                <a:spcPct val="100000"/>
              </a:lnSpc>
              <a:spcBef>
                <a:spcPts val="395"/>
              </a:spcBef>
            </a:pPr>
            <a:r>
              <a:rPr lang="ru-RU" sz="2400" u="sng" dirty="0" smtClean="0">
                <a:latin typeface="Cambria Math"/>
                <a:cs typeface="Cambria Math"/>
              </a:rPr>
              <a:t> 89,5  </a:t>
            </a:r>
            <a:r>
              <a:rPr lang="ru-RU" sz="2400" u="sng" dirty="0" smtClean="0">
                <a:latin typeface="Cambria Math"/>
                <a:cs typeface="Cambria Math"/>
              </a:rPr>
              <a:t>   </a:t>
            </a:r>
            <a:r>
              <a:rPr lang="ru-RU" sz="2400" dirty="0" smtClean="0">
                <a:latin typeface="Cambria Math"/>
                <a:cs typeface="Cambria Math"/>
              </a:rPr>
              <a:t> </a:t>
            </a:r>
            <a:r>
              <a:rPr lang="ru-RU" sz="2400" dirty="0" smtClean="0">
                <a:latin typeface="Cambria Math"/>
                <a:cs typeface="Cambria Math"/>
              </a:rPr>
              <a:t>*100%=16, 28%</a:t>
            </a:r>
            <a:r>
              <a:rPr lang="ru-RU" sz="2400" dirty="0"/>
              <a:t> </a:t>
            </a:r>
            <a:r>
              <a:rPr lang="ru-RU" sz="2400" dirty="0" smtClean="0"/>
              <a:t>≈ 16%</a:t>
            </a:r>
            <a:endParaRPr lang="ru-RU" sz="2400" dirty="0" smtClean="0">
              <a:latin typeface="Cambria Math"/>
              <a:cs typeface="Cambria Math"/>
            </a:endParaRPr>
          </a:p>
          <a:p>
            <a:pPr marR="5080">
              <a:lnSpc>
                <a:spcPct val="100000"/>
              </a:lnSpc>
              <a:spcBef>
                <a:spcPts val="395"/>
              </a:spcBef>
            </a:pPr>
            <a:r>
              <a:rPr lang="ru-RU" sz="2400" dirty="0" smtClean="0">
                <a:latin typeface="Cambria Math"/>
                <a:cs typeface="Cambria Math"/>
              </a:rPr>
              <a:t>89,5+460</a:t>
            </a:r>
            <a:endParaRPr lang="ru-RU" dirty="0">
              <a:latin typeface="Trebuchet MS"/>
              <a:cs typeface="Trebuchet MS"/>
            </a:endParaRPr>
          </a:p>
        </p:txBody>
      </p:sp>
    </p:spTree>
    <p:extLst>
      <p:ext uri="{BB962C8B-B14F-4D97-AF65-F5344CB8AC3E}">
        <p14:creationId xmlns:p14="http://schemas.microsoft.com/office/powerpoint/2010/main" val="155529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106234"/>
            <a:ext cx="6596832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2400" b="1" spc="-40" dirty="0">
                <a:solidFill>
                  <a:srgbClr val="2C2FA0"/>
                </a:solidFill>
                <a:latin typeface="Roboto"/>
                <a:cs typeface="Roboto"/>
              </a:rPr>
              <a:t>ШАГ </a:t>
            </a:r>
            <a:r>
              <a:rPr lang="ru-RU" sz="2400" b="1" spc="-40" dirty="0" smtClean="0">
                <a:solidFill>
                  <a:srgbClr val="2C2FA0"/>
                </a:solidFill>
                <a:latin typeface="Roboto"/>
                <a:cs typeface="Roboto"/>
              </a:rPr>
              <a:t>3    Определение вероятности рискового (В ТОМ ЧИСЛЕ АДДИКТИВНОГО) ПОВЕДЕНИЯ И УЯЗВИМОСТИ ЛИЧНОСТИ</a:t>
            </a:r>
            <a:endParaRPr sz="2400" dirty="0"/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11</a:t>
            </a:fld>
            <a:endParaRPr spc="-160" dirty="0"/>
          </a:p>
        </p:txBody>
      </p:sp>
      <p:sp>
        <p:nvSpPr>
          <p:cNvPr id="7" name="object 7"/>
          <p:cNvSpPr txBox="1"/>
          <p:nvPr/>
        </p:nvSpPr>
        <p:spPr>
          <a:xfrm>
            <a:off x="271773" y="1828800"/>
            <a:ext cx="6608719" cy="207043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spcBef>
                <a:spcPts val="95"/>
              </a:spcBef>
              <a:buClr>
                <a:schemeClr val="accent1"/>
              </a:buClr>
              <a:tabLst>
                <a:tab pos="223520" algn="l"/>
              </a:tabLst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Определение вероятности  рискового</a:t>
            </a:r>
          </a:p>
          <a:p>
            <a:pPr marR="5080">
              <a:spcBef>
                <a:spcPts val="95"/>
              </a:spcBef>
              <a:buClr>
                <a:schemeClr val="accent1"/>
              </a:buClr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(в том числе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аддиктивного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 поведения и уязвимости  личности в соответствии с таблицами нормативных  интервалов ИРП и КВЕРИПО. Изменены показатели  нормативных интервалов КВЕРИПО  И  ИРП.</a:t>
            </a:r>
          </a:p>
          <a:p>
            <a:pPr marR="622300">
              <a:spcBef>
                <a:spcPts val="95"/>
              </a:spcBef>
              <a:buClr>
                <a:schemeClr val="accent1"/>
              </a:buClr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Изменен алгоритм определения групп  риска.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6596832" y="-152400"/>
            <a:ext cx="5524500" cy="6982283"/>
            <a:chOff x="6667500" y="1236016"/>
            <a:chExt cx="5059680" cy="5621981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667500" y="1236016"/>
              <a:ext cx="5059680" cy="5621981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862571" y="1431035"/>
              <a:ext cx="4864609" cy="5173980"/>
            </a:xfrm>
            <a:prstGeom prst="rect">
              <a:avLst/>
            </a:prstGeom>
          </p:spPr>
        </p:pic>
      </p:grpSp>
      <p:grpSp>
        <p:nvGrpSpPr>
          <p:cNvPr id="11" name="object 11"/>
          <p:cNvGrpSpPr/>
          <p:nvPr/>
        </p:nvGrpSpPr>
        <p:grpSpPr>
          <a:xfrm>
            <a:off x="24063" y="3899239"/>
            <a:ext cx="6553200" cy="3263561"/>
            <a:chOff x="714755" y="4418027"/>
            <a:chExt cx="5160645" cy="2329180"/>
          </a:xfrm>
        </p:grpSpPr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14755" y="4418027"/>
              <a:ext cx="5160264" cy="2328672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09827" y="4613147"/>
              <a:ext cx="4590288" cy="175869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11014229" cy="1268027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spc="20" dirty="0">
                <a:solidFill>
                  <a:srgbClr val="C00000"/>
                </a:solidFill>
              </a:rPr>
              <a:t>ОПИСАНИЕ</a:t>
            </a:r>
            <a:r>
              <a:rPr lang="ru-RU" sz="3600" spc="-40" dirty="0">
                <a:solidFill>
                  <a:srgbClr val="C00000"/>
                </a:solidFill>
              </a:rPr>
              <a:t> </a:t>
            </a:r>
            <a:r>
              <a:rPr lang="ru-RU" sz="3600" spc="-5" dirty="0">
                <a:solidFill>
                  <a:srgbClr val="C00000"/>
                </a:solidFill>
              </a:rPr>
              <a:t>ГРУПП</a:t>
            </a:r>
            <a:r>
              <a:rPr lang="ru-RU" sz="3600" spc="15" dirty="0">
                <a:solidFill>
                  <a:srgbClr val="C00000"/>
                </a:solidFill>
              </a:rPr>
              <a:t> </a:t>
            </a:r>
            <a:r>
              <a:rPr lang="ru-RU" sz="3600" spc="40" dirty="0" smtClean="0">
                <a:solidFill>
                  <a:srgbClr val="C00000"/>
                </a:solidFill>
              </a:rPr>
              <a:t>РИСКА</a:t>
            </a:r>
            <a:br>
              <a:rPr lang="ru-RU" sz="3600" spc="40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НИЗКОЙ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вероятностью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проявлений рискового  поведения </a:t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81000" y="1676400"/>
            <a:ext cx="11658600" cy="4373563"/>
          </a:xfrm>
        </p:spPr>
        <p:txBody>
          <a:bodyPr>
            <a:normAutofit lnSpcReduction="10000"/>
          </a:bodyPr>
          <a:lstStyle/>
          <a:p>
            <a:pPr marL="0" lvl="0" indent="0" algn="ctr">
              <a:spcBef>
                <a:spcPts val="0"/>
              </a:spcBef>
              <a:buClrTx/>
              <a:buNone/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ИРП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находится в </a:t>
            </a: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нормативном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диапазоне 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Форма А: девушки 1-43%, юноши 1-43%  Форма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девушки 1-41%, юноши 1-40% 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5080" indent="0" algn="ctr">
              <a:lnSpc>
                <a:spcPct val="111300"/>
              </a:lnSpc>
              <a:spcBef>
                <a:spcPts val="5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     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430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 обучающегося сформированы механизмы защиты от рисковых форм поведения  и вероятность рискового поведения минимальна. Обучающийся относится к группе  социально-нормативных лиц, отличается позитивной социализацией.  </a:t>
            </a:r>
          </a:p>
          <a:p>
            <a:pPr marL="114300" indent="0" algn="just"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Ситуативно они могут прибегать к рисковому (в том числе 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аддиктивному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 поведению, например, в результате попадания в сложную жизненную ситуацию,  при стрессе, провокации, соблазнении, под давлением окружения и т. д.</a:t>
            </a:r>
            <a:endParaRPr lang="ru-RU" dirty="0">
              <a:solidFill>
                <a:schemeClr val="tx1"/>
              </a:solidFill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06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268027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spc="20" dirty="0">
                <a:solidFill>
                  <a:srgbClr val="C00000"/>
                </a:solidFill>
              </a:rPr>
              <a:t>ОПИСАНИЕ</a:t>
            </a:r>
            <a:r>
              <a:rPr lang="ru-RU" sz="3600" spc="-40" dirty="0">
                <a:solidFill>
                  <a:srgbClr val="C00000"/>
                </a:solidFill>
              </a:rPr>
              <a:t> </a:t>
            </a:r>
            <a:r>
              <a:rPr lang="ru-RU" sz="3600" spc="-5" dirty="0">
                <a:solidFill>
                  <a:srgbClr val="C00000"/>
                </a:solidFill>
              </a:rPr>
              <a:t>ГРУПП</a:t>
            </a:r>
            <a:r>
              <a:rPr lang="ru-RU" sz="3600" spc="15" dirty="0">
                <a:solidFill>
                  <a:srgbClr val="C00000"/>
                </a:solidFill>
              </a:rPr>
              <a:t> </a:t>
            </a:r>
            <a:r>
              <a:rPr lang="ru-RU" sz="3600" spc="40" dirty="0" smtClean="0">
                <a:solidFill>
                  <a:srgbClr val="C00000"/>
                </a:solidFill>
              </a:rPr>
              <a:t>РИСКА</a:t>
            </a:r>
            <a:br>
              <a:rPr lang="ru-RU" sz="3600" spc="40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Высокой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вероятностью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проявлений рискового  поведения </a:t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81000" y="1676400"/>
            <a:ext cx="11658600" cy="4373563"/>
          </a:xfrm>
        </p:spPr>
        <p:txBody>
          <a:bodyPr>
            <a:normAutofit lnSpcReduction="10000"/>
          </a:bodyPr>
          <a:lstStyle/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ИРП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находится в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диапазоне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ВЫШЕ НОРМЫ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А: девушки 44-72%, юноши 44-72% </a:t>
            </a: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девушки 42-72%, юноши 41-71% </a:t>
            </a: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5080" indent="0" algn="ctr">
              <a:lnSpc>
                <a:spcPct val="111300"/>
              </a:lnSpc>
              <a:spcBef>
                <a:spcPts val="5"/>
              </a:spcBef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     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Механизмы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защиты слабы, давление факторов риска доминирует. 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Отсутствует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эффективная защита и реализуются рисковые формы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обучающихся присутствуют устойчивые,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регулярно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повторяющиеся паттерны  рискового поведения.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Личность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не желает или не может прилагать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усилий для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сдерживания своих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побуждений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АДРЕСНАЯ ПРОФИЛАКТИЧЕСКАЯ РАБОТА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950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268027"/>
          </a:xfrm>
        </p:spPr>
        <p:txBody>
          <a:bodyPr>
            <a:normAutofit fontScale="90000"/>
          </a:bodyPr>
          <a:lstStyle/>
          <a:p>
            <a:pPr lvl="0"/>
            <a:r>
              <a:rPr lang="ru-RU" sz="3600" spc="20" dirty="0">
                <a:solidFill>
                  <a:srgbClr val="C00000"/>
                </a:solidFill>
              </a:rPr>
              <a:t>ОПИСАНИЕ</a:t>
            </a:r>
            <a:r>
              <a:rPr lang="ru-RU" sz="3600" spc="-40" dirty="0">
                <a:solidFill>
                  <a:srgbClr val="C00000"/>
                </a:solidFill>
              </a:rPr>
              <a:t> </a:t>
            </a:r>
            <a:r>
              <a:rPr lang="ru-RU" sz="3600" spc="-5" dirty="0">
                <a:solidFill>
                  <a:srgbClr val="C00000"/>
                </a:solidFill>
              </a:rPr>
              <a:t>ГРУПП</a:t>
            </a:r>
            <a:r>
              <a:rPr lang="ru-RU" sz="3600" spc="15" dirty="0">
                <a:solidFill>
                  <a:srgbClr val="C00000"/>
                </a:solidFill>
              </a:rPr>
              <a:t> </a:t>
            </a:r>
            <a:r>
              <a:rPr lang="ru-RU" sz="3600" spc="40" dirty="0" smtClean="0">
                <a:solidFill>
                  <a:srgbClr val="C00000"/>
                </a:solidFill>
              </a:rPr>
              <a:t>РИСКА</a:t>
            </a:r>
            <a:br>
              <a:rPr lang="ru-RU" sz="3600" spc="40" dirty="0" smtClean="0">
                <a:solidFill>
                  <a:srgbClr val="C00000"/>
                </a:solidFill>
              </a:rPr>
            </a:b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Обучающиеся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с 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Высочайшей</a:t>
            </a:r>
            <a:r>
              <a:rPr lang="ru-RU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вероятностью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проявлений рискового  поведения </a:t>
            </a:r>
            <a:b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381000" y="1676400"/>
            <a:ext cx="11658600" cy="4373563"/>
          </a:xfrm>
        </p:spPr>
        <p:txBody>
          <a:bodyPr>
            <a:normAutofit fontScale="77500" lnSpcReduction="20000"/>
          </a:bodyPr>
          <a:lstStyle/>
          <a:p>
            <a:pPr marL="0" lvl="0" indent="0" algn="ctr">
              <a:spcBef>
                <a:spcPts val="0"/>
              </a:spcBef>
              <a:buClrTx/>
              <a:buNone/>
            </a:pP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ИРП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находится в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диапазоне 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ЗНАЧИТЕЛЬНО ВЫШЕ НОРМЫ</a:t>
            </a:r>
          </a:p>
          <a:p>
            <a:pPr marL="0" indent="0">
              <a:spcBef>
                <a:spcPts val="0"/>
              </a:spcBef>
              <a:buClrTx/>
              <a:buNone/>
            </a:pPr>
            <a:endParaRPr lang="ru-RU" sz="3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А: девушки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73-100%,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юноши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73-100% </a:t>
            </a:r>
            <a:endParaRPr lang="ru-RU" sz="3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en-US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девушки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73-100%, </a:t>
            </a:r>
            <a:r>
              <a:rPr lang="ru-RU" sz="3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юноши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72-100% </a:t>
            </a:r>
            <a:endParaRPr lang="ru-RU" sz="3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spcBef>
                <a:spcPts val="0"/>
              </a:spcBef>
              <a:buClrTx/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ClrTx/>
              <a:buNone/>
            </a:pP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5080" indent="0" algn="ctr">
              <a:lnSpc>
                <a:spcPct val="111300"/>
              </a:lnSpc>
              <a:spcBef>
                <a:spcPts val="5"/>
              </a:spcBef>
              <a:buNone/>
            </a:pP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Характеристика        </a:t>
            </a: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ru-RU" sz="3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5080" lvl="0" indent="-635" algn="just">
              <a:lnSpc>
                <a:spcPct val="111100"/>
              </a:lnSpc>
              <a:spcBef>
                <a:spcPts val="90"/>
              </a:spcBef>
              <a:buClrTx/>
              <a:buNone/>
            </a:pPr>
            <a:r>
              <a:rPr lang="ru-RU" sz="31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Данная группа отличается устойчивым доминированием факторов риска над  факторами защиты. Рисковые формы поведения привычны и типичны для данного  обучающегося. Нормативные ценности, правила поведения </a:t>
            </a:r>
            <a:r>
              <a:rPr lang="ru-RU" sz="3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игнорируются и отрицаются.</a:t>
            </a:r>
          </a:p>
          <a:p>
            <a:pPr marL="0" marR="5080" lvl="0" indent="-635" algn="just">
              <a:lnSpc>
                <a:spcPct val="111100"/>
              </a:lnSpc>
              <a:spcBef>
                <a:spcPts val="90"/>
              </a:spcBef>
              <a:buClrTx/>
              <a:buNone/>
            </a:pPr>
            <a:endParaRPr lang="ru-RU" sz="31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5080" lvl="0" indent="-635" algn="just">
              <a:lnSpc>
                <a:spcPct val="111100"/>
              </a:lnSpc>
              <a:spcBef>
                <a:spcPts val="90"/>
              </a:spcBef>
              <a:buClrTx/>
              <a:buNone/>
            </a:pPr>
            <a:endParaRPr lang="ru-RU" sz="26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АДРЕСНАЯ ПРОФИЛАКТИЧЕСКАЯ РАБОТА, в зоне повышенного внимания педагогов-психологов ОУ</a:t>
            </a: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>
              <a:spcBef>
                <a:spcPts val="0"/>
              </a:spcBef>
              <a:buClrTx/>
              <a:buNone/>
            </a:pPr>
            <a:endParaRPr lang="ru-RU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502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04828" y="228600"/>
            <a:ext cx="60198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30" dirty="0">
                <a:solidFill>
                  <a:schemeClr val="bg2">
                    <a:lumMod val="10000"/>
                  </a:schemeClr>
                </a:solidFill>
              </a:rPr>
              <a:t>ШАГИ</a:t>
            </a:r>
            <a:r>
              <a:rPr sz="2400" spc="-2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sz="2400" dirty="0">
                <a:solidFill>
                  <a:schemeClr val="bg2">
                    <a:lumMod val="10000"/>
                  </a:schemeClr>
                </a:solidFill>
              </a:rPr>
              <a:t>5</a:t>
            </a:r>
            <a:r>
              <a:rPr sz="2400" spc="5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b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</a:rPr>
              <a:t>Перевод «СЫРЫХ БАЛОВ»</a:t>
            </a:r>
            <a:endParaRPr sz="2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15</a:t>
            </a:fld>
            <a:endParaRPr spc="-160" dirty="0"/>
          </a:p>
        </p:txBody>
      </p:sp>
      <p:grpSp>
        <p:nvGrpSpPr>
          <p:cNvPr id="10" name="object 10"/>
          <p:cNvGrpSpPr/>
          <p:nvPr/>
        </p:nvGrpSpPr>
        <p:grpSpPr>
          <a:xfrm>
            <a:off x="5257800" y="5351945"/>
            <a:ext cx="6691872" cy="1543860"/>
            <a:chOff x="701040" y="5314137"/>
            <a:chExt cx="5963412" cy="1543860"/>
          </a:xfrm>
        </p:grpSpPr>
        <p:pic>
          <p:nvPicPr>
            <p:cNvPr id="11" name="object 11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01040" y="5314137"/>
              <a:ext cx="5963412" cy="1543860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6162" y="5509260"/>
              <a:ext cx="5393385" cy="1123188"/>
            </a:xfrm>
            <a:prstGeom prst="rect">
              <a:avLst/>
            </a:prstGeom>
          </p:spPr>
        </p:pic>
      </p:grpSp>
      <p:sp>
        <p:nvSpPr>
          <p:cNvPr id="13" name="object 13"/>
          <p:cNvSpPr txBox="1"/>
          <p:nvPr/>
        </p:nvSpPr>
        <p:spPr>
          <a:xfrm>
            <a:off x="457199" y="1371600"/>
            <a:ext cx="10353557" cy="5101012"/>
          </a:xfrm>
          <a:prstGeom prst="rect">
            <a:avLst/>
          </a:prstGeom>
        </p:spPr>
        <p:txBody>
          <a:bodyPr vert="horz" wrap="square" lIns="0" tIns="120015" rIns="0" bIns="0" rtlCol="0">
            <a:spAutoFit/>
          </a:bodyPr>
          <a:lstStyle/>
          <a:p>
            <a:pPr marR="194310" algn="just">
              <a:lnSpc>
                <a:spcPct val="111500"/>
              </a:lnSpc>
              <a:spcBef>
                <a:spcPts val="375"/>
              </a:spcBef>
              <a:tabLst>
                <a:tab pos="26733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Перевод показателей «сырых баллов» по каждой шкале в ручном или автоматическом режиме  в показатели шкалы «Стандартной десятки» – шкалу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стэнов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 диапазоном значений от 1 до 10. То есть производится стандартизация «сырых баллов» по шкале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стэнов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соответствии с таблицами перевода (откорректированы таблицы перевода по всем формам для женского  и мужского пола). </a:t>
            </a:r>
          </a:p>
          <a:p>
            <a:pPr marR="194310" algn="just">
              <a:lnSpc>
                <a:spcPct val="111500"/>
              </a:lnSpc>
              <a:spcBef>
                <a:spcPts val="375"/>
              </a:spcBef>
              <a:tabLst>
                <a:tab pos="26733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Данная процедура приводит к незначительной редукции данных и их «огрублению», используется для выявления пиков по факторам риска (которые интерпретируются  как явные опасности) и по факторам защиты (которые являются выраженными ресурсами личности  для сдерживания рискового (в том числе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аддиктивного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поведения) в случае достижения пороговых значений «сырых баллов» по шкале «Лжи»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стэны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факторов риска  определяются на основании уже скорректированных сырых баллов по каждому фактору риска.</a:t>
            </a:r>
          </a:p>
          <a:p>
            <a:pPr marR="194310" algn="just">
              <a:lnSpc>
                <a:spcPct val="111500"/>
              </a:lnSpc>
              <a:spcBef>
                <a:spcPts val="375"/>
              </a:spcBef>
              <a:tabLst>
                <a:tab pos="26733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Таблицы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перевода «сырых баллов» в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стэны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R="194310" indent="-114300" algn="just">
              <a:lnSpc>
                <a:spcPct val="111500"/>
              </a:lnSpc>
              <a:spcBef>
                <a:spcPts val="375"/>
              </a:spcBef>
              <a:buChar char="•"/>
              <a:tabLst>
                <a:tab pos="267335" algn="l"/>
              </a:tabLst>
            </a:pPr>
            <a:endParaRPr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600200"/>
            <a:ext cx="4800600" cy="17526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</a:rPr>
              <a:t>Шаг 5    Пример распределения </a:t>
            </a:r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</a:rPr>
              <a:t>стенов</a:t>
            </a:r>
            <a:endParaRPr lang="ru-RU" sz="2800" dirty="0">
              <a:solidFill>
                <a:schemeClr val="bg2">
                  <a:lumMod val="25000"/>
                </a:schemeClr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52400"/>
            <a:ext cx="6705600" cy="66895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0075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11014229" cy="103942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bg2">
                    <a:lumMod val="25000"/>
                  </a:schemeClr>
                </a:solidFill>
              </a:rPr>
              <a:t>Шаг 6 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интерпретация  данных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получение </a:t>
            </a:r>
            <a: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выводов и рекомендаций</a:t>
            </a:r>
            <a:br>
              <a:rPr lang="ru-RU" sz="36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pSp>
        <p:nvGrpSpPr>
          <p:cNvPr id="6" name="object 14"/>
          <p:cNvGrpSpPr/>
          <p:nvPr/>
        </p:nvGrpSpPr>
        <p:grpSpPr>
          <a:xfrm>
            <a:off x="533400" y="1066800"/>
            <a:ext cx="5334000" cy="6135501"/>
            <a:chOff x="7434071" y="1473682"/>
            <a:chExt cx="4718431" cy="5358487"/>
          </a:xfrm>
        </p:grpSpPr>
        <p:pic>
          <p:nvPicPr>
            <p:cNvPr id="7" name="object 1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34071" y="1473682"/>
              <a:ext cx="4718431" cy="4706112"/>
            </a:xfrm>
            <a:prstGeom prst="rect">
              <a:avLst/>
            </a:prstGeom>
          </p:spPr>
        </p:pic>
        <p:pic>
          <p:nvPicPr>
            <p:cNvPr id="8" name="object 1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629142" y="1668780"/>
              <a:ext cx="4523359" cy="4136136"/>
            </a:xfrm>
            <a:prstGeom prst="rect">
              <a:avLst/>
            </a:prstGeom>
          </p:spPr>
        </p:pic>
        <p:pic>
          <p:nvPicPr>
            <p:cNvPr id="9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481315" y="5794249"/>
              <a:ext cx="4623816" cy="1037920"/>
            </a:xfrm>
            <a:prstGeom prst="rect">
              <a:avLst/>
            </a:prstGeom>
          </p:spPr>
        </p:pic>
        <p:pic>
          <p:nvPicPr>
            <p:cNvPr id="10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676387" y="5989320"/>
              <a:ext cx="4053840" cy="467868"/>
            </a:xfrm>
            <a:prstGeom prst="rect">
              <a:avLst/>
            </a:prstGeom>
          </p:spPr>
        </p:pic>
      </p:grp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296449"/>
            <a:ext cx="6004259" cy="536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029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Условия ПРОВЕДЕНИЯ ПРОЦЕДУРЫ СПТ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>
                <a:solidFill>
                  <a:schemeClr val="tx1"/>
                </a:solidFill>
              </a:rPr>
              <a:t>СОГЛАСИЕ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ГРАФИК ПРОВЕДЕНИЯ СПТ  (комфортное время и место, информирование заранее)</a:t>
            </a:r>
          </a:p>
          <a:p>
            <a:pPr algn="just"/>
            <a:r>
              <a:rPr lang="ru-RU" b="1" dirty="0">
                <a:solidFill>
                  <a:schemeClr val="tx1"/>
                </a:solidFill>
              </a:rPr>
              <a:t>КОНФИДЕНЦИАЛЬНОСТЬ (ИНДИВИДУАЛЬНЫЙ КОД</a:t>
            </a:r>
            <a:r>
              <a:rPr lang="ru-RU" b="1" dirty="0" smtClean="0">
                <a:solidFill>
                  <a:schemeClr val="tx1"/>
                </a:solidFill>
              </a:rPr>
              <a:t>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БЛАНК 100% изображение, печать только в ОУ</a:t>
            </a:r>
            <a:endParaRPr lang="ru-RU" b="1" dirty="0">
              <a:solidFill>
                <a:schemeClr val="tx1"/>
              </a:solidFill>
            </a:endParaRP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ИНСТРУКТАЖ( о правилах  проведение СПТ)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ПРИСУТСТВЕТ ЧЛЕН КОМИССИИ (вправе разъяснить значение терминов и фраз, при условии что это не будет влиять на выбор ответа)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ПРАВО ОТКАЗА и ВОЗВРАТА</a:t>
            </a:r>
          </a:p>
          <a:p>
            <a:pPr algn="just"/>
            <a:r>
              <a:rPr lang="ru-RU" b="1" dirty="0" smtClean="0">
                <a:solidFill>
                  <a:schemeClr val="tx1"/>
                </a:solidFill>
              </a:rPr>
              <a:t>ПРОВЕРИТЬ НАЛИЧИЕ ОТВЕТОВ ПО КАЖДОМУ ВОПРОСУ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369281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105400" y="505445"/>
            <a:ext cx="5791200" cy="153888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solidFill>
                  <a:schemeClr val="tx1"/>
                </a:solidFill>
              </a:rPr>
              <a:t>ПРОЦЕДУРА </a:t>
            </a:r>
            <a:r>
              <a:rPr lang="ru-RU" b="1" dirty="0">
                <a:solidFill>
                  <a:schemeClr val="tx1"/>
                </a:solidFill>
              </a:rPr>
              <a:t>ОБРАБОТКИ РЕЗУЛЬТАТОВ </a:t>
            </a:r>
            <a:br>
              <a:rPr lang="ru-RU" b="1" dirty="0">
                <a:solidFill>
                  <a:schemeClr val="tx1"/>
                </a:solidFill>
              </a:rPr>
            </a:br>
            <a:r>
              <a:rPr lang="ru-RU" b="1" dirty="0">
                <a:solidFill>
                  <a:schemeClr val="tx1"/>
                </a:solidFill>
              </a:rPr>
              <a:t>ЕМ СПТ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752600" y="4114800"/>
            <a:ext cx="10058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ОПРЕДЕЛЕНИЯ ГРУПП ВЕРОЯТНОСТИ РИСКОВОНОГО (В ТОМ ЧИСЛЕ АДДИКТИВНОГО) ПОВЕДЕНИЯ И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УЯЗВИМОСТИ </a:t>
            </a: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ЛИЧНОСТИ К ВОВЛЕЧЕНИЮ В АДДИКТИВНОЕ ПОВЕДЕНИЕ</a:t>
            </a:r>
          </a:p>
        </p:txBody>
      </p:sp>
      <p:pic>
        <p:nvPicPr>
          <p:cNvPr id="7171" name="Picture 3" descr="C:\Users\User\Downloads\a2cf868a40fb46f293271a2435683641_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" y="152400"/>
            <a:ext cx="5080000" cy="378385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4913152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000" spc="-40" dirty="0"/>
              <a:t> </a:t>
            </a:r>
            <a:r>
              <a:rPr lang="ru-RU" sz="3000" b="1" spc="-15" dirty="0">
                <a:solidFill>
                  <a:srgbClr val="2C2FA0"/>
                </a:solidFill>
                <a:latin typeface="Roboto"/>
                <a:cs typeface="Roboto"/>
              </a:rPr>
              <a:t>ОБЩИЙ ПОРЯДОК ОБРАБОТКИ ОТВЕТОВ</a:t>
            </a:r>
            <a:endParaRPr sz="3000" b="1" spc="-15" dirty="0">
              <a:solidFill>
                <a:srgbClr val="2C2FA0"/>
              </a:solidFill>
              <a:latin typeface="Roboto"/>
              <a:cs typeface="Roboto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4</a:t>
            </a:fld>
            <a:endParaRPr spc="-160" dirty="0"/>
          </a:p>
        </p:txBody>
      </p:sp>
      <p:sp>
        <p:nvSpPr>
          <p:cNvPr id="7" name="object 7"/>
          <p:cNvSpPr txBox="1"/>
          <p:nvPr/>
        </p:nvSpPr>
        <p:spPr>
          <a:xfrm>
            <a:off x="464491" y="1635027"/>
            <a:ext cx="5410200" cy="45166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-495" dirty="0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sz="2700" b="1" spc="-335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sz="2700" b="1" spc="-395" dirty="0" smtClean="0">
                <a:latin typeface="Times New Roman" pitchFamily="18" charset="0"/>
                <a:cs typeface="Times New Roman" pitchFamily="18" charset="0"/>
              </a:rPr>
              <a:t>Г</a:t>
            </a:r>
            <a:r>
              <a:rPr sz="2700" b="1" spc="-30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700" b="1" spc="-425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700" b="1" spc="-425" dirty="0" smtClean="0">
                <a:latin typeface="Times New Roman" pitchFamily="18" charset="0"/>
                <a:cs typeface="Times New Roman" pitchFamily="18" charset="0"/>
              </a:rPr>
              <a:t> :  ПОДСЧЕТ  </a:t>
            </a:r>
            <a:endParaRPr lang="ru-RU" sz="2700" b="1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Ручной  или  автоматический  подсчет «сырых баллов», набранных обучающимся по каждой из шкал  методики ЕМ СПТ (применительно ко всем  формам методики А, В, С), в соответствии  с ключами для обработки ответов </a:t>
            </a: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Ручной  или  автоматический  подсчет  суммы баллов по шкалам факторов риска  и суммы баллов по шкалам        факторов защиты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5923051" y="914400"/>
            <a:ext cx="6186379" cy="5943600"/>
            <a:chOff x="5826252" y="1313688"/>
            <a:chExt cx="5765800" cy="5544820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826252" y="1313688"/>
              <a:ext cx="5765292" cy="2804160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021324" y="1508760"/>
              <a:ext cx="5195316" cy="2234184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821424" y="3726219"/>
              <a:ext cx="3787139" cy="3131778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16496" y="3921252"/>
              <a:ext cx="3217163" cy="264566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533400"/>
            <a:ext cx="655955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-RU" sz="3000" b="1" spc="-40" dirty="0">
                <a:solidFill>
                  <a:srgbClr val="2C2FA0"/>
                </a:solidFill>
                <a:latin typeface="Roboto"/>
                <a:cs typeface="Roboto"/>
              </a:rPr>
              <a:t> ШАГ 1 ПОДСЧЕТ</a:t>
            </a:r>
            <a:endParaRPr sz="3000" b="1" spc="-40" dirty="0">
              <a:solidFill>
                <a:srgbClr val="2C2FA0"/>
              </a:solidFill>
              <a:latin typeface="Roboto"/>
              <a:cs typeface="Roboto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5</a:t>
            </a:fld>
            <a:endParaRPr spc="-160" dirty="0"/>
          </a:p>
        </p:txBody>
      </p:sp>
      <p:sp>
        <p:nvSpPr>
          <p:cNvPr id="7" name="object 7"/>
          <p:cNvSpPr txBox="1"/>
          <p:nvPr/>
        </p:nvSpPr>
        <p:spPr>
          <a:xfrm>
            <a:off x="609600" y="1905000"/>
            <a:ext cx="5638800" cy="373179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indent="-229870" algn="just">
              <a:spcBef>
                <a:spcPts val="100"/>
              </a:spcBef>
              <a:buChar char="•"/>
              <a:tabLst>
                <a:tab pos="248920" algn="l"/>
                <a:tab pos="25019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Ручной  или автоматический подсчет</a:t>
            </a:r>
          </a:p>
          <a:p>
            <a:pPr marL="12700" algn="just">
              <a:spcBef>
                <a:spcPts val="100"/>
              </a:spcBef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«сырых баллов», набранных обучающимся по каждой из шкал  методики ЕМ  СПТ (применительно ко всем  формам методики А, В, С), в соответствии  с ключами для обработки ответов</a:t>
            </a:r>
          </a:p>
          <a:p>
            <a:pPr marL="12700" marR="207010" indent="-229235" algn="just">
              <a:spcBef>
                <a:spcPts val="100"/>
              </a:spcBef>
              <a:buChar char="•"/>
              <a:tabLst>
                <a:tab pos="248920" algn="l"/>
                <a:tab pos="250190" algn="l"/>
              </a:tabLst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Ручной  или  автоматический  подсчет  суммы  баллов по шкалам факторов риска  и суммы баллов по шкалам    факторов защиты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/>
          <p:nvPr/>
        </p:nvPicPr>
        <p:blipFill rotWithShape="1">
          <a:blip r:embed="rId2"/>
          <a:srcRect l="40567" t="11974" r="26402" b="10490"/>
          <a:stretch/>
        </p:blipFill>
        <p:spPr bwMode="auto">
          <a:xfrm>
            <a:off x="6400800" y="152400"/>
            <a:ext cx="5453835" cy="644902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38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3089429" cy="1420427"/>
          </a:xfrm>
        </p:spPr>
        <p:txBody>
          <a:bodyPr>
            <a:noAutofit/>
          </a:bodyPr>
          <a:lstStyle/>
          <a:p>
            <a:pPr marL="12700">
              <a:spcBef>
                <a:spcPts val="100"/>
              </a:spcBef>
            </a:pPr>
            <a:r>
              <a:rPr lang="ru-RU" sz="2800" b="1" spc="-15" dirty="0" smtClean="0">
                <a:solidFill>
                  <a:srgbClr val="2C2FA0"/>
                </a:solidFill>
                <a:latin typeface="Roboto"/>
                <a:cs typeface="Roboto"/>
              </a:rPr>
              <a:t>Шаг 1</a:t>
            </a:r>
            <a:br>
              <a:rPr lang="ru-RU" sz="2800" b="1" spc="-15" dirty="0" smtClean="0">
                <a:solidFill>
                  <a:srgbClr val="2C2FA0"/>
                </a:solidFill>
                <a:latin typeface="Roboto"/>
                <a:cs typeface="Roboto"/>
              </a:rPr>
            </a:br>
            <a:r>
              <a:rPr lang="ru-RU" sz="2400" b="1" spc="-15" dirty="0" smtClean="0">
                <a:solidFill>
                  <a:srgbClr val="2C2FA0"/>
                </a:solidFill>
                <a:latin typeface="Roboto"/>
                <a:cs typeface="Roboto"/>
              </a:rPr>
              <a:t>ПРИМЕР Обработки </a:t>
            </a:r>
            <a:br>
              <a:rPr lang="ru-RU" sz="2400" b="1" spc="-15" dirty="0" smtClean="0">
                <a:solidFill>
                  <a:srgbClr val="2C2FA0"/>
                </a:solidFill>
                <a:latin typeface="Roboto"/>
                <a:cs typeface="Roboto"/>
              </a:rPr>
            </a:br>
            <a:r>
              <a:rPr lang="ru-RU" sz="2400" b="1" spc="-15" dirty="0">
                <a:solidFill>
                  <a:srgbClr val="2C2FA0"/>
                </a:solidFill>
                <a:latin typeface="Roboto"/>
                <a:cs typeface="Roboto"/>
              </a:rPr>
              <a:t/>
            </a:r>
            <a:br>
              <a:rPr lang="ru-RU" sz="2400" b="1" spc="-15" dirty="0">
                <a:solidFill>
                  <a:srgbClr val="2C2FA0"/>
                </a:solidFill>
                <a:latin typeface="Roboto"/>
                <a:cs typeface="Roboto"/>
              </a:rPr>
            </a:br>
            <a:r>
              <a:rPr lang="ru-RU" sz="2000" b="1" spc="-15" dirty="0" err="1" smtClean="0">
                <a:solidFill>
                  <a:srgbClr val="2C2FA0"/>
                </a:solidFill>
                <a:latin typeface="Roboto"/>
                <a:cs typeface="Roboto"/>
              </a:rPr>
              <a:t>ПОДСЧЁТа</a:t>
            </a:r>
            <a:r>
              <a:rPr lang="ru-RU" sz="2000" b="1" spc="-15" dirty="0" smtClean="0">
                <a:solidFill>
                  <a:srgbClr val="2C2FA0"/>
                </a:solidFill>
                <a:latin typeface="Roboto"/>
                <a:cs typeface="Roboto"/>
              </a:rPr>
              <a:t> </a:t>
            </a:r>
            <a:br>
              <a:rPr lang="ru-RU" sz="2000" b="1" spc="-15" dirty="0" smtClean="0">
                <a:solidFill>
                  <a:srgbClr val="2C2FA0"/>
                </a:solidFill>
                <a:latin typeface="Roboto"/>
                <a:cs typeface="Roboto"/>
              </a:rPr>
            </a:br>
            <a:r>
              <a:rPr lang="ru-RU" sz="2000" b="1" spc="-15" dirty="0" smtClean="0">
                <a:solidFill>
                  <a:srgbClr val="2C2FA0"/>
                </a:solidFill>
                <a:latin typeface="Roboto"/>
                <a:cs typeface="Roboto"/>
              </a:rPr>
              <a:t>Суммы  «сырых баллов» шкал факторов риска и суммы «Сырых баллов» шкал  факторов защиты, </a:t>
            </a:r>
            <a:br>
              <a:rPr lang="ru-RU" sz="2000" b="1" spc="-15" dirty="0" smtClean="0">
                <a:solidFill>
                  <a:srgbClr val="2C2FA0"/>
                </a:solidFill>
                <a:latin typeface="Roboto"/>
                <a:cs typeface="Roboto"/>
              </a:rPr>
            </a:br>
            <a:r>
              <a:rPr lang="ru-RU" sz="2000" b="1" spc="-15" dirty="0" smtClean="0">
                <a:solidFill>
                  <a:srgbClr val="2C2FA0"/>
                </a:solidFill>
                <a:latin typeface="Roboto"/>
                <a:cs typeface="Roboto"/>
              </a:rPr>
              <a:t>суммы баллов шкалы лжи</a:t>
            </a:r>
            <a:endParaRPr lang="ru-RU" sz="2000" b="1" spc="-15" dirty="0">
              <a:solidFill>
                <a:srgbClr val="2C2FA0"/>
              </a:solidFill>
              <a:latin typeface="Roboto"/>
              <a:cs typeface="Roboto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975014"/>
              </p:ext>
            </p:extLst>
          </p:nvPr>
        </p:nvGraphicFramePr>
        <p:xfrm>
          <a:off x="4191001" y="152400"/>
          <a:ext cx="7003648" cy="66294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485852"/>
                <a:gridCol w="485192"/>
                <a:gridCol w="483874"/>
                <a:gridCol w="485192"/>
                <a:gridCol w="485852"/>
                <a:gridCol w="485192"/>
                <a:gridCol w="485192"/>
                <a:gridCol w="485192"/>
                <a:gridCol w="485192"/>
                <a:gridCol w="485192"/>
                <a:gridCol w="355984"/>
                <a:gridCol w="421249"/>
                <a:gridCol w="467394"/>
                <a:gridCol w="907099"/>
              </a:tblGrid>
              <a:tr h="851500">
                <a:tc gridSpan="10">
                  <a:txBody>
                    <a:bodyPr/>
                    <a:lstStyle/>
                    <a:p>
                      <a:pPr marL="1795780" marR="1708150" algn="ctr">
                        <a:lnSpc>
                          <a:spcPts val="1325"/>
                        </a:lnSpc>
                        <a:spcBef>
                          <a:spcPts val="690"/>
                        </a:spcBef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Номера</a:t>
                      </a:r>
                      <a:r>
                        <a:rPr lang="ru-RU" sz="1000" b="1" spc="-10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</a:rPr>
                        <a:t>пунктов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86690" marR="73025" indent="-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Сырые</a:t>
                      </a:r>
                      <a:r>
                        <a:rPr lang="ru-RU" sz="900" spc="-26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баллы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</a:rPr>
                        <a:t>Стены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30">
                <a:tc>
                  <a:txBody>
                    <a:bodyPr/>
                    <a:lstStyle/>
                    <a:p>
                      <a:pPr marL="438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1.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38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4635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635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032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30">
                <a:tc>
                  <a:txBody>
                    <a:bodyPr/>
                    <a:lstStyle/>
                    <a:p>
                      <a:pPr marL="438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38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03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148">
                <a:tc>
                  <a:txBody>
                    <a:bodyPr/>
                    <a:lstStyle/>
                    <a:p>
                      <a:pPr marL="438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38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438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203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203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30">
                <a:tc>
                  <a:txBody>
                    <a:bodyPr/>
                    <a:lstStyle/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30"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46860"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26/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∑ </a:t>
                      </a:r>
                      <a:r>
                        <a:rPr lang="ru-RU" sz="800" b="1">
                          <a:effectLst/>
                          <a:latin typeface="Times New Roman"/>
                          <a:ea typeface="Times New Roman"/>
                        </a:rPr>
                        <a:t>фр=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179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148"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25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30"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30">
                <a:tc>
                  <a:txBody>
                    <a:bodyPr/>
                    <a:lstStyle/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7148"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49.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75.</a:t>
                      </a: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88.</a:t>
                      </a: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101.</a:t>
                      </a: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30"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89.</a:t>
                      </a: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30">
                <a:tc>
                  <a:txBody>
                    <a:bodyPr/>
                    <a:lstStyle/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129.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  <a:latin typeface="Times New Roman"/>
                          <a:ea typeface="Times New Roman"/>
                        </a:rPr>
                        <a:t>∑=460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156"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13.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26.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571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39.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3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52.</a:t>
                      </a: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35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65.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69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78.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698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762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91.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62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25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104.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25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117.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8890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52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130.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9525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0000"/>
                          </a:solidFill>
                          <a:effectLst/>
                          <a:latin typeface="Times New Roman"/>
                          <a:ea typeface="Times New Roman"/>
                        </a:rPr>
                        <a:t>61 !!!!!</a:t>
                      </a:r>
                      <a:endParaRPr lang="ru-RU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25"/>
                        </a:lnSpc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91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00200" y="304800"/>
            <a:ext cx="5974968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000" spc="-40" dirty="0"/>
              <a:t>ШАГ</a:t>
            </a:r>
            <a:r>
              <a:rPr sz="3000" spc="-45" dirty="0"/>
              <a:t> </a:t>
            </a:r>
            <a:r>
              <a:rPr sz="3000" spc="-5" dirty="0"/>
              <a:t>2.</a:t>
            </a:r>
            <a:r>
              <a:rPr sz="3000" spc="-15" dirty="0"/>
              <a:t> </a:t>
            </a:r>
            <a:r>
              <a:rPr lang="ru-RU" sz="3000" spc="-15" dirty="0" smtClean="0"/>
              <a:t>Корректировка</a:t>
            </a:r>
            <a:endParaRPr sz="3000" dirty="0"/>
          </a:p>
        </p:txBody>
      </p:sp>
      <p:sp>
        <p:nvSpPr>
          <p:cNvPr id="7" name="object 7"/>
          <p:cNvSpPr txBox="1">
            <a:spLocks noGrp="1"/>
          </p:cNvSpPr>
          <p:nvPr>
            <p:ph sz="half" idx="2"/>
          </p:nvPr>
        </p:nvSpPr>
        <p:spPr>
          <a:xfrm>
            <a:off x="227317" y="1676400"/>
            <a:ext cx="5152644" cy="431182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0" indent="0">
              <a:lnSpc>
                <a:spcPct val="100000"/>
              </a:lnSpc>
              <a:spcBef>
                <a:spcPts val="95"/>
              </a:spcBef>
              <a:buNone/>
            </a:pPr>
            <a:r>
              <a:rPr spc="-325" dirty="0" smtClean="0"/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Ручная или автоматическая корректировка  количества суммарных «сырых баллов» в соответствующей шкале – «Сумма   факторов  риска» («Сумма ФР») в случае достижения пороговых значений «сырых баллов» по шкале «Лжи»,  </a:t>
            </a:r>
          </a:p>
          <a:p>
            <a:pPr marL="0" marR="5080" indent="0" algn="just">
              <a:lnSpc>
                <a:spcPct val="111000"/>
              </a:lnSpc>
              <a:spcBef>
                <a:spcPts val="100"/>
              </a:spcBef>
              <a:buNone/>
              <a:tabLst>
                <a:tab pos="248920" algn="l"/>
                <a:tab pos="249554" algn="l"/>
              </a:tabLs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также корректировка  баллов по  каждому  фактору  риска в случае достижения  пороговых значений «сырых баллов» по шкале «Лжи»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7</a:t>
            </a:fld>
            <a:endParaRPr spc="-160" dirty="0"/>
          </a:p>
        </p:txBody>
      </p:sp>
      <p:grpSp>
        <p:nvGrpSpPr>
          <p:cNvPr id="8" name="object 8"/>
          <p:cNvGrpSpPr/>
          <p:nvPr/>
        </p:nvGrpSpPr>
        <p:grpSpPr>
          <a:xfrm>
            <a:off x="5522896" y="2403910"/>
            <a:ext cx="6562725" cy="4301690"/>
            <a:chOff x="5359908" y="3233902"/>
            <a:chExt cx="6562725" cy="2637155"/>
          </a:xfrm>
        </p:grpSpPr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59908" y="3233902"/>
              <a:ext cx="6562344" cy="263664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554980" y="3429000"/>
              <a:ext cx="5992368" cy="2066544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5875337" y="914400"/>
            <a:ext cx="5531485" cy="14895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lang="ru-RU" sz="2400" u="sng" dirty="0" smtClean="0">
                <a:latin typeface="Times New Roman" pitchFamily="18" charset="0"/>
                <a:cs typeface="Times New Roman" pitchFamily="18" charset="0"/>
              </a:rPr>
              <a:t>Показатели применения поправочных коэффициентов  к шкале суммарных баллов факторов риска при достижении  критических показателей по шкале лжи</a:t>
            </a:r>
            <a:endParaRPr lang="ru-RU" sz="24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3165629" cy="103942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ШАГ 2</a:t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ПРИМЕР корректировки</a:t>
            </a:r>
            <a:endParaRPr lang="ru-RU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851"/>
          <a:stretch/>
        </p:blipFill>
        <p:spPr bwMode="auto">
          <a:xfrm>
            <a:off x="3733801" y="28250"/>
            <a:ext cx="7022432" cy="6987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818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" y="304800"/>
            <a:ext cx="11049000" cy="4744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ru-RU" sz="3000" b="1" spc="-40" dirty="0">
                <a:solidFill>
                  <a:srgbClr val="2C2FA0"/>
                </a:solidFill>
                <a:latin typeface="Roboto"/>
                <a:cs typeface="Roboto"/>
              </a:rPr>
              <a:t>ШАГ </a:t>
            </a:r>
            <a:r>
              <a:rPr lang="ru-RU" sz="3000" b="1" spc="-40" dirty="0" smtClean="0">
                <a:solidFill>
                  <a:srgbClr val="2C2FA0"/>
                </a:solidFill>
                <a:latin typeface="Roboto"/>
                <a:cs typeface="Roboto"/>
              </a:rPr>
              <a:t>3 РАСЧЕТ ПОКАЗАТЕЛЕЙ КВЕРИПО и индекса ИРП</a:t>
            </a:r>
            <a:endParaRPr sz="3000" b="1" spc="-40" dirty="0">
              <a:solidFill>
                <a:srgbClr val="2C2FA0"/>
              </a:solidFill>
              <a:latin typeface="Roboto"/>
              <a:cs typeface="Roboto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 vert="horz" wrap="square" lIns="0" tIns="4762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75"/>
              </a:spcBef>
            </a:pPr>
            <a:fld id="{81D60167-4931-47E6-BA6A-407CBD079E47}" type="slidenum">
              <a:rPr spc="-160" dirty="0"/>
              <a:t>9</a:t>
            </a:fld>
            <a:endParaRPr spc="-160" dirty="0"/>
          </a:p>
        </p:txBody>
      </p:sp>
      <p:sp>
        <p:nvSpPr>
          <p:cNvPr id="7" name="object 7"/>
          <p:cNvSpPr txBox="1"/>
          <p:nvPr/>
        </p:nvSpPr>
        <p:spPr>
          <a:xfrm>
            <a:off x="457200" y="1524000"/>
            <a:ext cx="3717757" cy="1037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229235" algn="just">
              <a:lnSpc>
                <a:spcPct val="111000"/>
              </a:lnSpc>
              <a:spcBef>
                <a:spcPts val="100"/>
              </a:spcBef>
              <a:buChar char="•"/>
              <a:tabLst>
                <a:tab pos="240665" algn="l"/>
                <a:tab pos="241935" algn="l"/>
              </a:tabLst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Ручной или автоматический подсчет  показателей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квотиента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КВЕРИПО и индекса ИРП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346064" y="834189"/>
            <a:ext cx="7296465" cy="1921552"/>
          </a:xfrm>
          <a:prstGeom prst="rect">
            <a:avLst/>
          </a:prstGeom>
          <a:solidFill>
            <a:srgbClr val="D9D9D9"/>
          </a:solidFill>
          <a:ln w="9525">
            <a:solidFill>
              <a:srgbClr val="394446"/>
            </a:solidFill>
          </a:ln>
        </p:spPr>
        <p:txBody>
          <a:bodyPr vert="horz" wrap="square" lIns="0" tIns="12700" rIns="0" bIns="0" rtlCol="0">
            <a:spAutoFit/>
          </a:bodyPr>
          <a:lstStyle/>
          <a:p>
            <a:pPr marL="12700" marR="340995" indent="4445" algn="just">
              <a:lnSpc>
                <a:spcPct val="114999"/>
              </a:lnSpc>
              <a:spcBef>
                <a:spcPts val="100"/>
              </a:spcBef>
            </a:pPr>
            <a:r>
              <a:rPr sz="2200" b="1" dirty="0">
                <a:latin typeface="Times New Roman" pitchFamily="18" charset="0"/>
                <a:cs typeface="Times New Roman" pitchFamily="18" charset="0"/>
              </a:rPr>
              <a:t>Квотиент Вероятности Рискового Поведения – КВЕРИПО 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–  понимается как отношение корректированной суммы баллов  по шкалам риска (ФР Коррекция) и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суммы баллов по шкалам защиты </a:t>
            </a:r>
            <a:r>
              <a:rPr sz="22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200" dirty="0">
                <a:latin typeface="Times New Roman" pitchFamily="18" charset="0"/>
                <a:cs typeface="Times New Roman" pitchFamily="18" charset="0"/>
              </a:rPr>
              <a:t>ФЗ</a:t>
            </a:r>
            <a:r>
              <a:rPr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sz="2200" dirty="0">
              <a:latin typeface="Times New Roman" pitchFamily="18" charset="0"/>
              <a:cs typeface="Times New Roman" pitchFamily="18" charset="0"/>
            </a:endParaRPr>
          </a:p>
          <a:p>
            <a:pPr marL="12700" algn="just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latin typeface="Times New Roman" pitchFamily="18" charset="0"/>
                <a:cs typeface="Times New Roman" pitchFamily="18" charset="0"/>
              </a:rPr>
              <a:t>КВЕРИПО = 𝚺 ФР кор/𝚺 ФЗ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800600" y="2875445"/>
            <a:ext cx="6815202" cy="27070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48285" indent="320040" algn="just">
              <a:lnSpc>
                <a:spcPct val="114999"/>
              </a:lnSpc>
              <a:spcBef>
                <a:spcPts val="100"/>
              </a:spcBef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Индекс Рискового Поведения – ИРП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– понимается  как отношение скорректированных суммарных баллов по факторам риска к сумме всех баллов, умноженное на 100 (перевод в проценты), то есть показатель нормализуется и учитывает влияние случайных факторов, включая «шум»  в результатах тестирования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410200" y="5476646"/>
            <a:ext cx="838200" cy="57964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endParaRPr lang="ru-RU" sz="1800" b="1" spc="-215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b="1" spc="-215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sz="1800" b="1" spc="-190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sz="1800" b="1" spc="-145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sz="1800" b="1" spc="-235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spc="-235" dirty="0" smtClean="0">
                <a:latin typeface="Times New Roman" pitchFamily="18" charset="0"/>
                <a:cs typeface="Times New Roman" pitchFamily="18" charset="0"/>
              </a:rPr>
              <a:t>=</a:t>
            </a:r>
            <a:endParaRPr sz="1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6172200" y="5760817"/>
            <a:ext cx="2247900" cy="15240"/>
          </a:xfrm>
          <a:custGeom>
            <a:avLst/>
            <a:gdLst/>
            <a:ahLst/>
            <a:cxnLst/>
            <a:rect l="l" t="t" r="r" b="b"/>
            <a:pathLst>
              <a:path w="2247900" h="15239">
                <a:moveTo>
                  <a:pt x="2247900" y="0"/>
                </a:moveTo>
                <a:lnTo>
                  <a:pt x="0" y="0"/>
                </a:lnTo>
                <a:lnTo>
                  <a:pt x="0" y="15240"/>
                </a:lnTo>
                <a:lnTo>
                  <a:pt x="2247900" y="15240"/>
                </a:lnTo>
                <a:lnTo>
                  <a:pt x="22479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6019800" y="5331864"/>
            <a:ext cx="4038600" cy="804066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490"/>
              </a:spcBef>
            </a:pPr>
            <a:r>
              <a:rPr sz="2200" b="1" dirty="0">
                <a:latin typeface="Times New Roman" pitchFamily="18" charset="0"/>
                <a:cs typeface="Times New Roman" pitchFamily="18" charset="0"/>
              </a:rPr>
              <a:t>𝚺 баллов ФР </a:t>
            </a:r>
            <a:r>
              <a:rPr sz="2200" b="1" dirty="0" err="1" smtClean="0">
                <a:latin typeface="Times New Roman" pitchFamily="18" charset="0"/>
                <a:cs typeface="Times New Roman" pitchFamily="18" charset="0"/>
              </a:rPr>
              <a:t>ко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</a:t>
            </a:r>
          </a:p>
          <a:p>
            <a:pPr marR="5080" algn="ctr">
              <a:lnSpc>
                <a:spcPct val="100000"/>
              </a:lnSpc>
              <a:spcBef>
                <a:spcPts val="490"/>
              </a:spcBef>
            </a:pPr>
            <a:r>
              <a:rPr sz="2200" b="1" dirty="0" smtClean="0">
                <a:latin typeface="Times New Roman" pitchFamily="18" charset="0"/>
                <a:cs typeface="Times New Roman" pitchFamily="18" charset="0"/>
              </a:rPr>
              <a:t>𝚺 </a:t>
            </a:r>
            <a:r>
              <a:rPr sz="2200" b="1" dirty="0">
                <a:latin typeface="Times New Roman" pitchFamily="18" charset="0"/>
                <a:cs typeface="Times New Roman" pitchFamily="18" charset="0"/>
              </a:rPr>
              <a:t>баллов ФР кор+𝚺баллов ФЗ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10050379" y="5581295"/>
            <a:ext cx="8413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mbria Math"/>
                <a:cs typeface="Cambria Math"/>
              </a:rPr>
              <a:t>×</a:t>
            </a:r>
            <a:r>
              <a:rPr sz="1800" spc="-85" dirty="0">
                <a:latin typeface="Cambria Math"/>
                <a:cs typeface="Cambria Math"/>
              </a:rPr>
              <a:t> </a:t>
            </a:r>
            <a:r>
              <a:rPr sz="1800" dirty="0">
                <a:latin typeface="Cambria Math"/>
                <a:cs typeface="Cambria Math"/>
              </a:rPr>
              <a:t>𝟏𝟎𝟎%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344905" y="2984256"/>
            <a:ext cx="4291264" cy="31034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5250" algn="just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latin typeface="Times New Roman" pitchFamily="18" charset="0"/>
                <a:cs typeface="Times New Roman" pitchFamily="18" charset="0"/>
              </a:rPr>
              <a:t>Для исключения ошибок в определениях  масштабов эпидемиологии рисковых форм  поведения (в том числе аддиктивного)</a:t>
            </a:r>
          </a:p>
          <a:p>
            <a:pPr marL="12700" marR="328295" algn="just">
              <a:lnSpc>
                <a:spcPct val="100000"/>
              </a:lnSpc>
              <a:spcBef>
                <a:spcPts val="100"/>
              </a:spcBef>
            </a:pP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показатели КВЕРИПО  округляются до 2-х цифр </a:t>
            </a:r>
            <a:r>
              <a:rPr sz="2000" dirty="0" err="1">
                <a:latin typeface="Times New Roman" pitchFamily="18" charset="0"/>
                <a:cs typeface="Times New Roman" pitchFamily="18" charset="0"/>
              </a:rPr>
              <a:t>после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err="1" smtClean="0">
                <a:latin typeface="Times New Roman" pitchFamily="18" charset="0"/>
                <a:cs typeface="Times New Roman" pitchFamily="18" charset="0"/>
              </a:rPr>
              <a:t>запятой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sz="2000" dirty="0">
                <a:latin typeface="Times New Roman" pitchFamily="18" charset="0"/>
                <a:cs typeface="Times New Roman" pitchFamily="18" charset="0"/>
              </a:rPr>
              <a:t>по правилам математического округления),  показатели ИРП – только до целого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Другая 2">
      <a:dk1>
        <a:sysClr val="windowText" lastClr="000000"/>
      </a:dk1>
      <a:lt1>
        <a:srgbClr val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655</TotalTime>
  <Words>1351</Words>
  <Application>Microsoft Office PowerPoint</Application>
  <PresentationFormat>Произвольный</PresentationFormat>
  <Paragraphs>409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Аптека</vt:lpstr>
      <vt:lpstr>СПАСИБО ЗА ВНИМАНИЕ!</vt:lpstr>
      <vt:lpstr>Условия ПРОВЕДЕНИЯ ПРОЦЕДУРЫ СПТ</vt:lpstr>
      <vt:lpstr>  ПРОЦЕДУРА ОБРАБОТКИ РЕЗУЛЬТАТОВ  ЕМ СПТ  </vt:lpstr>
      <vt:lpstr> ОБЩИЙ ПОРЯДОК ОБРАБОТКИ ОТВЕТОВ</vt:lpstr>
      <vt:lpstr> ШАГ 1 ПОДСЧЕТ</vt:lpstr>
      <vt:lpstr>Шаг 1 ПРИМЕР Обработки   ПОДСЧЁТа  Суммы  «сырых баллов» шкал факторов риска и суммы «Сырых баллов» шкал  факторов защиты,  суммы баллов шкалы лжи</vt:lpstr>
      <vt:lpstr>ШАГ 2. Корректировка</vt:lpstr>
      <vt:lpstr>    ШАГ 2 ПРИМЕР корректировки</vt:lpstr>
      <vt:lpstr>ШАГ 3 РАСЧЕТ ПОКАЗАТЕЛЕЙ КВЕРИПО и индекса ИРП</vt:lpstr>
      <vt:lpstr>ШАГ 3 ПРИМЕР Расчёта ПОКАЗАТЕЛЕЙ  КВЕРИПО и индекса ИРП</vt:lpstr>
      <vt:lpstr>ШАГ 3    Определение вероятности рискового (В ТОМ ЧИСЛЕ АДДИКТИВНОГО) ПОВЕДЕНИЯ И УЯЗВИМОСТИ ЛИЧНОСТИ</vt:lpstr>
      <vt:lpstr>ОПИСАНИЕ ГРУПП РИСКА Обучающиеся с  НИЗКОЙ вероятностью проявлений рискового  поведения  </vt:lpstr>
      <vt:lpstr>ОПИСАНИЕ ГРУПП РИСКА Обучающиеся с  Высокой вероятностью проявлений рискового  поведения  </vt:lpstr>
      <vt:lpstr>ОПИСАНИЕ ГРУПП РИСКА Обучающиеся с  Высочайшей вероятностью проявлений рискового  поведения  </vt:lpstr>
      <vt:lpstr>ШАГИ 5   Перевод «СЫРЫХ БАЛОВ»</vt:lpstr>
      <vt:lpstr> Шаг 5    Пример распределения стенов</vt:lpstr>
      <vt:lpstr>Шаг 6  интерпретация  данных,  получение выводов и рекомендаций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Ким Воронин</dc:creator>
  <cp:lastModifiedBy>User</cp:lastModifiedBy>
  <cp:revision>39</cp:revision>
  <dcterms:created xsi:type="dcterms:W3CDTF">2024-09-11T09:07:51Z</dcterms:created>
  <dcterms:modified xsi:type="dcterms:W3CDTF">2024-09-12T22:44:00Z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2024-07-24T00:00:00Z</vt:filetime>
  </property>
  <property fmtid="{D5CDD505-2E9C-101B-9397-08002B2CF9AE}" pid="3" name="Creator">
    <vt:lpwstr>Microsoft® PowerPoint® для Microsoft 365</vt:lpwstr>
  </property>
  <property fmtid="{D5CDD505-2E9C-101B-9397-08002B2CF9AE}" pid="4" name="LastSaved">
    <vt:filetime>2024-09-11T00:00:00Z</vt:filetime>
  </property>
</Properties>
</file>