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0" r:id="rId7"/>
    <p:sldId id="265" r:id="rId8"/>
    <p:sldId id="266" r:id="rId9"/>
    <p:sldId id="269" r:id="rId10"/>
    <p:sldId id="270" r:id="rId11"/>
    <p:sldId id="271" r:id="rId12"/>
    <p:sldId id="261" r:id="rId13"/>
    <p:sldId id="262" r:id="rId14"/>
    <p:sldId id="263" r:id="rId15"/>
    <p:sldId id="264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8A899-066D-4C77-8110-3A18EA644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144587-7EA8-47C6-92BC-C1363403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1137C-DFBD-41E5-AA6C-62573717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8A5D8-37A8-4AAA-8F06-D9BC22B4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0D2D2-68C0-49F3-B2C7-77DEFC8F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4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57855-E71B-4F5D-95B4-7B3456A0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D12E72-3735-402E-8705-45411DC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8D862-64CE-49E1-83F4-4CE2326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33B2CC-247D-4C96-893B-D3AA93A9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6BC8D-3712-410A-9ABC-BA4600B4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72C884-37A8-4320-B101-3DE2C9B7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A433E6-8684-43C1-BD52-ED74527DA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683CA-A005-4665-8BFE-4D85204C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FD364-3104-4327-8444-6D11AF43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A54DF-C6D8-4FF5-AC93-B87C1D86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9FAA9-826F-4FCD-959D-DAE24795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F23EB-6894-4BD9-954C-7612460C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71E99-C013-484E-B517-14A30E82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028-32ED-473F-B043-325710A1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5955B-BAA7-49C0-A7CE-94736323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BB02A-7EA7-4CDC-B6D9-9B2AA239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12141-3A36-4BE6-99D6-2F224128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BC06D-A300-4B58-9F42-8902D0D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50B04-B217-46A2-89EF-E79FE94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34033-A428-4438-B1DA-EB22A6A8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CA8A4-A8E2-4B6C-A217-C72E6373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A121B-F3F2-4E48-83AB-29301019A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CE5B4C-3627-4A4D-8E04-2AC77B5DD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A28AE-EC91-48C9-B57F-C2D6871D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6ABA0-FCA4-4CAA-A18E-9C464266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7214A-0DEC-440E-B673-D4561F4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4A8-861D-4644-991C-E25A26BD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EA7C6F-597F-44A2-BACC-929D2CB9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530E3-FFE3-4BFB-9080-1F766D44C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31DBDE-46E9-461C-8C0F-2E4B3B712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E430CE-6CE5-4885-9E37-D6980DD2F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19FC33-1A43-41D6-AECD-6D681B59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124B4E-F677-465B-B8CF-0913C455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8BC9BB-48FD-484A-9FEF-BCE81A95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8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24D83-AE76-4321-AB39-5705F95A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00F00-E67E-4FCE-B297-CDE9B9BC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857603-130E-471B-89B6-7F5EB418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CB98E5-E236-4210-A5D1-6B234F05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4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EBE5BE-A2BF-4DA4-92CF-6ED562AE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89F54B-7517-4574-8D1B-482E2CBE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AED72D-CBC6-41BD-B843-99634218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8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B97D6-6A38-41BB-9436-B91518A8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948C84-95FD-4804-8566-5E1DE2CEC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D1CB3A-F414-452E-815C-C1D2DB1D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03EDD-4F93-490D-B1F0-3B7A7D5A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14D650-21F6-4BDD-AE46-93E015F0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466F5D-DE82-4176-B5D7-D072917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5ABBA-7540-486F-9B1B-F46DF233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72FE92-CF30-4EB0-B663-D8204370D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9EF758-840F-4A51-B02C-B021CBD8F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1AFBC-CFEF-4C1D-8E06-6185CF0C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A115D4-C442-4086-A56C-0DD50B07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A766B6-E823-4DAD-A788-D7414F6A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0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B7946-D5CC-4061-9E04-D72F63D6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FD43D-D351-47FA-B3A5-8A269466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19675-35A2-4F0B-9386-40A88C254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9595-9532-43F0-94A2-8CE1F6BA87E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E3789D-5F5F-4021-91AD-724BD67C1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33661-BE80-40DF-BCD4-5EE08F0CE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E978-4C9E-4032-A972-6FAA73339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37B4D-7DF9-4D33-91AF-216E5C230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Работа с заданиями ЕГЭ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396469-286B-4B05-8821-BDED7C4B8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404769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85C1A-3D65-46F1-898B-AF00929E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24. Найдите три ошибки в приведенном тексте «Белки». Укажите номера предложений, в которых сделаны ошибки, исправьте их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335E3-AF56-4A09-9609-D87B86D7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087"/>
            <a:ext cx="10515600" cy="4223876"/>
          </a:xfrm>
        </p:spPr>
        <p:txBody>
          <a:bodyPr>
            <a:normAutofit/>
          </a:bodyPr>
          <a:lstStyle/>
          <a:p>
            <a:r>
              <a:rPr lang="ru-RU" sz="2400" dirty="0"/>
              <a:t>(1) Белки отличаются друг от друга количеством и последовательностью мономеров. (2) Первичная структура белка зашифрована в гене последовательностью аминокислот. (3) Аминокислотные звенья соединяются между собой в единую цепь водородными связями. (4) Первичная структура белка определяет его форму, свойства и функции. (5) Вторичная структура белка имеет вид спирали или сложной, складчатой структуры. (6) Третичная структура имеет вид клубка, или глобулы, при этом образуются </a:t>
            </a:r>
            <a:r>
              <a:rPr lang="ru-RU" sz="2400" dirty="0" err="1"/>
              <a:t>дисульфидные</a:t>
            </a:r>
            <a:r>
              <a:rPr lang="ru-RU" sz="2400" dirty="0"/>
              <a:t>, ионные и другие связи, гидрофобные взаимодействия. (7) Четвертичная структура некоторых белков содержит атомы металлов, например магния, в молекуле гемоглобина.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4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310A5-2C85-4440-98ED-91E75CD8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Ответ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4AB12A-C943-4685-B37B-9B3BAB9FD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</a:rPr>
              <a:t>2 - первичная структура белка зашифрована в гене последовательностью нуклеотидов;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3 - аминокислотные звенья соединяются между собой в единую цепь пептидными связями;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7 - молекула гемоглобина содержит атомы железа (атомы магния входят в состав хлорофилла)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91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04801-211F-4FA9-80FD-4AB490BA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82536-50A0-47B8-A6D8-94C88250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25. В чем различие строения семени и споры у цветковых растений? Укажите, что развивается из споры и семени в жизненном цикле этих растений.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93736-BD3E-4A95-B25C-EC6EB3D8EC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22" y="2876365"/>
            <a:ext cx="7679185" cy="3616510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888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8881C-2319-44A1-A727-21908F16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ответа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8A093-1776-4381-B109-292B6FCC0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1.  спора – одна клетка;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2.  семя – многоклеточная структура (орган), состоящая из семенной кожуры, зародыша и эндосперма;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3.  из спор образуются женский и мужской гаметофиты (зародышевый мешок и пыльцевое зерно);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4.  из семени развивается новое растение (спорофит)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75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52899-83C2-47E6-A02C-AEA82DE4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6DC69-CD3C-46F1-9C94-720236C6A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26. В чем состоит значение высших растений в историческом преобразовании биосферы? Приведите не менее четырех значений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41A02-91BF-4CB3-8690-6FA3813869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2" y="2823099"/>
            <a:ext cx="8353887" cy="3669776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88836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C75C-C086-4911-A5A5-1F249277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ответа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1AAE7-3132-4451-BC41-8230DF62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 Создали разнообразные экосистемы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2. Создали экологические ниши для разных видов животных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3. Обеспечили формирование почв, увеличили их плодородие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4. Увеличили общую биомассу (продукцию органических веществ) в биосфере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5. Из их остатков сформировались залежи каменного угля, торфа (нефти, газа)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83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3939A-9322-46C7-AA70-6CA4BC2B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Линия 26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DE51E-9A1E-4C21-89FE-CE0D1A0C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384917"/>
            <a:ext cx="10874406" cy="479204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Задания проверяют умения обобщать и применять знания в новой ситуации об эволюции органического мира и экологических закономерностях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26. В чем проявляется приспособленность растений к жизни в условиях тундры? Укажите четыре адаптации. Обоснуйте их значение для жизни в тундре. </a:t>
            </a:r>
          </a:p>
          <a:p>
            <a:r>
              <a:rPr lang="ru-RU" b="1" dirty="0"/>
              <a:t>Элементы ответа: </a:t>
            </a:r>
          </a:p>
          <a:p>
            <a:pPr marL="342900" indent="-342900">
              <a:buAutoNum type="arabicParenR"/>
            </a:pPr>
            <a:r>
              <a:rPr lang="ru-RU" dirty="0"/>
              <a:t>поверхностное расположение корней объясняется </a:t>
            </a:r>
            <a:r>
              <a:rPr lang="ru-RU" dirty="0" err="1"/>
              <a:t>подтаиванием</a:t>
            </a:r>
            <a:r>
              <a:rPr lang="ru-RU" dirty="0"/>
              <a:t> только поверхностного слоя (из-за вечной мерзлоты), из которого растения всасывают воду; </a:t>
            </a:r>
          </a:p>
          <a:p>
            <a:pPr marL="342900" indent="-342900">
              <a:buAutoNum type="arabicParenR"/>
            </a:pPr>
            <a:r>
              <a:rPr lang="ru-RU" dirty="0" err="1"/>
              <a:t>опушение</a:t>
            </a:r>
            <a:r>
              <a:rPr lang="ru-RU" dirty="0"/>
              <a:t> и восковой налет на листьях уменьшают испарение воды;</a:t>
            </a:r>
          </a:p>
          <a:p>
            <a:pPr marL="342900" indent="-342900">
              <a:buAutoNum type="arabicParenR"/>
            </a:pPr>
            <a:r>
              <a:rPr lang="ru-RU" dirty="0"/>
              <a:t>низкорослость предохраняет от воздействия ветров и низких температур;</a:t>
            </a:r>
          </a:p>
          <a:p>
            <a:pPr marL="342900" indent="-342900">
              <a:buAutoNum type="arabicParenR"/>
            </a:pPr>
            <a:r>
              <a:rPr lang="ru-RU" dirty="0"/>
              <a:t>короткий вегетационный период обеспечивает быстрое цветение и плодоношение до наступления низких температур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7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94C65-8883-4A34-970C-08CCDD85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Линия 27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99120-ACA5-4E1E-9974-72534B94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Типы заданий </a:t>
            </a:r>
            <a:endParaRPr lang="ru-RU" dirty="0"/>
          </a:p>
          <a:p>
            <a:pPr algn="just"/>
            <a:r>
              <a:rPr lang="ru-RU" dirty="0"/>
              <a:t>решение цитологических задач по таблице генетического кода </a:t>
            </a:r>
          </a:p>
          <a:p>
            <a:pPr algn="just"/>
            <a:r>
              <a:rPr lang="ru-RU" dirty="0"/>
              <a:t>решение цитологических задач по жизненным циклам растений </a:t>
            </a:r>
          </a:p>
          <a:p>
            <a:pPr algn="just"/>
            <a:r>
              <a:rPr lang="ru-RU" dirty="0"/>
              <a:t>решение цитологических задач по определению числа хромосом и молекул ДНК в разные фазы митоза и мейоза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27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B90C3-A219-4A0E-ACB6-822D01F1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Линия 28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DA415-492A-4800-82F2-24AC2878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</a:rPr>
              <a:t>Задачи по генетике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0C62B-D0A2-4188-94C6-C7424B95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296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Алгоритм ответов на задания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4E658-2F87-421C-B2C0-3CB7BCBAE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fontAlgn="base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Внимательное чтение условия задачи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Выделение опорных понятий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Распаковка их содержания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Ответы на все вопросы в соответствии с вопросительным словом </a:t>
            </a:r>
          </a:p>
          <a:p>
            <a:pPr marL="0" lvl="0" indent="0" algn="just" fontAlgn="base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ru-RU" sz="24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Какой, Что, Где, Как, Почему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Объяснение на основании выявленных причинно-следственных связей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7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AF2FD-491C-4F5F-B8F9-DA0DBE38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EDC21-6B12-423A-89BD-026006D1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Задания линии 22 контролируют понимание сути биологического эксперимента (профильный уровень), умение проанализировать результаты реальных исследований и объяснить полученные при этом результаты с точки зрения общебиологических закономерностей, а также анализировать последствия экспериментов.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87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3D53C-9ADD-4DD3-AAD4-24CD85EF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497755-871D-4FD0-A15B-B0C371976F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9" y="772357"/>
            <a:ext cx="6471821" cy="5156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66CF44-5D83-49BD-AF07-873E2715F3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55293" y="838517"/>
            <a:ext cx="5178641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32DF-8537-4037-AB6C-9F74EECF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23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56B6E-152D-40AF-B75A-11F2243F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23. Назовите отделы зрительного анализатора, обозначенные на рисунке цифрами 1 и 2. Какую(-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ие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 функцию(-и) выполняет каждый из этих отделов?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7CCBD-4DB5-4558-9973-7FE8FDD20E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6" y="2639702"/>
            <a:ext cx="3703320" cy="248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95A56C92-5CBB-4EE8-8B87-A13A413BEEA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33" y="2716566"/>
            <a:ext cx="6903203" cy="30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9C895-871B-4971-8F90-FAEED5ED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CD0A0B-CD0E-4D48-B62A-5A3F2F8E77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546" y="365125"/>
            <a:ext cx="7173157" cy="62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9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C8D43-7889-426A-8506-63AABB88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214204"/>
            <a:ext cx="5571478" cy="252011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Линия 23</a:t>
            </a:r>
            <a:br>
              <a:rPr lang="ru-RU" sz="28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r>
              <a:rPr lang="ru-RU" sz="2400" dirty="0">
                <a:latin typeface="+mn-lt"/>
              </a:rPr>
              <a:t>Определите по рисунку, к каким отделу и классу, относят изображенное растение. Приведите признаки этих отдела и класса, определяемые по рисунку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7966DA-BFA3-469B-A3A5-E23B2C54B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9788" y="446133"/>
            <a:ext cx="3389670" cy="212768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1D5DD8D-D4D0-4175-A024-531621D1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81" y="2823099"/>
            <a:ext cx="2470022" cy="349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A879C3-8348-4E13-B9D7-41460F8570B9}"/>
              </a:ext>
            </a:extLst>
          </p:cNvPr>
          <p:cNvPicPr/>
          <p:nvPr/>
        </p:nvPicPr>
        <p:blipFill rotWithShape="1">
          <a:blip r:embed="rId4"/>
          <a:srcRect t="18247" b="29748"/>
          <a:stretch/>
        </p:blipFill>
        <p:spPr bwMode="auto">
          <a:xfrm>
            <a:off x="483092" y="3096229"/>
            <a:ext cx="7249357" cy="31092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48B283-7F1D-416C-963B-9913D00A6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7726" y="1780928"/>
            <a:ext cx="1116692" cy="3924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699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8EAB8-2514-4BAE-BBBA-5B68E240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ответа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330CA-FF04-446E-A38A-3B6D3B70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Отдел растений – Покрытосеменные (Цветковые), </a:t>
            </a:r>
          </a:p>
          <a:p>
            <a:pPr marL="0" indent="0">
              <a:buNone/>
            </a:pPr>
            <a:r>
              <a:rPr lang="ru-RU" dirty="0"/>
              <a:t>класс растений – Однодольные</a:t>
            </a:r>
          </a:p>
          <a:p>
            <a:pPr marL="0" indent="0">
              <a:buNone/>
            </a:pPr>
            <a:r>
              <a:rPr lang="ru-RU" dirty="0"/>
              <a:t>2. Признаки отдела – наличие цветков и плодов</a:t>
            </a:r>
          </a:p>
          <a:p>
            <a:pPr marL="0" indent="0">
              <a:buNone/>
            </a:pPr>
            <a:r>
              <a:rPr lang="ru-RU" dirty="0"/>
              <a:t>3. Признаки класса – одна семядоля в семени, мочковатая корневая система, трехчленное строение цветка, параллельное жилкование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79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E8A7F-1712-415F-BC50-D189FCC6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Линия 24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91144-45CB-461B-9A2E-FE69FA67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текст имеет конкретное название (тему), в соответствии с которым надо отвечать на задание.</a:t>
            </a:r>
          </a:p>
          <a:p>
            <a:r>
              <a:rPr lang="ru-RU" dirty="0"/>
              <a:t>Неверное суждение должно быть исправлено с указанием верного. </a:t>
            </a:r>
          </a:p>
          <a:p>
            <a:r>
              <a:rPr lang="ru-RU" dirty="0"/>
              <a:t>Ответ не считается правильным, если исправление представлено только отрицанием суждения (может — не </a:t>
            </a:r>
            <a:r>
              <a:rPr lang="ru-RU" u="sng" dirty="0"/>
              <a:t>может, является —</a:t>
            </a:r>
            <a:r>
              <a:rPr lang="ru-RU" dirty="0"/>
              <a:t> </a:t>
            </a:r>
            <a:r>
              <a:rPr lang="ru-RU" u="sng" dirty="0"/>
              <a:t>не является, имеется —</a:t>
            </a:r>
            <a:r>
              <a:rPr lang="ru-RU" dirty="0"/>
              <a:t> </a:t>
            </a:r>
            <a:r>
              <a:rPr lang="ru-RU" u="sng" dirty="0"/>
              <a:t>не имеется </a:t>
            </a:r>
            <a:r>
              <a:rPr lang="ru-RU" dirty="0"/>
              <a:t>и т.д.). </a:t>
            </a:r>
          </a:p>
          <a:p>
            <a:r>
              <a:rPr lang="ru-RU" dirty="0"/>
              <a:t>За каждое лишнее исправление правильного предложения на неправильное снимается балл.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933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723</Words>
  <Application>Microsoft Office PowerPoint</Application>
  <PresentationFormat>Широкоэкранный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Работа с заданиями ЕГЭ</vt:lpstr>
      <vt:lpstr>Алгоритм ответов на задания </vt:lpstr>
      <vt:lpstr>Линия 22</vt:lpstr>
      <vt:lpstr>Презентация PowerPoint</vt:lpstr>
      <vt:lpstr>Линия 23</vt:lpstr>
      <vt:lpstr>Презентация PowerPoint</vt:lpstr>
      <vt:lpstr>Линия 23  Определите по рисунку, к каким отделу и классу, относят изображенное растение. Приведите признаки этих отдела и класса, определяемые по рисунку</vt:lpstr>
      <vt:lpstr>Элементы ответа</vt:lpstr>
      <vt:lpstr>Линия 24</vt:lpstr>
      <vt:lpstr>24. Найдите три ошибки в приведенном тексте «Белки». Укажите номера предложений, в которых сделаны ошибки, исправьте их </vt:lpstr>
      <vt:lpstr>Ответ </vt:lpstr>
      <vt:lpstr>Линия 25</vt:lpstr>
      <vt:lpstr>Элементы ответа</vt:lpstr>
      <vt:lpstr>Линия 26</vt:lpstr>
      <vt:lpstr>Элементы ответа </vt:lpstr>
      <vt:lpstr>Линия 26</vt:lpstr>
      <vt:lpstr>Линия 27</vt:lpstr>
      <vt:lpstr>Линия 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заданиями ЕГЭ</dc:title>
  <dc:creator>Svetlana</dc:creator>
  <cp:lastModifiedBy>Svetlana</cp:lastModifiedBy>
  <cp:revision>5</cp:revision>
  <dcterms:created xsi:type="dcterms:W3CDTF">2024-09-23T20:03:17Z</dcterms:created>
  <dcterms:modified xsi:type="dcterms:W3CDTF">2024-09-23T20:59:27Z</dcterms:modified>
</cp:coreProperties>
</file>