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89" r:id="rId7"/>
    <p:sldId id="29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2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91" r:id="rId40"/>
    <p:sldId id="288" r:id="rId41"/>
    <p:sldId id="293" r:id="rId4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7" autoAdjust="0"/>
  </p:normalViewPr>
  <p:slideViewPr>
    <p:cSldViewPr snapToGrid="0"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55977C-1FC2-402B-B172-D3A438CA7EAE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B5ACE5-3A26-40F0-B433-6E09323EA6B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4F5CE5-2217-4267-88D3-B02EBDC8408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B87709-6E7C-4CF4-8722-3D3FBB36B8C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215D1C-D5D0-4773-8BFF-A2E5C32E00C6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3349BED-D537-43FD-A7F2-026E6F09FBE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8ABC6E-CFCA-418A-939F-F2259CC0A47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D2ACDCD-3E75-4996-A992-1DC895347BA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AE6EBF-A502-4183-A638-B7D5574E97A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67FF2C9-BF5F-4FDC-9F8A-BFF92DC0959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8E046CA-0809-4C25-A906-D82E597EEC7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D0A99B-57BE-4B04-8C24-F4A1D9D38C1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56CC13-B1ED-4292-83C8-50C06720193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1E6D1F-F8E2-44F0-B936-813B60CAD49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25672E-0601-4416-823B-CA31519CE54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7F4A9E8-0B83-4DED-BC4B-74CA2DD332AC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E977D9A-2521-4D33-86D5-05916E6FA625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ECEFED2-1B5D-403F-9460-5CFF06929F6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C1C53D4-B34D-4254-8D47-D1622BFEA6F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8493A74-8ECF-4D15-AA3B-963CB2E1E69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C030A43-5002-49CA-998D-7E34FE15126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5D737AC-B74F-45A0-854F-A73C4924117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B9D2A6-D5BD-4518-9C7B-C0D39A0C3C2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BCAC6C5-2D8A-41C6-8F81-C06FE468BC2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F440E99-7CDD-42F2-BBF4-98EF96695DD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0C54232-3438-4F28-880B-83B6FA88653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E09EDA0-A899-4AC0-BCC4-64A092F3A16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8B2FCD6-ABF0-4FEE-A26E-27D49E8BB10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202ECF9-C729-4699-9702-4A0843CB6F2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28433EC-F5EE-4519-AC2D-A0F6E769467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8036069-E55F-44B8-80A4-32F242EF562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1FBC3E0-F151-4DCE-B955-DEEBF7A7C2E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3CB2BC4-C559-4006-9E25-EF12F84FB66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3C4458-654B-4B07-9042-4E9D6005EDF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9E853DB-EDD2-4529-9E7C-3DE4A8740E3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ABCB943-FB73-456B-AB59-441F22F0808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479ABE3-3D37-4275-A2F9-674F6880334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944A4F0-DA89-40D1-9146-EE1FA40048B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AE5A536-4DF0-4325-B5CF-DAC389FBDD1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0061BEE-4B52-47C1-BCA0-36CB53E08C6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1880277-F1D5-4B4B-800C-28E672FF66F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E524406-A1D6-4375-A59B-09B5CAA98051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E81B1F3-3913-4DBB-BFFE-E95DE6EA8B4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25CF81-37FE-408B-9EA9-2352386F5F3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89703E-1DED-4A07-AF2F-239ED6FCA41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83AE36-B79B-4221-AA81-773FDF2BF72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A737A7-8351-40BB-9CF0-F99A0FA69B3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2D33B74-1059-4572-8DC6-F42BC006E92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FFFFFF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C6E66B4-9536-4A39-A64C-9863683BF1E5}" type="slidenum">
              <a:rPr lang="ru-RU" sz="1100" b="0" strike="noStrike" spc="-1">
                <a:solidFill>
                  <a:srgbClr val="FFFFFF"/>
                </a:solidFill>
                <a:latin typeface="Trebuchet M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5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6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FFFFFF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9618583-2A4F-470E-8BB4-C383DEDBB460}" type="slidenum">
              <a:rPr lang="ru-RU" sz="1100" b="0" strike="noStrike" spc="-1">
                <a:solidFill>
                  <a:srgbClr val="FFFFFF"/>
                </a:solidFill>
                <a:latin typeface="Trebuchet M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89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0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ftr" idx="7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8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FFFFFF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8867DA5-E0F4-40E9-8A40-818181CFD2E8}" type="slidenum">
              <a:rPr lang="ru-RU" sz="1100" b="0" strike="noStrike" spc="-1">
                <a:solidFill>
                  <a:srgbClr val="FFFFFF"/>
                </a:solidFill>
                <a:latin typeface="Trebuchet M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9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33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34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ftr" idx="10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38" name="PlaceHolder 4"/>
          <p:cNvSpPr>
            <a:spLocks noGrp="1"/>
          </p:cNvSpPr>
          <p:nvPr>
            <p:ph type="sldNum" idx="11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FFFFFF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FF0211-0CCB-45FA-92F7-C64F7D29218B}" type="slidenum">
              <a:rPr lang="ru-RU" sz="1100" b="0" strike="noStrike" spc="-1">
                <a:solidFill>
                  <a:srgbClr val="FFFFFF"/>
                </a:solidFill>
                <a:latin typeface="Trebuchet M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dt" idx="12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apkpro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031560" y="1336320"/>
            <a:ext cx="5445720" cy="147456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cap="all" spc="-1" dirty="0">
                <a:solidFill>
                  <a:srgbClr val="000000"/>
                </a:solidFill>
                <a:latin typeface="XO Thames"/>
              </a:rPr>
              <a:t>ЦИФРОВАЯ ТРАНСФОРМАЦИЯ ОБРАЗОВАНИЯ</a:t>
            </a:r>
            <a:endParaRPr lang="ru-RU" sz="4400" b="0" strike="noStrike" spc="-1" dirty="0">
              <a:solidFill>
                <a:srgbClr val="000000"/>
              </a:solidFill>
              <a:latin typeface="XO Thame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3354480" y="4293000"/>
            <a:ext cx="5113440" cy="100656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FFFFFF"/>
                </a:solidFill>
                <a:latin typeface="Trebuchet MS"/>
              </a:rPr>
              <a:t>ГБУ ЛНР «РЦОИСООКО»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FFFFFF"/>
                </a:solidFill>
                <a:latin typeface="Trebuchet MS"/>
              </a:rPr>
              <a:t>МЕТОДИСТ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FFFFFF"/>
                </a:solidFill>
                <a:latin typeface="Trebuchet MS"/>
              </a:rPr>
              <a:t>СОКОЛОВА АННА СЕРГЕЕВНА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71680" y="275040"/>
            <a:ext cx="81997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cap="all" spc="-1" dirty="0">
                <a:solidFill>
                  <a:srgbClr val="000000"/>
                </a:solidFill>
                <a:latin typeface="XO Thames"/>
              </a:rPr>
              <a:t>Профессионалы нового уровня должны уметь быстро учиться, синтезировать идеи из разных областей, иметь способность к адаптации.</a:t>
            </a:r>
            <a:r>
              <a:rPr sz="2600" dirty="0"/>
              <a:t/>
            </a:r>
            <a:br>
              <a:rPr sz="2600" dirty="0"/>
            </a:br>
            <a:r>
              <a:rPr lang="ru-RU" sz="2600" b="1" strike="noStrike" cap="all" spc="-1" dirty="0">
                <a:solidFill>
                  <a:srgbClr val="000000"/>
                </a:solidFill>
                <a:latin typeface="XO Thames"/>
              </a:rPr>
              <a:t>Цифровые компетенции в образовании должны быть направлены на:</a:t>
            </a:r>
            <a:r>
              <a:rPr lang="ru-RU" sz="2800" b="0" strike="noStrike" cap="all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sz="2800" dirty="0"/>
              <a:t/>
            </a:r>
            <a:br>
              <a:rPr sz="2800" dirty="0"/>
            </a:b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258120" y="2333160"/>
            <a:ext cx="8686440" cy="49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000000"/>
              </a:buClr>
              <a:buFont typeface="OpenSymbol"/>
              <a:buAutoNum type="arabicPeriod"/>
            </a:pPr>
            <a:r>
              <a:rPr lang="ru-RU" sz="3200" b="1" strike="noStrike" spc="-1" dirty="0">
                <a:ln>
                  <a:solidFill>
                    <a:srgbClr val="55308D"/>
                  </a:solidFill>
                </a:ln>
                <a:solidFill>
                  <a:srgbClr val="FFFFFF"/>
                </a:solidFill>
                <a:latin typeface="XO Thames"/>
              </a:rPr>
              <a:t> </a:t>
            </a:r>
            <a:r>
              <a:rPr lang="ru-RU" sz="32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Совершенствование применения цифровых технологий в преподавании и обучении; </a:t>
            </a:r>
            <a:endParaRPr lang="ru-RU" sz="32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000000"/>
              </a:buClr>
              <a:buFont typeface="OpenSymbol"/>
              <a:buAutoNum type="arabicPeriod"/>
            </a:pPr>
            <a:r>
              <a:rPr lang="ru-RU" sz="32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 Развитие навыков, необходимых для цифровой трансформации; </a:t>
            </a:r>
            <a:endParaRPr lang="ru-RU" sz="32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000000"/>
              </a:buClr>
              <a:buFont typeface="OpenSymbol"/>
              <a:buAutoNum type="arabicPeriod"/>
            </a:pPr>
            <a:r>
              <a:rPr lang="ru-RU" sz="32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 Анализ и прогнозирование на основе данных в образовании.</a:t>
            </a:r>
            <a:r>
              <a:rPr lang="ru-RU" sz="3200" b="1" strike="noStrike" spc="-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Century Gothic"/>
              </a:rPr>
              <a:t> </a:t>
            </a:r>
            <a:endParaRPr lang="ru-RU" sz="3200" b="0" strike="noStrike" spc="-1" dirty="0">
              <a:solidFill>
                <a:srgbClr val="00206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cap="all" spc="-1" dirty="0">
                <a:solidFill>
                  <a:srgbClr val="000000"/>
                </a:solidFill>
                <a:latin typeface="XO Thames"/>
              </a:rPr>
              <a:t>Цифровизация образования предполагает: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применение обучающимися мобильных и интернет-технологий, расширяя горизонты их познания, делая их безграничными,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продуктивное применение цифровых технологий,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включение обучающихся в самостоятельный поиск,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отбор информации,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участие в проектной деятельности,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формирование у обучающихся компетенций XXI века.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cap="all" spc="-1" dirty="0">
                <a:solidFill>
                  <a:srgbClr val="000000"/>
                </a:solidFill>
                <a:latin typeface="XO Thames"/>
              </a:rPr>
              <a:t>Направления применения цифровизации в образовании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 lnSpcReduction="10000"/>
          </a:bodyPr>
          <a:lstStyle/>
          <a:p>
            <a:pPr marL="380160" indent="-2851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ru-RU" sz="3200" b="0" strike="noStrike" spc="-1" dirty="0">
                <a:solidFill>
                  <a:srgbClr val="002060"/>
                </a:solidFill>
                <a:latin typeface="Arial"/>
              </a:rPr>
              <a:t>Развитие цифровых библиотек и кампусов университетов. </a:t>
            </a:r>
          </a:p>
          <a:p>
            <a:pPr marL="380160" indent="-2851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ru-RU" sz="3200" b="0" strike="noStrike" spc="-1" dirty="0">
                <a:solidFill>
                  <a:srgbClr val="002060"/>
                </a:solidFill>
                <a:latin typeface="Arial"/>
              </a:rPr>
              <a:t>Разработка и наполнение онлайн курса осуществляется с применением программных решений, позволяющих осуществить сборку курса из имеющихся информационных ресурсов и в специализированных программных средах, авторскими системами, автоматизированным проектированием.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ЦИФРОВАЯ ДИДАКТИКА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0" y="1135800"/>
            <a:ext cx="8767482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XO Thames"/>
              </a:rPr>
              <a:t>Цифровая дидактика — область педагогики, научное направление, предметом которого является организация процесса обучения в условиях цифровой трансформации образовательного процесса, перехода к цифровой экономике и сетевому обществу.</a:t>
            </a:r>
            <a:endParaRPr lang="ru-RU" sz="1800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XO Thames"/>
              </a:rPr>
              <a:t>Цифровая дидактика – наука об организации процесса обучения в условиях цифрового общества.</a:t>
            </a:r>
            <a:endParaRPr lang="ru-RU" sz="1800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XO Thames"/>
              </a:rPr>
              <a:t>Особенности цифрового образовательного процесса состоят в конвергенции или полной интеграции педагогических и цифровых технологий.</a:t>
            </a:r>
            <a:endParaRPr lang="ru-RU" sz="18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202" name="Рисунок 201"/>
          <p:cNvPicPr/>
          <p:nvPr/>
        </p:nvPicPr>
        <p:blipFill>
          <a:blip r:embed="rId2" cstate="print"/>
          <a:stretch/>
        </p:blipFill>
        <p:spPr>
          <a:xfrm>
            <a:off x="2090880" y="4080960"/>
            <a:ext cx="4676400" cy="262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14520" y="22932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ЦИФРОВОЕ ОБЩЕСТВО</a:t>
            </a:r>
          </a:p>
        </p:txBody>
      </p:sp>
      <p:pic>
        <p:nvPicPr>
          <p:cNvPr id="204" name="Рисунок 203"/>
          <p:cNvPicPr/>
          <p:nvPr/>
        </p:nvPicPr>
        <p:blipFill>
          <a:blip r:embed="rId2" cstate="print"/>
          <a:stretch/>
        </p:blipFill>
        <p:spPr>
          <a:xfrm>
            <a:off x="1717920" y="2980440"/>
            <a:ext cx="5653800" cy="3441240"/>
          </a:xfrm>
          <a:prstGeom prst="rect">
            <a:avLst/>
          </a:prstGeom>
          <a:ln w="0">
            <a:noFill/>
          </a:ln>
        </p:spPr>
      </p:pic>
      <p:sp>
        <p:nvSpPr>
          <p:cNvPr id="205" name="TextBox 204"/>
          <p:cNvSpPr txBox="1"/>
          <p:nvPr/>
        </p:nvSpPr>
        <p:spPr>
          <a:xfrm>
            <a:off x="861480" y="1264716"/>
            <a:ext cx="8282520" cy="262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</a:rPr>
              <a:t>новые технологии и цифровая среда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</a:rPr>
              <a:t>новые требования экономики к кадрам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</a:rPr>
              <a:t>«цифровое поколение» – новые обучающиеся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168840"/>
            <a:ext cx="8228880" cy="13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XO Thames"/>
              </a:rPr>
              <a:t>ДИДАКТИЧЕСКИЕ ПРИНЦИПЫ ЦИФРОВОГО ОБРАЗОВАТЕЛЬНОГО ПРОЦЕССА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46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500" lnSpcReduction="20000"/>
          </a:bodyPr>
          <a:lstStyle/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доминирования;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персонализации;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целесообразности;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гибкости и адаптивности;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успешности;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обучения в сотрудничестве и взаимодействии;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</a:t>
            </a:r>
            <a:r>
              <a:rPr lang="ru-RU" sz="3200" b="1" strike="noStrike" spc="-1" dirty="0" err="1">
                <a:solidFill>
                  <a:srgbClr val="002060"/>
                </a:solidFill>
                <a:latin typeface="Arial"/>
              </a:rPr>
              <a:t>практикоориентированности</a:t>
            </a: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нарастания сложности;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насыщенности образовательной среды;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</a:t>
            </a:r>
            <a:r>
              <a:rPr lang="ru-RU" sz="3200" b="1" strike="noStrike" spc="-1" dirty="0" err="1">
                <a:solidFill>
                  <a:srgbClr val="002060"/>
                </a:solidFill>
                <a:latin typeface="Arial"/>
              </a:rPr>
              <a:t>полимодальности</a:t>
            </a: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 (мультимедийности);</a:t>
            </a:r>
          </a:p>
          <a:p>
            <a:pPr marL="293760" indent="-220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принцип включенного оценивания.</a:t>
            </a:r>
          </a:p>
        </p:txBody>
      </p:sp>
      <p:sp>
        <p:nvSpPr>
          <p:cNvPr id="208" name="PlaceHolder 3"/>
          <p:cNvSpPr txBox="1"/>
          <p:nvPr/>
        </p:nvSpPr>
        <p:spPr>
          <a:xfrm>
            <a:off x="4737960" y="6377760"/>
            <a:ext cx="8228880" cy="477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ФГИС «МОЯ ШКОЛА»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Рисунок 209"/>
          <p:cNvPicPr/>
          <p:nvPr/>
        </p:nvPicPr>
        <p:blipFill>
          <a:blip r:embed="rId2" cstate="print"/>
          <a:stretch/>
        </p:blipFill>
        <p:spPr>
          <a:xfrm>
            <a:off x="515880" y="1708200"/>
            <a:ext cx="4176360" cy="4170960"/>
          </a:xfrm>
          <a:prstGeom prst="rect">
            <a:avLst/>
          </a:prstGeom>
          <a:ln w="0">
            <a:noFill/>
          </a:ln>
        </p:spPr>
      </p:pic>
      <p:sp>
        <p:nvSpPr>
          <p:cNvPr id="211" name="Прямоугольник 210"/>
          <p:cNvSpPr/>
          <p:nvPr/>
        </p:nvSpPr>
        <p:spPr>
          <a:xfrm>
            <a:off x="4831920" y="1627920"/>
            <a:ext cx="4008600" cy="865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ФГИС «Моя школа» — это федеральная государственная информационная система, созданная в рамках федерального проекта «Цифровая образовательная среда» национального проекта «Образование».</a:t>
            </a:r>
            <a:endParaRPr lang="ru-RU" sz="2000" b="1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Эта система является единой точкой доступа для педагогов, учащихся и родителей к качественному образовательному контенту и цифровым сервисам на всей территории РФ.</a:t>
            </a:r>
            <a:endParaRPr lang="ru-RU" sz="2000" b="1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ЦЕЛИ СОЗДАНИЯ </a:t>
            </a:r>
            <a:r>
              <a:rPr sz="3200"/>
              <a:t/>
            </a:r>
            <a:br>
              <a:rPr sz="3200"/>
            </a:b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ФГИС «МОЯ ШКОЛА»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457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7500" lnSpcReduction="20000"/>
          </a:bodyPr>
          <a:lstStyle/>
          <a:p>
            <a:pPr marL="324000" indent="-243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формирование условий для цифровой трансформации системы образования, использования новых возможностей информационных технологий при реализации основных общеобразовательных программ, образовательных программ среднего профессионального образования и дополнительных общеобразовательных программ;</a:t>
            </a: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  <a:p>
            <a:pPr marL="324000" indent="-243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информационная поддержка органов государственной власти и местного самоуправления, организаций системы образования и граждан при реализации основных общеобразовательных программ, образовательных программ среднего профессионального образования и дополнительных общеобразовательных программ;</a:t>
            </a: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  <a:p>
            <a:pPr marL="324000" indent="-243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поддержка системы образования и создание благоприятных условий для функционирования системы общего и среднего профессионального образования, дополнительного образования детей и взрослых;</a:t>
            </a: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  <a:p>
            <a:pPr marL="324000" indent="-243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обеспечение возможности использования цифровой образовательной среды;</a:t>
            </a: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  <a:p>
            <a:pPr marL="324000" indent="-243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управление образовательным процессом.</a:t>
            </a: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61800" y="19584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ОСНОВНЫЕ ВОЗМОЖНОСТИ </a:t>
            </a:r>
            <a:r>
              <a:rPr sz="3200"/>
              <a:t/>
            </a:r>
            <a:br>
              <a:rPr sz="3200"/>
            </a:b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ФГИС «МОЯ ШКОЛА»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604519"/>
            <a:ext cx="8228880" cy="47066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marL="380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2060"/>
                </a:solidFill>
                <a:latin typeface="XO Thames"/>
              </a:rPr>
              <a:t>Просмотр и работа с данными электронных дневников и журналов. Сетевые сообщества и видеоконференцсвязь на базе платформы "</a:t>
            </a:r>
            <a:r>
              <a:rPr lang="ru-RU" sz="3200" b="1" strike="noStrike" spc="-1" dirty="0" err="1">
                <a:solidFill>
                  <a:srgbClr val="002060"/>
                </a:solidFill>
                <a:latin typeface="XO Thames"/>
              </a:rPr>
              <a:t>Сферум</a:t>
            </a:r>
            <a:r>
              <a:rPr lang="ru-RU" sz="3200" b="1" strike="noStrike" spc="-1" dirty="0">
                <a:solidFill>
                  <a:srgbClr val="002060"/>
                </a:solidFill>
                <a:latin typeface="XO Thames"/>
              </a:rPr>
              <a:t>". </a:t>
            </a:r>
            <a:endParaRPr lang="ru-RU" sz="3200" b="1" strike="noStrike" spc="-1" dirty="0">
              <a:solidFill>
                <a:srgbClr val="002060"/>
              </a:solidFill>
              <a:latin typeface="Arial"/>
            </a:endParaRPr>
          </a:p>
          <a:p>
            <a:pPr marL="380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2060"/>
                </a:solidFill>
                <a:latin typeface="XO Thames"/>
              </a:rPr>
              <a:t>Облачное хранилище документов, инструменты для индивидуальной и совместной работы с документами. Оценка знаний учеников с помощью тестов, отработка учебного материала на онлайн-тренажерах.</a:t>
            </a:r>
            <a:endParaRPr lang="ru-RU" sz="3200" b="1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КАК ВОЙТИ В </a:t>
            </a:r>
            <a:r>
              <a:rPr sz="3200"/>
              <a:t/>
            </a:r>
            <a:br>
              <a:rPr sz="3200"/>
            </a:b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ФГИС «МОЯ ШКОЛА»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 lnSpcReduction="20000"/>
          </a:bodyPr>
          <a:lstStyle/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0" strike="noStrike" spc="-1">
                <a:solidFill>
                  <a:srgbClr val="55308D"/>
                </a:solidFill>
                <a:latin typeface="Arial"/>
              </a:rPr>
              <a:t>Для авторизации выполняется простой алгоритм действий.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0" strike="noStrike" spc="-1">
                <a:solidFill>
                  <a:srgbClr val="55308D"/>
                </a:solidFill>
                <a:latin typeface="Arial"/>
              </a:rPr>
              <a:t>Нужно перейти на сайт </a:t>
            </a:r>
            <a:r>
              <a:rPr lang="ru-RU" sz="4800" b="0" strike="noStrike" spc="-1">
                <a:solidFill>
                  <a:srgbClr val="55308D"/>
                </a:solidFill>
                <a:highlight>
                  <a:srgbClr val="FFFFFF"/>
                </a:highlight>
                <a:latin typeface="Arial"/>
              </a:rPr>
              <a:t>https://myschool.edu.ru;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0" strike="noStrike" spc="-1">
                <a:solidFill>
                  <a:srgbClr val="55308D"/>
                </a:solidFill>
                <a:latin typeface="Arial"/>
              </a:rPr>
              <a:t>Нажать на кнопку «Войти».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0" strike="noStrike" spc="-1">
                <a:solidFill>
                  <a:srgbClr val="55308D"/>
                </a:solidFill>
                <a:latin typeface="Arial"/>
              </a:rPr>
              <a:t>На открывшемся сайте Госуслуг в графе «Телефон/Email/СНИЛС», вводят одно из следующих наименований. Важно, чтобы информация совпадала с представленной на Госуслугах.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0" strike="noStrike" spc="-1">
                <a:solidFill>
                  <a:srgbClr val="55308D"/>
                </a:solidFill>
                <a:latin typeface="Arial"/>
              </a:rPr>
              <a:t>В открывшемся окне вводят пароль от учетной записи портала и нажимают кнопку «Войти».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b="0" strike="noStrike" spc="-1">
                <a:solidFill>
                  <a:srgbClr val="55308D"/>
                </a:solidFill>
                <a:latin typeface="Arial"/>
              </a:rPr>
              <a:t>Система автоматически перенесет в личный кабинет.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XO Thames"/>
              </a:rPr>
              <a:t>ОПРЕДЕЛЕНИЯ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329040" y="1143000"/>
            <a:ext cx="8208720" cy="48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Цифровая трансформация </a:t>
            </a:r>
            <a:r>
              <a:rPr lang="ru-RU" sz="2000" b="0" strike="noStrike" spc="-1" dirty="0">
                <a:solidFill>
                  <a:srgbClr val="002060"/>
                </a:solidFill>
                <a:latin typeface="XO Thames"/>
              </a:rPr>
              <a:t>– законченный путь преобразований, когда мы пересматриваем бизнес-стратегии, операции, продукты, подходы, цели, когда мы заканчиваем процесс, позволяющий быть конкурентоспособным в современном изменяющемся мире. 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Цифровая трансформация образования (ЦТО) </a:t>
            </a:r>
            <a:r>
              <a:rPr lang="ru-RU" sz="2000" b="0" strike="noStrike" spc="-1" dirty="0">
                <a:solidFill>
                  <a:srgbClr val="002060"/>
                </a:solidFill>
                <a:latin typeface="XO Thames"/>
              </a:rPr>
              <a:t>– это взаимосвязанное (системное) обновление: 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2060"/>
                </a:solidFill>
                <a:latin typeface="XO Thames"/>
              </a:rPr>
              <a:t>• целей и содержания обучения 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2060"/>
                </a:solidFill>
                <a:latin typeface="XO Thames"/>
              </a:rPr>
              <a:t>• инструментов, методов и организационных форм учебной работы 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2060"/>
                </a:solidFill>
                <a:latin typeface="XO Thames"/>
              </a:rPr>
              <a:t>• в цифровой образовательной среде для всестороннего развития КАЖДОГО ОБУЧАЕМОГО, формирования у него компетенций, необходимых для жизни в цифровой экономике. 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Цифровая трансформация школы </a:t>
            </a:r>
            <a:r>
              <a:rPr lang="ru-RU" sz="2000" b="0" strike="noStrike" spc="-1" dirty="0">
                <a:solidFill>
                  <a:srgbClr val="002060"/>
                </a:solidFill>
                <a:latin typeface="XO Thames"/>
              </a:rPr>
              <a:t>– это коренной пересмотр принципов работы практически всех подразделений. Это большой, многоступенчатый процесс. Цифровая трансформация школы включает в себя цифровизацию образования. 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  <a:ea typeface="Tahoma"/>
              </a:rPr>
              <a:t>БИБЛИОТЕКА ЦИФРОВОГО ОБРАЗОВАТЕЛЬНОГО КОНТЕНТА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Рисунок 218"/>
          <p:cNvPicPr/>
          <p:nvPr/>
        </p:nvPicPr>
        <p:blipFill>
          <a:blip r:embed="rId2" cstate="print"/>
          <a:stretch/>
        </p:blipFill>
        <p:spPr>
          <a:xfrm>
            <a:off x="4419600" y="2381400"/>
            <a:ext cx="4491318" cy="3251880"/>
          </a:xfrm>
          <a:prstGeom prst="rect">
            <a:avLst/>
          </a:prstGeom>
          <a:ln w="0">
            <a:noFill/>
          </a:ln>
        </p:spPr>
      </p:pic>
      <p:sp>
        <p:nvSpPr>
          <p:cNvPr id="220" name="Прямоугольник 219"/>
          <p:cNvSpPr/>
          <p:nvPr/>
        </p:nvSpPr>
        <p:spPr>
          <a:xfrm>
            <a:off x="457200" y="2294965"/>
            <a:ext cx="3774140" cy="53305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baseline="-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образовательный ресурс, включающий структурированный верифицированный контент для учителей и учеников: тексты, графику, аудио и видео, мультимедиа. За первый месяц учебного года пользователи обратились к </a:t>
            </a:r>
            <a:r>
              <a:rPr lang="ru-RU" sz="2400" b="1" u="sng" strike="noStrike" spc="-1" baseline="-800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библиотеке</a:t>
            </a:r>
            <a:r>
              <a:rPr lang="ru-RU" sz="2400" b="1" strike="noStrike" spc="-1" baseline="-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уже более миллиона раз. В Год педагога и наставника проект осуществляется в целях реализации федерального проекта «Цифровая образовательная среда» нацпроекта «Образование» при поддержке </a:t>
            </a:r>
            <a:r>
              <a:rPr lang="ru-RU" sz="2400" b="1" strike="noStrike" spc="-1" baseline="-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strike="noStrike" spc="-1" baseline="-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</a:t>
            </a:r>
            <a:endParaRPr lang="ru-RU" sz="2400" b="1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58680"/>
            <a:ext cx="8228880" cy="157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XO Thames"/>
              </a:rPr>
              <a:t>Библиотека цифрового образовательного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XO Thames"/>
              </a:rPr>
              <a:t>контента</a:t>
            </a:r>
            <a:r>
              <a:rPr lang="ru-RU" sz="2400" b="1" strike="noStrike" spc="-1" dirty="0">
                <a:solidFill>
                  <a:srgbClr val="000000"/>
                </a:solidFill>
                <a:latin typeface="XO Thames"/>
              </a:rPr>
              <a:t> способствует формированию на всей территории Российской Федерации единого образовательного пространства за счет: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72240" y="2156040"/>
            <a:ext cx="8313840" cy="476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единых подходов к формированию содержания образования и воспитания;</a:t>
            </a:r>
            <a:endParaRPr lang="ru-RU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соответствия контента требованиям федеральных государственных образовательных стандартов, федеральных образовательных программ;</a:t>
            </a:r>
            <a:endParaRPr lang="ru-RU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обеспечения информационной безопасности пользователей;</a:t>
            </a:r>
            <a:endParaRPr lang="ru-RU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сокращения трудозатрат учителей на подготовку к урокам, разработку рабочих программ и тематического планирования;</a:t>
            </a:r>
            <a:endParaRPr lang="ru-RU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обеспечения учеников возможностью совершенствовать свои знания и навыки по темам школьной программы</a:t>
            </a:r>
            <a:r>
              <a:rPr lang="ru-RU" sz="2000" b="0" strike="noStrike" spc="-1" dirty="0">
                <a:solidFill>
                  <a:srgbClr val="55308D"/>
                </a:solidFill>
                <a:latin typeface="XO Thames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XO Thames"/>
              </a:rPr>
              <a:t>КАКИЕ МАТЕРИАЛЫ РАЗМЕЩЕНЫ В БИБЛИОТЕКЕ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242640" y="1604520"/>
            <a:ext cx="8443440" cy="525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 lnSpcReduction="20000"/>
          </a:bodyPr>
          <a:lstStyle/>
          <a:p>
            <a:pPr marL="3283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 каждый сможет найти электронные образовательные материалы, специально разработанные к каждому из уроков школьной программы профессиональными командами экспертов педагогического сообщества, а проще говоря известными учителями, ученики которых показывают высокие результаты на олимпиадах и в рамках государственной итоговой аттестации. Эти материалы разнообразны как с точки зрения содержания, исполнения, так и образовательных задач, которые они позволяют решить. Всего же в системе более 50 различных видов контента: инфографика, виртуальные лабораторные работы, интерактивные статьи, аудио- и видеоролики, тренажеры в формате ОГЭ и ЕГЭ и многие другие. Их использование не только упростит подготовку, но и сделает сам урок по-настоящему современным и интерактивным, а значит, более понятным каждому школьнику. В качестве первоисточников для создания контента используются исторические материалы</a:t>
            </a:r>
            <a:r>
              <a:rPr lang="ru-RU" sz="2400" b="1" strike="noStrike" spc="-1" dirty="0">
                <a:solidFill>
                  <a:srgbClr val="553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Президентской библиотеки им. Б.Н. Ельцина, </a:t>
            </a:r>
            <a:r>
              <a:rPr lang="ru-RU" sz="24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цифровые коллекции 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Политехнического музея</a:t>
            </a:r>
            <a:r>
              <a:rPr lang="ru-RU" sz="24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материалы Большой российской энциклопедии.</a:t>
            </a:r>
          </a:p>
          <a:p>
            <a:pPr marL="3283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83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4200" b="0" strike="noStrike" spc="-1" baseline="-8000" dirty="0">
                <a:ln>
                  <a:solidFill>
                    <a:srgbClr val="F10D0C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Библиотеки цифрового образовательного контента теперь доступны на сайте Академии </a:t>
            </a:r>
            <a:r>
              <a:rPr lang="ru-RU" sz="4200" b="0" strike="noStrike" spc="-1" baseline="-8000" dirty="0" err="1">
                <a:ln>
                  <a:solidFill>
                    <a:srgbClr val="F10D0C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4200" b="0" strike="noStrike" spc="-1" baseline="-8000" dirty="0">
                <a:ln>
                  <a:solidFill>
                    <a:srgbClr val="F10D0C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42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XO Thames"/>
              </a:rPr>
              <a:t>БИБЛИОТЕКА ПОМОГАЕТ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604519"/>
            <a:ext cx="8228880" cy="46349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500" lnSpcReduction="20000"/>
          </a:bodyPr>
          <a:lstStyle/>
          <a:p>
            <a:pPr marL="3499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latin typeface="XO Thames"/>
              </a:rPr>
              <a:t>Учителям</a:t>
            </a:r>
            <a:r>
              <a:rPr lang="ru-RU" sz="2800" b="1" strike="noStrike" spc="-1" dirty="0">
                <a:solidFill>
                  <a:srgbClr val="55308D"/>
                </a:solidFill>
                <a:latin typeface="XO Thames"/>
              </a:rPr>
              <a:t> — </a:t>
            </a:r>
            <a:r>
              <a:rPr lang="ru-RU" sz="2800" b="1" strike="noStrike" spc="-1" dirty="0">
                <a:solidFill>
                  <a:srgbClr val="002060"/>
                </a:solidFill>
                <a:latin typeface="XO Thames"/>
              </a:rPr>
              <a:t>сократить время на подготовку к урокам, разработку рабочих программ и тематического планирования, сделать уроки более интерактивными и интересными .</a:t>
            </a:r>
            <a:endParaRPr lang="ru-RU" sz="2800" b="1" strike="noStrike" spc="-1" dirty="0">
              <a:solidFill>
                <a:srgbClr val="002060"/>
              </a:solidFill>
              <a:latin typeface="Arial"/>
            </a:endParaRPr>
          </a:p>
          <a:p>
            <a:pPr marL="3499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latin typeface="XO Thames"/>
              </a:rPr>
              <a:t>Ученикам</a:t>
            </a:r>
            <a:r>
              <a:rPr lang="ru-RU" sz="2800" b="1" strike="noStrike" spc="-1" dirty="0">
                <a:solidFill>
                  <a:srgbClr val="55308D"/>
                </a:solidFill>
                <a:latin typeface="XO Thames"/>
              </a:rPr>
              <a:t> —</a:t>
            </a:r>
            <a:r>
              <a:rPr lang="ru-RU" sz="2800" b="1" strike="noStrike" spc="-1" dirty="0">
                <a:solidFill>
                  <a:srgbClr val="002060"/>
                </a:solidFill>
                <a:latin typeface="XO Thames"/>
              </a:rPr>
              <a:t> проверить знания и выявить проблемные темы, совершенствовать свои знания и навыки по темам школьной программы, изучить дополнительный материал .</a:t>
            </a:r>
            <a:endParaRPr lang="ru-RU" sz="2800" b="1" strike="noStrike" spc="-1" dirty="0">
              <a:solidFill>
                <a:srgbClr val="002060"/>
              </a:solidFill>
              <a:latin typeface="Arial"/>
            </a:endParaRPr>
          </a:p>
          <a:p>
            <a:pPr marL="3499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latin typeface="XO Thames"/>
              </a:rPr>
              <a:t>Контент библиотеки соответствует федеральным государственным образовательным стандартам, федеральным образовательным программам и универсальному тематическому классификатору .</a:t>
            </a:r>
            <a:endParaRPr lang="ru-RU" sz="2800" b="1" strike="noStrike" spc="-1" dirty="0">
              <a:latin typeface="Arial"/>
            </a:endParaRPr>
          </a:p>
          <a:p>
            <a:pPr marL="34992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226"/>
          <p:cNvSpPr/>
          <p:nvPr/>
        </p:nvSpPr>
        <p:spPr>
          <a:xfrm>
            <a:off x="147240" y="467640"/>
            <a:ext cx="8769600" cy="599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Библиотека цифрового образовательного контента представляет собой масштабную базу знаний, созданную по всем предметам и темам школьной программы в соответствии с Федеральными государственными образовательными стандартами, примерными основными образовательными программами и универсальным тематическим классификатором с использованием самых современных способов визуализации материала.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Библиотека общедоступна во всех регионах страны. Материалы являются бесплатными для всех категорий пользователей, цифровой образовательный контент предполагает использование независимо от изучаемой линейки учебников.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1" strike="noStrike" spc="-1" dirty="0">
                <a:solidFill>
                  <a:srgbClr val="002060"/>
                </a:solidFill>
                <a:latin typeface="XO Thames"/>
              </a:rPr>
              <a:t>Все материалы Библиотеки прошли экспертизу содержания и соответствия требованиям информационной безопасности в ведущих экспертных организациях, таких как: ФГБНУ “Институт стратегии развития образования”, ФГБНУ “ФИПИ”, ФГБОУ ВО “Российский государственный педагогический университет имени А.И. Герцена” и АО “Лаборатория Касперского”.</a:t>
            </a:r>
            <a:endParaRPr lang="ru-RU" sz="2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22080" y="320400"/>
            <a:ext cx="8228880" cy="157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XO Thames"/>
              </a:rPr>
              <a:t>НОРМАТИВНОЕ РЕГУЛИРОВАНИЕ ИСПОЛЬЗОВАНИЯ ЦИФРОВЫХ ТЕХНОЛОГИЙ В ОБУЧЕНИИ И ВОСПИТАНИИ ОБУЧАЮЩИХСЯ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78520" y="2054880"/>
            <a:ext cx="8228880" cy="43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332640" indent="-249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«Об образовании в Российской Федерации».</a:t>
            </a:r>
          </a:p>
          <a:p>
            <a:pPr marL="332640" indent="-249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27.07.2006 № 149-ФЗ «Об информации, информационных технологиях и о защите информации».</a:t>
            </a:r>
          </a:p>
          <a:p>
            <a:pPr marL="332640" indent="-249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29.12.2010 № 436-ФЗ «О защите детей от информации, причиняющей вред их здоровью и развитию».</a:t>
            </a:r>
          </a:p>
          <a:p>
            <a:pPr marL="332640" indent="-249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27.06.2006 № 152-ФЗ «О персональных данных».</a:t>
            </a:r>
          </a:p>
          <a:p>
            <a:pPr marL="332640" indent="-249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marL="332640" indent="-249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09.05.2017 № 203 «О Стратегии развития информационного общества в РФ на 2017–2030 годы».</a:t>
            </a:r>
          </a:p>
          <a:p>
            <a:pPr marL="332640" indent="-249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endParaRPr lang="ru-RU" sz="2000" b="1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64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46FB2-C56B-4D0B-A872-9AEE53F0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252"/>
            <a:ext cx="8228880" cy="1250280"/>
          </a:xfrm>
        </p:spPr>
        <p:txBody>
          <a:bodyPr/>
          <a:lstStyle/>
          <a:p>
            <a:pPr algn="ctr"/>
            <a:r>
              <a:rPr lang="ru-RU" sz="2800" b="1" strike="noStrike" spc="-1" dirty="0">
                <a:solidFill>
                  <a:srgbClr val="000000"/>
                </a:solidFill>
                <a:latin typeface="XO Thames"/>
              </a:rPr>
              <a:t>НОРМАТИВНОЕ РЕГУЛИРОВАНИЕ ИСПОЛЬЗОВАНИЯ ЦИФРОВЫХ ТЕХНОЛОГИЙ В ОБУЧЕНИИ И ВОСПИТАНИИ ОБУЧАЮЩИХСЯ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850474-6D49-4EE4-8F5A-68767AFCD10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590800"/>
            <a:ext cx="8228880" cy="3917576"/>
          </a:xfrm>
        </p:spPr>
        <p:txBody>
          <a:bodyPr/>
          <a:lstStyle/>
          <a:p>
            <a:pPr marL="83160" marR="0" lvl="0" indent="0" algn="just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26.12.2017 № 1642 «Об утверждении государственной программы Российской Федерации „Развитие образования“».</a:t>
            </a:r>
          </a:p>
          <a:p>
            <a:pPr marL="83160" marR="0" lvl="0" indent="0" algn="just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r>
              <a:rPr lang="ru-RU" sz="18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РФ от 23.08.2017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программ».</a:t>
            </a:r>
          </a:p>
          <a:p>
            <a:pPr marL="83160" marR="0" lvl="0" indent="0" algn="just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9. Приказ Министерства образования и науки РФ от 30.08.2013 № 1015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начального общего, основного общего и среднего общего образования».</a:t>
            </a:r>
          </a:p>
          <a:p>
            <a:pPr marL="83160" marR="0" lvl="0" indent="0" algn="just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10. Постановление Главного государственного санитарного врача РФ от 29.12.2010 № 189 «Об утверждении СанПиН 2.4.2.2821-10 „Санитарно-эпидемиологические требования к условиям и организации обучения в общеобразовательных учреждениях“».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34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Рисунок 229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С ПРОМОЩЬЮ «СФЕРУМА»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2" name="Таблица 231"/>
          <p:cNvGraphicFramePr/>
          <p:nvPr>
            <p:extLst>
              <p:ext uri="{D42A27DB-BD31-4B8C-83A1-F6EECF244321}">
                <p14:modId xmlns:p14="http://schemas.microsoft.com/office/powerpoint/2010/main" xmlns="" val="1536423670"/>
              </p:ext>
            </p:extLst>
          </p:nvPr>
        </p:nvGraphicFramePr>
        <p:xfrm>
          <a:off x="457200" y="1194840"/>
          <a:ext cx="8444520" cy="5730240"/>
        </p:xfrm>
        <a:graphic>
          <a:graphicData uri="http://schemas.openxmlformats.org/drawingml/2006/table">
            <a:tbl>
              <a:tblPr/>
              <a:tblGrid>
                <a:gridCol w="2814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5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2520">
                <a:tc>
                  <a:txBody>
                    <a:bodyPr/>
                    <a:lstStyle/>
                    <a:p>
                      <a:pPr marL="21600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3200" b="1" strike="noStrike" spc="-1">
                          <a:solidFill>
                            <a:srgbClr val="000000"/>
                          </a:solidFill>
                          <a:latin typeface="XO Thames"/>
                        </a:rPr>
                        <a:t>УЧИТЕЛЯ МОГУТ</a:t>
                      </a:r>
                      <a:endParaRPr lang="ru-RU" sz="3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3200" b="1" strike="noStrike" spc="-1">
                          <a:solidFill>
                            <a:srgbClr val="000000"/>
                          </a:solidFill>
                          <a:latin typeface="XO Thames"/>
                        </a:rPr>
                        <a:t>УЧЕНИКИ МОГУТ</a:t>
                      </a:r>
                      <a:endParaRPr lang="ru-RU" sz="3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3200" b="1" strike="noStrike" spc="-1">
                          <a:solidFill>
                            <a:srgbClr val="000000"/>
                          </a:solidFill>
                          <a:latin typeface="XO Thames"/>
                        </a:rPr>
                        <a:t>РОДИТЕЛИ МОГУТ</a:t>
                      </a:r>
                      <a:endParaRPr lang="ru-RU" sz="3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6160"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проводить видеоуроки;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делиться со школьниками материалами к урокам;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общаться в школьных чатах;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дистанционно проводить родительские собрания;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составлять расписание и собирать задания</a:t>
                      </a:r>
                      <a:r>
                        <a:rPr lang="ru-RU" sz="2000" b="1" strike="noStrike" spc="-1" dirty="0">
                          <a:solidFill>
                            <a:srgbClr val="55308D"/>
                          </a:solidFill>
                          <a:latin typeface="XO Thames"/>
                        </a:rPr>
                        <a:t>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смотреть и скачивать учебные материалы;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отправлять домашнее задание;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проверять расписание;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общаться в чатах.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участвовать в родительских собраниях;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связываться с учителем;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lang="ru-RU" sz="2000" b="1" strike="noStrike" spc="-1" dirty="0">
                          <a:solidFill>
                            <a:srgbClr val="002060"/>
                          </a:solidFill>
                          <a:latin typeface="XO Thames"/>
                        </a:rPr>
                        <a:t>общаться с ребенком.</a:t>
                      </a:r>
                      <a:endParaRPr lang="ru-RU" sz="20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2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ЧТО УМЕЕТ «СФЕРУМ»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283574" y="989745"/>
            <a:ext cx="8321760" cy="524968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20000"/>
          </a:bodyPr>
          <a:lstStyle/>
          <a:p>
            <a:pPr marL="3024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3024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Как сообщает сайт платформы «</a:t>
            </a:r>
            <a:r>
              <a:rPr lang="ru-RU" sz="2600" b="1" strike="noStrike" spc="-1" dirty="0" err="1">
                <a:solidFill>
                  <a:srgbClr val="002060"/>
                </a:solidFill>
                <a:latin typeface="XO Thames"/>
              </a:rPr>
              <a:t>Сферум</a:t>
            </a: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», она обладает рядом важных особенностей, отличающих ее от других соцсетей. Прежде всего «</a:t>
            </a:r>
            <a:r>
              <a:rPr lang="ru-RU" sz="2600" b="1" strike="noStrike" spc="-1" dirty="0" err="1">
                <a:solidFill>
                  <a:srgbClr val="002060"/>
                </a:solidFill>
                <a:latin typeface="XO Thames"/>
              </a:rPr>
              <a:t>Сферум</a:t>
            </a: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» является закрытой системой — в учебные и родительские чаты можно попасть только по специальному приглашению и только с помощью авторизации через VK ID. У участников процесса есть назначенные роли — учитель, ученик, родитель или администратор.</a:t>
            </a:r>
            <a:endParaRPr lang="ru-RU" sz="2600" b="1" strike="noStrike" spc="-1" dirty="0">
              <a:solidFill>
                <a:srgbClr val="002060"/>
              </a:solidFill>
              <a:latin typeface="Arial"/>
            </a:endParaRPr>
          </a:p>
          <a:p>
            <a:pPr marL="3024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600" b="1" strike="noStrike" spc="-1" dirty="0">
              <a:solidFill>
                <a:srgbClr val="002060"/>
              </a:solidFill>
              <a:latin typeface="Arial"/>
            </a:endParaRPr>
          </a:p>
          <a:p>
            <a:pPr marL="3024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Соответственно, в этом «закрытом пространстве» отсутствует спам, реклама и платные сервисы — таким образом, родители могут не беспокоиться, что ребенок столкнется с нежелательной информацией. Функционал «</a:t>
            </a:r>
            <a:r>
              <a:rPr lang="ru-RU" sz="2600" b="1" strike="noStrike" spc="-1" dirty="0" err="1">
                <a:solidFill>
                  <a:srgbClr val="002060"/>
                </a:solidFill>
                <a:latin typeface="XO Thames"/>
              </a:rPr>
              <a:t>Сферума</a:t>
            </a: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» включает создание чатов, запуск индивидуальных и групповых звонков, обмен файлами, создание опросов, переход в электронный журнал и дневник.</a:t>
            </a:r>
            <a:endParaRPr lang="ru-RU" sz="2600" b="1" strike="noStrike" spc="-1" dirty="0">
              <a:solidFill>
                <a:srgbClr val="002060"/>
              </a:solidFill>
              <a:latin typeface="Arial"/>
            </a:endParaRPr>
          </a:p>
          <a:p>
            <a:pPr marL="3024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600" b="1" strike="noStrike" spc="-1" dirty="0">
              <a:solidFill>
                <a:srgbClr val="002060"/>
              </a:solidFill>
              <a:latin typeface="Arial"/>
            </a:endParaRPr>
          </a:p>
          <a:p>
            <a:pPr marL="3024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Создатели «</a:t>
            </a:r>
            <a:r>
              <a:rPr lang="ru-RU" sz="2600" b="1" strike="noStrike" spc="-1" dirty="0" err="1">
                <a:solidFill>
                  <a:srgbClr val="002060"/>
                </a:solidFill>
                <a:latin typeface="XO Thames"/>
              </a:rPr>
              <a:t>Сферума</a:t>
            </a: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» обещают, что система обеспечивает видеоуроки в высоком качестве, что является главной целью этой системы. </a:t>
            </a:r>
            <a:r>
              <a:rPr lang="ru-RU" sz="2600" b="1" strike="noStrike" spc="-1" dirty="0" err="1">
                <a:solidFill>
                  <a:srgbClr val="002060"/>
                </a:solidFill>
                <a:latin typeface="XO Thames"/>
              </a:rPr>
              <a:t>Минпросвещения</a:t>
            </a: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 и VК подчеркивают, что «</a:t>
            </a:r>
            <a:r>
              <a:rPr lang="ru-RU" sz="2600" b="1" strike="noStrike" spc="-1" dirty="0" err="1">
                <a:solidFill>
                  <a:srgbClr val="002060"/>
                </a:solidFill>
                <a:latin typeface="XO Thames"/>
              </a:rPr>
              <a:t>Сферум</a:t>
            </a:r>
            <a:r>
              <a:rPr lang="ru-RU" sz="2600" b="1" strike="noStrike" spc="-1" dirty="0">
                <a:solidFill>
                  <a:srgbClr val="002060"/>
                </a:solidFill>
                <a:latin typeface="XO Thames"/>
              </a:rPr>
              <a:t>» не является заменой традиционной системе обучения — эта платформа призвана облегчить образовательный процесс.</a:t>
            </a:r>
            <a:endParaRPr lang="ru-RU" sz="2600" b="1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9E877-95E5-48C8-B931-C8948BC5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514E20-E2FE-4DB8-82F6-AC173BF615F6}"/>
              </a:ext>
            </a:extLst>
          </p:cNvPr>
          <p:cNvSpPr txBox="1"/>
          <p:nvPr/>
        </p:nvSpPr>
        <p:spPr>
          <a:xfrm>
            <a:off x="331693" y="1910860"/>
            <a:ext cx="86240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школьной жизни для создания условий подготовки гражданина и профессионала для жизни и работы в цифровой экономике на основе современных педагогических и цифровых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06873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Рисунок 234"/>
          <p:cNvPicPr/>
          <p:nvPr/>
        </p:nvPicPr>
        <p:blipFill>
          <a:blip r:embed="rId2" cstate="print"/>
          <a:stretch/>
        </p:blipFill>
        <p:spPr>
          <a:xfrm>
            <a:off x="0" y="0"/>
            <a:ext cx="9215718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ЧТО ТАКОЕ АКАДЕМИЯ МИНПРОСВЕЩЕНИЯ РОССИИ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Рисунок 236"/>
          <p:cNvPicPr/>
          <p:nvPr/>
        </p:nvPicPr>
        <p:blipFill>
          <a:blip r:embed="rId2" cstate="print"/>
          <a:stretch/>
        </p:blipFill>
        <p:spPr>
          <a:xfrm>
            <a:off x="1519920" y="1418400"/>
            <a:ext cx="6174360" cy="420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ЧТО ТАКОЕ АКАДЕМИЯ МИНПРОСВЕЩЕНИЯ РОССИИ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80360" cy="469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9500" lnSpcReduction="20000"/>
          </a:bodyPr>
          <a:lstStyle/>
          <a:p>
            <a:pPr marL="2678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002060"/>
                </a:solidFill>
                <a:latin typeface="XO Thames"/>
              </a:rPr>
              <a:t>Федеральное государственное автономное образовательное учреждение дополнительного профессионального образования «Академия реализации государственной политики и профессионального развития работников образования Министерства просвещения Российской Федерации» (ФГАОУ ДПО «Академия </a:t>
            </a:r>
            <a:r>
              <a:rPr lang="ru-RU" sz="4400" b="1" strike="noStrike" spc="-1" dirty="0" err="1">
                <a:solidFill>
                  <a:srgbClr val="002060"/>
                </a:solidFill>
                <a:latin typeface="XO Thames"/>
              </a:rPr>
              <a:t>Минпросвещения</a:t>
            </a:r>
            <a:r>
              <a:rPr lang="ru-RU" sz="4400" b="1" strike="noStrike" spc="-1" dirty="0">
                <a:solidFill>
                  <a:srgbClr val="002060"/>
                </a:solidFill>
                <a:latin typeface="XO Thames"/>
              </a:rPr>
              <a:t> России») является унитарной некоммерческой организацией, созданной для осуществления образовательных, научных и иных функций некоммерческого характера.</a:t>
            </a:r>
            <a:endParaRPr lang="ru-RU" sz="4400" b="1" strike="noStrike" spc="-1" dirty="0">
              <a:solidFill>
                <a:srgbClr val="002060"/>
              </a:solidFill>
              <a:latin typeface="Arial"/>
            </a:endParaRPr>
          </a:p>
          <a:p>
            <a:pPr marL="2678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168840"/>
            <a:ext cx="8228880" cy="13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  <a:ea typeface="Tahoma"/>
              </a:rPr>
              <a:t>РУКОВОДСТВО ДПО АКАДЕМИИ МИНПРОСВЕЩЕНИЯ РОССИИСВЕЩЕНИЯ РОССИИ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b="1" strike="noStrike" spc="-1" dirty="0">
                <a:solidFill>
                  <a:srgbClr val="002060"/>
                </a:solidFill>
                <a:latin typeface="XO Thames"/>
              </a:rPr>
              <a:t>Руководителем организации является: </a:t>
            </a:r>
            <a:endParaRPr lang="ru-RU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b="1" strike="noStrike" spc="-1" dirty="0">
                <a:solidFill>
                  <a:srgbClr val="002060"/>
                </a:solidFill>
                <a:latin typeface="XO Thames"/>
              </a:rPr>
              <a:t>Ректор - Кузьмин Павел Владимирович</a:t>
            </a:r>
            <a:endParaRPr lang="ru-RU" b="1" strike="noStrike" spc="-1" dirty="0">
              <a:solidFill>
                <a:srgbClr val="00206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Рисунок 241"/>
          <p:cNvPicPr/>
          <p:nvPr/>
        </p:nvPicPr>
        <p:blipFill>
          <a:blip r:embed="rId2" cstate="print"/>
          <a:stretch/>
        </p:blipFill>
        <p:spPr>
          <a:xfrm>
            <a:off x="1987920" y="2849040"/>
            <a:ext cx="5125320" cy="36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ЧТО ДАЕТ УЧАСТИЕ В КОНКУРСАХ ИЗ ПЕРЕЧНЯ МИНПРОСВЕЩЕНИЯ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XO Thames"/>
              </a:rPr>
              <a:t>Участники конкурсов и олимпиад, которые входят в перечень </a:t>
            </a:r>
            <a:r>
              <a:rPr lang="ru-RU" sz="2800" b="1" strike="noStrike" spc="-1" dirty="0" err="1">
                <a:solidFill>
                  <a:srgbClr val="002060"/>
                </a:solidFill>
                <a:latin typeface="XO Thames"/>
              </a:rPr>
              <a:t>Минпросвещения</a:t>
            </a:r>
            <a:r>
              <a:rPr lang="ru-RU" sz="2800" b="1" strike="noStrike" spc="-1" dirty="0">
                <a:solidFill>
                  <a:srgbClr val="002060"/>
                </a:solidFill>
                <a:latin typeface="XO Thames"/>
              </a:rPr>
              <a:t>, могут получить дополнительные баллы к результатам ЕГЭ при поступлении в вузы. Чем выше уровень состязания, тем больше льгот и преимуществ получит выпускник.</a:t>
            </a:r>
            <a:endParaRPr lang="ru-RU" sz="28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245" name="Рисунок 244"/>
          <p:cNvPicPr/>
          <p:nvPr/>
        </p:nvPicPr>
        <p:blipFill>
          <a:blip r:embed="rId2" cstate="print"/>
          <a:stretch/>
        </p:blipFill>
        <p:spPr>
          <a:xfrm>
            <a:off x="2277720" y="4188960"/>
            <a:ext cx="4571280" cy="257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168480"/>
            <a:ext cx="8228880" cy="13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XO Thames"/>
              </a:rPr>
              <a:t>СЕРТИФИКАЦИЯ ФГАОУ ДПО «АКАДЕМИЯ МИНПРОСВЕЩЕНИЯ РОССИИ»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457560" y="1801080"/>
            <a:ext cx="8731440" cy="41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ФГАОУ ДПО «Академия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XO Thames"/>
              </a:rPr>
              <a:t>Минпросвещения</a:t>
            </a: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 России» ведет федеральный реестр дополнительных профессиональных программ педагогического образования и осуществляет их сертификацию.</a:t>
            </a: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XO Thames"/>
              </a:rPr>
              <a:t>Сертификация дополнительных профессиональных программ педагогического образования проводится по результатам профессионально-общественной экспертизы на основе заключений групп экспертов, которые определяются из ведущих в своих областях представителей профессионального педагогического сообщества из субъектов Российской Федерации.</a:t>
            </a:r>
            <a:endParaRPr lang="ru-RU" sz="2400" b="1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457200" y="221400"/>
            <a:ext cx="8228880" cy="24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4400" b="0" strike="noStrike" spc="-1">
              <a:solidFill>
                <a:srgbClr val="000000"/>
              </a:solidFill>
              <a:latin typeface="Arial"/>
              <a:ea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B52DF-2C9A-478D-9BB1-078FC19F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РОЛИ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ЦИФРОВОЙ ТРАНСФОРМАЦИИ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2C9B49-DF8E-4B23-A66D-3A868CE8A30E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0972E8F-07D8-48B1-8F64-E7A1FC383B6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56094" y="1972235"/>
            <a:ext cx="3629986" cy="407789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скором будущем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087AA6-5689-485E-A410-A1AE481E490F}"/>
              </a:ext>
            </a:extLst>
          </p:cNvPr>
          <p:cNvSpPr txBox="1"/>
          <p:nvPr/>
        </p:nvSpPr>
        <p:spPr>
          <a:xfrm>
            <a:off x="340658" y="2079811"/>
            <a:ext cx="43658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недавнем прошлом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Оценщик</a:t>
            </a:r>
          </a:p>
        </p:txBody>
      </p:sp>
    </p:spTree>
    <p:extLst>
      <p:ext uri="{BB962C8B-B14F-4D97-AF65-F5344CB8AC3E}">
        <p14:creationId xmlns:p14="http://schemas.microsoft.com/office/powerpoint/2010/main" xmlns="" val="370822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Рисунок 249"/>
          <p:cNvPicPr/>
          <p:nvPr/>
        </p:nvPicPr>
        <p:blipFill>
          <a:blip r:embed="rId2" cstate="print"/>
          <a:stretch/>
        </p:blipFill>
        <p:spPr>
          <a:xfrm>
            <a:off x="457200" y="1604520"/>
            <a:ext cx="8228880" cy="397692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D8848-C3F4-4C7C-85C0-FD1A37BCB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7C1066-EAA6-4712-8B04-CADBF6030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7788" cy="685799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B730F6-62B8-49C7-9392-56BF234CDEF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124635" y="-1931401"/>
            <a:ext cx="6992471" cy="5266272"/>
          </a:xfrm>
        </p:spPr>
        <p:txBody>
          <a:bodyPr/>
          <a:lstStyle/>
          <a:p>
            <a:pPr marL="0" indent="0" algn="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РАСШИРЯЕМ ГОРИЗОНТЫ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1757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6F4338A-998F-4541-8734-94F3FAC1493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98612"/>
            <a:ext cx="4015440" cy="6194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было? </a:t>
            </a:r>
          </a:p>
          <a:p>
            <a:pPr marL="0" indent="0" algn="just"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Фронтальное обучение всех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- место пребывания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Рутинные операции в ручном режиме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документооборот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отчетности вручную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34EDC4-790B-42CB-A7E2-610BC986606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1999" y="977153"/>
            <a:ext cx="4410635" cy="5486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будет?</a:t>
            </a:r>
          </a:p>
          <a:p>
            <a:pPr algn="just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Персонализированное обучение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- среда развития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задачи - учителю,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рутинные - алгоритмам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документооборот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отчетности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556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cap="all" spc="-1" dirty="0">
                <a:solidFill>
                  <a:srgbClr val="000000"/>
                </a:solidFill>
                <a:latin typeface="XO Thames"/>
              </a:rPr>
              <a:t>ПРИОРИТЕТНЫЕ НАПРАВЛЕНИЯ ЦИФРОВИЗАЦИИ ОБРАЗОВАНИЯ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457200" y="1810080"/>
            <a:ext cx="8357400" cy="440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2060"/>
                </a:solidFill>
                <a:latin typeface="XO Thames"/>
              </a:rPr>
              <a:t>Указом Президента Российской Федерации от 7 мая 2018 г. № 204 поставлена задача: создание к 2024 году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79600" y="297000"/>
            <a:ext cx="8339040" cy="141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000000"/>
                </a:solidFill>
                <a:latin typeface="XO Thames"/>
              </a:rPr>
              <a:t>Национальная цель развития РФ «Цифровая трансформация» определена указом президента РФ от 21 июля 2020 г. № 474 «О национальных целях развития Российской Федерации на период до 2030 года».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173160" y="1385280"/>
            <a:ext cx="8710920" cy="47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 lnSpcReduction="20000"/>
          </a:bodyPr>
          <a:lstStyle/>
          <a:p>
            <a:pPr marL="38448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384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84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2060"/>
                </a:solidFill>
                <a:latin typeface="XO Thames"/>
              </a:rPr>
              <a:t>Она включает следующие целевые показатели:</a:t>
            </a:r>
            <a:endParaRPr lang="ru-RU" sz="2200" b="0" strike="noStrike" spc="-1" dirty="0">
              <a:solidFill>
                <a:srgbClr val="00206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2060"/>
                </a:solidFill>
                <a:latin typeface="XO Thames"/>
              </a:rPr>
              <a:t>Достижение «цифровой зрелости» ключевых отраслей экономики и социальной сферы, в том числе здравоохранения и образования, а также государственного управления.</a:t>
            </a:r>
            <a:endParaRPr lang="ru-RU" sz="2200" b="0" strike="noStrike" spc="-1" dirty="0">
              <a:solidFill>
                <a:srgbClr val="00206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2060"/>
                </a:solidFill>
                <a:latin typeface="XO Thames"/>
              </a:rPr>
              <a:t>Увеличение доли массовых социально значимых услуг, доступных в электронном виде, до 95 % .</a:t>
            </a:r>
            <a:endParaRPr lang="ru-RU" sz="2200" b="0" strike="noStrike" spc="-1" dirty="0">
              <a:solidFill>
                <a:srgbClr val="00206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2060"/>
                </a:solidFill>
                <a:latin typeface="XO Thames"/>
              </a:rPr>
              <a:t>Рост доли домохозяйств, которым обеспечена возможность широкополосного доступа к информационно - телекоммуникационной сети «Интернет», до 97 %.</a:t>
            </a:r>
            <a:endParaRPr lang="ru-RU" sz="2200" b="0" strike="noStrike" spc="-1" dirty="0">
              <a:solidFill>
                <a:srgbClr val="00206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2060"/>
                </a:solidFill>
                <a:latin typeface="XO Thames"/>
              </a:rPr>
              <a:t>Увеличение вложений в отечественные решения в сфере информационных технологий в четыре раза по сравнению с показателем 2019 года.</a:t>
            </a:r>
            <a:endParaRPr lang="ru-RU" sz="22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55320" y="0"/>
            <a:ext cx="8424720" cy="213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cap="all" spc="-1" dirty="0">
                <a:solidFill>
                  <a:srgbClr val="000000"/>
                </a:solidFill>
                <a:latin typeface="XO Thames"/>
              </a:rPr>
              <a:t>Цифровизация затрагивает не только содержание образования, но и его организацию. </a:t>
            </a:r>
            <a:r>
              <a:rPr sz="2200" dirty="0"/>
              <a:t/>
            </a:r>
            <a:br>
              <a:rPr sz="2200" dirty="0"/>
            </a:br>
            <a:r>
              <a:rPr lang="ru-RU" sz="2200" b="1" strike="noStrike" cap="all" spc="-1" dirty="0">
                <a:solidFill>
                  <a:srgbClr val="000000"/>
                </a:solidFill>
                <a:latin typeface="XO Thames"/>
              </a:rPr>
              <a:t>Цифровая трансформация в образовании неизменно влечет за собой изменение роли преподавателя. </a:t>
            </a:r>
            <a:r>
              <a:rPr sz="2200" dirty="0"/>
              <a:t/>
            </a:r>
            <a:br>
              <a:rPr sz="2200" dirty="0"/>
            </a:br>
            <a:r>
              <a:rPr lang="ru-RU" sz="2200" b="1" strike="noStrike" cap="all" spc="-1" dirty="0">
                <a:solidFill>
                  <a:srgbClr val="000000"/>
                </a:solidFill>
                <a:latin typeface="XO Thames"/>
              </a:rPr>
              <a:t>Преподаватели должны знать/уметь: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Содержимое 1"/>
          <p:cNvSpPr/>
          <p:nvPr/>
        </p:nvSpPr>
        <p:spPr>
          <a:xfrm>
            <a:off x="469080" y="1598040"/>
            <a:ext cx="7525800" cy="479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6" name="Объект 2"/>
          <p:cNvSpPr/>
          <p:nvPr/>
        </p:nvSpPr>
        <p:spPr>
          <a:xfrm>
            <a:off x="242280" y="1722960"/>
            <a:ext cx="8580960" cy="473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500" lnSpcReduction="20000"/>
          </a:bodyPr>
          <a:lstStyle/>
          <a:p>
            <a:pPr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80440" indent="-2804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lang="ru-RU" sz="3600" b="1" strike="noStrike" spc="-1" baseline="33000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возможности цифровой среды для преподавания; 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  <a:p>
            <a:pPr marL="280440" indent="-2804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lang="ru-RU" sz="3600" b="1" strike="noStrike" spc="-1" baseline="33000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тенденции развития цифровой грамотности гражданина; 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  <a:p>
            <a:pPr marL="280440" indent="-2804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lang="ru-RU" sz="3600" b="1" strike="noStrike" spc="-1" baseline="33000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основные инструменты и ресурсы персональной обучающей среды; 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  <a:p>
            <a:pPr marL="280440" indent="-2804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lang="ru-RU" sz="3600" b="1" strike="noStrike" spc="-1" baseline="33000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осознанно формировать персональную обучающую среду; 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  <a:p>
            <a:pPr marL="280440" indent="-2804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lang="ru-RU" sz="3600" b="1" strike="noStrike" spc="-1" baseline="33000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выстраивать систему обучающего контекста на основе открытых цифровых источников; 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  <a:p>
            <a:pPr marL="280440" indent="-2804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lang="ru-RU" sz="3600" b="1" strike="noStrike" spc="-1" baseline="33000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</a:rPr>
              <a:t>анализировать образовательные данные; 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  <a:p>
            <a:pPr marL="280440" indent="-2804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lang="ru-RU" sz="3600" b="1" strike="noStrike" spc="-1" baseline="33000" dirty="0">
                <a:ln>
                  <a:solidFill>
                    <a:srgbClr val="55308D"/>
                  </a:solidFill>
                </a:ln>
                <a:solidFill>
                  <a:srgbClr val="002060"/>
                </a:solidFill>
                <a:latin typeface="XO Thames"/>
                <a:ea typeface="Tahoma"/>
              </a:rPr>
              <a:t>применять технологии смешанного и адаптивного обучения.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XO Thames"/>
              </a:rPr>
              <a:t>СУТЬ ЦИФРОВОЙ ТРАНСФОРМАЦИИ ОБРАЗОВАНИЯ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457200" y="628560"/>
            <a:ext cx="8227440" cy="71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это достижение каждым обучающимся необходимых образовательных результатов за счёт: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rgbClr val="002060"/>
              </a:solidFill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Персонализации образовательных траекторий благодаря инновационным технологиям: искусственный интеллект, технологии дополненной и виртуальной реальности, управление данными, интернет вещей, </a:t>
            </a:r>
            <a:r>
              <a:rPr lang="ru-RU" sz="1800" b="0" strike="noStrike" spc="-1" dirty="0" err="1">
                <a:solidFill>
                  <a:srgbClr val="002060"/>
                </a:solidFill>
              </a:rPr>
              <a:t>блокчейн</a:t>
            </a:r>
            <a:r>
              <a:rPr lang="ru-RU" sz="1800" b="0" strike="noStrike" spc="-1" dirty="0">
                <a:solidFill>
                  <a:srgbClr val="002060"/>
                </a:solidFill>
              </a:rPr>
              <a:t>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Расширения ИТ-структуры в образовательных учреждениях.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Изменения учебной работы при помощи цифровых средств обучения.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Выстраивания системы непрерывного повышения квалификации педагогов, формирования цифровой грамотности у участников образовательного процесса.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Обеспечения гибкости управления образовательной организацией.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Совершенствования нормативной базы цифровой трансформации образования.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</a:rPr>
              <a:t>Использования технологий цифровых коммуникаций, больших данных, формирующей аналитики и открытых образовательных ресурсов.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-50400"/>
            <a:ext cx="822888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XO Thames"/>
              </a:rPr>
              <a:t>ОСНОВНЫЕ ЭТАПЫ ЦИФРОВОЙ ТРАНСФОРМАЦИИ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олилиния: фигура 189"/>
          <p:cNvSpPr/>
          <p:nvPr/>
        </p:nvSpPr>
        <p:spPr>
          <a:xfrm rot="69600">
            <a:off x="1548000" y="903960"/>
            <a:ext cx="3013920" cy="2684880"/>
          </a:xfrm>
          <a:custGeom>
            <a:avLst/>
            <a:gdLst>
              <a:gd name="textAreaLeft" fmla="*/ 0 w 3013920"/>
              <a:gd name="textAreaRight" fmla="*/ 3014640 w 3013920"/>
              <a:gd name="textAreaTop" fmla="*/ 0 h 2684880"/>
              <a:gd name="textAreaBottom" fmla="*/ 2685240 h 2684880"/>
            </a:gdLst>
            <a:ahLst/>
            <a:cxn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noFill/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5920" tIns="236520" rIns="205920" bIns="23652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Переход от ИТ к созданию цифрового актива и построению системы управления данными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олилиния: фигура 190"/>
          <p:cNvSpPr/>
          <p:nvPr/>
        </p:nvSpPr>
        <p:spPr>
          <a:xfrm>
            <a:off x="103680" y="3342600"/>
            <a:ext cx="2961360" cy="2986920"/>
          </a:xfrm>
          <a:custGeom>
            <a:avLst/>
            <a:gdLst>
              <a:gd name="textAreaLeft" fmla="*/ 0 w 2961360"/>
              <a:gd name="textAreaRight" fmla="*/ 2962080 w 2961360"/>
              <a:gd name="textAreaTop" fmla="*/ 0 h 2986920"/>
              <a:gd name="textAreaBottom" fmla="*/ 2987640 h 2986920"/>
            </a:gdLst>
            <a:ahLst/>
            <a:cxn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B4C7DC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6200" tIns="316440" rIns="286200" bIns="31644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Переход к платформенной бизнес-модели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олилиния: фигура 191"/>
          <p:cNvSpPr/>
          <p:nvPr/>
        </p:nvSpPr>
        <p:spPr>
          <a:xfrm>
            <a:off x="4944600" y="943560"/>
            <a:ext cx="2925720" cy="2675520"/>
          </a:xfrm>
          <a:custGeom>
            <a:avLst/>
            <a:gdLst>
              <a:gd name="textAreaLeft" fmla="*/ 0 w 2925720"/>
              <a:gd name="textAreaRight" fmla="*/ 2926440 w 2925720"/>
              <a:gd name="textAreaTop" fmla="*/ 0 h 2675520"/>
              <a:gd name="textAreaBottom" fmla="*/ 2675880 h 2675520"/>
            </a:gdLst>
            <a:ahLst/>
            <a:cxn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B4C7DC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5920" tIns="236520" rIns="205920" bIns="23652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Переход к культуре принятия решений на основе данных и к инновационной культуре, построенной на горизонтальных связях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олилиния: фигура 192"/>
          <p:cNvSpPr/>
          <p:nvPr/>
        </p:nvSpPr>
        <p:spPr>
          <a:xfrm>
            <a:off x="3368520" y="3420360"/>
            <a:ext cx="2926440" cy="2831040"/>
          </a:xfrm>
          <a:custGeom>
            <a:avLst/>
            <a:gdLst>
              <a:gd name="textAreaLeft" fmla="*/ 0 w 2926440"/>
              <a:gd name="textAreaRight" fmla="*/ 2927160 w 2926440"/>
              <a:gd name="textAreaTop" fmla="*/ 0 h 2831040"/>
              <a:gd name="textAreaBottom" fmla="*/ 2831760 h 2831040"/>
            </a:gdLst>
            <a:ahLst/>
            <a:cxn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noFill/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6200" tIns="316440" rIns="286200" bIns="31644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Переход от проектного и функционального управления — к продуктовому и кросс-функциональному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1955</TotalTime>
  <Words>1970</Words>
  <Application>Microsoft Office PowerPoint</Application>
  <PresentationFormat>Экран (4:3)</PresentationFormat>
  <Paragraphs>196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Изящная</vt:lpstr>
      <vt:lpstr>Изящная</vt:lpstr>
      <vt:lpstr>Изящная</vt:lpstr>
      <vt:lpstr>Изящная</vt:lpstr>
      <vt:lpstr>ЦИФРОВАЯ ТРАНСФОРМАЦИЯ ОБРАЗОВАНИЯ</vt:lpstr>
      <vt:lpstr>ОПРЕДЕЛЕНИЯ</vt:lpstr>
      <vt:lpstr>ЦИФРОВАЯ ТРАНСФОРМАЦИЯ ЧТО ЭТО?</vt:lpstr>
      <vt:lpstr>Слайд 4</vt:lpstr>
      <vt:lpstr>ПРИОРИТЕТНЫЕ НАПРАВЛЕНИЯ ЦИФРОВИЗАЦИИ ОБРАЗОВАНИЯ</vt:lpstr>
      <vt:lpstr> Национальная цель развития РФ «Цифровая трансформация» определена указом президента РФ от 21 июля 2020 г. № 474 «О национальных целях развития Российской Федерации на период до 2030 года».</vt:lpstr>
      <vt:lpstr>Цифровизация затрагивает не только содержание образования, но и его организацию.  Цифровая трансформация в образовании неизменно влечет за собой изменение роли преподавателя.  Преподаватели должны знать/уметь:</vt:lpstr>
      <vt:lpstr>СУТЬ ЦИФРОВОЙ ТРАНСФОРМАЦИИ ОБРАЗОВАНИЯ</vt:lpstr>
      <vt:lpstr>ОСНОВНЫЕ ЭТАПЫ ЦИФРОВОЙ ТРАНСФОРМАЦИИ </vt:lpstr>
      <vt:lpstr>Профессионалы нового уровня должны уметь быстро учиться, синтезировать идеи из разных областей, иметь способность к адаптации. Цифровые компетенции в образовании должны быть направлены на:  </vt:lpstr>
      <vt:lpstr>Цифровизация образования предполагает:</vt:lpstr>
      <vt:lpstr>Направления применения цифровизации в образовании</vt:lpstr>
      <vt:lpstr>ЦИФРОВАЯ ДИДАКТИКА</vt:lpstr>
      <vt:lpstr>ЦИФРОВОЕ ОБЩЕСТВО</vt:lpstr>
      <vt:lpstr>ДИДАКТИЧЕСКИЕ ПРИНЦИПЫ ЦИФРОВОГО ОБРАЗОВАТЕЛЬНОГО ПРОЦЕССА </vt:lpstr>
      <vt:lpstr>ФГИС «МОЯ ШКОЛА»</vt:lpstr>
      <vt:lpstr>ЦЕЛИ СОЗДАНИЯ  ФГИС «МОЯ ШКОЛА»</vt:lpstr>
      <vt:lpstr>ОСНОВНЫЕ ВОЗМОЖНОСТИ  ФГИС «МОЯ ШКОЛА»</vt:lpstr>
      <vt:lpstr>КАК ВОЙТИ В  ФГИС «МОЯ ШКОЛА»</vt:lpstr>
      <vt:lpstr>БИБЛИОТЕКА ЦИФРОВОГО ОБРАЗОВАТЕЛЬНОГО КОНТЕНТА</vt:lpstr>
      <vt:lpstr>Библиотека цифрового образовательного контента способствует формированию на всей территории Российской Федерации единого образовательного пространства за счет:</vt:lpstr>
      <vt:lpstr>КАКИЕ МАТЕРИАЛЫ РАЗМЕЩЕНЫ В БИБЛИОТЕКЕ</vt:lpstr>
      <vt:lpstr>БИБЛИОТЕКА ПОМОГАЕТ</vt:lpstr>
      <vt:lpstr>Слайд 24</vt:lpstr>
      <vt:lpstr>НОРМАТИВНОЕ РЕГУЛИРОВАНИЕ ИСПОЛЬЗОВАНИЯ ЦИФРОВЫХ ТЕХНОЛОГИЙ В ОБУЧЕНИИ И ВОСПИТАНИИ ОБУЧАЮЩИХСЯ</vt:lpstr>
      <vt:lpstr>НОРМАТИВНОЕ РЕГУЛИРОВАНИЕ ИСПОЛЬЗОВАНИЯ ЦИФРОВЫХ ТЕХНОЛОГИЙ В ОБУЧЕНИИ И ВОСПИТАНИИ ОБУЧАЮЩИХСЯ</vt:lpstr>
      <vt:lpstr>Слайд 27</vt:lpstr>
      <vt:lpstr>С ПРОМОЩЬЮ «СФЕРУМА»</vt:lpstr>
      <vt:lpstr>ЧТО УМЕЕТ «СФЕРУМ»</vt:lpstr>
      <vt:lpstr>Слайд 30</vt:lpstr>
      <vt:lpstr>ЧТО ТАКОЕ АКАДЕМИЯ МИНПРОСВЕЩЕНИЯ РОССИИ</vt:lpstr>
      <vt:lpstr>ЧТО ТАКОЕ АКАДЕМИЯ МИНПРОСВЕЩЕНИЯ РОССИИ</vt:lpstr>
      <vt:lpstr>РУКОВОДСТВО ДПО АКАДЕМИИ МИНПРОСВЕЩЕНИЯ РОССИИСВЕЩЕНИЯ РОССИИ</vt:lpstr>
      <vt:lpstr>ЧТО ДАЕТ УЧАСТИЕ В КОНКУРСАХ ИЗ ПЕРЕЧНЯ МИНПРОСВЕЩЕНИЯ</vt:lpstr>
      <vt:lpstr>СЕРТИФИКАЦИЯ ФГАОУ ДПО «АКАДЕМИЯ МИНПРОСВЕЩЕНИЯ РОССИИ»</vt:lpstr>
      <vt:lpstr>  ИЗМЕНЕНИЕ РОЛИ УЧИТЕЛЯ  ПРИ ЦИФРОВОЙ ТРАНСФОРМАЦИИ ОБРАЗОВАНИЯ 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положительной мотивации у обучающихся- важнейшее условие повышения качества образования.</dc:title>
  <dc:subject/>
  <dc:creator>Admin</dc:creator>
  <dc:description/>
  <cp:lastModifiedBy>Admin</cp:lastModifiedBy>
  <cp:revision>125</cp:revision>
  <dcterms:created xsi:type="dcterms:W3CDTF">2022-07-06T18:17:53Z</dcterms:created>
  <dcterms:modified xsi:type="dcterms:W3CDTF">2024-09-22T21:18:12Z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18</vt:i4>
  </property>
</Properties>
</file>