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700" r:id="rId3"/>
  </p:sldMasterIdLst>
  <p:sldIdLst>
    <p:sldId id="256" r:id="rId4"/>
    <p:sldId id="257" r:id="rId5"/>
    <p:sldId id="258" r:id="rId6"/>
    <p:sldId id="286" r:id="rId7"/>
    <p:sldId id="287" r:id="rId8"/>
    <p:sldId id="289" r:id="rId9"/>
    <p:sldId id="307" r:id="rId10"/>
    <p:sldId id="290" r:id="rId11"/>
    <p:sldId id="305" r:id="rId12"/>
    <p:sldId id="306" r:id="rId13"/>
    <p:sldId id="292" r:id="rId14"/>
    <p:sldId id="267" r:id="rId15"/>
    <p:sldId id="293" r:id="rId16"/>
    <p:sldId id="308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277" r:id="rId25"/>
    <p:sldId id="301" r:id="rId26"/>
    <p:sldId id="302" r:id="rId27"/>
    <p:sldId id="303" r:id="rId28"/>
    <p:sldId id="304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285" r:id="rId4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839627C-75FC-4FBA-A0F2-EA17C0AF14C6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FC0E86F-EAD1-444D-BD65-84690B45E9B2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673B52-2B35-4A98-8BEB-D0E600E715F5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9E73059-41C7-4C62-9911-86F0E471F13F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814A981-13DB-4C8A-9493-15844CA6C80C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BD64330-FC87-45EA-B2BE-FDA8A1AB3F71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63665FB-FA61-4565-AB26-A98AA763DC8B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660E139-A820-423A-A489-E1DC2767B556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22CCCD2-00F3-482E-932C-093A86419E0E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78D2213-6274-4772-B6A4-D655644624CB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FD4FEE7-996F-4BAC-9D8F-26DB5D87C218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D6B373A-068C-4244-A11E-29156E8087F6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96168D7-8BFE-4E2D-A161-422CB4D9702C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18A84F1-2A32-46B8-904A-8DC800C8B232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D8316D9-DC19-40A8-968F-3F9F42390618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9E5F4D7-D0DA-4496-A8B9-DA49D8F8BEA4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44AA477-F405-46EE-8C22-86F2C51D5D62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1E6C2A73-2225-49C4-A214-8176B04F19E7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CBD4077F-7B69-4649-A253-48D956A2F475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8C936012-A558-49E9-A089-D78908355068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014BC79-E46F-480B-A955-99E2A632EB65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8809C054-E240-4CD9-BC1A-6D12D9308049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F3A6EA3-2BCD-4858-9158-E58B3C95DE13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65C7A00D-E5E9-4941-A883-77A57463859A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55DAC6B-5BAD-425A-B5CF-6B298BFF3505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1660C7A2-52FC-4123-9AA9-BC5C4210DD01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2C1FE22F-B7E1-479D-90CC-8648C3300B19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A3B44792-3E25-416C-8725-27DD824C4AE8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BE31649-8015-4EE7-A008-4EE095188409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E3E5F871-6DC4-4FEE-8B17-97A2DC796A87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1B1E382-6D1E-4CC5-A830-D5F4F912F2C7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CB4E789-F438-4FF4-9040-C6753FBD94BE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2818AD-1A89-4BA5-86A6-F896DB52FED7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82088D9-844A-4036-A3C3-C5CA64A09910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4F8E677-8989-4FFB-B884-657E257080C5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3253ED-5CE4-43C1-8874-510A2160BDF5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8" hidden="1"/>
          <p:cNvSpPr/>
          <p:nvPr/>
        </p:nvSpPr>
        <p:spPr>
          <a:xfrm flipH="1">
            <a:off x="8152560" y="0"/>
            <a:ext cx="990000" cy="6857280"/>
          </a:xfrm>
          <a:prstGeom prst="rect">
            <a:avLst/>
          </a:prstGeom>
          <a:blipFill rotWithShape="0">
            <a:blip r:embed="rId14" cstate="print">
              <a:alphaModFix amt="43000"/>
            </a:blip>
            <a:srcRect/>
            <a:tile tx="0" ty="0" sx="49911" sy="49911" algn="tl"/>
          </a:blipFill>
          <a:ln w="0">
            <a:noFill/>
          </a:ln>
          <a:effectLst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9" name="Прямоугольник 7"/>
          <p:cNvSpPr/>
          <p:nvPr/>
        </p:nvSpPr>
        <p:spPr>
          <a:xfrm flipH="1">
            <a:off x="2666160" y="0"/>
            <a:ext cx="6476400" cy="6857280"/>
          </a:xfrm>
          <a:prstGeom prst="rect">
            <a:avLst/>
          </a:prstGeom>
          <a:blipFill rotWithShape="0">
            <a:blip r:embed="rId14" cstate="print">
              <a:alphaModFix amt="43000"/>
            </a:blip>
            <a:srcRect/>
            <a:tile tx="0" ty="0" sx="49911" sy="49911" algn="tl"/>
          </a:blipFill>
          <a:ln w="0">
            <a:noFill/>
          </a:ln>
          <a:effectLst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2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160" cy="114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ftr" idx="1"/>
          </p:nvPr>
        </p:nvSpPr>
        <p:spPr>
          <a:xfrm>
            <a:off x="2819520" y="6558120"/>
            <a:ext cx="2927160" cy="22788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5" name="PlaceHolder 3"/>
          <p:cNvSpPr>
            <a:spLocks noGrp="1"/>
          </p:cNvSpPr>
          <p:nvPr>
            <p:ph type="sldNum" idx="2"/>
          </p:nvPr>
        </p:nvSpPr>
        <p:spPr>
          <a:xfrm>
            <a:off x="7880760" y="6556320"/>
            <a:ext cx="587520" cy="22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rgbClr val="FFFFFF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278B34D-AF22-4817-9036-482D357613E7}" type="slidenum">
              <a:rPr lang="ru-RU" sz="1100" b="0" strike="noStrike" spc="-1">
                <a:solidFill>
                  <a:srgbClr val="FFFFFF"/>
                </a:solidFill>
                <a:latin typeface="Trebuchet MS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dt" idx="3"/>
          </p:nvPr>
        </p:nvSpPr>
        <p:spPr>
          <a:xfrm>
            <a:off x="5871240" y="6558120"/>
            <a:ext cx="2001600" cy="22608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8" hidden="1"/>
          <p:cNvSpPr/>
          <p:nvPr/>
        </p:nvSpPr>
        <p:spPr>
          <a:xfrm flipH="1">
            <a:off x="8152560" y="0"/>
            <a:ext cx="990000" cy="6857280"/>
          </a:xfrm>
          <a:prstGeom prst="rect">
            <a:avLst/>
          </a:prstGeom>
          <a:blipFill rotWithShape="0">
            <a:blip r:embed="rId14" cstate="print">
              <a:alphaModFix amt="43000"/>
            </a:blip>
            <a:srcRect/>
            <a:tile tx="0" ty="0" sx="49911" sy="49911" algn="tl"/>
          </a:blipFill>
          <a:ln w="0">
            <a:noFill/>
          </a:ln>
          <a:effectLst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45" name="Прямоугольник 7"/>
          <p:cNvSpPr/>
          <p:nvPr/>
        </p:nvSpPr>
        <p:spPr>
          <a:xfrm flipH="1">
            <a:off x="2666160" y="0"/>
            <a:ext cx="6476400" cy="6857280"/>
          </a:xfrm>
          <a:prstGeom prst="rect">
            <a:avLst/>
          </a:prstGeom>
          <a:blipFill rotWithShape="0">
            <a:blip r:embed="rId14" cstate="print">
              <a:alphaModFix amt="43000"/>
            </a:blip>
            <a:srcRect/>
            <a:tile tx="0" ty="0" sx="49911" sy="49911" algn="tl"/>
          </a:blipFill>
          <a:ln w="0">
            <a:noFill/>
          </a:ln>
          <a:effectLst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46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160" cy="114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9560"/>
            <a:ext cx="7238160" cy="48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9" name="PlaceHolder 3"/>
          <p:cNvSpPr>
            <a:spLocks noGrp="1"/>
          </p:cNvSpPr>
          <p:nvPr>
            <p:ph type="ftr" idx="4"/>
          </p:nvPr>
        </p:nvSpPr>
        <p:spPr>
          <a:xfrm>
            <a:off x="2819520" y="6558120"/>
            <a:ext cx="2927160" cy="22788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0" name="PlaceHolder 4"/>
          <p:cNvSpPr>
            <a:spLocks noGrp="1"/>
          </p:cNvSpPr>
          <p:nvPr>
            <p:ph type="sldNum" idx="5"/>
          </p:nvPr>
        </p:nvSpPr>
        <p:spPr>
          <a:xfrm>
            <a:off x="7880760" y="6556320"/>
            <a:ext cx="587520" cy="22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rgbClr val="FFFFFF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5FA6F47-5E7A-49AA-AD17-134DE979030C}" type="slidenum">
              <a:rPr lang="ru-RU" sz="1100" b="0" strike="noStrike" spc="-1">
                <a:solidFill>
                  <a:srgbClr val="FFFFFF"/>
                </a:solidFill>
                <a:latin typeface="Trebuchet MS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dt" idx="6"/>
          </p:nvPr>
        </p:nvSpPr>
        <p:spPr>
          <a:xfrm>
            <a:off x="5871240" y="6558120"/>
            <a:ext cx="2001600" cy="22608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Прямоугольник 8"/>
          <p:cNvSpPr/>
          <p:nvPr/>
        </p:nvSpPr>
        <p:spPr>
          <a:xfrm flipH="1">
            <a:off x="8152560" y="0"/>
            <a:ext cx="990000" cy="6857280"/>
          </a:xfrm>
          <a:prstGeom prst="rect">
            <a:avLst/>
          </a:prstGeom>
          <a:blipFill rotWithShape="0">
            <a:blip r:embed="rId14" cstate="print">
              <a:alphaModFix amt="43000"/>
            </a:blip>
            <a:srcRect/>
            <a:tile tx="0" ty="0" sx="49911" sy="49911" algn="tl"/>
          </a:blipFill>
          <a:ln w="0">
            <a:noFill/>
          </a:ln>
          <a:effectLst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174" name="PlaceHolder 1"/>
          <p:cNvSpPr>
            <a:spLocks noGrp="1"/>
          </p:cNvSpPr>
          <p:nvPr>
            <p:ph type="ftr" idx="13"/>
          </p:nvPr>
        </p:nvSpPr>
        <p:spPr>
          <a:xfrm>
            <a:off x="457200" y="6558120"/>
            <a:ext cx="3656880" cy="22788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75" name="PlaceHolder 2"/>
          <p:cNvSpPr>
            <a:spLocks noGrp="1"/>
          </p:cNvSpPr>
          <p:nvPr>
            <p:ph type="sldNum" idx="14"/>
          </p:nvPr>
        </p:nvSpPr>
        <p:spPr>
          <a:xfrm>
            <a:off x="6251400" y="6556320"/>
            <a:ext cx="587520" cy="22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rgbClr val="B13F9A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BD242-360D-4FE0-898E-9C8385A40471}" type="slidenum">
              <a:rPr lang="ru-RU" sz="1100" b="0" strike="noStrike" spc="-1">
                <a:solidFill>
                  <a:srgbClr val="B13F9A"/>
                </a:solidFill>
                <a:latin typeface="Trebuchet MS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dt" idx="15"/>
          </p:nvPr>
        </p:nvSpPr>
        <p:spPr>
          <a:xfrm>
            <a:off x="4245840" y="6558120"/>
            <a:ext cx="2001600" cy="22608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17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242047" y="1183341"/>
            <a:ext cx="8577593" cy="2635624"/>
          </a:xfrm>
          <a:prstGeom prst="rect">
            <a:avLst/>
          </a:prstGeom>
          <a:noFill/>
          <a:ln w="0">
            <a:noFill/>
          </a:ln>
        </p:spPr>
        <p:txBody>
          <a:bodyPr lIns="45720" tIns="0" rIns="45720" bIns="0" anchor="b">
            <a:no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b="1" strike="noStrike" cap="all" spc="-1" dirty="0">
                <a:solidFill>
                  <a:srgbClr val="000000"/>
                </a:solidFill>
                <a:latin typeface="Trebuchet MS"/>
              </a:rPr>
              <a:t>ГОСУДАРСТВЕННАЯ ПОЛИТИКА В СФЕРЕ ОБЩЕГО ОБРАЗОВАНИЯ РОССИЙСКОЙ ФЕДЕРАЦИИ.</a:t>
            </a:r>
            <a:r>
              <a:rPr lang="en-US" sz="3600" b="1" strike="noStrike" cap="all" spc="-1" dirty="0">
                <a:solidFill>
                  <a:srgbClr val="000000"/>
                </a:solidFill>
                <a:latin typeface="Trebuchet MS"/>
              </a:rPr>
              <a:t/>
            </a:r>
            <a:br>
              <a:rPr lang="en-US" sz="3600" b="1" strike="noStrike" cap="all" spc="-1" dirty="0">
                <a:solidFill>
                  <a:srgbClr val="000000"/>
                </a:solidFill>
                <a:latin typeface="Trebuchet MS"/>
              </a:rPr>
            </a:br>
            <a:r>
              <a:rPr lang="ru-RU" sz="3600" b="1" strike="noStrike" cap="all" spc="-1" dirty="0">
                <a:solidFill>
                  <a:srgbClr val="000000"/>
                </a:solidFill>
                <a:latin typeface="Trebuchet MS"/>
              </a:rPr>
              <a:t>единое образовательное пространство обучения, воспитания и развития 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subTitle"/>
          </p:nvPr>
        </p:nvSpPr>
        <p:spPr>
          <a:xfrm>
            <a:off x="3354480" y="4293000"/>
            <a:ext cx="5114160" cy="1007280"/>
          </a:xfrm>
          <a:prstGeom prst="rect">
            <a:avLst/>
          </a:prstGeom>
          <a:noFill/>
          <a:ln w="0">
            <a:noFill/>
          </a:ln>
        </p:spPr>
        <p:txBody>
          <a:bodyPr lIns="45720" tIns="0" rIns="45720" bIns="0" anchor="t">
            <a:noAutofit/>
          </a:bodyPr>
          <a:lstStyle/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2200" b="0" strike="noStrike" spc="-1">
                <a:solidFill>
                  <a:srgbClr val="FFFFFF"/>
                </a:solidFill>
                <a:latin typeface="Trebuchet MS"/>
              </a:rPr>
              <a:t>ГБУ ЛНР «РЦОИСООКО»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2200" b="0" strike="noStrike" spc="-1">
                <a:solidFill>
                  <a:srgbClr val="FFFFFF"/>
                </a:solidFill>
                <a:latin typeface="Trebuchet MS"/>
              </a:rPr>
              <a:t>МЕТОДИСТ 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2200" b="0" strike="noStrike" spc="-1">
                <a:solidFill>
                  <a:srgbClr val="FFFFFF"/>
                </a:solidFill>
                <a:latin typeface="Trebuchet MS"/>
              </a:rPr>
              <a:t>СОКОЛОВА АННА СЕРГЕЕВНА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CE32D9-8A53-4F45-AC07-2C4F5764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039"/>
            <a:ext cx="8229240" cy="1930489"/>
          </a:xfrm>
        </p:spPr>
        <p:txBody>
          <a:bodyPr/>
          <a:lstStyle/>
          <a:p>
            <a:pPr algn="ctr"/>
            <a:r>
              <a:rPr kumimoji="0" lang="ru-RU" sz="3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XO Thames"/>
              </a:rPr>
              <a:t>ЗАКОН «ОБ ОБРАЗОВАНИИ В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ru-RU" sz="3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XO Thames"/>
              </a:rPr>
              <a:t>РОССИЙСКОЙ ФЕДЕРАЦИИ»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79DD24-EA56-4A38-B579-824CA0FDA77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1604520"/>
            <a:ext cx="4015800" cy="4751456"/>
          </a:xfrm>
        </p:spPr>
        <p:txBody>
          <a:bodyPr>
            <a:normAutofit fontScale="85000" lnSpcReduction="10000"/>
          </a:bodyPr>
          <a:lstStyle/>
          <a:p>
            <a:pPr marL="263520" indent="0" algn="just">
              <a:spcBef>
                <a:spcPts val="1417"/>
              </a:spcBef>
              <a:buNone/>
            </a:pPr>
            <a:r>
              <a:rPr lang="ru-RU" sz="2800" b="0" strike="noStrike" spc="-1" dirty="0">
                <a:solidFill>
                  <a:srgbClr val="5530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место в системе федеральных законов в сфере образования занимает Федеральный Закон РФ от 29 декабря 2012 г. № 273-ФЗ «Об образовании в Российской Федерации». </a:t>
            </a:r>
            <a:endParaRPr lang="ru-RU" sz="28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0" indent="0" algn="just">
              <a:spcBef>
                <a:spcPts val="1417"/>
              </a:spcBef>
              <a:buNone/>
            </a:pPr>
            <a:r>
              <a:rPr lang="ru-RU" sz="2800" b="0" strike="noStrike" spc="-1" dirty="0">
                <a:solidFill>
                  <a:srgbClr val="5530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нем содержатся основные принципы и положения, на основе которых строится и стратегия, и тактика реализации законодательно закрепленных идей развития образования в России.</a:t>
            </a:r>
            <a:endParaRPr lang="ru-RU" sz="28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9C9B16A5-4D61-441D-B746-B4F045689764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7971" y="1604963"/>
            <a:ext cx="3079888" cy="4557077"/>
          </a:xfrm>
        </p:spPr>
      </p:pic>
    </p:spTree>
    <p:extLst>
      <p:ext uri="{BB962C8B-B14F-4D97-AF65-F5344CB8AC3E}">
        <p14:creationId xmlns:p14="http://schemas.microsoft.com/office/powerpoint/2010/main" xmlns="" val="168701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A2E89D7-C8E3-4E25-B286-5688C60B5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039"/>
            <a:ext cx="8229240" cy="1446395"/>
          </a:xfrm>
        </p:spPr>
        <p:txBody>
          <a:bodyPr/>
          <a:lstStyle/>
          <a:p>
            <a:pPr algn="ctr"/>
            <a:r>
              <a:rPr kumimoji="0" lang="ru-RU" sz="3200" b="1" i="0" u="none" strike="noStrike" kern="1200" cap="all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XO Thames"/>
              </a:rPr>
              <a:t>Законодательство РФ ставит следующие задачи в области образования:</a:t>
            </a:r>
            <a:endParaRPr lang="ru-RU" sz="3200" dirty="0"/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2ED608C3-565B-44FA-A9C6-4740CA1F4AC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2752164"/>
            <a:ext cx="8229240" cy="3281083"/>
          </a:xfrm>
        </p:spPr>
        <p:txBody>
          <a:bodyPr/>
          <a:lstStyle/>
          <a:p>
            <a:pPr marL="274320" indent="-274320" algn="just">
              <a:lnSpc>
                <a:spcPct val="100000"/>
              </a:lnSpc>
              <a:spcBef>
                <a:spcPts val="317"/>
              </a:spcBef>
              <a:spcAft>
                <a:spcPts val="283"/>
              </a:spcAft>
              <a:buClr>
                <a:srgbClr val="B13F9A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55308D"/>
                </a:solidFill>
                <a:latin typeface="XO Thames"/>
              </a:rPr>
              <a:t>Разграничение компетенции в области образования между федеральными органами исполнительной власти, органами исполнительной власти субъектов РФ и органами местного самоуправления.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0" algn="just">
              <a:lnSpc>
                <a:spcPct val="100000"/>
              </a:lnSpc>
              <a:spcBef>
                <a:spcPts val="317"/>
              </a:spcBef>
              <a:spcAft>
                <a:spcPts val="283"/>
              </a:spcAft>
              <a:buNone/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 algn="just">
              <a:lnSpc>
                <a:spcPct val="100000"/>
              </a:lnSpc>
              <a:spcBef>
                <a:spcPts val="317"/>
              </a:spcBef>
              <a:spcAft>
                <a:spcPts val="283"/>
              </a:spcAft>
              <a:buClr>
                <a:srgbClr val="B13F9A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55308D"/>
                </a:solidFill>
                <a:latin typeface="XO Thames"/>
                <a:ea typeface="Tahoma"/>
              </a:rPr>
              <a:t>Обеспечение и защита конституционного права граждан Российской Федерации на образование.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0" algn="just">
              <a:lnSpc>
                <a:spcPct val="100000"/>
              </a:lnSpc>
              <a:spcBef>
                <a:spcPts val="317"/>
              </a:spcBef>
              <a:spcAft>
                <a:spcPts val="283"/>
              </a:spcAft>
              <a:buNone/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 algn="just">
              <a:lnSpc>
                <a:spcPct val="100000"/>
              </a:lnSpc>
              <a:spcBef>
                <a:spcPts val="317"/>
              </a:spcBef>
              <a:spcAft>
                <a:spcPts val="283"/>
              </a:spcAft>
              <a:buClr>
                <a:srgbClr val="B13F9A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55308D"/>
                </a:solidFill>
                <a:latin typeface="XO Thames"/>
                <a:ea typeface="Tahoma"/>
              </a:rPr>
              <a:t>Создание правовых гарантий для свободного функционирования и развития системы образования Российской Федерации.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0" algn="just">
              <a:lnSpc>
                <a:spcPct val="100000"/>
              </a:lnSpc>
              <a:spcBef>
                <a:spcPts val="317"/>
              </a:spcBef>
              <a:spcAft>
                <a:spcPts val="283"/>
              </a:spcAft>
              <a:buNone/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 algn="just">
              <a:lnSpc>
                <a:spcPct val="100000"/>
              </a:lnSpc>
              <a:spcBef>
                <a:spcPts val="317"/>
              </a:spcBef>
              <a:spcAft>
                <a:spcPts val="283"/>
              </a:spcAft>
              <a:buClr>
                <a:srgbClr val="B13F9A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55308D"/>
                </a:solidFill>
                <a:latin typeface="XO Thames"/>
                <a:ea typeface="Tahoma"/>
              </a:rPr>
              <a:t>Определение прав, обязанностей, полномочий и ответственности физических и юридических лиц в области образования, а также правовое регулирование их отношений в данной области.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412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160" cy="1142280"/>
          </a:xfrm>
          <a:prstGeom prst="rect">
            <a:avLst/>
          </a:prstGeom>
          <a:noFill/>
          <a:ln w="0">
            <a:noFill/>
          </a:ln>
        </p:spPr>
        <p:txBody>
          <a:bodyPr lIns="45720" tIns="0" rIns="45720" bIns="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b="1" strike="noStrike" cap="all" spc="-1" dirty="0">
                <a:solidFill>
                  <a:srgbClr val="000000"/>
                </a:solidFill>
                <a:latin typeface="XO Thames"/>
              </a:rPr>
              <a:t>Закон дает четкие определения понятий</a:t>
            </a:r>
            <a:endParaRPr lang="ru-RU" b="1" strike="noStrike" spc="-1" dirty="0">
              <a:solidFill>
                <a:srgbClr val="000000"/>
              </a:solidFill>
              <a:latin typeface="XO Thames"/>
            </a:endParaRPr>
          </a:p>
        </p:txBody>
      </p:sp>
      <p:grpSp>
        <p:nvGrpSpPr>
          <p:cNvPr id="327" name="Diagram1"/>
          <p:cNvGrpSpPr/>
          <p:nvPr/>
        </p:nvGrpSpPr>
        <p:grpSpPr>
          <a:xfrm>
            <a:off x="524880" y="1742040"/>
            <a:ext cx="7238160" cy="4845960"/>
            <a:chOff x="524880" y="1742040"/>
            <a:chExt cx="7238160" cy="4845960"/>
          </a:xfrm>
        </p:grpSpPr>
        <p:sp>
          <p:nvSpPr>
            <p:cNvPr id="328" name="Прямоугольник 327"/>
            <p:cNvSpPr/>
            <p:nvPr/>
          </p:nvSpPr>
          <p:spPr>
            <a:xfrm>
              <a:off x="524880" y="1742040"/>
              <a:ext cx="7238160" cy="4845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9" name="Прямоугольник: скругленные углы 328"/>
            <p:cNvSpPr/>
            <p:nvPr/>
          </p:nvSpPr>
          <p:spPr>
            <a:xfrm>
              <a:off x="525600" y="1742040"/>
              <a:ext cx="2297160" cy="484596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tint val="40000"/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6560" tIns="16560" rIns="16560" bIns="34088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71"/>
                </a:spcAft>
              </a:pPr>
              <a:endParaRPr lang="ru-RU" sz="2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771"/>
                </a:spcAft>
              </a:pPr>
              <a:r>
                <a:rPr lang="ru-RU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ОБРАЗОВАНИЕ </a:t>
              </a:r>
              <a:r>
                <a:rPr sz="1800"/>
                <a:t/>
              </a:r>
              <a:br>
                <a:rPr sz="1800"/>
              </a:b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0" name="Прямоугольник: скругленные углы 329"/>
            <p:cNvSpPr/>
            <p:nvPr/>
          </p:nvSpPr>
          <p:spPr>
            <a:xfrm>
              <a:off x="755640" y="3196080"/>
              <a:ext cx="1837800" cy="314964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 w="4000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-25920" tIns="-33120" rIns="-25920" bIns="-331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000" b="0" strike="noStrike" spc="-1">
                  <a:solidFill>
                    <a:schemeClr val="lt1"/>
                  </a:solidFill>
                  <a:latin typeface="XO Thames"/>
                  <a:ea typeface="DejaVu Sans"/>
                </a:rPr>
                <a:t>единый целенаправленный процесс воспитания и обучения, являющийся общественно значимым благом и осуществляемый в интересах человека, семьи, общества</a:t>
              </a:r>
              <a:endParaRPr lang="ru-RU" sz="1000" b="0" strike="noStrike" spc="-1">
                <a:solidFill>
                  <a:srgbClr val="000000"/>
                </a:solidFill>
                <a:latin typeface="XO Thames"/>
              </a:endParaRPr>
            </a:p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000" b="0" strike="noStrike" spc="-1">
                  <a:solidFill>
                    <a:schemeClr val="lt1"/>
                  </a:solidFill>
                  <a:latin typeface="XO Thames"/>
                  <a:ea typeface="DejaVu Sans"/>
                </a:rPr>
                <a:t>и государства, а также совокупность приобретаемых знаний, умений, навыков, ценностных установок, опыта деятельности и компетенции, определенных объема и сложности в целях интеллектуального, духовно -нравственного, творческого, физического и (или) профессионального развития человека, удовлетворения его образовательных потребностей и интересов.</a:t>
              </a:r>
              <a:endParaRPr lang="ru-RU" sz="1000" b="0" strike="noStrike" spc="-1">
                <a:solidFill>
                  <a:srgbClr val="000000"/>
                </a:solidFill>
                <a:latin typeface="XO Thames"/>
              </a:endParaRPr>
            </a:p>
          </p:txBody>
        </p:sp>
        <p:sp>
          <p:nvSpPr>
            <p:cNvPr id="331" name="Прямоугольник: скругленные углы 330"/>
            <p:cNvSpPr/>
            <p:nvPr/>
          </p:nvSpPr>
          <p:spPr>
            <a:xfrm>
              <a:off x="2995560" y="1742040"/>
              <a:ext cx="2297160" cy="484596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tint val="40000"/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6560" tIns="16560" rIns="16560" bIns="34088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71"/>
                </a:spcAft>
              </a:pPr>
              <a:r>
                <a:rPr lang="ru-RU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ОБУЧЕНИЕ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2" name="Прямоугольник: скругленные углы 331"/>
            <p:cNvSpPr/>
            <p:nvPr/>
          </p:nvSpPr>
          <p:spPr>
            <a:xfrm>
              <a:off x="3225240" y="3196080"/>
              <a:ext cx="1837800" cy="314964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hueOff val="-8103780"/>
                <a:satOff val="16667"/>
                <a:lumOff val="-1274"/>
                <a:alphaOff val="0"/>
              </a:schemeClr>
            </a:solidFill>
            <a:ln w="4000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-25920" tIns="-33120" rIns="-25920" bIns="-331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200" b="0" strike="noStrike" spc="-1">
                  <a:solidFill>
                    <a:srgbClr val="000000"/>
                  </a:solidFill>
                  <a:latin typeface="XO Thames"/>
                  <a:ea typeface="DejaVu Sans"/>
                </a:rPr>
                <a:t>целенаправленный процесс организации деятельности обучающихся по овладению знаниями, умениями, навыками и компетенциями, приобретению опыта деятельности, развитию способностей, приобретению опыта применения знаний в повседневной жизни и формированию у обучающихся мотивации получения образования в течение всей жизни.</a:t>
              </a:r>
              <a:endParaRPr lang="ru-RU" sz="1200" b="0" strike="noStrike" spc="-1">
                <a:solidFill>
                  <a:srgbClr val="000000"/>
                </a:solidFill>
                <a:latin typeface="XO Thames"/>
              </a:endParaRPr>
            </a:p>
          </p:txBody>
        </p:sp>
        <p:sp>
          <p:nvSpPr>
            <p:cNvPr id="333" name="Прямоугольник: скругленные углы 332"/>
            <p:cNvSpPr/>
            <p:nvPr/>
          </p:nvSpPr>
          <p:spPr>
            <a:xfrm>
              <a:off x="5465520" y="1742040"/>
              <a:ext cx="2297160" cy="484596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tint val="40000"/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6560" tIns="16560" rIns="16560" bIns="34088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71"/>
                </a:spcAft>
              </a:pPr>
              <a:r>
                <a:rPr lang="ru-RU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ВОСПИТАНИЕ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4" name="Прямоугольник: скругленные углы 333"/>
            <p:cNvSpPr/>
            <p:nvPr/>
          </p:nvSpPr>
          <p:spPr>
            <a:xfrm>
              <a:off x="5695200" y="3196080"/>
              <a:ext cx="1837800" cy="3149640"/>
            </a:xfrm>
            <a:prstGeom prst="roundRect">
              <a:avLst>
                <a:gd name="adj" fmla="val 10000"/>
              </a:avLst>
            </a:prstGeom>
            <a:solidFill>
              <a:srgbClr val="FFFF00"/>
            </a:solidFill>
            <a:ln w="4000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-25920" tIns="-33120" rIns="-25920" bIns="-331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900" b="0" strike="noStrike" spc="-1">
                  <a:solidFill>
                    <a:srgbClr val="000000"/>
                  </a:solidFill>
                  <a:latin typeface="XO Thames"/>
                  <a:ea typeface="DejaVu Sans"/>
                </a:rPr>
                <a:t>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</a:t>
              </a:r>
              <a:endParaRPr lang="ru-RU" sz="900" b="0" strike="noStrike" spc="-1">
                <a:solidFill>
                  <a:srgbClr val="000000"/>
                </a:solidFill>
                <a:latin typeface="XO Thames"/>
              </a:endParaRPr>
            </a:p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900" b="0" strike="noStrike" spc="-1">
                  <a:solidFill>
                    <a:srgbClr val="000000"/>
                  </a:solidFill>
                  <a:latin typeface="XO Thames"/>
                  <a:ea typeface="DejaVu Sans"/>
                </a:rPr>
                <a:t>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среде.</a:t>
              </a:r>
              <a:endParaRPr lang="ru-RU" sz="900" b="0" strike="noStrike" spc="-1">
                <a:solidFill>
                  <a:srgbClr val="000000"/>
                </a:solidFill>
                <a:latin typeface="XO Thame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ED9F47-B555-4CE9-A608-53F517C69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6494"/>
            <a:ext cx="8232840" cy="1425388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XO Thames"/>
              </a:rPr>
              <a:t>Закон не ограничивается декларативными утверждениями и предусматривает четкий механизм реализации описанных задач. Воспитательная работа должна стать неотъемлемой частью образовательного процесса.</a:t>
            </a: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XO Thames"/>
              </a:rPr>
              <a:t/>
            </a:r>
            <a:b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XO Thame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7CE632-4F5D-4F95-99E7-CE5B6D53CEC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061882"/>
            <a:ext cx="4015800" cy="422237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800" b="0" strike="noStrike" spc="-1" dirty="0">
                <a:solidFill>
                  <a:srgbClr val="55308D"/>
                </a:solidFill>
                <a:latin typeface="XO Thames"/>
              </a:rPr>
              <a:t>В соответствии с законом должны быть изменены образовательные программы. Помимо привычных составляющих, таких как учебный план, календарный учебный график, рабочие программы учебных предметов, курсов, дисциплин (модулей) и оценочных и методических материалов, образовательные программы должны содержать рабочие программы воспитания, а также календарный план воспитательной работы.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E969781-127E-43F2-B773-601E6AB8690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674240" y="2061882"/>
            <a:ext cx="4015800" cy="41596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b="0" strike="noStrike" spc="-1" dirty="0">
                <a:solidFill>
                  <a:srgbClr val="FF0000"/>
                </a:solidFill>
                <a:latin typeface="XO Thames"/>
              </a:rPr>
              <a:t>Рабочая программа определяет цель и основные задачи воспитательного процесса, а также методы их достижения, в то время как календарный план представляет собой перечень событий и мероприятий.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2855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CEAC2AC-F0AF-4660-A905-60677FE45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ПРИМЕРНАЯ ПРОГРАММА ВОСПИТАНИЯ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57EA758-E1C9-444D-AA1E-BF5C7DC4CCA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923364"/>
            <a:ext cx="4015800" cy="593463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8800" b="0" strike="noStrike" spc="-1" dirty="0">
                <a:solidFill>
                  <a:srgbClr val="5530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перечень обязательных для школы мероприятий, а описание системы возможных форм и способов работы с детьми. Примерную программу необходимо воспринимать как конструктор для создания рабочей программы воспитания. Он позволяет каждой общеобразовательной организации, взяв за основу содержание основных разделов программы, корректировать их: добавлять нужные или удалять неактуальные материалы, приводя тем самым свою программу в соответствие с реальной деятельностью школы в сфере воспитания.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84AFF96C-D3E9-456E-94E5-1B6EE71FFA91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881" y="1577786"/>
            <a:ext cx="4015800" cy="4190296"/>
          </a:xfrm>
        </p:spPr>
      </p:pic>
    </p:spTree>
    <p:extLst>
      <p:ext uri="{BB962C8B-B14F-4D97-AF65-F5344CB8AC3E}">
        <p14:creationId xmlns:p14="http://schemas.microsoft.com/office/powerpoint/2010/main" xmlns="" val="2868541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7E7C8B-9801-441A-AA51-CB76EE6E3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039"/>
            <a:ext cx="8229240" cy="2638701"/>
          </a:xfrm>
        </p:spPr>
        <p:txBody>
          <a:bodyPr/>
          <a:lstStyle/>
          <a:p>
            <a:pPr algn="ctr"/>
            <a:r>
              <a:rPr kumimoji="0" lang="ru-RU" sz="3200" b="1" i="0" u="none" strike="noStrike" kern="1200" cap="all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XO Thames"/>
              </a:rPr>
              <a:t>Рабочие программы воспитания общеобразовательных организаций должны включать в себя четыре основных раздела: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6C94118-692D-40F1-A25B-13A35DC2892D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5378986"/>
          </a:xfrm>
        </p:spPr>
        <p:txBody>
          <a:bodyPr/>
          <a:lstStyle/>
          <a:p>
            <a:pPr marL="273960" indent="-273960" algn="just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" charset="2"/>
              <a:buChar char=""/>
            </a:pPr>
            <a:r>
              <a:rPr lang="ru-RU" sz="2800" b="0" strike="noStrike" spc="-1" dirty="0">
                <a:solidFill>
                  <a:srgbClr val="800080"/>
                </a:solidFill>
                <a:latin typeface="XO Thames"/>
              </a:rPr>
              <a:t>Раздел «Особенности организуемого в школе воспитательного процесса» 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73960" indent="-273960" algn="just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" charset="2"/>
              <a:buChar char=""/>
            </a:pPr>
            <a:r>
              <a:rPr lang="ru-RU" sz="2800" b="0" strike="noStrike" spc="-1" dirty="0">
                <a:solidFill>
                  <a:srgbClr val="800080"/>
                </a:solidFill>
                <a:latin typeface="XO Thames"/>
              </a:rPr>
              <a:t>Раздел «Цель и задачи воспитания»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73960" indent="-273960" algn="just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" charset="2"/>
              <a:buChar char=""/>
            </a:pPr>
            <a:r>
              <a:rPr lang="ru-RU" sz="2800" b="0" strike="noStrike" spc="-1" dirty="0">
                <a:solidFill>
                  <a:srgbClr val="800080"/>
                </a:solidFill>
                <a:latin typeface="XO Thames"/>
              </a:rPr>
              <a:t>Раздел «Виды, формы и содержание деятельности»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73960" indent="-273960" algn="just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" charset="2"/>
              <a:buChar char=""/>
            </a:pPr>
            <a:r>
              <a:rPr lang="ru-RU" sz="2800" b="0" strike="noStrike" spc="-1" dirty="0">
                <a:solidFill>
                  <a:srgbClr val="800080"/>
                </a:solidFill>
                <a:latin typeface="XO Thames"/>
              </a:rPr>
              <a:t>Раздел «Основные направления самоанализа воспитательной работы»</a:t>
            </a: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4146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5217E8E-3BC2-4DE0-8592-722CDC106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НАЦИОНАЛЬНЫЕ ЦЕЛИ </a:t>
            </a:r>
            <a:br>
              <a:rPr lang="ru-RU" b="1" dirty="0"/>
            </a:br>
            <a:r>
              <a:rPr lang="ru-RU" b="1" dirty="0"/>
              <a:t>РАЗВИТИЯ РФ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4283C1BD-D0C3-42F4-BB1A-8D0887B3838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-161365" y="3726928"/>
            <a:ext cx="9215718" cy="1851508"/>
          </a:xfrm>
        </p:spPr>
        <p:txBody>
          <a:bodyPr>
            <a:normAutofit/>
          </a:bodyPr>
          <a:lstStyle/>
          <a:p>
            <a:pPr marL="241920" indent="0" algn="just">
              <a:spcBef>
                <a:spcPts val="1417"/>
              </a:spcBef>
              <a:buNone/>
            </a:pPr>
            <a:r>
              <a:rPr lang="ru-RU" sz="2800" b="0" strike="noStrike" spc="-1" dirty="0">
                <a:solidFill>
                  <a:srgbClr val="000000"/>
                </a:solidFill>
                <a:latin typeface="XO Thames"/>
              </a:rPr>
              <a:t>1. </a:t>
            </a:r>
            <a:r>
              <a:rPr lang="ru-RU" sz="2400" b="0" strike="noStrike" spc="-1" dirty="0">
                <a:solidFill>
                  <a:srgbClr val="000000"/>
                </a:solidFill>
                <a:latin typeface="XO Thames"/>
              </a:rPr>
              <a:t>Обеспечение к 2030 году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CC5B306F-2AF8-4176-A5AB-803761FE019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0" y="5172635"/>
            <a:ext cx="9143999" cy="20708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0" strike="noStrike" spc="-1" dirty="0">
                <a:solidFill>
                  <a:srgbClr val="000000"/>
                </a:solidFill>
                <a:latin typeface="XO Thames"/>
              </a:rPr>
              <a:t>2</a:t>
            </a:r>
            <a:r>
              <a:rPr lang="ru-RU" sz="2400" b="0" strike="noStrike" spc="-1" dirty="0">
                <a:solidFill>
                  <a:srgbClr val="000000"/>
                </a:solidFill>
                <a:latin typeface="XO Thames"/>
              </a:rPr>
              <a:t>. Воспитание гармонично развитой и социально ответственной личности на основе духовно - нравственных ценностей народов Российской Федерации, исторических и национально - культурных традиций.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72FC0214-F59D-496E-AE0C-DE1B1F4A2AC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1775012"/>
            <a:ext cx="7897906" cy="1981200"/>
          </a:xfrm>
        </p:spPr>
        <p:txBody>
          <a:bodyPr>
            <a:normAutofit fontScale="92500" lnSpcReduction="20000"/>
          </a:bodyPr>
          <a:lstStyle/>
          <a:p>
            <a:pPr marL="276480" marR="0" lvl="0" indent="0" algn="l" defTabSz="914400" rtl="0" eaLnBrk="1" fontAlgn="auto" latinLnBrk="0" hangingPunct="1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0" i="0" u="none" strike="noStrike" kern="1200" cap="none" spc="-1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/>
              </a:rPr>
              <a:t>Указом Президента Российской Федерации </a:t>
            </a:r>
          </a:p>
          <a:p>
            <a:pPr marL="276480" marR="0" lvl="0" indent="0" algn="l" defTabSz="914400" rtl="0" eaLnBrk="1" fontAlgn="auto" latinLnBrk="0" hangingPunct="1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0" i="0" u="none" strike="noStrike" kern="1200" cap="none" spc="-1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/>
              </a:rPr>
              <a:t>от 7 мая 2018 года № 204</a:t>
            </a:r>
          </a:p>
          <a:p>
            <a:pPr marL="276480" marR="0" lvl="0" indent="0" algn="just" defTabSz="914400" rtl="0" eaLnBrk="1" fontAlgn="auto" latinLnBrk="0" hangingPunct="1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0" i="0" u="none" strike="noStrike" kern="1200" cap="none" spc="-1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/>
              </a:rPr>
              <a:t> «О национальных целях и стратегических задачах развития Российской Федерации на период до 2024 года» определены национальные цели по ключевым направлениям развития страны, две из которых относятся к сфере образования и стали целями Национального проекта «Образование»: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4610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F6478167-C164-4242-917D-2465E1DC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039"/>
            <a:ext cx="8229240" cy="2387689"/>
          </a:xfrm>
        </p:spPr>
        <p:txBody>
          <a:bodyPr/>
          <a:lstStyle/>
          <a:p>
            <a:pPr algn="just"/>
            <a:r>
              <a:rPr kumimoji="0" lang="ru-RU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XO Thames"/>
              </a:rPr>
              <a:t>В эпоху глобальной конкуренции и высокой неопределенности будущего лидерские позиции в мире занимают те страны, которые делают основную ставку на человека, на максимальное развитие его потенциала, на способности людей делать жизнь лучше, развивать себя, культуру, отечество, планету в условиях быстрых изменений. Ключевую роль в этой ситуации играет образование.</a:t>
            </a:r>
            <a:endParaRPr lang="ru-RU" sz="24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7C761059-810D-4A23-99C2-33766BDAE5EF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0259" y="2743199"/>
            <a:ext cx="5868376" cy="3756213"/>
          </a:xfrm>
        </p:spPr>
      </p:pic>
    </p:spTree>
    <p:extLst>
      <p:ext uri="{BB962C8B-B14F-4D97-AF65-F5344CB8AC3E}">
        <p14:creationId xmlns:p14="http://schemas.microsoft.com/office/powerpoint/2010/main" xmlns="" val="2520681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A1CBBD4-A17D-4225-B937-AE9740C6D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804984"/>
          </a:xfrm>
        </p:spPr>
        <p:txBody>
          <a:bodyPr/>
          <a:lstStyle/>
          <a:p>
            <a:pPr algn="ctr"/>
            <a:r>
              <a:rPr kumimoji="0" lang="ru-RU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XO Thames"/>
              </a:rPr>
              <a:t>ДАННЫЕ ЦЕЛИ ИМЕЮТ СЕРЬЕЗНЫЕ ОСНОВАНИЯ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endParaRPr lang="ru-RU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xmlns="" id="{038C9B5E-BFBC-480B-B3F7-6EAED06CCF90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0588" y="1577788"/>
            <a:ext cx="3686113" cy="2662518"/>
          </a:xfr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DC14FDB3-D520-4822-8A81-024D593DF5B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674240" y="4328638"/>
            <a:ext cx="4015800" cy="1892868"/>
          </a:xfrm>
        </p:spPr>
        <p:txBody>
          <a:bodyPr>
            <a:normAutofit/>
          </a:bodyPr>
          <a:lstStyle/>
          <a:p>
            <a:pPr marL="246240" indent="0" algn="r">
              <a:spcBef>
                <a:spcPts val="1417"/>
              </a:spcBef>
              <a:buNone/>
            </a:pPr>
            <a:r>
              <a:rPr lang="ru-RU" sz="2800" b="0" strike="noStrike" spc="-1" dirty="0">
                <a:solidFill>
                  <a:srgbClr val="800080"/>
                </a:solidFill>
                <a:latin typeface="Arial"/>
              </a:rPr>
              <a:t>Министр просвещения </a:t>
            </a:r>
          </a:p>
          <a:p>
            <a:pPr marL="246240" indent="0" algn="r">
              <a:spcBef>
                <a:spcPts val="1417"/>
              </a:spcBef>
              <a:buNone/>
            </a:pPr>
            <a:r>
              <a:rPr lang="ru-RU" sz="2800" b="0" strike="noStrike" spc="-1" dirty="0">
                <a:solidFill>
                  <a:srgbClr val="800080"/>
                </a:solidFill>
                <a:latin typeface="Arial"/>
              </a:rPr>
              <a:t>РФ Сергей</a:t>
            </a:r>
          </a:p>
          <a:p>
            <a:pPr marL="246240" indent="0" algn="r">
              <a:spcBef>
                <a:spcPts val="1417"/>
              </a:spcBef>
              <a:buNone/>
            </a:pPr>
            <a:r>
              <a:rPr lang="ru-RU" sz="2800" b="0" strike="noStrike" spc="-1" dirty="0">
                <a:solidFill>
                  <a:srgbClr val="800080"/>
                </a:solidFill>
                <a:latin typeface="Arial"/>
              </a:rPr>
              <a:t>Сергеевич Кравцов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C9110192-8A1A-49E3-BFD9-E1A6BBCD0A7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27299" y="1506071"/>
            <a:ext cx="4015800" cy="4948517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5100" b="0" strike="noStrike" spc="-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«Какие бы изменения ни происходили вокруг, фундаментальной и базовой ценностью является успех каждого ребенка. </a:t>
            </a:r>
          </a:p>
          <a:p>
            <a:pPr marL="0" indent="0" algn="just">
              <a:buNone/>
            </a:pPr>
            <a:r>
              <a:rPr lang="ru-RU" sz="5100" b="0" strike="noStrike" spc="-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стратегия – это развитие школы для всех. Она нацелена на формирование новой образовательной среды, в которой каждый ребенок имеет возможность реализовать свои способности и таланты. </a:t>
            </a:r>
          </a:p>
          <a:p>
            <a:pPr marL="0" indent="0" algn="just">
              <a:buNone/>
            </a:pPr>
            <a:r>
              <a:rPr lang="ru-RU" sz="5100" b="0" strike="noStrike" spc="-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непростая долгосрочная задача, которую невозможно выполнить без качественного образования»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6410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xmlns="" id="{DF2E8158-8A63-48A1-A9EC-68A182BDF14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03412" y="1156447"/>
            <a:ext cx="8139953" cy="2272553"/>
          </a:xfrm>
        </p:spPr>
        <p:txBody>
          <a:bodyPr/>
          <a:lstStyle/>
          <a:p>
            <a:pPr marL="432000" indent="0" algn="just">
              <a:spcBef>
                <a:spcPts val="1417"/>
              </a:spcBef>
              <a:buNone/>
            </a:pPr>
            <a:r>
              <a:rPr lang="ru-RU" sz="2400" b="0" strike="noStrike" spc="-1" dirty="0">
                <a:solidFill>
                  <a:srgbClr val="55308D"/>
                </a:solidFill>
                <a:latin typeface="XO Thames"/>
              </a:rPr>
              <a:t>В XXI веке сфера образования стала одной из ключевых площадок глобальной конкуренции государств за экономическую мощь и политическое влияние, являясь главным фактором долгосрочного экономического роста и социальной устойчивости. В этой связи на первый план выходит решение задачи по созданию условий для роста человеческого потенциала и его капитализации. Именно человеческий капитал – ключевой ресурс и главное конкурентное преимущество России в текущий период.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1917FAE-59F2-440C-AC7A-A1556E39F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7804" y="3756212"/>
            <a:ext cx="6359772" cy="29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429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579600" y="297000"/>
            <a:ext cx="8261640" cy="125389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b="1" strike="noStrike" spc="-1" dirty="0">
                <a:solidFill>
                  <a:srgbClr val="000000"/>
                </a:solidFill>
                <a:latin typeface="XO Thames"/>
              </a:rPr>
              <a:t>ГОСУДАРСТВЕННАЯ ПОЛИТИКА </a:t>
            </a:r>
            <a:r>
              <a:rPr b="1" dirty="0"/>
              <a:t/>
            </a:r>
            <a:br>
              <a:rPr b="1" dirty="0"/>
            </a:br>
            <a:r>
              <a:rPr lang="ru-RU" b="1" strike="noStrike" spc="-1" dirty="0">
                <a:solidFill>
                  <a:srgbClr val="000000"/>
                </a:solidFill>
                <a:latin typeface="XO Thames"/>
              </a:rPr>
              <a:t>В СФЕРЕ ОБРАЗОВАНИЯ</a:t>
            </a: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412376" y="1425388"/>
            <a:ext cx="8356504" cy="48319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ru-RU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3600" b="0" strike="noStrike" spc="-1" dirty="0">
                <a:solidFill>
                  <a:srgbClr val="55308D"/>
                </a:solidFill>
                <a:latin typeface="Trebuchet MS"/>
              </a:rPr>
              <a:t>комплекс законодательных актов и практических мероприятий в сфере образования и воспитания подрастающего поколения, а также образования взрослых.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r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3600" b="0" strike="noStrike" spc="-1" dirty="0">
                <a:solidFill>
                  <a:srgbClr val="55308D"/>
                </a:solidFill>
                <a:latin typeface="Trebuchet MS"/>
              </a:rPr>
              <a:t>Бим-Бад Б.М. Педагогический энциклопедический словарь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186016E-E324-4C93-BA50-9F4EFC1F6AA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833718"/>
            <a:ext cx="8229240" cy="232185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0" strike="noStrike" spc="-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«Поддержка семьи, ее ценностей – это всегда обращение к будущему, к поколениям, которым предстоит жить в эпоху колоссальных технологических и общественных изменений, определять судьбу России в XXI веке. И чтобы уже сейчас они могли участвовать в создании этого будущего и в полной мере раскрыли свой потенциал, мы должны сформировать для них все условия, и прежде всего речь идет о том, чтобы каждый ребенок, где бы он ни жил, мог получить хорошее образование»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strike="noStrike" spc="-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Владимир Владимирович Путин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strike="noStrike" spc="-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из Послания Федеральному собранию РФ 15 января 2020 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74A64A-84C3-498F-A869-714FCFB2C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4782" y="4158143"/>
            <a:ext cx="4794436" cy="269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8039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1A510C-D12D-4B38-B5FC-B16908DB4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trike="noStrike" spc="-1" dirty="0">
                <a:solidFill>
                  <a:srgbClr val="000000"/>
                </a:solidFill>
                <a:latin typeface="XO Thames"/>
              </a:rPr>
              <a:t>НАЦИОНАЛЬНЫЙ ПРОЕКТ «ОБРАЗОВАНИЕ»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4E0BBDB-C326-444E-BBAE-0EABB6894ADD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28918" y="-80681"/>
            <a:ext cx="8157522" cy="576430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strike="noStrike" spc="-1" dirty="0">
                <a:solidFill>
                  <a:srgbClr val="55308D"/>
                </a:solidFill>
                <a:latin typeface="XO Thames"/>
              </a:rPr>
              <a:t>На достижение двух задач развития страны направлен национальный проект «Образование». Он предполагает реализацию четырех основных направлений развития системы образования: обновление его содержания, создание необходимой современной инфраструктуры, подготовка соответствующих профессиональных кадров, их переподготовка и повышение квалификации, а также создание наиболее эффективных механизмов управления этой сферой.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372C488-74E0-4740-A166-518C2A2074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7808" y="3810205"/>
            <a:ext cx="6619741" cy="26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2392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Рисунок 358"/>
          <p:cNvPicPr/>
          <p:nvPr/>
        </p:nvPicPr>
        <p:blipFill>
          <a:blip r:embed="rId2" cstate="print"/>
          <a:stretch/>
        </p:blipFill>
        <p:spPr>
          <a:xfrm>
            <a:off x="0" y="804600"/>
            <a:ext cx="8154000" cy="4844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5532D9-8105-419F-BC77-7E21887DC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5128"/>
            <a:ext cx="8229240" cy="996191"/>
          </a:xfrm>
        </p:spPr>
        <p:txBody>
          <a:bodyPr/>
          <a:lstStyle/>
          <a:p>
            <a:pPr algn="ctr"/>
            <a:r>
              <a:rPr lang="ru-RU" b="1" dirty="0"/>
              <a:t>В НАЦИОНАЛЬНЫЙ ПРОЕКТ ВХОДЯТ СЛЕДУЮЩИЕ ФЕДЕРАЛЬНЫЕ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32C4AF3-7B67-44C0-9C2A-83D1784F670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954306"/>
            <a:ext cx="8229240" cy="4598894"/>
          </a:xfrm>
        </p:spPr>
        <p:txBody>
          <a:bodyPr/>
          <a:lstStyle/>
          <a:p>
            <a:pPr marL="341280" indent="-25596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800" b="0" strike="noStrike" spc="-1" dirty="0">
                <a:solidFill>
                  <a:srgbClr val="800080"/>
                </a:solidFill>
                <a:latin typeface="XO Thames"/>
              </a:rPr>
              <a:t>Цифровая образовательная среда.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41280" indent="-25596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800" b="0" strike="noStrike" spc="-1" dirty="0">
                <a:solidFill>
                  <a:srgbClr val="800080"/>
                </a:solidFill>
                <a:latin typeface="XO Thames"/>
              </a:rPr>
              <a:t>Молодые профессионалы (повышение профессионального образования).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41280" indent="-25596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800" b="0" strike="noStrike" spc="-1" dirty="0">
                <a:solidFill>
                  <a:srgbClr val="800080"/>
                </a:solidFill>
                <a:latin typeface="XO Thames"/>
              </a:rPr>
              <a:t>Патриотическое воспитание граждан Российской Федерации.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41280" indent="-25596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800" b="0" strike="noStrike" spc="-1" dirty="0">
                <a:solidFill>
                  <a:srgbClr val="800080"/>
                </a:solidFill>
                <a:latin typeface="XO Thames"/>
              </a:rPr>
              <a:t>Социальная активность.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41280" indent="-25596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800" b="0" strike="noStrike" spc="-1" dirty="0">
                <a:solidFill>
                  <a:srgbClr val="800080"/>
                </a:solidFill>
                <a:latin typeface="XO Thames"/>
              </a:rPr>
              <a:t>Социальные лифты для каждого. Современная школа.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41280" indent="-25596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800" b="0" strike="noStrike" spc="-1" dirty="0">
                <a:solidFill>
                  <a:srgbClr val="800080"/>
                </a:solidFill>
                <a:latin typeface="XO Thames"/>
              </a:rPr>
              <a:t>Успех каждого ребенка.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7228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424B5CA-C143-49FE-B667-1C0AE632A58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1757082"/>
            <a:ext cx="8229240" cy="220531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b="0" strike="noStrike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привлечение к работе со школами с низкими образовательными результатами кураторов – специалистов системы образования с большим опытом работы в качестве директора или заместителя директора школы. Такая практика является признанным инструментом помощи отстающим школам во всем мире;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4EF75B6-388C-4D7A-B229-D56DF6EE9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trike="noStrike" spc="-1" dirty="0">
                <a:solidFill>
                  <a:srgbClr val="000000"/>
                </a:solidFill>
                <a:latin typeface="XO Thames"/>
              </a:rPr>
              <a:t>В РАМКАХ РЕАЛИЗАЦИИ ПРОЕКТА В ТОМ ЧИСЛЕ ПРЕДПОЛАГАЕТСЯ: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CD4DDA9D-A3F5-4AE3-A7F7-562395A242E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58588" y="3720353"/>
            <a:ext cx="8551970" cy="26745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b="0" strike="noStrike" spc="-1" dirty="0">
                <a:solidFill>
                  <a:srgbClr val="55308D"/>
                </a:solidFill>
                <a:latin typeface="Arial"/>
              </a:rPr>
              <a:t>привлечение к работе с учителями, имеющими профессиональные дефициты, методистов – более опытных и квалифицированных учителей, показывающих стабильно высокие результаты. Такой подход также принят в странах, лидирующих в мировых образовательных рейтингах.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2950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F1D9C0-4B7F-4A6B-B10A-EC3B88C1F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trike="noStrike" spc="-1" dirty="0">
                <a:solidFill>
                  <a:srgbClr val="000000"/>
                </a:solidFill>
                <a:latin typeface="XO Thames"/>
              </a:rPr>
              <a:t>ЦИФРОВАЯ ТРАНСФОРМАЦИЯ</a:t>
            </a:r>
            <a:r>
              <a:rPr lang="ru-RU" sz="6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347029-45AE-4E43-B7DB-084B0C8EFBB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1613647"/>
            <a:ext cx="8229240" cy="174811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b="0" strike="noStrike" spc="-1" dirty="0">
                <a:solidFill>
                  <a:srgbClr val="800080"/>
                </a:solidFill>
                <a:latin typeface="XO Thames"/>
              </a:rPr>
              <a:t>В рамках национальной цели «Цифровая трансформация» необходимо до 2030 года достичь выполнения четырех показателей, один из которых напрямую связан с системой образования. Система образования должна достичь «цифровой зрелости».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8AEB0D91-EAE5-458B-AD11-8FBA2F3DC7B7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681413"/>
            <a:ext cx="8229240" cy="2755246"/>
          </a:xfrm>
        </p:spPr>
      </p:pic>
    </p:spTree>
    <p:extLst>
      <p:ext uri="{BB962C8B-B14F-4D97-AF65-F5344CB8AC3E}">
        <p14:creationId xmlns:p14="http://schemas.microsoft.com/office/powerpoint/2010/main" xmlns="" val="2017626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0A7CC-2C60-49D4-A979-8FB449D8A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1340"/>
            <a:ext cx="8229240" cy="1049979"/>
          </a:xfrm>
        </p:spPr>
        <p:txBody>
          <a:bodyPr/>
          <a:lstStyle/>
          <a:p>
            <a:pPr algn="ctr"/>
            <a:r>
              <a:rPr lang="ru-RU" b="1" dirty="0"/>
              <a:t>СУТЬ ЦИФРОВОЙ </a:t>
            </a:r>
            <a:br>
              <a:rPr lang="ru-RU" b="1" dirty="0"/>
            </a:br>
            <a:r>
              <a:rPr lang="ru-RU" b="1" dirty="0"/>
              <a:t>ТРАНСФОРМАЦИИ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FDEDE1-7758-48FD-9762-572887E5063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143696"/>
            <a:ext cx="8229240" cy="213246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100" b="0" strike="noStrike" spc="-1" dirty="0">
                <a:solidFill>
                  <a:srgbClr val="5530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каждым обучающимся необходимых образовательных результатов за счет персонализации образовательного процесса на основе использования растущего потенциала цифровых технологий, включая применение методов искусственного интеллекта, средств виртуальной реальности; развития в учебных заведениях цифровой образовательной среды; обеспечения общедоступного широкополосного доступа к интернету, работы с большими данными.</a:t>
            </a:r>
            <a:endParaRPr lang="ru-RU" sz="31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CF2F3178-BA67-4DBE-AFE4-046E2816D5F4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4728" y="4061013"/>
            <a:ext cx="6745367" cy="2575948"/>
          </a:xfrm>
        </p:spPr>
      </p:pic>
    </p:spTree>
    <p:extLst>
      <p:ext uri="{BB962C8B-B14F-4D97-AF65-F5344CB8AC3E}">
        <p14:creationId xmlns:p14="http://schemas.microsoft.com/office/powerpoint/2010/main" xmlns="" val="1935333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3AA9FC-0533-409D-AAD4-328ACB4F716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80683"/>
            <a:ext cx="8229240" cy="21784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strike="noStrike" spc="-1" dirty="0">
                <a:solidFill>
                  <a:srgbClr val="000000"/>
                </a:solidFill>
                <a:latin typeface="Arial"/>
              </a:rPr>
              <a:t>В процессе цифровой трансформации образования необходимо выработать и распространить новые модели работы общеобразовательных организаций, основой которых является синтез: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B81BA87-3E95-4658-8819-D490D3AA160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330823"/>
            <a:ext cx="8229240" cy="4383741"/>
          </a:xfrm>
        </p:spPr>
        <p:txBody>
          <a:bodyPr>
            <a:normAutofit fontScale="85000" lnSpcReduction="10000"/>
          </a:bodyPr>
          <a:lstStyle/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800" b="0" strike="noStrike" spc="-1" dirty="0">
                <a:solidFill>
                  <a:srgbClr val="55308D"/>
                </a:solidFill>
                <a:latin typeface="XO Thames"/>
              </a:rPr>
              <a:t>новых </a:t>
            </a:r>
            <a:r>
              <a:rPr lang="ru-RU" sz="2800" b="0" strike="noStrike" spc="-1" dirty="0" err="1">
                <a:solidFill>
                  <a:srgbClr val="55308D"/>
                </a:solidFill>
                <a:latin typeface="XO Thames"/>
              </a:rPr>
              <a:t>высокорезультативных</a:t>
            </a:r>
            <a:r>
              <a:rPr lang="ru-RU" sz="2800" b="0" strike="noStrike" spc="-1" dirty="0">
                <a:solidFill>
                  <a:srgbClr val="55308D"/>
                </a:solidFill>
                <a:latin typeface="XO Thames"/>
              </a:rPr>
              <a:t> педагогических практик, которые успешно реализуются в цифровой образовательной среде и опираются на использование цифровых технологий;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800" b="0" strike="noStrike" spc="-1" dirty="0">
                <a:solidFill>
                  <a:srgbClr val="55308D"/>
                </a:solidFill>
                <a:latin typeface="XO Thames"/>
              </a:rPr>
              <a:t>непрерывного профессионального развития педагогов;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800" b="0" strike="noStrike" spc="-1" dirty="0">
                <a:solidFill>
                  <a:srgbClr val="55308D"/>
                </a:solidFill>
                <a:latin typeface="XO Thames"/>
              </a:rPr>
              <a:t>новых цифровых инструментов, информационных источников и сервисов;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800" b="0" strike="noStrike" spc="-1" dirty="0">
                <a:solidFill>
                  <a:srgbClr val="55308D"/>
                </a:solidFill>
                <a:latin typeface="XO Thames"/>
              </a:rPr>
              <a:t>организационных и инфраструктурных условий для осуществления необходимых преобразований (включая поддержку учебного заведения, его руководителей и учредителей со стороны родителей,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800" b="0" strike="noStrike" spc="-1" dirty="0">
                <a:solidFill>
                  <a:srgbClr val="55308D"/>
                </a:solidFill>
                <a:latin typeface="XO Thames"/>
              </a:rPr>
              <a:t>формирование соответствующего настроя в коллективе, поддержку педагогов при освоении ими новых ролей и методов работы).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5119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A99FA4-665B-43EE-8C55-756610AD166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380" y="206189"/>
            <a:ext cx="8229240" cy="20618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strike="noStrike" spc="-1" dirty="0">
                <a:solidFill>
                  <a:srgbClr val="000000"/>
                </a:solidFill>
                <a:latin typeface="XO Thames"/>
              </a:rPr>
              <a:t>В рамках национальной цели «Цифровая трансформация» необходимо до 2030 года достичь выполнения четырех показателей:</a:t>
            </a:r>
            <a:endParaRPr lang="ru-RU" sz="36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A43172C-0182-4626-9B15-B50AD651FA6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268071"/>
            <a:ext cx="8229240" cy="4652682"/>
          </a:xfrm>
        </p:spPr>
        <p:txBody>
          <a:bodyPr>
            <a:normAutofit fontScale="62500" lnSpcReduction="20000"/>
          </a:bodyPr>
          <a:lstStyle/>
          <a:p>
            <a:pPr marL="533880" indent="-4572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ru-RU" sz="4400" b="0" strike="noStrike" spc="-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достигнуть «цифровой зрелости» ключевых отраслей экономики и социальной сферы, в том числе здравоохранения и образования, а также государственного управления;</a:t>
            </a:r>
          </a:p>
          <a:p>
            <a:pPr marL="533880" indent="-4572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ru-RU" sz="4400" b="0" strike="noStrike" spc="-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95% увеличить доли массовых социально значимых услуг, доступных в электронном виде;</a:t>
            </a:r>
          </a:p>
          <a:p>
            <a:pPr marL="533880" indent="-4572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ru-RU" sz="4400" b="0" strike="noStrike" spc="-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97% увеличить долю домохозяйств, которым обеспечена возможность широкополосного доступа к интернету;</a:t>
            </a:r>
          </a:p>
          <a:p>
            <a:pPr marL="533880" indent="-4572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ru-RU" sz="4400" b="0" strike="noStrike" spc="-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четыре раза по сравнению с показателем 2019 года увеличить вложения в отечественные решения в сфере ИТ.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3374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DF2FEA-23DE-428E-A9A7-65D9828E8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3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XO Thames"/>
              </a:rPr>
              <a:t>ЦЕЛЕВАЯ МОДЕЛЬ ЦИФРОВОЙ ОБРАЗОВАТЕЛЬНОЙ СРЕДЫ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A43EA7-2650-4178-8446-DB475921A2B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199" y="1604519"/>
            <a:ext cx="8310283" cy="319159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800" b="0" strike="noStrike" spc="-1" dirty="0">
                <a:solidFill>
                  <a:srgbClr val="800080"/>
                </a:solidFill>
                <a:latin typeface="XO Thames"/>
              </a:rPr>
              <a:t>В рамках реализации нацпроекта утвержден приказ </a:t>
            </a:r>
            <a:r>
              <a:rPr lang="ru-RU" sz="2800" b="0" strike="noStrike" spc="-1" dirty="0" err="1">
                <a:solidFill>
                  <a:srgbClr val="800080"/>
                </a:solidFill>
                <a:latin typeface="XO Thames"/>
              </a:rPr>
              <a:t>Минпросвещения</a:t>
            </a:r>
            <a:r>
              <a:rPr lang="ru-RU" sz="2800" b="0" strike="noStrike" spc="-1" dirty="0">
                <a:solidFill>
                  <a:srgbClr val="800080"/>
                </a:solidFill>
                <a:latin typeface="XO Thames"/>
              </a:rPr>
              <a:t> России от 2 декабря 2019 г. № 649 «Об утверждении Целевой модели цифровой образовательной среды», а также подготовлен план нормативного регулирования вопросов разработки и внедрения целевой модели, в том числе по пересмотру санитарных норм и правил с учетом цифровой трансформации образования. Кроме того, совместным приказом </a:t>
            </a:r>
            <a:r>
              <a:rPr lang="ru-RU" sz="2800" b="0" strike="noStrike" spc="-1" dirty="0" err="1">
                <a:solidFill>
                  <a:srgbClr val="800080"/>
                </a:solidFill>
                <a:latin typeface="XO Thames"/>
              </a:rPr>
              <a:t>Минпросвещения</a:t>
            </a:r>
            <a:r>
              <a:rPr lang="ru-RU" sz="2800" b="0" strike="noStrike" spc="-1" dirty="0">
                <a:solidFill>
                  <a:srgbClr val="800080"/>
                </a:solidFill>
                <a:latin typeface="XO Thames"/>
              </a:rPr>
              <a:t> России и Минкомсвязи России от 30 апреля 2019 г. № 218/172 утверждены архитектура, функциональные и технические требования к созданию федеральной информационно-сервисной платформы цифровой образовательной среды и набору типовых информационных решений.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3883EA3-C568-447C-8BB7-F857E76539D7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0448" y="4568919"/>
            <a:ext cx="3460376" cy="2199434"/>
          </a:xfrm>
        </p:spPr>
      </p:pic>
    </p:spTree>
    <p:extLst>
      <p:ext uri="{BB962C8B-B14F-4D97-AF65-F5344CB8AC3E}">
        <p14:creationId xmlns:p14="http://schemas.microsoft.com/office/powerpoint/2010/main" xmlns="" val="2511955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97320" y="-1"/>
            <a:ext cx="7907760" cy="204395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b="1" strike="noStrike" spc="-1" dirty="0">
                <a:solidFill>
                  <a:srgbClr val="000000"/>
                </a:solidFill>
                <a:latin typeface="XO Thames"/>
              </a:rPr>
              <a:t>СИСТЕМА ОБРАЗОВАТЕЛЬНОГО ЗАКОНОДАТЕЛЬСТВА РФ</a:t>
            </a:r>
            <a:endParaRPr lang="ru-RU" b="0" strike="noStrike" spc="-1" dirty="0">
              <a:solidFill>
                <a:srgbClr val="000000"/>
              </a:solidFill>
              <a:latin typeface="XO Thames"/>
            </a:endParaRPr>
          </a:p>
        </p:txBody>
      </p:sp>
      <p:sp>
        <p:nvSpPr>
          <p:cNvPr id="304" name="Содержимое 1"/>
          <p:cNvSpPr/>
          <p:nvPr/>
        </p:nvSpPr>
        <p:spPr>
          <a:xfrm>
            <a:off x="382680" y="1549080"/>
            <a:ext cx="7526520" cy="480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296280" indent="-296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ru-RU" sz="2800" b="0" strike="noStrike" spc="-1">
                <a:solidFill>
                  <a:srgbClr val="55308D"/>
                </a:solidFill>
                <a:latin typeface="Trebuchet MS"/>
              </a:rPr>
              <a:t>Конституцию РФ.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296280" indent="-296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ru-RU" sz="2800" b="0" strike="noStrike" spc="-1">
                <a:solidFill>
                  <a:srgbClr val="55308D"/>
                </a:solidFill>
                <a:latin typeface="Trebuchet MS"/>
              </a:rPr>
              <a:t>Федеральные законы.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296280" indent="-296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ru-RU" sz="2800" b="0" strike="noStrike" spc="-1">
                <a:solidFill>
                  <a:srgbClr val="55308D"/>
                </a:solidFill>
                <a:latin typeface="Trebuchet MS"/>
              </a:rPr>
              <a:t>Нормативные правовые акты РФ.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296280" indent="-296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ru-RU" sz="2800" b="0" strike="noStrike" spc="-1">
                <a:solidFill>
                  <a:srgbClr val="55308D"/>
                </a:solidFill>
                <a:latin typeface="Trebuchet MS"/>
              </a:rPr>
              <a:t>Законы и иные нормативно-правовые акты субъектов РФ в области образования</a:t>
            </a:r>
            <a:r>
              <a:rPr lang="ru-RU" sz="2800" b="0" i="1" strike="noStrike" spc="-1">
                <a:solidFill>
                  <a:srgbClr val="55308D"/>
                </a:solidFill>
                <a:latin typeface="Trebuchet MS"/>
              </a:rPr>
              <a:t>.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068D2D-70C5-41F4-9410-C5CD5471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9079"/>
            <a:ext cx="8229240" cy="1302755"/>
          </a:xfrm>
        </p:spPr>
        <p:txBody>
          <a:bodyPr/>
          <a:lstStyle/>
          <a:p>
            <a:pPr algn="ctr"/>
            <a:r>
              <a:rPr lang="ru-RU" sz="2800" b="1" dirty="0"/>
              <a:t>ПРИЗНАКИ ИНТЕГРАЦИОННЫХ ПРОЦЕССОВ В ОБРАЗОВАНИИ РОССИЙСКОЙ ФЕДЕРАЦИИ, ДОНЕЦКОЙ НАРОДНОЙ РЕСПУБЛИКИ, ЛУГАНСКОЙ НАРОДНОЙ РЕСПУБЛИКИ: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426F7B-13A8-47F9-8536-A805CE171C8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199" y="2214282"/>
            <a:ext cx="8346141" cy="3164541"/>
          </a:xfrm>
        </p:spPr>
        <p:txBody>
          <a:bodyPr>
            <a:normAutofit fontScale="32500" lnSpcReduction="20000"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7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приоритетности образования;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7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права каждого человека на образование;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7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гуманистический характер образования;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7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образовательного пространства;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7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для интеграции системы образования с системами образования других государств на равноправной и взаимовыгодной основе;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7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светский характер образования;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7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выбора получения образования;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7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права на образование в течение всей жизни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E1B32E2-A327-42A3-AEC1-D2676F102CC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5486400"/>
            <a:ext cx="8229240" cy="1237128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Согласованность государственных образовательных стандартов (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РФ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 ЛНР, ГОС ДНР);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примерных основных образовательных программ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4013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87DB5D-C78A-4DDE-A2F9-6B4ED799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733266"/>
          </a:xfrm>
        </p:spPr>
        <p:txBody>
          <a:bodyPr/>
          <a:lstStyle/>
          <a:p>
            <a:pPr algn="ctr"/>
            <a:r>
              <a:rPr lang="ru-RU" sz="4400" b="1" dirty="0"/>
              <a:t>ЕДИНОЕ ОБРАЗОВАТЕЛЬНОЕ ПРОСТРАНСТВО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5770D0E-0723-43EB-9D1A-1B7A0F5AECCB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3713" y="2115272"/>
            <a:ext cx="1749704" cy="1566808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352069-46D8-4E3E-8D53-531B5D90F8D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40659" y="3682080"/>
            <a:ext cx="8345781" cy="2763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800" dirty="0">
              <a:solidFill>
                <a:schemeClr val="accent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7030A0"/>
                </a:solidFill>
              </a:rPr>
              <a:t>территория (регион), в котором государственными и общественными организациями обеспечивается унифицированный уровень(ни) (стандарт) образования. </a:t>
            </a:r>
          </a:p>
          <a:p>
            <a:pPr marL="0" indent="0" algn="just">
              <a:buNone/>
            </a:pPr>
            <a:r>
              <a:rPr lang="ru-RU" sz="2800" i="1" dirty="0">
                <a:solidFill>
                  <a:srgbClr val="7030A0"/>
                </a:solidFill>
              </a:rPr>
              <a:t>(Словарь педагогических терминов и понятий)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995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5603A8-49AD-4F1E-9AD1-A8925769F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039"/>
            <a:ext cx="8229240" cy="1975313"/>
          </a:xfrm>
        </p:spPr>
        <p:txBody>
          <a:bodyPr/>
          <a:lstStyle/>
          <a:p>
            <a:pPr algn="ctr"/>
            <a:r>
              <a:rPr lang="ru-RU" sz="32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ОБРАЗОВАТЕЛЬНЫЕ СТАНДАРТЫ – КЛЮЧЕВОЙ РЕГУЛЯТОР СОДЕРЖАНИЯ ОБЩЕГО ОБРАЗОВАНИЯ</a:t>
            </a:r>
            <a:r>
              <a:rPr lang="ru-RU" altLang="ru-RU" sz="32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4400" b="1" dirty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400" b="1" dirty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654B95-6BA8-4CA3-9E77-A60EB9BE9A7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393576"/>
            <a:ext cx="8229240" cy="3926542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Учебно-методические издания (учебники и учебные пособия)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Контрольно-измерительные материалы процедур оценки качества образования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дополнительного профессионального образования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42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C7EA99-1957-4F8A-906C-494A26C6A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СИСТЕМНО-ДЕЯТЕЛЬНОСТНЫЙ ПОДХОД. </a:t>
            </a:r>
            <a:br>
              <a:rPr lang="ru-RU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+mn-lt"/>
                <a:cs typeface="Times New Roman" panose="02020603050405020304" pitchFamily="18" charset="0"/>
              </a:rPr>
              <a:t>ПОНЯТИЕ «ДЕЯТЕЛЬНОСТЬ»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A29FA7-E82B-4BA0-ADF3-AECF97886CE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1981200"/>
            <a:ext cx="8480612" cy="2590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altLang="ru-RU" sz="2800" dirty="0">
                <a:solidFill>
                  <a:srgbClr val="002060"/>
                </a:solidFill>
              </a:rPr>
              <a:t>Ключевое место  в системно-деятельностном подходе занимает категория «деятельности». Деятельность рассматривается как система, нацеленная на результат. </a:t>
            </a:r>
            <a:endParaRPr lang="ru-RU" altLang="ru-RU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rgbClr val="002060"/>
                </a:solidFill>
              </a:rPr>
              <a:t>Деятельность - игровая, учебная, трудовая, деятельность общения - специфический вид человеческой активности, направленный на творческое преобразование, совершенствование действительности и самого себя.</a:t>
            </a:r>
          </a:p>
          <a:p>
            <a:pPr marL="0" indent="0">
              <a:buNone/>
            </a:pPr>
            <a:endParaRPr lang="ru-RU" altLang="ru-RU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B53B476-E771-4DF8-84F2-6AF8069EC48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4876800"/>
            <a:ext cx="8480612" cy="1524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7030A0"/>
                </a:solidFill>
              </a:rPr>
              <a:t>Личность формируется в процессе деятельности!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Основная задача педагога: 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организация учебной деятельности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8831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E74330-1EA5-4130-A5D3-52C65BB1A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71533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СИСТЕМНО-ДЕЯТЕЛЬНОСТНЫЙ ПОДХОД.</a:t>
            </a:r>
            <a:r>
              <a:rPr lang="ru-RU" sz="32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+mn-lt"/>
                <a:cs typeface="Times New Roman" panose="02020603050405020304" pitchFamily="18" charset="0"/>
              </a:rPr>
            </a:br>
            <a:r>
              <a:rPr lang="ru-RU" sz="3200" b="1" dirty="0">
                <a:latin typeface="+mn-lt"/>
                <a:cs typeface="Times New Roman" panose="02020603050405020304" pitchFamily="18" charset="0"/>
              </a:rPr>
              <a:t>УНИВЕРСАЛЬНЫЕ УЧЕБНЫЕ ДЕЙСТВИЯ </a:t>
            </a:r>
            <a: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1E8126-C310-4C27-9E59-C67B77F50B3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438400"/>
            <a:ext cx="8229240" cy="406997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содержания общего образования основано на содержании ведущей деятельности  (игровой, учебной, деятельности общения)</a:t>
            </a:r>
          </a:p>
          <a:p>
            <a:pPr marL="0" indent="0" algn="just">
              <a:buNone/>
            </a:pP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учебной деятельности учащийся осваивает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познавательные учебные действия,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коммуникативные учебные действия,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регулятивные учебные действия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3866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C6A3C4-7790-4DDA-9D2A-9A61E853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latin typeface="+mn-lt"/>
                <a:ea typeface="+mn-ea"/>
                <a:cs typeface="Times New Roman" panose="02020603050405020304" pitchFamily="18" charset="0"/>
              </a:rPr>
              <a:t>ОБРАЗОВАТЕЛЬНЫЕ СТАНДАРТЫ:ФУНКЦИОНАЛЬНАЯ ГРАМОТНОСТЬ </a:t>
            </a:r>
            <a:endParaRPr lang="ru-RU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3DFD71-8562-4D57-B654-76EFD74AE89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1604519"/>
            <a:ext cx="8229240" cy="45363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</a:t>
            </a: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</a:t>
            </a:r>
            <a:r>
              <a:rPr lang="ru-RU" sz="3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(способности решать учебные задачи и жизненные проблемные ситуации на основе сформированных предметных, метапредметных и универсальных способов деятельности), включающей овладение ключевыми компетенциями, составляющими основу готовности к успешному взаимодействию с изменяющимся миром и дальнейшему успешному образованию»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836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909FA8-F479-4457-8F20-17ADF534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2728"/>
            <a:ext cx="8229240" cy="1775013"/>
          </a:xfrm>
        </p:spPr>
        <p:txBody>
          <a:bodyPr/>
          <a:lstStyle/>
          <a:p>
            <a:pPr algn="ctr"/>
            <a:r>
              <a:rPr lang="ru-RU" sz="2800" b="1" dirty="0"/>
              <a:t>ФУНКЦИОНАЛЬНАЯ ГРАМОТНОСТЬ –ПОНЯТИЕ БЕЗ ВОЗРАСТА </a:t>
            </a:r>
            <a:r>
              <a:rPr lang="ru-RU" sz="4400" dirty="0">
                <a:solidFill>
                  <a:srgbClr val="0070C0"/>
                </a:solidFill>
              </a:rPr>
              <a:t/>
            </a:r>
            <a:br>
              <a:rPr lang="ru-RU" sz="4400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C48E00-6868-4DAB-9E3F-E72E669F9DE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1586753"/>
            <a:ext cx="8229240" cy="1703293"/>
          </a:xfrm>
        </p:spPr>
        <p:txBody>
          <a:bodyPr/>
          <a:lstStyle/>
          <a:p>
            <a:pPr marL="0" indent="0" algn="ctr" defTabSz="852945">
              <a:buNone/>
              <a:defRPr/>
            </a:pP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надо учить тому, что пригодится им, когда они вырастут. </a:t>
            </a:r>
          </a:p>
          <a:p>
            <a:pPr marL="0" indent="0" algn="r" defTabSz="852945">
              <a:buNone/>
              <a:defRPr/>
            </a:pP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Аристипп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435-355 до н.э.)</a:t>
            </a:r>
            <a:endParaRPr lang="ru-RU" sz="3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AECB6FB-7E84-4CEB-8C38-140FC01D830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3682080"/>
            <a:ext cx="8229240" cy="251755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</a:t>
            </a:r>
            <a:r>
              <a:rPr lang="ru-RU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грамотный</a:t>
            </a:r>
            <a:r>
              <a:rPr lang="ru-RU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человек 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отношений».                                                                                                             А.А. Леонтьев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9350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564357" y="5715720"/>
            <a:ext cx="7238160" cy="1142280"/>
          </a:xfrm>
          <a:prstGeom prst="rect">
            <a:avLst/>
          </a:prstGeom>
          <a:noFill/>
          <a:ln w="0">
            <a:noFill/>
          </a:ln>
        </p:spPr>
        <p:txBody>
          <a:bodyPr lIns="45720" tIns="0" rIns="45720" bIns="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cap="all" spc="-1" dirty="0">
                <a:solidFill>
                  <a:srgbClr val="000000"/>
                </a:solidFill>
                <a:latin typeface="Trebuchet MS"/>
              </a:rPr>
              <a:t>Мотивация-</a:t>
            </a:r>
            <a:r>
              <a:rPr sz="3200" dirty="0"/>
              <a:t/>
            </a:r>
            <a:br>
              <a:rPr sz="3200" dirty="0"/>
            </a:br>
            <a:r>
              <a:rPr lang="ru-RU" sz="3200" b="1" strike="noStrike" cap="all" spc="-1" dirty="0">
                <a:solidFill>
                  <a:srgbClr val="000000"/>
                </a:solidFill>
                <a:latin typeface="Trebuchet MS"/>
              </a:rPr>
              <a:t>это путь к успеху!</a:t>
            </a:r>
            <a:r>
              <a:rPr sz="3200" dirty="0"/>
              <a:t/>
            </a:r>
            <a:br>
              <a:rPr sz="3200" dirty="0"/>
            </a:br>
            <a:r>
              <a:rPr lang="ru-RU" sz="3200" b="1" strike="noStrike" cap="all" spc="-1" dirty="0">
                <a:solidFill>
                  <a:srgbClr val="000000"/>
                </a:solidFill>
                <a:latin typeface="Trebuchet MS"/>
              </a:rPr>
              <a:t>УСПЕХОВ!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8" name="Содержимое 3" descr="учитель-химии-300x230.png"/>
          <p:cNvPicPr/>
          <p:nvPr/>
        </p:nvPicPr>
        <p:blipFill>
          <a:blip r:embed="rId2" cstate="print"/>
          <a:stretch/>
        </p:blipFill>
        <p:spPr>
          <a:xfrm>
            <a:off x="1951617" y="1542509"/>
            <a:ext cx="4463640" cy="3245930"/>
          </a:xfrm>
          <a:prstGeom prst="rect">
            <a:avLst/>
          </a:prstGeom>
          <a:ln w="0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9AFAB9C-137D-4FBB-8E88-6C1A9A0F94BE}"/>
              </a:ext>
            </a:extLst>
          </p:cNvPr>
          <p:cNvSpPr txBox="1"/>
          <p:nvPr/>
        </p:nvSpPr>
        <p:spPr>
          <a:xfrm>
            <a:off x="893390" y="485729"/>
            <a:ext cx="6580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единого образовательного пространства – наша общая задача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C16AC4-652E-4805-BFBF-DD3D6DCE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828"/>
            <a:ext cx="8229240" cy="1250280"/>
          </a:xfrm>
        </p:spPr>
        <p:txBody>
          <a:bodyPr/>
          <a:lstStyle/>
          <a:p>
            <a:pPr algn="just"/>
            <a:r>
              <a:rPr kumimoji="0" lang="ru-RU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Согласно статье 3 Федерального закона </a:t>
            </a:r>
            <a:br>
              <a:rPr kumimoji="0" lang="ru-RU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от 29.12.2012 № 273-ФЗ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«Об образовании в Российской Федерации», государственная политика в сфере образования основывается на следующих принципах </a:t>
            </a:r>
            <a:r>
              <a:rPr kumimoji="0" lang="ru-RU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0AA4E18-234E-48D9-83F5-A86BFB57287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3245224"/>
            <a:ext cx="8310282" cy="2336575"/>
          </a:xfrm>
        </p:spPr>
        <p:txBody>
          <a:bodyPr/>
          <a:lstStyle/>
          <a:p>
            <a:pPr marL="216000" marR="0" lvl="0" indent="-216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OpenSymbol"/>
              <a:buAutoNum type="arabicPeriod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XO Thames"/>
              </a:rPr>
              <a:t>Признание приоритетности образования.</a:t>
            </a:r>
          </a:p>
          <a:p>
            <a:pPr marL="216000" marR="0" lvl="0" indent="-216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OpenSymbol"/>
              <a:buAutoNum type="arabicPeriod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XO Thames"/>
              </a:rPr>
              <a:t>Обеспечение права каждого человека на образование, недопустимость дискриминации в сфере образования.</a:t>
            </a:r>
          </a:p>
          <a:p>
            <a:pPr marL="216000" marR="0" lvl="0" indent="-216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OpenSymbol"/>
              <a:buAutoNum type="arabicPeriod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XO Thames"/>
              </a:rPr>
              <a:t>Гуманистический характер образования в соответствии с традиционными российскими духовно - нравственными ценностями.</a:t>
            </a:r>
          </a:p>
          <a:p>
            <a:pPr marL="216000" marR="0" lvl="0" indent="-216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OpenSymbol"/>
              <a:buAutoNum type="arabicPeriod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XO Thames"/>
              </a:rPr>
              <a:t>Единство обучения и воспитания, образовательного пространства на территории Российской Федерации.</a:t>
            </a:r>
          </a:p>
          <a:p>
            <a:pPr marL="216000" marR="0" lvl="0" indent="-216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OpenSymbol"/>
              <a:buAutoNum type="arabicPeriod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XO Thames"/>
              </a:rPr>
              <a:t>Научная обоснованность развития системы образования Российской Федерации.</a:t>
            </a:r>
          </a:p>
          <a:p>
            <a:pPr marL="216000" marR="0" lvl="0" indent="-216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OpenSymbol"/>
              <a:buAutoNum type="arabicPeriod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XO Thames"/>
              </a:rPr>
              <a:t>Светский характер образования в государственных и муниципальных организациях, осуществляющих образовательную деятельность.</a:t>
            </a:r>
          </a:p>
          <a:p>
            <a:pPr marL="216000" marR="0" lvl="0" indent="-216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OpenSymbol"/>
              <a:buAutoNum type="arabicPeriod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XO Thames"/>
              </a:rPr>
              <a:t>Свобода выбора получения образования согласно склонностям и потребностям человека.</a:t>
            </a:r>
          </a:p>
          <a:p>
            <a:pPr marL="216000" marR="0" lvl="0" indent="-216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OpenSymbol"/>
              <a:buAutoNum type="arabicPeriod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XO Thames"/>
              </a:rPr>
              <a:t>Обеспечение права на образование в течение всей жизни в соответствии с потребностями личности.</a:t>
            </a:r>
          </a:p>
          <a:p>
            <a:pPr marL="216000" marR="0" lvl="0" indent="-216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OpenSymbol"/>
              <a:buAutoNum type="arabicPeriod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XO Thames"/>
              </a:rPr>
              <a:t>Автономия образовательных организаций.</a:t>
            </a:r>
          </a:p>
          <a:p>
            <a:pPr marL="216000" marR="0" lvl="0" indent="-216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OpenSymbol"/>
              <a:buAutoNum type="arabicPeriod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XO Thames"/>
              </a:rPr>
              <a:t> Демократический характер управления образованием.</a:t>
            </a:r>
          </a:p>
          <a:p>
            <a:pPr marL="216000" marR="0" lvl="0" indent="-216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OpenSymbol"/>
              <a:buAutoNum type="arabicPeriod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XO Thames"/>
              </a:rPr>
              <a:t> Недопустимость ограничения или устранения конкуренции в сфере образования.</a:t>
            </a:r>
          </a:p>
          <a:p>
            <a:pPr marL="216000" marR="0" lvl="0" indent="-216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OpenSymbol"/>
              <a:buAutoNum type="arabicPeriod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XO Thames"/>
              </a:rPr>
              <a:t> Сочетание государственного и договорного регулирования отношений в сфере образования.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358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E8B657-5EE9-4F74-AB02-10AB56C8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trike="noStrike" spc="-1" dirty="0">
                <a:solidFill>
                  <a:srgbClr val="000000"/>
                </a:solidFill>
                <a:latin typeface="XO Thames"/>
              </a:rPr>
              <a:t>КЛЮЧЕВЫЕ ЗАДАЧИ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D6C4E8F-D8DC-4C1E-AA28-18F2E0FD334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873624"/>
            <a:ext cx="8229240" cy="4554070"/>
          </a:xfrm>
        </p:spPr>
        <p:txBody>
          <a:bodyPr/>
          <a:lstStyle/>
          <a:p>
            <a:pPr marL="311040" marR="0" lvl="0" indent="-23328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"/>
              <a:tabLst/>
              <a:defRPr/>
            </a:pPr>
            <a:r>
              <a:rPr kumimoji="0" lang="ru-RU" sz="2100" b="0" i="0" u="none" strike="noStrike" kern="1200" cap="none" spc="-1" normalizeH="0" baseline="0" noProof="0" dirty="0">
                <a:ln>
                  <a:noFill/>
                </a:ln>
                <a:solidFill>
                  <a:srgbClr val="55308D"/>
                </a:solidFill>
                <a:effectLst/>
                <a:uLnTx/>
                <a:uFillTx/>
                <a:latin typeface="Trebuchet MS"/>
              </a:rPr>
              <a:t>внедрение новых методов обучения и воспитания, образовательных технологий;</a:t>
            </a:r>
            <a:endParaRPr kumimoji="0" lang="ru-RU" sz="21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11040" marR="0" lvl="0" indent="-23328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"/>
              <a:tabLst/>
              <a:defRPr/>
            </a:pPr>
            <a:r>
              <a:rPr kumimoji="0" lang="ru-RU" sz="2100" b="0" i="0" u="none" strike="noStrike" kern="1200" cap="none" spc="-1" normalizeH="0" baseline="0" noProof="0" dirty="0">
                <a:ln>
                  <a:noFill/>
                </a:ln>
                <a:solidFill>
                  <a:srgbClr val="55308D"/>
                </a:solidFill>
                <a:effectLst/>
                <a:uLnTx/>
                <a:uFillTx/>
                <a:latin typeface="Trebuchet MS"/>
              </a:rPr>
              <a:t>формирование эффективной системы выявления, поддержки и развития способностей и талантов у детей и молодёжи;</a:t>
            </a:r>
            <a:endParaRPr kumimoji="0" lang="ru-RU" sz="21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11040" marR="0" lvl="0" indent="-23328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"/>
              <a:tabLst/>
              <a:defRPr/>
            </a:pPr>
            <a:r>
              <a:rPr kumimoji="0" lang="ru-RU" sz="2100" b="0" i="0" u="none" strike="noStrike" kern="1200" cap="none" spc="-1" normalizeH="0" baseline="0" noProof="0" dirty="0">
                <a:ln>
                  <a:noFill/>
                </a:ln>
                <a:solidFill>
                  <a:srgbClr val="55308D"/>
                </a:solidFill>
                <a:effectLst/>
                <a:uLnTx/>
                <a:uFillTx/>
                <a:latin typeface="Trebuchet MS"/>
              </a:rPr>
              <a:t>создание условий для раннего развития детей в возрасте до трёх лет;</a:t>
            </a:r>
            <a:endParaRPr kumimoji="0" lang="ru-RU" sz="21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11040" marR="0" lvl="0" indent="-23328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"/>
              <a:tabLst/>
              <a:defRPr/>
            </a:pPr>
            <a:r>
              <a:rPr kumimoji="0" lang="ru-RU" sz="2100" b="0" i="0" u="none" strike="noStrike" kern="1200" cap="none" spc="-1" normalizeH="0" baseline="0" noProof="0" dirty="0">
                <a:ln>
                  <a:noFill/>
                </a:ln>
                <a:solidFill>
                  <a:srgbClr val="55308D"/>
                </a:solidFill>
                <a:effectLst/>
                <a:uLnTx/>
                <a:uFillTx/>
                <a:latin typeface="Trebuchet MS"/>
              </a:rPr>
              <a:t>создание современной и безопасной цифровой образовательной среды;</a:t>
            </a:r>
            <a:endParaRPr kumimoji="0" lang="ru-RU" sz="21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11040" marR="0" lvl="0" indent="-23328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"/>
              <a:tabLst/>
              <a:defRPr/>
            </a:pPr>
            <a:r>
              <a:rPr kumimoji="0" lang="ru-RU" sz="2100" b="0" i="0" u="none" strike="noStrike" kern="1200" cap="none" spc="-1" normalizeH="0" baseline="0" noProof="0" dirty="0">
                <a:ln>
                  <a:noFill/>
                </a:ln>
                <a:solidFill>
                  <a:srgbClr val="55308D"/>
                </a:solidFill>
                <a:effectLst/>
                <a:uLnTx/>
                <a:uFillTx/>
                <a:latin typeface="Trebuchet MS"/>
              </a:rPr>
              <a:t>внедрение национальной системы профессионального роста педагогических работников;</a:t>
            </a:r>
            <a:endParaRPr kumimoji="0" lang="ru-RU" sz="21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11040" marR="0" lvl="0" indent="-23328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"/>
              <a:tabLst/>
              <a:defRPr/>
            </a:pPr>
            <a:r>
              <a:rPr kumimoji="0" lang="ru-RU" sz="2100" b="0" i="0" u="none" strike="noStrike" kern="1200" cap="none" spc="-1" normalizeH="0" baseline="0" noProof="0" dirty="0">
                <a:ln>
                  <a:noFill/>
                </a:ln>
                <a:solidFill>
                  <a:srgbClr val="55308D"/>
                </a:solidFill>
                <a:effectLst/>
                <a:uLnTx/>
                <a:uFillTx/>
                <a:latin typeface="Trebuchet MS"/>
              </a:rPr>
              <a:t>модернизация профессионального образования и другие.</a:t>
            </a:r>
            <a:endParaRPr kumimoji="0" lang="ru-RU" sz="21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213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3CBA8CF-F535-4780-9A7B-EBD22045F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trike="noStrike" spc="-1" dirty="0">
                <a:solidFill>
                  <a:srgbClr val="000000"/>
                </a:solidFill>
                <a:latin typeface="XO Thames"/>
              </a:rPr>
              <a:t>КОНСТИТУЦИЯ РФ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F763491A-256F-4601-B2FB-EFEB8D64867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05188" y="1604519"/>
            <a:ext cx="4015800" cy="5370022"/>
          </a:xfrm>
        </p:spPr>
        <p:txBody>
          <a:bodyPr>
            <a:normAutofit fontScale="47500" lnSpcReduction="20000"/>
          </a:bodyPr>
          <a:lstStyle/>
          <a:p>
            <a:pPr marL="31536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5200" b="0" strike="noStrike" spc="-1" dirty="0">
                <a:solidFill>
                  <a:srgbClr val="000000"/>
                </a:solidFill>
                <a:latin typeface="Trebuchet MS"/>
              </a:rPr>
              <a:t>Базовым законом в системе образовательного законодательства РФ является Конституция РФ. </a:t>
            </a:r>
          </a:p>
          <a:p>
            <a:pPr marL="31536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5200" b="0" strike="noStrike" spc="-1" dirty="0">
                <a:solidFill>
                  <a:srgbClr val="000000"/>
                </a:solidFill>
                <a:latin typeface="Trebuchet MS"/>
              </a:rPr>
              <a:t>Она содержит ряд важных положений для развития законодательства об образовании. </a:t>
            </a:r>
            <a:endParaRPr lang="ru-RU" sz="5200" b="0" strike="noStrike" spc="-1" dirty="0">
              <a:solidFill>
                <a:srgbClr val="000000"/>
              </a:solidFill>
              <a:latin typeface="Arial"/>
            </a:endParaRPr>
          </a:p>
          <a:p>
            <a:pPr marL="31536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5200" b="0" strike="noStrike" spc="-1" dirty="0">
                <a:solidFill>
                  <a:srgbClr val="000000"/>
                </a:solidFill>
                <a:latin typeface="Trebuchet MS"/>
              </a:rPr>
              <a:t>В Статье 43 изложены основные права и свободы человека и гражданина в сфере образования.</a:t>
            </a:r>
            <a:endParaRPr lang="ru-RU" sz="5200" b="0" strike="noStrike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C69249E-6451-4C3C-B3D7-157ED43DFA6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894728" y="1604520"/>
            <a:ext cx="3944084" cy="5253480"/>
          </a:xfrm>
        </p:spPr>
        <p:txBody>
          <a:bodyPr>
            <a:normAutofit fontScale="55000" lnSpcReduction="20000"/>
          </a:bodyPr>
          <a:lstStyle/>
          <a:p>
            <a:pPr marL="19872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55308D"/>
                </a:solidFill>
                <a:latin typeface="Trebuchet MS"/>
              </a:rPr>
              <a:t>СТАТЬЯ 43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98720" indent="-1490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55308D"/>
                </a:solidFill>
                <a:latin typeface="Trebuchet MS"/>
              </a:rPr>
              <a:t>Каждый имеет право на образование.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98720" indent="-1490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55308D"/>
                </a:solidFill>
                <a:latin typeface="Trebuchet MS"/>
              </a:rPr>
              <a:t>Гарантируются общедоступность и бесплатность дошкольного, основного общего и среднего профессионального образования в государственных или муниципальных образовательных учреждениях и на предприятиях.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98720" indent="-1490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55308D"/>
                </a:solidFill>
                <a:latin typeface="Trebuchet MS"/>
              </a:rPr>
              <a:t>Каждый вправе на конкурсной основе бесплатно получить высшее образование в государственном или муниципальном образовательном учреждении и на предприятии.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98720" indent="-1490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55308D"/>
                </a:solidFill>
                <a:latin typeface="Trebuchet MS"/>
              </a:rPr>
              <a:t>Основное общее образование обязательно. Родители или лица, их заменяющие, обеспечивают получение детьми основного общего образования.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98720" indent="-1490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55308D"/>
                </a:solidFill>
                <a:latin typeface="Trebuchet MS"/>
              </a:rPr>
              <a:t>Российская Федерация устанавливает федеральные государственные образовательные стандарты, поддерживает различные формы образования и самообразования.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528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6BC1F7-5E83-4483-87AB-DF61DB31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443317"/>
            <a:ext cx="8857129" cy="627529"/>
          </a:xfrm>
        </p:spPr>
        <p:txBody>
          <a:bodyPr/>
          <a:lstStyle/>
          <a:p>
            <a:pPr marL="263520" marR="0" lvl="0" indent="0" algn="just" defTabSz="914400" rtl="0" eaLnBrk="1" fontAlgn="auto" latinLnBrk="0" hangingPunct="1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tabLst/>
              <a:defRPr/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июля 2020 года Президент Российской Федерации Владимир Владимирович Путин подписал указ «Об официальном опубликовании Конституции Российской Федерации с внесенными в нее поправками». Эти поправки были внесены общероссийским голосованием </a:t>
            </a:r>
            <a:br>
              <a:rPr lang="ru-RU" sz="2400" b="1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июля 2020 года.</a:t>
            </a:r>
            <a:r>
              <a:rPr kumimoji="0" lang="ru-RU" sz="24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01EBE85-1978-4B29-8DB8-CDE5D2D81A3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340317" y="2863415"/>
            <a:ext cx="4670999" cy="4112119"/>
          </a:xfrm>
        </p:spPr>
        <p:txBody>
          <a:bodyPr>
            <a:normAutofit fontScale="92500" lnSpcReduction="10000"/>
          </a:bodyPr>
          <a:lstStyle/>
          <a:p>
            <a:pPr marL="40176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55308D"/>
                </a:solidFill>
                <a:latin typeface="Trebuchet MS"/>
              </a:rPr>
              <a:t>В Конституции появилась новая статья, которая закрепляет важнейший приоритет государственной политики. 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0176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55308D"/>
                </a:solidFill>
                <a:latin typeface="Trebuchet MS"/>
              </a:rPr>
              <a:t>Это ребенок и его всестороннее духовное, нравственное, интеллектуальное и физическое развитие.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xmlns="" id="{11E0BE61-7555-4403-9B6C-81A1ED48BE31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235" y="2863415"/>
            <a:ext cx="3892082" cy="3714989"/>
          </a:xfrm>
        </p:spPr>
      </p:pic>
    </p:spTree>
    <p:extLst>
      <p:ext uri="{BB962C8B-B14F-4D97-AF65-F5344CB8AC3E}">
        <p14:creationId xmlns:p14="http://schemas.microsoft.com/office/powerpoint/2010/main" xmlns="" val="3040835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807ABC-076B-488C-A103-7C97C9B12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kumimoji="0" lang="ru-RU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XO Thames"/>
              </a:rPr>
              <a:t>Конституция является гарантом предоставления качественного образования во всей России. Это указывает на принцип всеобщности и равенства возможностей, по которому развивается система.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BB8DA6-8C38-4B64-AAC2-6B3DC61BB3C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72956" y="1604519"/>
            <a:ext cx="3998794" cy="5119009"/>
          </a:xfrm>
        </p:spPr>
        <p:txBody>
          <a:bodyPr>
            <a:normAutofit fontScale="55000" lnSpcReduction="20000"/>
          </a:bodyPr>
          <a:lstStyle/>
          <a:p>
            <a:pPr marL="41904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3600" b="0" strike="noStrike" spc="-1" dirty="0">
                <a:solidFill>
                  <a:srgbClr val="55308D"/>
                </a:solidFill>
                <a:latin typeface="Times New Roman" pitchFamily="18" charset="0"/>
                <a:cs typeface="Times New Roman" pitchFamily="18" charset="0"/>
              </a:rPr>
              <a:t>СТАТЬЯ 67</a:t>
            </a:r>
            <a:endParaRPr lang="ru-RU" sz="36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04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3600" b="0" strike="noStrike" spc="-1" dirty="0">
                <a:solidFill>
                  <a:srgbClr val="55308D"/>
                </a:solidFill>
                <a:latin typeface="Times New Roman" pitchFamily="18" charset="0"/>
                <a:cs typeface="Times New Roman" pitchFamily="18" charset="0"/>
              </a:rPr>
              <a:t>4. Дети являются важнейшим приоритетом государственной политики России. Государство создает условия, способствующие всестороннему духовному, нравственному, интеллектуальному и физическому развитию детей, воспитанию в них патриотизма, гражданственности и уважения к старшим. Государство, обеспечивая приоритет семейного воспитания, берет на себя обязанности родителей в отношении детей, оставшихся без попечения.</a:t>
            </a:r>
            <a:endParaRPr lang="ru-RU" sz="36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BCCA51E-5C92-404D-8FB6-BD986846CF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670640" y="1937981"/>
            <a:ext cx="4015800" cy="4516605"/>
          </a:xfrm>
        </p:spPr>
        <p:txBody>
          <a:bodyPr>
            <a:normAutofit lnSpcReduction="10000"/>
          </a:bodyPr>
          <a:lstStyle/>
          <a:p>
            <a:pPr marL="432000" indent="0" algn="just">
              <a:spcBef>
                <a:spcPts val="1417"/>
              </a:spcBef>
              <a:buNone/>
            </a:pPr>
            <a:r>
              <a:rPr lang="ru-RU" sz="2400" b="0" strike="noStrike" spc="-1" dirty="0">
                <a:solidFill>
                  <a:srgbClr val="55308D"/>
                </a:solidFill>
                <a:latin typeface="Times New Roman" pitchFamily="18" charset="0"/>
                <a:cs typeface="Times New Roman" pitchFamily="18" charset="0"/>
              </a:rPr>
              <a:t>СТАТЬЯ 71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2400" b="0" strike="noStrike" spc="-1" dirty="0">
                <a:solidFill>
                  <a:srgbClr val="55308D"/>
                </a:solidFill>
                <a:latin typeface="Times New Roman" pitchFamily="18" charset="0"/>
                <a:cs typeface="Times New Roman" pitchFamily="18" charset="0"/>
              </a:rPr>
              <a:t>е) установление основ федеральной политики и федеральных программ в области государственного,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2400" b="0" strike="noStrike" spc="-1" dirty="0">
                <a:solidFill>
                  <a:srgbClr val="55308D"/>
                </a:solidFill>
                <a:latin typeface="Times New Roman" pitchFamily="18" charset="0"/>
                <a:cs typeface="Times New Roman" pitchFamily="18" charset="0"/>
              </a:rPr>
              <a:t>социального, культурного и национального развития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2400" b="0" strike="noStrike" spc="-1" dirty="0">
                <a:solidFill>
                  <a:srgbClr val="55308D"/>
                </a:solidFill>
                <a:latin typeface="Times New Roman" pitchFamily="18" charset="0"/>
                <a:cs typeface="Times New Roman" pitchFamily="18" charset="0"/>
              </a:rPr>
              <a:t>Российской Федерации; установление единых правовых основ системы здравоохранения, системы воспитания и образования, в том числе непрерывного образования.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3329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453B5F-163E-4129-AE5B-F4DC85D60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2540089"/>
          </a:xfrm>
        </p:spPr>
        <p:txBody>
          <a:bodyPr/>
          <a:lstStyle/>
          <a:p>
            <a:pPr algn="just"/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Непрерывность образования является неотъемлемой частью государственной политики в области образования. Обучение в течение всей жизни позволяет людям одновременно учиться и работать, постоянно повышать свою квалификацию и быть востребованным даже тогда, когда технологии кардинально меняют сложившиеся методы работы.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54F77A-C1D8-4F5A-A519-60B9BFEBA8B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528047"/>
            <a:ext cx="4347882" cy="4329952"/>
          </a:xfrm>
        </p:spPr>
        <p:txBody>
          <a:bodyPr>
            <a:normAutofit fontScale="70000" lnSpcReduction="20000"/>
          </a:bodyPr>
          <a:lstStyle/>
          <a:p>
            <a:pPr marL="280800" indent="0" algn="just">
              <a:spcBef>
                <a:spcPts val="1417"/>
              </a:spcBef>
              <a:buNone/>
            </a:pPr>
            <a:r>
              <a:rPr lang="ru-RU" sz="3100" b="0" strike="noStrike" spc="-1" dirty="0">
                <a:solidFill>
                  <a:srgbClr val="55308D"/>
                </a:solidFill>
                <a:latin typeface="XO Thames"/>
              </a:rPr>
              <a:t>Для реализации данных поправок в жизнь становится крайне важна роль учителя. </a:t>
            </a:r>
          </a:p>
          <a:p>
            <a:pPr marL="280800" indent="0" algn="just">
              <a:spcBef>
                <a:spcPts val="1417"/>
              </a:spcBef>
              <a:buNone/>
            </a:pPr>
            <a:r>
              <a:rPr lang="ru-RU" sz="3100" b="0" strike="noStrike" spc="-1" dirty="0">
                <a:solidFill>
                  <a:srgbClr val="55308D"/>
                </a:solidFill>
                <a:latin typeface="XO Thames"/>
              </a:rPr>
              <a:t>Жозеф Жубер писал:</a:t>
            </a:r>
          </a:p>
          <a:p>
            <a:pPr marL="280800" indent="0" algn="just">
              <a:spcBef>
                <a:spcPts val="1417"/>
              </a:spcBef>
              <a:buNone/>
            </a:pPr>
            <a:r>
              <a:rPr lang="ru-RU" sz="3100" b="0" strike="noStrike" spc="-1" dirty="0">
                <a:solidFill>
                  <a:srgbClr val="55308D"/>
                </a:solidFill>
                <a:latin typeface="XO Thames"/>
              </a:rPr>
              <a:t>«Обучать – значит вдвойне учиться. Детям нужны не поучения, а примеры» .</a:t>
            </a:r>
          </a:p>
          <a:p>
            <a:pPr marL="280800" indent="0" algn="just">
              <a:spcBef>
                <a:spcPts val="1417"/>
              </a:spcBef>
              <a:buNone/>
            </a:pPr>
            <a:r>
              <a:rPr lang="ru-RU" sz="3100" b="0" strike="noStrike" spc="-1" dirty="0">
                <a:solidFill>
                  <a:srgbClr val="55308D"/>
                </a:solidFill>
                <a:latin typeface="XO Thames"/>
              </a:rPr>
              <a:t>Учитель должен стать примером для подрастающего поколения, а непрерывность педагогического образования, несомненно, влияет на качество образования в целом.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96CEDE1D-A14D-4E66-A345-392B09760306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2635" y="2528047"/>
            <a:ext cx="3085578" cy="3989294"/>
          </a:xfrm>
        </p:spPr>
      </p:pic>
    </p:spTree>
    <p:extLst>
      <p:ext uri="{BB962C8B-B14F-4D97-AF65-F5344CB8AC3E}">
        <p14:creationId xmlns:p14="http://schemas.microsoft.com/office/powerpoint/2010/main" xmlns="" val="673956405"/>
      </p:ext>
    </p:extLst>
  </p:cSld>
  <p:clrMapOvr>
    <a:masterClrMapping/>
  </p:clrMapOvr>
</p:sld>
</file>

<file path=ppt/theme/theme1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1107</TotalTime>
  <Words>2425</Words>
  <Application>Microsoft Office PowerPoint</Application>
  <PresentationFormat>Экран (4:3)</PresentationFormat>
  <Paragraphs>177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Изящная</vt:lpstr>
      <vt:lpstr>Изящная</vt:lpstr>
      <vt:lpstr>Изящная</vt:lpstr>
      <vt:lpstr>ГОСУДАРСТВЕННАЯ ПОЛИТИКА В СФЕРЕ ОБЩЕГО ОБРАЗОВАНИЯ РОССИЙСКОЙ ФЕДЕРАЦИИ. единое образовательное пространство обучения, воспитания и развития </vt:lpstr>
      <vt:lpstr>ГОСУДАРСТВЕННАЯ ПОЛИТИКА  В СФЕРЕ ОБРАЗОВАНИЯ</vt:lpstr>
      <vt:lpstr>СИСТЕМА ОБРАЗОВАТЕЛЬНОГО ЗАКОНОДАТЕЛЬСТВА РФ</vt:lpstr>
      <vt:lpstr>Согласно статье 3 Федерального закона  от 29.12.2012 № 273-ФЗ  «Об образовании в Российской Федерации», государственная политика в сфере образования основывается на следующих принципах :</vt:lpstr>
      <vt:lpstr>КЛЮЧЕВЫЕ ЗАДАЧИ</vt:lpstr>
      <vt:lpstr>КОНСТИТУЦИЯ РФ</vt:lpstr>
      <vt:lpstr>3 июля 2020 года Президент Российской Федерации Владимир Владимирович Путин подписал указ «Об официальном опубликовании Конституции Российской Федерации с внесенными в нее поправками». Эти поправки были внесены общероссийским голосованием  1 июля 2020 года. </vt:lpstr>
      <vt:lpstr>Конституция является гарантом предоставления качественного образования во всей России. Это указывает на принцип всеобщности и равенства возможностей, по которому развивается система.</vt:lpstr>
      <vt:lpstr>Непрерывность образования является неотъемлемой частью государственной политики в области образования. Обучение в течение всей жизни позволяет людям одновременно учиться и работать, постоянно повышать свою квалификацию и быть востребованным даже тогда, когда технологии кардинально меняют сложившиеся методы работы. </vt:lpstr>
      <vt:lpstr>ЗАКОН «ОБ ОБРАЗОВАНИИ В  РОССИЙСКОЙ ФЕДЕРАЦИИ» </vt:lpstr>
      <vt:lpstr>Законодательство РФ ставит следующие задачи в области образования:</vt:lpstr>
      <vt:lpstr>Закон дает четкие определения понятий</vt:lpstr>
      <vt:lpstr>Закон не ограничивается декларативными утверждениями и предусматривает четкий механизм реализации описанных задач. Воспитательная работа должна стать неотъемлемой частью образовательного процесса. </vt:lpstr>
      <vt:lpstr>ПРИМЕРНАЯ ПРОГРАММА ВОСПИТАНИЯ</vt:lpstr>
      <vt:lpstr>Рабочие программы воспитания общеобразовательных организаций должны включать в себя четыре основных раздела: </vt:lpstr>
      <vt:lpstr>НАЦИОНАЛЬНЫЕ ЦЕЛИ  РАЗВИТИЯ РФ</vt:lpstr>
      <vt:lpstr>В эпоху глобальной конкуренции и высокой неопределенности будущего лидерские позиции в мире занимают те страны, которые делают основную ставку на человека, на максимальное развитие его потенциала, на способности людей делать жизнь лучше, развивать себя, культуру, отечество, планету в условиях быстрых изменений. Ключевую роль в этой ситуации играет образование.</vt:lpstr>
      <vt:lpstr>ДАННЫЕ ЦЕЛИ ИМЕЮТ СЕРЬЕЗНЫЕ ОСНОВАНИЯ  </vt:lpstr>
      <vt:lpstr>Слайд 19</vt:lpstr>
      <vt:lpstr>Слайд 20</vt:lpstr>
      <vt:lpstr>НАЦИОНАЛЬНЫЙ ПРОЕКТ «ОБРАЗОВАНИЕ»</vt:lpstr>
      <vt:lpstr>Слайд 22</vt:lpstr>
      <vt:lpstr>В НАЦИОНАЛЬНЫЙ ПРОЕКТ ВХОДЯТ СЛЕДУЮЩИЕ ФЕДЕРАЛЬНЫЕ</vt:lpstr>
      <vt:lpstr>В РАМКАХ РЕАЛИЗАЦИИ ПРОЕКТА В ТОМ ЧИСЛЕ ПРЕДПОЛАГАЕТСЯ:</vt:lpstr>
      <vt:lpstr>ЦИФРОВАЯ ТРАНСФОРМАЦИЯ </vt:lpstr>
      <vt:lpstr>СУТЬ ЦИФРОВОЙ  ТРАНСФОРМАЦИИ ОБРАЗОВАНИЯ</vt:lpstr>
      <vt:lpstr>Слайд 27</vt:lpstr>
      <vt:lpstr>Слайд 28</vt:lpstr>
      <vt:lpstr>ЦЕЛЕВАЯ МОДЕЛЬ ЦИФРОВОЙ ОБРАЗОВАТЕЛЬНОЙ СРЕДЫ</vt:lpstr>
      <vt:lpstr>ПРИЗНАКИ ИНТЕГРАЦИОННЫХ ПРОЦЕССОВ В ОБРАЗОВАНИИ РОССИЙСКОЙ ФЕДЕРАЦИИ, ДОНЕЦКОЙ НАРОДНОЙ РЕСПУБЛИКИ, ЛУГАНСКОЙ НАРОДНОЙ РЕСПУБЛИКИ:  </vt:lpstr>
      <vt:lpstr>ЕДИНОЕ ОБРАЗОВАТЕЛЬНОЕ ПРОСТРАНСТВО</vt:lpstr>
      <vt:lpstr>ОБРАЗОВАТЕЛЬНЫЕ СТАНДАРТЫ – КЛЮЧЕВОЙ РЕГУЛЯТОР СОДЕРЖАНИЯ ОБЩЕГО ОБРАЗОВАНИЯ  </vt:lpstr>
      <vt:lpstr> СИСТЕМНО-ДЕЯТЕЛЬНОСТНЫЙ ПОДХОД.  ПОНЯТИЕ «ДЕЯТЕЛЬНОСТЬ» </vt:lpstr>
      <vt:lpstr>  СИСТЕМНО-ДЕЯТЕЛЬНОСТНЫЙ ПОДХОД. УНИВЕРСАЛЬНЫЕ УЧЕБНЫЕ ДЕЙСТВИЯ  </vt:lpstr>
      <vt:lpstr>ОБРАЗОВАТЕЛЬНЫЕ СТАНДАРТЫ:ФУНКЦИОНАЛЬНАЯ ГРАМОТНОСТЬ </vt:lpstr>
      <vt:lpstr>ФУНКЦИОНАЛЬНАЯ ГРАМОТНОСТЬ –ПОНЯТИЕ БЕЗ ВОЗРАСТА  </vt:lpstr>
      <vt:lpstr>Мотивация- это путь к успеху! УСПЕХОВ!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положительной мотивации у обучающихся- важнейшее условие повышения качества образования.</dc:title>
  <dc:subject/>
  <dc:creator>Admin</dc:creator>
  <dc:description/>
  <cp:lastModifiedBy>Admin</cp:lastModifiedBy>
  <cp:revision>107</cp:revision>
  <dcterms:created xsi:type="dcterms:W3CDTF">2022-07-06T18:17:53Z</dcterms:created>
  <dcterms:modified xsi:type="dcterms:W3CDTF">2024-09-22T21:16:12Z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18</vt:i4>
  </property>
</Properties>
</file>