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59" r:id="rId5"/>
    <p:sldId id="261" r:id="rId6"/>
    <p:sldId id="260" r:id="rId7"/>
    <p:sldId id="262" r:id="rId8"/>
    <p:sldId id="263" r:id="rId9"/>
    <p:sldId id="269" r:id="rId10"/>
    <p:sldId id="268" r:id="rId11"/>
    <p:sldId id="267" r:id="rId12"/>
    <p:sldId id="270" r:id="rId13"/>
    <p:sldId id="271" r:id="rId14"/>
    <p:sldId id="272" r:id="rId15"/>
    <p:sldId id="264" r:id="rId16"/>
    <p:sldId id="274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0" r:id="rId29"/>
    <p:sldId id="286" r:id="rId30"/>
    <p:sldId id="289" r:id="rId31"/>
    <p:sldId id="292" r:id="rId32"/>
    <p:sldId id="293" r:id="rId33"/>
    <p:sldId id="294" r:id="rId34"/>
    <p:sldId id="299" r:id="rId35"/>
    <p:sldId id="295" r:id="rId36"/>
    <p:sldId id="296" r:id="rId37"/>
    <p:sldId id="297" r:id="rId38"/>
    <p:sldId id="298" r:id="rId39"/>
    <p:sldId id="287" r:id="rId40"/>
    <p:sldId id="300" r:id="rId41"/>
    <p:sldId id="301" r:id="rId42"/>
    <p:sldId id="302" r:id="rId43"/>
    <p:sldId id="303" r:id="rId44"/>
    <p:sldId id="288" r:id="rId45"/>
    <p:sldId id="25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2727"/>
    <a:srgbClr val="E9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hyperlink" Target="https://balakova3500.wixsite.com/chem" TargetMode="External"/><Relationship Id="rId4" Type="http://schemas.openxmlformats.org/officeDocument/2006/relationships/hyperlink" Target="mailto:balakova3500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46"/>
            <a:ext cx="9194799" cy="690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9709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3600" dirty="0" smtClean="0">
                <a:latin typeface="Century Gothic" panose="020B0502020202020204" pitchFamily="34" charset="0"/>
              </a:rPr>
              <a:t>1а.е.м</a:t>
            </a:r>
            <a:r>
              <a:rPr lang="ru-RU" sz="3600" dirty="0">
                <a:latin typeface="Century Gothic" panose="020B0502020202020204" pitchFamily="34" charset="0"/>
              </a:rPr>
              <a:t>. = </a:t>
            </a:r>
            <a:r>
              <a:rPr lang="ru-RU" sz="3600" baseline="30000" dirty="0" smtClean="0">
                <a:latin typeface="Century Gothic" panose="020B0502020202020204" pitchFamily="34" charset="0"/>
              </a:rPr>
              <a:t>1</a:t>
            </a:r>
            <a:r>
              <a:rPr lang="ru-RU" sz="3600" dirty="0" smtClean="0">
                <a:latin typeface="Century Gothic" panose="020B0502020202020204" pitchFamily="34" charset="0"/>
              </a:rPr>
              <a:t>/</a:t>
            </a:r>
            <a:r>
              <a:rPr lang="ru-RU" sz="3600" baseline="-25000" dirty="0" smtClean="0">
                <a:latin typeface="Century Gothic" panose="020B0502020202020204" pitchFamily="34" charset="0"/>
              </a:rPr>
              <a:t>12</a:t>
            </a:r>
            <a:r>
              <a:rPr lang="ru-RU" sz="3600" dirty="0" smtClean="0">
                <a:latin typeface="Century Gothic" panose="020B0502020202020204" pitchFamily="34" charset="0"/>
              </a:rPr>
              <a:t> </a:t>
            </a:r>
            <a:r>
              <a:rPr lang="ru-RU" sz="3600" dirty="0">
                <a:latin typeface="Century Gothic" panose="020B0502020202020204" pitchFamily="34" charset="0"/>
              </a:rPr>
              <a:t>· 𝑚</a:t>
            </a:r>
            <a:r>
              <a:rPr lang="ru-RU" sz="3600" baseline="-25000" dirty="0">
                <a:latin typeface="Century Gothic" panose="020B0502020202020204" pitchFamily="34" charset="0"/>
              </a:rPr>
              <a:t>𝑎 </a:t>
            </a:r>
            <a:r>
              <a:rPr lang="ru-RU" sz="3600" dirty="0">
                <a:latin typeface="Century Gothic" panose="020B0502020202020204" pitchFamily="34" charset="0"/>
              </a:rPr>
              <a:t>(</a:t>
            </a:r>
            <a:r>
              <a:rPr lang="ru-RU" sz="3600" baseline="30000" dirty="0" smtClean="0">
                <a:latin typeface="Century Gothic" panose="020B0502020202020204" pitchFamily="34" charset="0"/>
              </a:rPr>
              <a:t>12</a:t>
            </a:r>
            <a:r>
              <a:rPr lang="ru-RU" sz="3600" dirty="0" smtClean="0">
                <a:latin typeface="Century Gothic" panose="020B0502020202020204" pitchFamily="34" charset="0"/>
              </a:rPr>
              <a:t>C) </a:t>
            </a:r>
            <a:r>
              <a:rPr lang="ru-RU" sz="3600" dirty="0">
                <a:latin typeface="Century Gothic" panose="020B0502020202020204" pitchFamily="34" charset="0"/>
              </a:rPr>
              <a:t>= 1,66057 · 10</a:t>
            </a:r>
            <a:r>
              <a:rPr lang="ru-RU" sz="3600" baseline="30000" dirty="0">
                <a:latin typeface="Century Gothic" panose="020B0502020202020204" pitchFamily="34" charset="0"/>
              </a:rPr>
              <a:t>−24</a:t>
            </a:r>
            <a:r>
              <a:rPr lang="ru-RU" sz="3600" dirty="0">
                <a:latin typeface="Century Gothic" panose="020B0502020202020204" pitchFamily="34" charset="0"/>
              </a:rPr>
              <a:t> г </a:t>
            </a:r>
            <a:endParaRPr lang="ru-RU" sz="3600" dirty="0" smtClean="0">
              <a:latin typeface="Century Gothic" panose="020B0502020202020204" pitchFamily="34" charset="0"/>
            </a:endParaRPr>
          </a:p>
          <a:p>
            <a:endParaRPr lang="ru-RU" sz="3200" dirty="0" smtClean="0"/>
          </a:p>
        </p:txBody>
      </p:sp>
      <p:sp>
        <p:nvSpPr>
          <p:cNvPr id="4" name="AutoShape 2" descr="Молекулы PNG картинки скачать бесплатно, молекул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Молекулы PNG картинки скачать бесплатно, молекула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Молекулы PNG картинки скачать бесплатно, молекула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 descr="C:\Users\Zver\Desktop\Без 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06" y="2492896"/>
            <a:ext cx="3940988" cy="39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ru-RU" sz="3200" dirty="0" smtClean="0">
                <a:latin typeface="Century Gothic" panose="020B0502020202020204" pitchFamily="34" charset="0"/>
              </a:rPr>
              <a:t>безразмерная величина</a:t>
            </a:r>
          </a:p>
          <a:p>
            <a:pPr lvl="0"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ru-RU" sz="3200" dirty="0">
                <a:latin typeface="Century Gothic" panose="020B0502020202020204" pitchFamily="34" charset="0"/>
              </a:rPr>
              <a:t>(устаревшее название — атомный </a:t>
            </a:r>
            <a:r>
              <a:rPr lang="ru-RU" sz="3200" dirty="0" smtClean="0">
                <a:latin typeface="Century Gothic" panose="020B0502020202020204" pitchFamily="34" charset="0"/>
              </a:rPr>
              <a:t>вес,) величина</a:t>
            </a:r>
            <a:r>
              <a:rPr lang="ru-RU" sz="3200" dirty="0">
                <a:latin typeface="Century Gothic" panose="020B0502020202020204" pitchFamily="34" charset="0"/>
              </a:rPr>
              <a:t>, которая показывает, </a:t>
            </a:r>
            <a:r>
              <a:rPr lang="ru-RU" sz="3200" dirty="0" smtClean="0">
                <a:latin typeface="Century Gothic" panose="020B0502020202020204" pitchFamily="34" charset="0"/>
              </a:rPr>
              <a:t>во </a:t>
            </a:r>
            <a:r>
              <a:rPr lang="ru-RU" sz="3200" dirty="0">
                <a:latin typeface="Century Gothic" panose="020B0502020202020204" pitchFamily="34" charset="0"/>
              </a:rPr>
              <a:t>сколько раз масса </a:t>
            </a:r>
            <a:r>
              <a:rPr lang="ru-RU" sz="3200" dirty="0" smtClean="0">
                <a:latin typeface="Century Gothic" panose="020B0502020202020204" pitchFamily="34" charset="0"/>
              </a:rPr>
              <a:t>данного атома больше, чем </a:t>
            </a:r>
            <a:r>
              <a:rPr lang="ru-RU" sz="3200" dirty="0" err="1" smtClean="0">
                <a:latin typeface="Century Gothic" panose="020B0502020202020204" pitchFamily="34" charset="0"/>
              </a:rPr>
              <a:t>а.е.м</a:t>
            </a:r>
            <a:endParaRPr lang="ru-RU" sz="32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3200" dirty="0" smtClean="0">
                <a:latin typeface="Century Gothic" panose="020B0502020202020204" pitchFamily="34" charset="0"/>
              </a:rPr>
              <a:t> </a:t>
            </a:r>
            <a:endParaRPr lang="ru-RU" sz="3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52686" y="470138"/>
            <a:ext cx="881180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1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Относительная атомная масса </a:t>
            </a:r>
            <a:endParaRPr lang="ru-RU" sz="51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6486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88840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Мr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ru-RU" sz="3200" dirty="0" smtClean="0">
                <a:latin typeface="Century Gothic" panose="020B0502020202020204" pitchFamily="34" charset="0"/>
              </a:rPr>
              <a:t>безразмерная величина</a:t>
            </a:r>
          </a:p>
          <a:p>
            <a:pPr lvl="0" algn="ctr"/>
            <a:endParaRPr lang="ru-RU" sz="3200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это </a:t>
            </a:r>
            <a:r>
              <a:rPr lang="ru-RU" sz="3200" dirty="0">
                <a:latin typeface="Century Gothic" panose="020B0502020202020204" pitchFamily="34" charset="0"/>
              </a:rPr>
              <a:t>отношение массы молекулы или формульной единицы к атомной единице массы </a:t>
            </a:r>
            <a:endParaRPr lang="ru-RU" sz="3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Относительная молекулярная масса </a:t>
            </a:r>
            <a:endParaRPr lang="ru-RU" sz="6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73496" cy="686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8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3403" y="1412776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или </a:t>
            </a:r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ν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ru-RU" sz="3200" dirty="0" smtClean="0">
                <a:latin typeface="Century Gothic" panose="020B0502020202020204" pitchFamily="34" charset="0"/>
              </a:rPr>
              <a:t>моль</a:t>
            </a:r>
          </a:p>
          <a:p>
            <a:pPr lvl="0" algn="ctr"/>
            <a:endParaRPr lang="ru-RU" sz="3200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физическая </a:t>
            </a:r>
            <a:r>
              <a:rPr lang="ru-RU" sz="3200" dirty="0">
                <a:latin typeface="Century Gothic" panose="020B0502020202020204" pitchFamily="34" charset="0"/>
              </a:rPr>
              <a:t>величина, характеризующая количество </a:t>
            </a:r>
            <a:r>
              <a:rPr lang="ru-RU" sz="3200" dirty="0" smtClean="0">
                <a:latin typeface="Century Gothic" panose="020B0502020202020204" pitchFamily="34" charset="0"/>
              </a:rPr>
              <a:t>структурных </a:t>
            </a:r>
            <a:r>
              <a:rPr lang="ru-RU" sz="3200" dirty="0">
                <a:latin typeface="Century Gothic" panose="020B0502020202020204" pitchFamily="34" charset="0"/>
              </a:rPr>
              <a:t>единиц (атомы, молекулы, ионы, электроны), содержащихся в данном веществе</a:t>
            </a:r>
            <a:endParaRPr lang="ru-RU" sz="3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Количество вещества </a:t>
            </a:r>
            <a:endParaRPr lang="ru-RU" sz="6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2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3403" y="1412776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единица </a:t>
            </a:r>
            <a:r>
              <a:rPr lang="ru-RU" sz="3200" dirty="0">
                <a:latin typeface="Century Gothic" panose="020B0502020202020204" pitchFamily="34" charset="0"/>
              </a:rPr>
              <a:t>измерения количества вещества </a:t>
            </a:r>
            <a:endParaRPr lang="ru-RU" sz="3200" dirty="0" smtClean="0">
              <a:latin typeface="Century Gothic" panose="020B0502020202020204" pitchFamily="34" charset="0"/>
            </a:endParaRPr>
          </a:p>
          <a:p>
            <a:pPr lvl="0" algn="ctr"/>
            <a:endParaRPr lang="ru-RU" sz="3200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значение </a:t>
            </a:r>
            <a:r>
              <a:rPr lang="ru-RU" sz="3200" dirty="0">
                <a:latin typeface="Century Gothic" panose="020B0502020202020204" pitchFamily="34" charset="0"/>
              </a:rPr>
              <a:t>одного моля определяется через число </a:t>
            </a:r>
            <a:r>
              <a:rPr lang="ru-RU" sz="3200" dirty="0" smtClean="0">
                <a:latin typeface="Century Gothic" panose="020B0502020202020204" pitchFamily="34" charset="0"/>
              </a:rPr>
              <a:t>Авогадро</a:t>
            </a:r>
          </a:p>
          <a:p>
            <a:pPr lvl="0" algn="ctr"/>
            <a:endParaRPr lang="ru-RU" sz="3200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>
                <a:latin typeface="Century Gothic" panose="020B0502020202020204" pitchFamily="34" charset="0"/>
              </a:rPr>
              <a:t>один моль — количество вещества, содержащее 6,022 </a:t>
            </a:r>
            <a:r>
              <a:rPr lang="ru-RU" sz="3200" dirty="0" smtClean="0">
                <a:latin typeface="Century Gothic" panose="020B0502020202020204" pitchFamily="34" charset="0"/>
              </a:rPr>
              <a:t>⋅</a:t>
            </a:r>
            <a:r>
              <a:rPr lang="ru-RU" sz="3200" dirty="0">
                <a:latin typeface="Century Gothic" panose="020B0502020202020204" pitchFamily="34" charset="0"/>
              </a:rPr>
              <a:t>10</a:t>
            </a:r>
            <a:r>
              <a:rPr lang="ru-RU" sz="3200" baseline="30000" dirty="0">
                <a:latin typeface="Century Gothic" panose="020B0502020202020204" pitchFamily="34" charset="0"/>
              </a:rPr>
              <a:t>23 </a:t>
            </a:r>
            <a:r>
              <a:rPr lang="ru-RU" sz="3200" dirty="0" smtClean="0">
                <a:latin typeface="Century Gothic" panose="020B0502020202020204" pitchFamily="34" charset="0"/>
              </a:rPr>
              <a:t>частиц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pPr algn="ctr"/>
            <a:endParaRPr lang="en-US" sz="32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 smtClean="0">
                <a:latin typeface="Century Gothic" panose="020B0502020202020204" pitchFamily="34" charset="0"/>
              </a:rPr>
              <a:t>N</a:t>
            </a:r>
            <a:r>
              <a:rPr lang="en-US" sz="3200" b="1" baseline="-25000" dirty="0" smtClean="0">
                <a:latin typeface="Century Gothic" panose="020B0502020202020204" pitchFamily="34" charset="0"/>
              </a:rPr>
              <a:t>A</a:t>
            </a:r>
            <a:r>
              <a:rPr lang="en-US" sz="3200" b="1" dirty="0" smtClean="0">
                <a:latin typeface="Century Gothic" panose="020B0502020202020204" pitchFamily="34" charset="0"/>
              </a:rPr>
              <a:t>= </a:t>
            </a:r>
            <a:r>
              <a:rPr lang="ru-RU" sz="3200" b="1" dirty="0" smtClean="0">
                <a:latin typeface="Century Gothic" panose="020B0502020202020204" pitchFamily="34" charset="0"/>
              </a:rPr>
              <a:t>6,022 </a:t>
            </a:r>
            <a:r>
              <a:rPr lang="ru-RU" sz="3200" b="1" dirty="0">
                <a:latin typeface="Century Gothic" panose="020B0502020202020204" pitchFamily="34" charset="0"/>
              </a:rPr>
              <a:t>⋅</a:t>
            </a:r>
            <a:r>
              <a:rPr lang="ru-RU" sz="3200" b="1" dirty="0" smtClean="0">
                <a:latin typeface="Century Gothic" panose="020B0502020202020204" pitchFamily="34" charset="0"/>
              </a:rPr>
              <a:t>10</a:t>
            </a:r>
            <a:r>
              <a:rPr lang="ru-RU" sz="3200" b="1" baseline="30000" dirty="0" smtClean="0">
                <a:latin typeface="Century Gothic" panose="020B0502020202020204" pitchFamily="34" charset="0"/>
              </a:rPr>
              <a:t>23</a:t>
            </a:r>
            <a:endParaRPr lang="ru-RU" sz="3200" b="1" dirty="0">
              <a:latin typeface="Century Gothic" panose="020B0502020202020204" pitchFamily="34" charset="0"/>
            </a:endParaRPr>
          </a:p>
          <a:p>
            <a:pPr lvl="0" algn="ctr"/>
            <a:endParaRPr lang="ru-RU" sz="320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МОЛЬ</a:t>
            </a:r>
            <a:endParaRPr lang="ru-RU" sz="60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7086" y="0"/>
            <a:ext cx="9231086" cy="69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9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5" descr="Трафарет ладошки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sun9-4.userapi.com/impg/1Vjusp9FOv26SGUcfyQEXHFmh-yd2DeFY-bWNQ/HDM0qLCyTps.jpg?size=1280x1004&amp;quality=95&amp;sign=f925e43b88ffd5bcf116d2d5a58ade5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8358"/>
          <a:stretch/>
        </p:blipFill>
        <p:spPr bwMode="auto">
          <a:xfrm>
            <a:off x="390802" y="473463"/>
            <a:ext cx="8362395" cy="591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0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C:\Users\Zver\Desktop\20240930190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99" y="2780928"/>
            <a:ext cx="3749402" cy="37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4" y="300336"/>
            <a:ext cx="670568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4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3403" y="1412776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smtClean="0">
                <a:latin typeface="Century Gothic" panose="020B0502020202020204" pitchFamily="34" charset="0"/>
              </a:rPr>
              <a:t>г/моль</a:t>
            </a:r>
          </a:p>
          <a:p>
            <a:pPr lvl="0" algn="ctr"/>
            <a:endParaRPr lang="ru-RU" sz="3200" dirty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это </a:t>
            </a:r>
            <a:r>
              <a:rPr lang="ru-RU" sz="3200" dirty="0">
                <a:latin typeface="Century Gothic" panose="020B0502020202020204" pitchFamily="34" charset="0"/>
              </a:rPr>
              <a:t>масса одного моля вещества</a:t>
            </a:r>
            <a:endParaRPr lang="ru-RU" sz="320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Молярная</a:t>
            </a:r>
            <a:r>
              <a:rPr lang="uk-UA" sz="7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 </a:t>
            </a:r>
            <a:r>
              <a:rPr lang="uk-UA" sz="72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масса</a:t>
            </a:r>
            <a:endParaRPr lang="ru-RU" sz="60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0819" y="184482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entury Gothic" panose="020B0502020202020204" pitchFamily="34" charset="0"/>
              </a:rPr>
              <a:t>N, </a:t>
            </a:r>
            <a:r>
              <a:rPr lang="ru-RU" sz="3200" dirty="0">
                <a:latin typeface="Century Gothic" panose="020B0502020202020204" pitchFamily="34" charset="0"/>
              </a:rPr>
              <a:t>безразмерная величина</a:t>
            </a:r>
          </a:p>
          <a:p>
            <a:pPr lvl="0" algn="ctr"/>
            <a:endParaRPr lang="ru-RU" sz="3200" b="1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количество атомов, молекул и т.д.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Число </a:t>
            </a:r>
            <a:r>
              <a:rPr lang="uk-UA" sz="72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частиц</a:t>
            </a:r>
            <a:endParaRPr lang="ru-RU" sz="6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67046" cy="687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0819" y="184482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entury Gothic" panose="020B0502020202020204" pitchFamily="34" charset="0"/>
              </a:rPr>
              <a:t>m, </a:t>
            </a:r>
            <a:r>
              <a:rPr lang="uk-UA" sz="3200" dirty="0" smtClean="0">
                <a:latin typeface="Century Gothic" panose="020B0502020202020204" pitchFamily="34" charset="0"/>
              </a:rPr>
              <a:t>г</a:t>
            </a:r>
            <a:endParaRPr lang="ru-RU" sz="3200" dirty="0">
              <a:latin typeface="Century Gothic" panose="020B0502020202020204" pitchFamily="34" charset="0"/>
            </a:endParaRPr>
          </a:p>
          <a:p>
            <a:pPr lvl="0" algn="ctr"/>
            <a:endParaRPr lang="ru-RU" sz="3200" b="1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мера </a:t>
            </a:r>
            <a:r>
              <a:rPr lang="ru-RU" sz="3200" dirty="0">
                <a:latin typeface="Century Gothic" panose="020B0502020202020204" pitchFamily="34" charset="0"/>
              </a:rPr>
              <a:t>количества материи в теле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Масса</a:t>
            </a:r>
            <a:endParaRPr lang="ru-RU" sz="6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971" cy="68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7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92696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Расчетные задачи в химии</a:t>
            </a:r>
          </a:p>
          <a:p>
            <a:endParaRPr lang="ru-RU" dirty="0" smtClean="0">
              <a:latin typeface="BERNIER Shade" pitchFamily="50" charset="-52"/>
            </a:endParaRPr>
          </a:p>
          <a:p>
            <a:pPr lvl="0" algn="just">
              <a:buAutoNum type="arabicParenR"/>
            </a:pPr>
            <a:r>
              <a:rPr lang="ru-RU" sz="3600" dirty="0" smtClean="0">
                <a:latin typeface="Century Gothic" panose="020B0502020202020204" pitchFamily="34" charset="0"/>
              </a:rPr>
              <a:t> учат </a:t>
            </a:r>
            <a:r>
              <a:rPr lang="ru-RU" sz="3600" dirty="0">
                <a:latin typeface="Century Gothic" panose="020B0502020202020204" pitchFamily="34" charset="0"/>
              </a:rPr>
              <a:t>мыслить, ориентироваться в проблемной ситуации</a:t>
            </a:r>
            <a:r>
              <a:rPr lang="ru-RU" sz="3600" dirty="0" smtClean="0">
                <a:latin typeface="Century Gothic" panose="020B0502020202020204" pitchFamily="34" charset="0"/>
              </a:rPr>
              <a:t>;</a:t>
            </a:r>
            <a:endParaRPr lang="ru-RU" sz="3600" dirty="0">
              <a:latin typeface="Century Gothic" panose="020B0502020202020204" pitchFamily="34" charset="0"/>
            </a:endParaRPr>
          </a:p>
          <a:p>
            <a:pPr lvl="0" algn="just">
              <a:buAutoNum type="arabicParenR"/>
            </a:pPr>
            <a:r>
              <a:rPr lang="ru-RU" sz="3600" dirty="0" smtClean="0">
                <a:latin typeface="Century Gothic" panose="020B0502020202020204" pitchFamily="34" charset="0"/>
              </a:rPr>
              <a:t> учат </a:t>
            </a:r>
            <a:r>
              <a:rPr lang="ru-RU" sz="3600" dirty="0">
                <a:latin typeface="Century Gothic" panose="020B0502020202020204" pitchFamily="34" charset="0"/>
              </a:rPr>
              <a:t>понимать явления в свете важнейших теорий и </a:t>
            </a:r>
            <a:r>
              <a:rPr lang="ru-RU" sz="3600" dirty="0" smtClean="0">
                <a:latin typeface="Century Gothic" panose="020B0502020202020204" pitchFamily="34" charset="0"/>
              </a:rPr>
              <a:t>законов</a:t>
            </a:r>
            <a:endParaRPr lang="ru-RU" sz="3600" dirty="0">
              <a:latin typeface="Century Gothic" panose="020B0502020202020204" pitchFamily="34" charset="0"/>
            </a:endParaRPr>
          </a:p>
          <a:p>
            <a:pPr lvl="0">
              <a:buAutoNum type="arabicParenR"/>
            </a:pPr>
            <a:r>
              <a:rPr lang="ru-RU" sz="3600" dirty="0" smtClean="0">
                <a:latin typeface="Century Gothic" panose="020B0502020202020204" pitchFamily="34" charset="0"/>
              </a:rPr>
              <a:t> позволяют устанавливать </a:t>
            </a:r>
            <a:r>
              <a:rPr lang="ru-RU" sz="3600" dirty="0" err="1" smtClean="0">
                <a:latin typeface="Century Gothic" panose="020B0502020202020204" pitchFamily="34" charset="0"/>
              </a:rPr>
              <a:t>межпредметные</a:t>
            </a:r>
            <a:r>
              <a:rPr lang="ru-RU" sz="3600" dirty="0" smtClean="0">
                <a:latin typeface="Century Gothic" panose="020B0502020202020204" pitchFamily="34" charset="0"/>
              </a:rPr>
              <a:t> </a:t>
            </a:r>
            <a:r>
              <a:rPr lang="ru-RU" sz="3600" dirty="0">
                <a:latin typeface="Century Gothic" panose="020B0502020202020204" pitchFamily="34" charset="0"/>
              </a:rPr>
              <a:t>связи </a:t>
            </a:r>
            <a:r>
              <a:rPr lang="ru-RU" sz="3600" dirty="0" smtClean="0">
                <a:latin typeface="Century Gothic" panose="020B0502020202020204" pitchFamily="34" charset="0"/>
              </a:rPr>
              <a:t> 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6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2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0819" y="1844824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entury Gothic" panose="020B0502020202020204" pitchFamily="34" charset="0"/>
              </a:rPr>
              <a:t>V, </a:t>
            </a:r>
            <a:r>
              <a:rPr lang="uk-UA" sz="3200" dirty="0">
                <a:latin typeface="Century Gothic" panose="020B0502020202020204" pitchFamily="34" charset="0"/>
              </a:rPr>
              <a:t>л</a:t>
            </a:r>
            <a:endParaRPr lang="ru-RU" sz="3200" dirty="0">
              <a:latin typeface="Century Gothic" panose="020B0502020202020204" pitchFamily="34" charset="0"/>
            </a:endParaRPr>
          </a:p>
          <a:p>
            <a:pPr lvl="0" algn="ctr"/>
            <a:endParaRPr lang="ru-RU" sz="3200" b="1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>
                <a:latin typeface="Century Gothic" panose="020B0502020202020204" pitchFamily="34" charset="0"/>
              </a:rPr>
              <a:t>количественная характеристика пространства, занимаемого телом или веществом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обьем</a:t>
            </a:r>
            <a:endParaRPr lang="ru-RU" sz="6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9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59284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entury Gothic" panose="020B0502020202020204" pitchFamily="34" charset="0"/>
              </a:rPr>
              <a:t>Vm</a:t>
            </a:r>
            <a:r>
              <a:rPr lang="en-US" sz="3200" b="1" dirty="0">
                <a:latin typeface="Century Gothic" panose="020B0502020202020204" pitchFamily="34" charset="0"/>
              </a:rPr>
              <a:t>, </a:t>
            </a:r>
            <a:r>
              <a:rPr lang="uk-UA" sz="3200" b="1" dirty="0" smtClean="0">
                <a:solidFill>
                  <a:srgbClr val="A3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22,4 моль/л</a:t>
            </a:r>
            <a:endParaRPr lang="uk-UA" sz="3200" b="1" dirty="0">
              <a:solidFill>
                <a:srgbClr val="A327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endParaRPr lang="ru-RU" sz="3200" b="1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en-US" sz="3200" dirty="0" smtClean="0">
                <a:latin typeface="Century Gothic" panose="020B0502020202020204" pitchFamily="34" charset="0"/>
              </a:rPr>
              <a:t> </a:t>
            </a:r>
            <a:r>
              <a:rPr lang="ru-RU" sz="3200" dirty="0" smtClean="0">
                <a:latin typeface="Century Gothic" panose="020B0502020202020204" pitchFamily="34" charset="0"/>
              </a:rPr>
              <a:t>это </a:t>
            </a:r>
            <a:r>
              <a:rPr lang="ru-RU" sz="3200" dirty="0">
                <a:latin typeface="Century Gothic" panose="020B0502020202020204" pitchFamily="34" charset="0"/>
              </a:rPr>
              <a:t>объем одного моля </a:t>
            </a:r>
            <a:r>
              <a:rPr lang="ru-RU" sz="3200" dirty="0" smtClean="0">
                <a:latin typeface="Century Gothic" panose="020B0502020202020204" pitchFamily="34" charset="0"/>
              </a:rPr>
              <a:t>газа</a:t>
            </a:r>
          </a:p>
          <a:p>
            <a:pPr lvl="0" algn="ctr"/>
            <a:endParaRPr lang="ru-RU" sz="3200" dirty="0" smtClean="0"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один </a:t>
            </a:r>
            <a:r>
              <a:rPr lang="ru-RU" sz="3200" dirty="0">
                <a:latin typeface="Century Gothic" panose="020B0502020202020204" pitchFamily="34" charset="0"/>
              </a:rPr>
              <a:t>моль любого газа при одинаковых условиях занимает один и тот же объем, при нормальных условиях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Молярный </a:t>
            </a:r>
            <a:r>
              <a:rPr lang="ru-RU" sz="7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объем</a:t>
            </a:r>
            <a:endParaRPr lang="ru-RU" sz="6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302" cy="68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7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2087724" y="11650"/>
            <a:ext cx="4968552" cy="4131479"/>
            <a:chOff x="323528" y="908720"/>
            <a:chExt cx="4968552" cy="4131479"/>
          </a:xfrm>
        </p:grpSpPr>
        <p:sp>
          <p:nvSpPr>
            <p:cNvPr id="6" name="Равнобедренный треугольник 5"/>
            <p:cNvSpPr/>
            <p:nvPr/>
          </p:nvSpPr>
          <p:spPr>
            <a:xfrm>
              <a:off x="323528" y="908720"/>
              <a:ext cx="4968552" cy="4104456"/>
            </a:xfrm>
            <a:prstGeom prst="triangle">
              <a:avLst/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 Light"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73750" y="3113348"/>
              <a:ext cx="26681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807804" y="3113348"/>
              <a:ext cx="0" cy="19268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40"/>
          <p:cNvSpPr txBox="1"/>
          <p:nvPr/>
        </p:nvSpPr>
        <p:spPr>
          <a:xfrm>
            <a:off x="3981973" y="520220"/>
            <a:ext cx="1116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m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8" name="TextBox 42"/>
          <p:cNvSpPr txBox="1"/>
          <p:nvPr/>
        </p:nvSpPr>
        <p:spPr>
          <a:xfrm>
            <a:off x="4932040" y="2434744"/>
            <a:ext cx="1164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M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9" name="TextBox 43"/>
          <p:cNvSpPr txBox="1"/>
          <p:nvPr/>
        </p:nvSpPr>
        <p:spPr>
          <a:xfrm>
            <a:off x="3116126" y="2348880"/>
            <a:ext cx="897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n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Надпись 2"/>
              <p:cNvSpPr txBox="1">
                <a:spLocks noChangeArrowheads="1"/>
              </p:cNvSpPr>
              <p:nvPr/>
            </p:nvSpPr>
            <p:spPr bwMode="auto">
              <a:xfrm>
                <a:off x="682734" y="4365104"/>
                <a:ext cx="8894894" cy="1654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m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3200" smtClean="0">
                        <a:effectLst/>
                        <a:latin typeface="Cambria Math"/>
                        <a:ea typeface="Calibri"/>
                        <a:cs typeface="Calibri Light"/>
                      </a:rPr>
                      <m:t>n</m:t>
                    </m:r>
                    <m:r>
                      <a:rPr lang="ru-RU" sz="3200" i="1" smtClean="0">
                        <a:effectLst/>
                        <a:latin typeface="Cambria Math"/>
                        <a:ea typeface="Calibri"/>
                        <a:cs typeface="Calibri Light"/>
                      </a:rPr>
                      <m:t>∗</m:t>
                    </m:r>
                    <m:r>
                      <m:rPr>
                        <m:sty m:val="p"/>
                      </m:rPr>
                      <a:rPr lang="ru-RU" sz="3200">
                        <a:effectLst/>
                        <a:latin typeface="Cambria Math"/>
                        <a:ea typeface="Calibri"/>
                        <a:cs typeface="Calibri Light"/>
                      </a:rPr>
                      <m:t>M</m:t>
                    </m:r>
                  </m:oMath>
                </a14:m>
                <a:r>
                  <a:rPr lang="ru-RU" sz="3200" dirty="0">
                    <a:effectLst/>
                    <a:latin typeface="Century Gothic" panose="020B0502020202020204" pitchFamily="34" charset="0"/>
                    <a:ea typeface="Times New Roman"/>
                    <a:cs typeface="Calibri Light"/>
                  </a:rPr>
                  <a:t>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[г] масса 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b="1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n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320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ru-RU" sz="320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M</m:t>
                        </m:r>
                      </m:den>
                    </m:f>
                  </m:oMath>
                </a14:m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[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моль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] количество вещества</a:t>
                </a:r>
                <a:r>
                  <a:rPr lang="ru-RU" sz="3200" i="1" dirty="0">
                    <a:solidFill>
                      <a:srgbClr val="808080"/>
                    </a:solidFill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 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3200" b="1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М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320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ru-RU" sz="320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n</m:t>
                        </m:r>
                      </m:den>
                    </m:f>
                  </m:oMath>
                </a14:m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[г/моль] молярная масса 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 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Надпись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4" y="4365104"/>
                <a:ext cx="8894894" cy="1654810"/>
              </a:xfrm>
              <a:prstGeom prst="rect">
                <a:avLst/>
              </a:prstGeom>
              <a:blipFill rotWithShape="1">
                <a:blip r:embed="rId3"/>
                <a:stretch>
                  <a:fillRect l="-1782" t="-3309" b="-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6659" cy="68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087724" y="11650"/>
            <a:ext cx="4968552" cy="4131479"/>
            <a:chOff x="323528" y="908720"/>
            <a:chExt cx="4968552" cy="4131479"/>
          </a:xfrm>
        </p:grpSpPr>
        <p:sp>
          <p:nvSpPr>
            <p:cNvPr id="6" name="Равнобедренный треугольник 5"/>
            <p:cNvSpPr/>
            <p:nvPr/>
          </p:nvSpPr>
          <p:spPr>
            <a:xfrm>
              <a:off x="323528" y="908720"/>
              <a:ext cx="4968552" cy="4104456"/>
            </a:xfrm>
            <a:prstGeom prst="triangle">
              <a:avLst/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 Light"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73750" y="3113348"/>
              <a:ext cx="26681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807804" y="3113348"/>
              <a:ext cx="0" cy="19268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40"/>
          <p:cNvSpPr txBox="1"/>
          <p:nvPr/>
        </p:nvSpPr>
        <p:spPr>
          <a:xfrm>
            <a:off x="3981973" y="520220"/>
            <a:ext cx="1116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 smtClean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V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8" name="TextBox 42"/>
          <p:cNvSpPr txBox="1"/>
          <p:nvPr/>
        </p:nvSpPr>
        <p:spPr>
          <a:xfrm>
            <a:off x="4489516" y="2546446"/>
            <a:ext cx="2226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 err="1" smtClean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Vm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9" name="TextBox 43"/>
          <p:cNvSpPr txBox="1"/>
          <p:nvPr/>
        </p:nvSpPr>
        <p:spPr>
          <a:xfrm>
            <a:off x="3116126" y="2348880"/>
            <a:ext cx="897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n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Надпись 2"/>
              <p:cNvSpPr txBox="1">
                <a:spLocks noChangeArrowheads="1"/>
              </p:cNvSpPr>
              <p:nvPr/>
            </p:nvSpPr>
            <p:spPr bwMode="auto">
              <a:xfrm>
                <a:off x="682734" y="4365104"/>
                <a:ext cx="8894894" cy="1654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V</a:t>
                </a:r>
                <a:r>
                  <a:rPr lang="ru-RU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3200">
                        <a:effectLst/>
                        <a:latin typeface="Cambria Math"/>
                        <a:ea typeface="Calibri"/>
                        <a:cs typeface="Calibri Light"/>
                      </a:rPr>
                      <m:t>n</m:t>
                    </m:r>
                    <m:r>
                      <a:rPr lang="ru-RU" sz="3200" i="1" smtClean="0">
                        <a:effectLst/>
                        <a:latin typeface="Cambria Math"/>
                        <a:ea typeface="Calibri"/>
                        <a:cs typeface="Calibri Light"/>
                      </a:rPr>
                      <m:t>∗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/>
                        <a:ea typeface="Calibri"/>
                        <a:cs typeface="Calibri Light"/>
                      </a:rPr>
                      <m:t>Vm</m:t>
                    </m:r>
                  </m:oMath>
                </a14:m>
                <a:r>
                  <a:rPr lang="ru-RU" sz="3200" dirty="0">
                    <a:effectLst/>
                    <a:latin typeface="Century Gothic" panose="020B0502020202020204" pitchFamily="34" charset="0"/>
                    <a:ea typeface="Times New Roman"/>
                    <a:cs typeface="Calibri Light"/>
                  </a:rPr>
                  <a:t> 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[</a:t>
                </a:r>
                <a:r>
                  <a:rPr lang="uk-UA" sz="3200" dirty="0">
                    <a:latin typeface="Century Gothic" panose="020B0502020202020204" pitchFamily="34" charset="0"/>
                    <a:ea typeface="Calibri"/>
                    <a:cs typeface="Calibri Light"/>
                  </a:rPr>
                  <a:t>л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] </a:t>
                </a:r>
                <a:r>
                  <a:rPr lang="uk-UA" sz="3200" dirty="0" err="1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обьем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b="1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n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Vm</m:t>
                        </m:r>
                      </m:den>
                    </m:f>
                  </m:oMath>
                </a14:m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[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моль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] количество вещества</a:t>
                </a:r>
                <a:r>
                  <a:rPr lang="ru-RU" sz="3200" i="1" dirty="0">
                    <a:solidFill>
                      <a:srgbClr val="808080"/>
                    </a:solidFill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 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b="1" dirty="0" err="1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Vm</a:t>
                </a:r>
                <a:r>
                  <a:rPr lang="ru-RU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:r>
                  <a:rPr lang="en-US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22,4 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л/моль 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моляр</a:t>
                </a:r>
                <a:r>
                  <a:rPr lang="uk-UA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н</a:t>
                </a:r>
                <a:r>
                  <a:rPr lang="ru-RU" sz="3200" dirty="0" err="1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ый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ru-RU" sz="3200" dirty="0" err="1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обьем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 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16" name="Надпись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4" y="4365104"/>
                <a:ext cx="8894894" cy="1654810"/>
              </a:xfrm>
              <a:prstGeom prst="rect">
                <a:avLst/>
              </a:prstGeom>
              <a:blipFill rotWithShape="1">
                <a:blip r:embed="rId3"/>
                <a:stretch>
                  <a:fillRect l="-1782" t="-3309" b="-463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1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2087724" y="11650"/>
            <a:ext cx="4968552" cy="4131479"/>
            <a:chOff x="323528" y="908720"/>
            <a:chExt cx="4968552" cy="4131479"/>
          </a:xfrm>
        </p:grpSpPr>
        <p:sp>
          <p:nvSpPr>
            <p:cNvPr id="6" name="Равнобедренный треугольник 5"/>
            <p:cNvSpPr/>
            <p:nvPr/>
          </p:nvSpPr>
          <p:spPr>
            <a:xfrm>
              <a:off x="323528" y="908720"/>
              <a:ext cx="4968552" cy="4104456"/>
            </a:xfrm>
            <a:prstGeom prst="triangle">
              <a:avLst/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 Light"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73750" y="3113348"/>
              <a:ext cx="266810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807804" y="3113348"/>
              <a:ext cx="0" cy="19268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40"/>
          <p:cNvSpPr txBox="1"/>
          <p:nvPr/>
        </p:nvSpPr>
        <p:spPr>
          <a:xfrm>
            <a:off x="3981973" y="520220"/>
            <a:ext cx="1116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 smtClean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N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8" name="TextBox 42"/>
          <p:cNvSpPr txBox="1"/>
          <p:nvPr/>
        </p:nvSpPr>
        <p:spPr>
          <a:xfrm>
            <a:off x="4572000" y="2394873"/>
            <a:ext cx="2226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 smtClean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N</a:t>
            </a:r>
            <a:r>
              <a:rPr lang="en-US" sz="9600" b="1" kern="1200" baseline="-25000" dirty="0" smtClean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A</a:t>
            </a:r>
            <a:endParaRPr lang="ru-RU" sz="6000" baseline="-25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p:sp>
        <p:nvSpPr>
          <p:cNvPr id="9" name="TextBox 43"/>
          <p:cNvSpPr txBox="1"/>
          <p:nvPr/>
        </p:nvSpPr>
        <p:spPr>
          <a:xfrm>
            <a:off x="3116126" y="2348880"/>
            <a:ext cx="897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b="1" kern="1200" dirty="0">
                <a:solidFill>
                  <a:srgbClr val="0F243E"/>
                </a:solidFill>
                <a:effectLst/>
                <a:latin typeface="Century Gothic" panose="020B0502020202020204" pitchFamily="34" charset="0"/>
                <a:ea typeface="Times New Roman"/>
                <a:cs typeface="Times New Roman"/>
              </a:rPr>
              <a:t>n</a:t>
            </a:r>
            <a:endParaRPr lang="ru-RU" sz="6000" dirty="0">
              <a:effectLst/>
              <a:latin typeface="Century Gothic" panose="020B0502020202020204" pitchFamily="34" charset="0"/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Надпись 2"/>
              <p:cNvSpPr txBox="1">
                <a:spLocks noChangeArrowheads="1"/>
              </p:cNvSpPr>
              <p:nvPr/>
            </p:nvSpPr>
            <p:spPr bwMode="auto">
              <a:xfrm>
                <a:off x="682734" y="4365104"/>
                <a:ext cx="8894894" cy="1654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N</a:t>
                </a:r>
                <a:r>
                  <a:rPr lang="ru-RU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3200">
                        <a:effectLst/>
                        <a:latin typeface="Cambria Math"/>
                        <a:ea typeface="Calibri"/>
                        <a:cs typeface="Calibri Light"/>
                      </a:rPr>
                      <m:t>n</m:t>
                    </m:r>
                    <m:r>
                      <a:rPr lang="ru-RU" sz="3200" i="1" smtClean="0">
                        <a:effectLst/>
                        <a:latin typeface="Cambria Math"/>
                        <a:ea typeface="Calibri"/>
                        <a:cs typeface="Calibri Light"/>
                      </a:rPr>
                      <m:t>∗</m:t>
                    </m:r>
                    <m:r>
                      <m:rPr>
                        <m:nor/>
                      </m:rPr>
                      <a:rPr lang="en-US" sz="3200" dirty="0">
                        <a:latin typeface="Century Gothic" panose="020B0502020202020204" pitchFamily="34" charset="0"/>
                        <a:ea typeface="Calibri"/>
                        <a:cs typeface="Calibri Light"/>
                      </a:rPr>
                      <m:t>N</m:t>
                    </m:r>
                    <m:r>
                      <m:rPr>
                        <m:nor/>
                      </m:rPr>
                      <a:rPr lang="en-US" sz="3200" baseline="-25000" dirty="0">
                        <a:latin typeface="Century Gothic" panose="020B0502020202020204" pitchFamily="34" charset="0"/>
                        <a:ea typeface="Calibri"/>
                        <a:cs typeface="Calibri Light"/>
                      </a:rPr>
                      <m:t>A</m:t>
                    </m:r>
                  </m:oMath>
                </a14:m>
                <a:r>
                  <a:rPr lang="uk-UA" sz="3200" dirty="0" smtClean="0"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en-US" sz="3200" dirty="0" smtClean="0"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uk-UA" sz="3200" dirty="0" smtClean="0">
                    <a:latin typeface="Century Gothic" panose="020B0502020202020204" pitchFamily="34" charset="0"/>
                    <a:ea typeface="Calibri"/>
                    <a:cs typeface="Calibri Light"/>
                  </a:rPr>
                  <a:t>число </a:t>
                </a:r>
                <a:r>
                  <a:rPr lang="uk-UA" sz="3200" dirty="0" err="1" smtClean="0">
                    <a:latin typeface="Century Gothic" panose="020B0502020202020204" pitchFamily="34" charset="0"/>
                    <a:ea typeface="Calibri"/>
                    <a:cs typeface="Calibri Light"/>
                  </a:rPr>
                  <a:t>частиц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3200" b="1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n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</m:ctrlPr>
                      </m:fPr>
                      <m:num>
                        <m:r>
                          <a:rPr lang="uk-UA" sz="3200" b="0" i="0" smtClean="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effectLst/>
                            <a:latin typeface="Cambria Math"/>
                            <a:ea typeface="Calibri"/>
                            <a:cs typeface="Calibri Light"/>
                          </a:rPr>
                          <m:t>N</m:t>
                        </m:r>
                      </m:num>
                      <m:den>
                        <m:sSub>
                          <m:sSubPr>
                            <m:ctrlPr>
                              <a:rPr lang="ru-RU" sz="3200" i="1" smtClean="0">
                                <a:effectLst/>
                                <a:latin typeface="Cambria Math"/>
                                <a:cs typeface="Calibri Light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effectLst/>
                                <a:latin typeface="Cambria Math"/>
                                <a:cs typeface="Calibri Light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effectLst/>
                                <a:latin typeface="Cambria Math"/>
                                <a:cs typeface="Calibri Light"/>
                              </a:rPr>
                              <m:t>A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[</a:t>
                </a:r>
                <a:r>
                  <a:rPr lang="ru-RU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моль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] количество вещества</a:t>
                </a:r>
                <a:r>
                  <a:rPr lang="ru-RU" sz="3200" i="1" dirty="0">
                    <a:solidFill>
                      <a:srgbClr val="808080"/>
                    </a:solidFill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 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N</a:t>
                </a:r>
                <a:r>
                  <a:rPr lang="en-US" sz="3200" b="1" baseline="-250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A</a:t>
                </a:r>
                <a:r>
                  <a:rPr lang="ru-RU" sz="3200" b="1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ru-RU" sz="3200" dirty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= </a:t>
                </a:r>
                <a:r>
                  <a:rPr lang="ru-RU" sz="3200" b="1" dirty="0"/>
                  <a:t> </a:t>
                </a:r>
                <a:r>
                  <a:rPr lang="ru-RU" sz="3200" dirty="0"/>
                  <a:t>6,02 </a:t>
                </a:r>
                <a:r>
                  <a:rPr lang="en-US" sz="3200" dirty="0" smtClean="0"/>
                  <a:t>*</a:t>
                </a:r>
                <a:r>
                  <a:rPr lang="ru-RU" sz="3200" dirty="0" smtClean="0"/>
                  <a:t> </a:t>
                </a:r>
                <a:r>
                  <a:rPr lang="ru-RU" sz="3200" dirty="0"/>
                  <a:t>10</a:t>
                </a:r>
                <a:r>
                  <a:rPr lang="ru-RU" sz="3200" baseline="30000" dirty="0"/>
                  <a:t>23 </a:t>
                </a:r>
                <a:r>
                  <a:rPr lang="en-US" sz="3200" baseline="30000" dirty="0" smtClean="0"/>
                  <a:t> </a:t>
                </a:r>
                <a:r>
                  <a:rPr lang="en-US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uk-UA" sz="3200" dirty="0" err="1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постоянная</a:t>
                </a:r>
                <a:r>
                  <a:rPr lang="uk-UA" sz="3200" dirty="0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 </a:t>
                </a:r>
                <a:r>
                  <a:rPr lang="uk-UA" sz="3200" dirty="0" err="1" smtClean="0">
                    <a:effectLst/>
                    <a:latin typeface="Century Gothic" panose="020B0502020202020204" pitchFamily="34" charset="0"/>
                    <a:ea typeface="Calibri"/>
                    <a:cs typeface="Calibri Light"/>
                  </a:rPr>
                  <a:t>Авогадро</a:t>
                </a:r>
                <a:endParaRPr lang="ru-RU" sz="2400" dirty="0">
                  <a:effectLst/>
                  <a:latin typeface="Century Gothic" panose="020B0502020202020204" pitchFamily="34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Надпись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4" y="4365104"/>
                <a:ext cx="8894894" cy="1654810"/>
              </a:xfrm>
              <a:prstGeom prst="rect">
                <a:avLst/>
              </a:prstGeom>
              <a:blipFill rotWithShape="1">
                <a:blip r:embed="rId3"/>
                <a:stretch>
                  <a:fillRect l="-1782" t="-3309" b="-514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8514" cy="68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7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179261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r>
              <a:rPr lang="ru-RU" sz="3200" dirty="0" smtClean="0">
                <a:latin typeface="Century Gothic" panose="020B0502020202020204" pitchFamily="34" charset="0"/>
              </a:rPr>
              <a:t>показывает</a:t>
            </a:r>
            <a:r>
              <a:rPr lang="ru-RU" sz="3200" dirty="0">
                <a:latin typeface="Century Gothic" panose="020B0502020202020204" pitchFamily="34" charset="0"/>
              </a:rPr>
              <a:t>, какую </a:t>
            </a:r>
            <a:r>
              <a:rPr lang="ru-RU" sz="3200" dirty="0" smtClean="0">
                <a:latin typeface="Century Gothic" panose="020B0502020202020204" pitchFamily="34" charset="0"/>
              </a:rPr>
              <a:t>долю </a:t>
            </a:r>
            <a:r>
              <a:rPr lang="ru-RU" sz="3200" dirty="0">
                <a:latin typeface="Century Gothic" panose="020B0502020202020204" pitchFamily="34" charset="0"/>
              </a:rPr>
              <a:t>составляет масса </a:t>
            </a:r>
            <a:r>
              <a:rPr lang="ru-RU" sz="3200" dirty="0" smtClean="0">
                <a:latin typeface="Century Gothic" panose="020B0502020202020204" pitchFamily="34" charset="0"/>
              </a:rPr>
              <a:t>элемента </a:t>
            </a:r>
            <a:r>
              <a:rPr lang="ru-RU" sz="3200" dirty="0">
                <a:latin typeface="Century Gothic" panose="020B0502020202020204" pitchFamily="34" charset="0"/>
              </a:rPr>
              <a:t>от всей массы </a:t>
            </a:r>
            <a:r>
              <a:rPr lang="ru-RU" sz="3200" dirty="0" smtClean="0">
                <a:latin typeface="Century Gothic" panose="020B0502020202020204" pitchFamily="34" charset="0"/>
              </a:rPr>
              <a:t>вещества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06" y="55603"/>
            <a:ext cx="88118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массовая доля химического элемента</a:t>
            </a:r>
            <a:endParaRPr lang="ru-RU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4201799"/>
                <a:ext cx="9143999" cy="1709442"/>
              </a:xfrm>
              <a:prstGeom prst="rect">
                <a:avLst/>
              </a:prstGeom>
              <a:noFill/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60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ѡ(Э)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6000" i="1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600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ru-RU" sz="6000" dirty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(Э)</m:t>
                        </m:r>
                        <m:r>
                          <a:rPr lang="en-US" sz="600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× </m:t>
                        </m:r>
                        <m:r>
                          <m:rPr>
                            <m:sty m:val="p"/>
                          </m:rPr>
                          <a:rPr lang="en-US" sz="600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Ar</m:t>
                        </m:r>
                        <m:r>
                          <m:rPr>
                            <m:nor/>
                          </m:rPr>
                          <a:rPr lang="ru-RU" sz="6000" dirty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(Э)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600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Mr</m:t>
                        </m:r>
                        <m:r>
                          <a:rPr lang="ru-RU" sz="6000" i="1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 (вещества)</m:t>
                        </m:r>
                      </m:den>
                    </m:f>
                  </m:oMath>
                </a14:m>
                <a:r>
                  <a:rPr lang="ru-RU" sz="60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×100%</a:t>
                </a:r>
                <a:endParaRPr lang="ru-RU" sz="6000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01799"/>
                <a:ext cx="9143999" cy="17094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97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6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55603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Массовая доля растворенного </a:t>
            </a:r>
            <a:r>
              <a:rPr lang="ru-RU" sz="66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вещества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36912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err="1" smtClean="0">
                <a:latin typeface="Century Gothic" panose="020B0502020202020204" pitchFamily="34" charset="0"/>
              </a:rPr>
              <a:t>отношение</a:t>
            </a:r>
            <a:r>
              <a:rPr lang="uk-UA" sz="3200" dirty="0" smtClean="0">
                <a:latin typeface="Century Gothic" panose="020B0502020202020204" pitchFamily="34" charset="0"/>
              </a:rPr>
              <a:t> </a:t>
            </a:r>
            <a:r>
              <a:rPr lang="uk-UA" sz="3200" dirty="0" err="1">
                <a:latin typeface="Century Gothic" panose="020B0502020202020204" pitchFamily="34" charset="0"/>
              </a:rPr>
              <a:t>массы</a:t>
            </a:r>
            <a:r>
              <a:rPr lang="uk-UA" sz="3200" dirty="0">
                <a:latin typeface="Century Gothic" panose="020B0502020202020204" pitchFamily="34" charset="0"/>
              </a:rPr>
              <a:t> компонента к </a:t>
            </a:r>
            <a:r>
              <a:rPr lang="uk-UA" sz="3200" dirty="0" err="1">
                <a:latin typeface="Century Gothic" panose="020B0502020202020204" pitchFamily="34" charset="0"/>
              </a:rPr>
              <a:t>общей</a:t>
            </a:r>
            <a:r>
              <a:rPr lang="uk-UA" sz="3200" dirty="0">
                <a:latin typeface="Century Gothic" panose="020B0502020202020204" pitchFamily="34" charset="0"/>
              </a:rPr>
              <a:t> </a:t>
            </a:r>
            <a:r>
              <a:rPr lang="uk-UA" sz="3200" dirty="0" err="1">
                <a:latin typeface="Century Gothic" panose="020B0502020202020204" pitchFamily="34" charset="0"/>
              </a:rPr>
              <a:t>массе</a:t>
            </a:r>
            <a:r>
              <a:rPr lang="uk-UA" sz="3200" dirty="0">
                <a:latin typeface="Century Gothic" panose="020B0502020202020204" pitchFamily="34" charset="0"/>
              </a:rPr>
              <a:t> </a:t>
            </a:r>
            <a:r>
              <a:rPr lang="uk-UA" sz="3200" dirty="0" err="1">
                <a:latin typeface="Century Gothic" panose="020B0502020202020204" pitchFamily="34" charset="0"/>
              </a:rPr>
              <a:t>смеси</a:t>
            </a:r>
            <a:r>
              <a:rPr lang="uk-UA" sz="3200" dirty="0">
                <a:latin typeface="Century Gothic" panose="020B0502020202020204" pitchFamily="34" charset="0"/>
              </a:rPr>
              <a:t> </a:t>
            </a:r>
            <a:r>
              <a:rPr lang="uk-UA" sz="3200" dirty="0" err="1">
                <a:latin typeface="Century Gothic" panose="020B0502020202020204" pitchFamily="34" charset="0"/>
              </a:rPr>
              <a:t>или</a:t>
            </a:r>
            <a:r>
              <a:rPr lang="uk-UA" sz="3200" dirty="0">
                <a:latin typeface="Century Gothic" panose="020B0502020202020204" pitchFamily="34" charset="0"/>
              </a:rPr>
              <a:t> </a:t>
            </a:r>
            <a:r>
              <a:rPr lang="uk-UA" sz="3200" dirty="0" err="1" smtClean="0">
                <a:latin typeface="Century Gothic" panose="020B0502020202020204" pitchFamily="34" charset="0"/>
              </a:rPr>
              <a:t>вещества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4235141"/>
                <a:ext cx="9143999" cy="1642757"/>
              </a:xfrm>
              <a:prstGeom prst="rect">
                <a:avLst/>
              </a:prstGeom>
              <a:noFill/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ѡ(в-</a:t>
                </a:r>
                <a:r>
                  <a:rPr lang="ru-RU" sz="5500" dirty="0" err="1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</a:t>
                </a:r>
                <a:r>
                  <a:rPr lang="ru-RU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500" i="1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uk-UA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(в−ва</m:t>
                        </m:r>
                        <m:r>
                          <m:rPr>
                            <m:nor/>
                          </m:rPr>
                          <a:rPr lang="ru-RU" sz="5500" dirty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50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uk-UA" sz="550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ru-RU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раствора</m:t>
                        </m:r>
                        <m:r>
                          <m:rPr>
                            <m:nor/>
                          </m:rPr>
                          <a:rPr lang="ru-RU" sz="5500" dirty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ru-RU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×100%</a:t>
                </a:r>
                <a:endParaRPr lang="ru-RU" sz="5500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35141"/>
                <a:ext cx="9143999" cy="16427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486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4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5560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 Объемная доля газов 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44824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entury Gothic" panose="020B0502020202020204" pitchFamily="34" charset="0"/>
              </a:rPr>
              <a:t>отношение объема данного газа к общему объему смеси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4235141"/>
                <a:ext cx="9143999" cy="1642757"/>
              </a:xfrm>
              <a:prstGeom prst="rect">
                <a:avLst/>
              </a:prstGeom>
              <a:noFill/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l-GR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ru-RU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(в-</a:t>
                </a:r>
                <a:r>
                  <a:rPr lang="ru-RU" sz="5500" dirty="0" err="1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</a:t>
                </a:r>
                <a:r>
                  <a:rPr lang="ru-RU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500" i="1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uk-UA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(в−ва</m:t>
                        </m:r>
                        <m:r>
                          <m:rPr>
                            <m:nor/>
                          </m:rPr>
                          <a:rPr lang="ru-RU" sz="5500" dirty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uk-UA" sz="550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uk-UA" sz="5500" b="0" i="0" smtClean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/>
                          </a:rPr>
                          <m:t>смеси</m:t>
                        </m:r>
                        <m:r>
                          <m:rPr>
                            <m:nor/>
                          </m:rPr>
                          <a:rPr lang="ru-RU" sz="5500" dirty="0">
                            <a:ln w="1016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>
                              <a:outerShdw blurRad="38100" dist="32000" dir="5400000" algn="tl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ru-RU" sz="5500" dirty="0" smtClean="0">
                    <a:ln w="1016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×100%</a:t>
                </a:r>
                <a:endParaRPr lang="ru-RU" sz="5500" dirty="0">
                  <a:ln w="1016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35141"/>
                <a:ext cx="9143999" cy="16427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90319" cy="687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116" y="33265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Алгоритм решения задач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7318" y="1659285"/>
            <a:ext cx="8964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Century Gothic" panose="020B0502020202020204" pitchFamily="34" charset="0"/>
              </a:rPr>
              <a:t>Прочитай задачу</a:t>
            </a:r>
            <a:r>
              <a:rPr lang="ru-RU" sz="28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Century Gothic" panose="020B0502020202020204" pitchFamily="34" charset="0"/>
              </a:rPr>
              <a:t>Определи условие задачи </a:t>
            </a:r>
            <a:r>
              <a:rPr lang="ru-RU" sz="2800" dirty="0" smtClean="0">
                <a:latin typeface="Century Gothic" panose="020B0502020202020204" pitchFamily="34" charset="0"/>
              </a:rPr>
              <a:t> </a:t>
            </a:r>
            <a:endParaRPr lang="ru-RU" sz="28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Century Gothic" panose="020B0502020202020204" pitchFamily="34" charset="0"/>
              </a:rPr>
              <a:t>Определи вопрос задачи </a:t>
            </a:r>
            <a:r>
              <a:rPr lang="ru-RU" sz="2800" dirty="0" smtClean="0">
                <a:latin typeface="Century Gothic" panose="020B0502020202020204" pitchFamily="34" charset="0"/>
              </a:rPr>
              <a:t> </a:t>
            </a:r>
            <a:endParaRPr lang="ru-RU" sz="28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Century Gothic" panose="020B0502020202020204" pitchFamily="34" charset="0"/>
              </a:rPr>
              <a:t>Запиши формулу для решения задачи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Century Gothic" panose="020B0502020202020204" pitchFamily="34" charset="0"/>
              </a:rPr>
              <a:t>Определи</a:t>
            </a:r>
            <a:r>
              <a:rPr lang="ru-RU" sz="2800" dirty="0">
                <a:latin typeface="Century Gothic" panose="020B0502020202020204" pitchFamily="34" charset="0"/>
              </a:rPr>
              <a:t>, каким действием решается задача.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Century Gothic" panose="020B0502020202020204" pitchFamily="34" charset="0"/>
              </a:rPr>
              <a:t>Составь выражение для решения задачи.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Century Gothic" panose="020B0502020202020204" pitchFamily="34" charset="0"/>
              </a:rPr>
              <a:t>Запиши решение.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22" cy="687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9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7318" y="1659285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Century Gothic" panose="020B0502020202020204" pitchFamily="34" charset="0"/>
              </a:rPr>
              <a:t>Сколько молекул озона О</a:t>
            </a:r>
            <a:r>
              <a:rPr lang="ru-RU" sz="4800" baseline="-25000" dirty="0">
                <a:latin typeface="Century Gothic" panose="020B0502020202020204" pitchFamily="34" charset="0"/>
              </a:rPr>
              <a:t>3</a:t>
            </a:r>
            <a:r>
              <a:rPr lang="ru-RU" sz="4800" dirty="0">
                <a:latin typeface="Century Gothic" panose="020B0502020202020204" pitchFamily="34" charset="0"/>
              </a:rPr>
              <a:t> содержится в 96г?</a:t>
            </a:r>
          </a:p>
        </p:txBody>
      </p:sp>
    </p:spTree>
    <p:extLst>
      <p:ext uri="{BB962C8B-B14F-4D97-AF65-F5344CB8AC3E}">
        <p14:creationId xmlns:p14="http://schemas.microsoft.com/office/powerpoint/2010/main" val="27744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2656"/>
            <a:ext cx="8784976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решение задач формируют следующие компетенции:</a:t>
            </a:r>
          </a:p>
          <a:p>
            <a:pPr algn="ctr"/>
            <a:endParaRPr lang="ru-RU" sz="1200" dirty="0">
              <a:latin typeface="BERNIER Shade" pitchFamily="50" charset="-52"/>
            </a:endParaRPr>
          </a:p>
          <a:p>
            <a:pPr lvl="0" algn="just">
              <a:buAutoNum type="arabicParenR"/>
            </a:pPr>
            <a:r>
              <a:rPr lang="ru-RU" sz="2750" dirty="0" smtClean="0">
                <a:latin typeface="Century Gothic" panose="020B0502020202020204" pitchFamily="34" charset="0"/>
              </a:rPr>
              <a:t>самостоятельная </a:t>
            </a:r>
            <a:r>
              <a:rPr lang="ru-RU" sz="2750" dirty="0">
                <a:latin typeface="Century Gothic" panose="020B0502020202020204" pitchFamily="34" charset="0"/>
              </a:rPr>
              <a:t>познавательная деятельность, </a:t>
            </a:r>
            <a:r>
              <a:rPr lang="ru-RU" sz="2750" dirty="0" smtClean="0">
                <a:latin typeface="Century Gothic" panose="020B0502020202020204" pitchFamily="34" charset="0"/>
              </a:rPr>
              <a:t>включающая элементы </a:t>
            </a:r>
            <a:r>
              <a:rPr lang="ru-RU" sz="2750" dirty="0">
                <a:latin typeface="Century Gothic" panose="020B0502020202020204" pitchFamily="34" charset="0"/>
              </a:rPr>
              <a:t>логической</a:t>
            </a:r>
            <a:r>
              <a:rPr lang="ru-RU" sz="2750" dirty="0" smtClean="0">
                <a:latin typeface="Century Gothic" panose="020B0502020202020204" pitchFamily="34" charset="0"/>
              </a:rPr>
              <a:t>, </a:t>
            </a:r>
            <a:r>
              <a:rPr lang="ru-RU" sz="2750" dirty="0" err="1" smtClean="0">
                <a:latin typeface="Century Gothic" panose="020B0502020202020204" pitchFamily="34" charset="0"/>
              </a:rPr>
              <a:t>общеучебной</a:t>
            </a:r>
            <a:r>
              <a:rPr lang="ru-RU" sz="2750" dirty="0" smtClean="0">
                <a:latin typeface="Century Gothic" panose="020B0502020202020204" pitchFamily="34" charset="0"/>
              </a:rPr>
              <a:t> </a:t>
            </a:r>
            <a:r>
              <a:rPr lang="ru-RU" sz="2750" dirty="0">
                <a:latin typeface="Century Gothic" panose="020B0502020202020204" pitchFamily="34" charset="0"/>
              </a:rPr>
              <a:t>деятельности</a:t>
            </a:r>
            <a:r>
              <a:rPr lang="ru-RU" sz="2750" dirty="0" smtClean="0">
                <a:latin typeface="Century Gothic" panose="020B0502020202020204" pitchFamily="34" charset="0"/>
              </a:rPr>
              <a:t>;</a:t>
            </a:r>
            <a:endParaRPr lang="ru-RU" sz="2750" dirty="0">
              <a:latin typeface="Century Gothic" panose="020B0502020202020204" pitchFamily="34" charset="0"/>
            </a:endParaRPr>
          </a:p>
          <a:p>
            <a:pPr lvl="0" algn="just"/>
            <a:endParaRPr lang="ru-RU" sz="2750" dirty="0"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 smtClean="0">
                <a:latin typeface="Century Gothic" panose="020B0502020202020204" pitchFamily="34" charset="0"/>
              </a:rPr>
              <a:t>2) добывание </a:t>
            </a:r>
            <a:r>
              <a:rPr lang="ru-RU" sz="2750" dirty="0">
                <a:latin typeface="Century Gothic" panose="020B0502020202020204" pitchFamily="34" charset="0"/>
              </a:rPr>
              <a:t>знаний непосредственно из  окружающей действительности, владением приемами учебно-познавательных проблем, действий в нестандартных ситуациях</a:t>
            </a:r>
            <a:r>
              <a:rPr lang="ru-RU" sz="2750" dirty="0" smtClean="0">
                <a:latin typeface="Century Gothic" panose="020B0502020202020204" pitchFamily="34" charset="0"/>
              </a:rPr>
              <a:t>;</a:t>
            </a:r>
          </a:p>
          <a:p>
            <a:pPr lvl="0" algn="just"/>
            <a:endParaRPr lang="ru-RU" sz="2750" dirty="0"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 smtClean="0">
                <a:latin typeface="Century Gothic" panose="020B0502020202020204" pitchFamily="34" charset="0"/>
              </a:rPr>
              <a:t>3) химическая </a:t>
            </a:r>
            <a:r>
              <a:rPr lang="ru-RU" sz="2750" dirty="0">
                <a:latin typeface="Century Gothic" panose="020B0502020202020204" pitchFamily="34" charset="0"/>
              </a:rPr>
              <a:t>функциональная </a:t>
            </a:r>
            <a:r>
              <a:rPr lang="ru-RU" sz="2750" dirty="0" smtClean="0">
                <a:latin typeface="Century Gothic" panose="020B0502020202020204" pitchFamily="34" charset="0"/>
              </a:rPr>
              <a:t>грамотность</a:t>
            </a:r>
            <a:endParaRPr lang="ru-RU" sz="2750" dirty="0">
              <a:latin typeface="Century Gothic" panose="020B050202020202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3050" cy="686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7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1732" y="620688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Сколько молекул озона О</a:t>
            </a:r>
            <a:r>
              <a:rPr lang="ru-RU" sz="2800" baseline="-25000" dirty="0">
                <a:latin typeface="Century Gothic" panose="020B0502020202020204" pitchFamily="34" charset="0"/>
              </a:rPr>
              <a:t>3</a:t>
            </a:r>
            <a:r>
              <a:rPr lang="ru-RU" sz="2800" dirty="0">
                <a:latin typeface="Century Gothic" panose="020B0502020202020204" pitchFamily="34" charset="0"/>
              </a:rPr>
              <a:t> содержится в </a:t>
            </a:r>
            <a:r>
              <a:rPr lang="ru-RU" sz="2800" dirty="0" smtClean="0">
                <a:latin typeface="Century Gothic" panose="020B0502020202020204" pitchFamily="34" charset="0"/>
              </a:rPr>
              <a:t>96г</a:t>
            </a:r>
            <a:r>
              <a:rPr lang="ru-RU" sz="2800" dirty="0">
                <a:latin typeface="Century Gothic" panose="020B0502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3928521"/>
                  </p:ext>
                </p:extLst>
              </p:nvPr>
            </p:nvGraphicFramePr>
            <p:xfrm>
              <a:off x="211732" y="133463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2036"/>
                    <a:gridCol w="6480720"/>
                  </a:tblGrid>
                  <a:tr h="90918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96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г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ешение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 (O</a:t>
                          </a:r>
                          <a:r>
                            <a:rPr lang="en-US" sz="2400" b="0" u="none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</a:t>
                          </a:r>
                          <a:r>
                            <a:rPr lang="en-US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 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</a:t>
                          </a:r>
                          <a:r>
                            <a:rPr lang="en-US" sz="2400" b="0" u="none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 N</a:t>
                          </a:r>
                          <a:r>
                            <a:rPr lang="en-US" sz="2400" b="0" u="none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A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u="none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 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n(O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ru-RU" sz="2400" b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ru-RU" sz="2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о</m:t>
                                      </m:r>
                                    </m:e>
                                    <m:sub>
                                      <m:r>
                                        <a:rPr lang="uk-UA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ru-RU" sz="2400" b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) </m:t>
                                  </m:r>
                                </m:num>
                                <m:den>
                                  <m: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𝑀</m:t>
                                  </m:r>
                                  <m:r>
                                    <a:rPr lang="ru-RU" sz="2400" b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ru-RU" sz="2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о</m:t>
                                      </m:r>
                                    </m:e>
                                    <m:sub>
                                      <m:r>
                                        <a:rPr lang="uk-UA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ru-RU" sz="2400" b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) 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96</m:t>
                                  </m:r>
                                  <m:r>
                                    <a:rPr lang="ru-RU" sz="2400" b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 г</m:t>
                                  </m:r>
                                </m:num>
                                <m:den>
                                  <m:r>
                                    <a:rPr lang="uk-UA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48</m:t>
                                  </m:r>
                                  <m:r>
                                    <a:rPr lang="ru-RU" sz="2400" b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 г/моль 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моль 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M(O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</a:t>
                          </a:r>
                          <a:r>
                            <a:rPr lang="ru-RU" sz="24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Mr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(O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16 * 3 = 48 г/моль   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cap="all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N(O</a:t>
                          </a:r>
                          <a:r>
                            <a:rPr lang="en-US" sz="2400" b="0" u="none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 моль*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6,02*10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 </a:t>
                          </a:r>
                          <a:r>
                            <a:rPr lang="ru-RU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12,04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ответ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 </a:t>
                          </a:r>
                          <a:r>
                            <a:rPr lang="ru-RU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12,04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 </a:t>
                          </a:r>
                          <a:r>
                            <a:rPr lang="uk-UA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молекул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(О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- 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д/д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u="sng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A</a:t>
                          </a: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6,02 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3928521"/>
                  </p:ext>
                </p:extLst>
              </p:nvPr>
            </p:nvGraphicFramePr>
            <p:xfrm>
              <a:off x="211732" y="133463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2036"/>
                    <a:gridCol w="6480720"/>
                  </a:tblGrid>
                  <a:tr h="12618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96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г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35183" t="-1901" b="-292"/>
                          </a:stretch>
                        </a:blipFill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</a:t>
                          </a:r>
                          <a:r>
                            <a:rPr lang="ru-RU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- 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д/д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u="sng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A</a:t>
                          </a: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6,02 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758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1732" y="620688"/>
            <a:ext cx="8752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Century Gothic" panose="020B0502020202020204" pitchFamily="34" charset="0"/>
              </a:rPr>
              <a:t> В воздушном шаре содержится около 0,9•10</a:t>
            </a:r>
            <a:r>
              <a:rPr lang="ru-RU" sz="4400" baseline="30000" dirty="0" smtClean="0">
                <a:latin typeface="Century Gothic" panose="020B0502020202020204" pitchFamily="34" charset="0"/>
              </a:rPr>
              <a:t>23</a:t>
            </a:r>
            <a:r>
              <a:rPr lang="ru-RU" sz="4400" dirty="0">
                <a:latin typeface="Century Gothic" panose="020B0502020202020204" pitchFamily="34" charset="0"/>
              </a:rPr>
              <a:t> молекул азота. Вычислите объем азота</a:t>
            </a:r>
            <a:r>
              <a:rPr lang="ru-RU" sz="4400" dirty="0" smtClean="0">
                <a:latin typeface="Century Gothic" panose="020B0502020202020204" pitchFamily="34" charset="0"/>
              </a:rPr>
              <a:t>.</a:t>
            </a:r>
            <a:endParaRPr lang="ru-RU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7027289"/>
                  </p:ext>
                </p:extLst>
              </p:nvPr>
            </p:nvGraphicFramePr>
            <p:xfrm>
              <a:off x="211732" y="133463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76092"/>
                    <a:gridCol w="5976664"/>
                  </a:tblGrid>
                  <a:tr h="90918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0,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9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ешение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en-US" sz="2400" b="0" cap="all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 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</a:t>
                          </a:r>
                          <a:r>
                            <a:rPr lang="en-US" sz="2400" b="0" u="none" cap="none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 </a:t>
                          </a:r>
                          <a:r>
                            <a:rPr lang="en-US" sz="2400" b="0" u="none" cap="all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</a:t>
                          </a:r>
                          <a:r>
                            <a:rPr lang="en-US" sz="2400" b="0" u="none" cap="none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u="none" cap="none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N</m:t>
                                  </m:r>
                                  <m:r>
                                    <a:rPr lang="ru-RU" sz="2400" b="0" i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ru-RU" sz="2400" b="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о</m:t>
                                      </m:r>
                                    </m:e>
                                    <m:sub>
                                      <m:r>
                                        <a:rPr lang="uk-UA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ru-RU" sz="2400" b="0" i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)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A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  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0,9∗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23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6,02∗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23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0,15</a:t>
                          </a:r>
                          <a:r>
                            <a:rPr lang="en-US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моль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 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400" b="0" u="none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0,15 </a:t>
                          </a:r>
                          <a:r>
                            <a:rPr lang="uk-UA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моль *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22,4</a:t>
                          </a:r>
                          <a:r>
                            <a:rPr lang="uk-UA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л/моль</a:t>
                          </a:r>
                          <a:r>
                            <a:rPr lang="ru-RU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3,36л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400" b="0" u="none" cap="none" baseline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ответ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 </a:t>
                          </a:r>
                          <a:r>
                            <a:rPr lang="uk-UA" sz="2400" b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3,36</a:t>
                          </a:r>
                          <a:r>
                            <a:rPr lang="uk-UA" sz="2400" b="0" baseline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л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- 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д/д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u="none" cap="all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</a:t>
                          </a:r>
                          <a:r>
                            <a:rPr lang="en-US" sz="2400" b="0" u="none" cap="none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en-US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22,4 </a:t>
                          </a:r>
                          <a:r>
                            <a:rPr lang="uk-UA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л/моль</a:t>
                          </a: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u="sng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A</a:t>
                          </a: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6,02 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7027289"/>
                  </p:ext>
                </p:extLst>
              </p:nvPr>
            </p:nvGraphicFramePr>
            <p:xfrm>
              <a:off x="211732" y="133463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76092"/>
                    <a:gridCol w="5976664"/>
                  </a:tblGrid>
                  <a:tr h="12618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0,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9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46483" t="-1901" b="-731"/>
                          </a:stretch>
                        </a:blipFill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- 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д/д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u="none" cap="all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V</a:t>
                          </a:r>
                          <a:r>
                            <a:rPr lang="en-US" sz="2400" b="0" u="none" cap="none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en-US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= 22,4 </a:t>
                          </a:r>
                          <a:r>
                            <a:rPr lang="uk-UA" sz="2400" b="0" u="none" cap="none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л/моль</a:t>
                          </a: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2400" b="0" u="sng" cap="all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A</a:t>
                          </a:r>
                          <a:r>
                            <a:rPr lang="en-US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400" b="0" u="none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6,02 *10</a:t>
                          </a:r>
                          <a:r>
                            <a:rPr lang="uk-UA" sz="2400" b="0" u="none" cap="all" baseline="30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23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095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8964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Century Gothic" panose="020B0502020202020204" pitchFamily="34" charset="0"/>
              </a:rPr>
              <a:t>Массовая доля азота в оксиде азота равна 36,84 % . Найти формулу данного оксида.</a:t>
            </a:r>
          </a:p>
        </p:txBody>
      </p:sp>
    </p:spTree>
    <p:extLst>
      <p:ext uri="{BB962C8B-B14F-4D97-AF65-F5344CB8AC3E}">
        <p14:creationId xmlns:p14="http://schemas.microsoft.com/office/powerpoint/2010/main" val="9998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Массовая доля азота в оксиде азота равна 36,84 % . Найти формулу данного оксида.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0053932"/>
                  </p:ext>
                </p:extLst>
              </p:nvPr>
            </p:nvGraphicFramePr>
            <p:xfrm>
              <a:off x="195784" y="162880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2036"/>
                    <a:gridCol w="6480720"/>
                  </a:tblGrid>
                  <a:tr h="90918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36,84%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ешение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Найдём массовую долю кислорода:</a:t>
                          </a: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ѡ(О) = 100 % - 36,84 % = 63,16 %</a:t>
                          </a:r>
                        </a:p>
                        <a:p>
                          <a:endParaRPr lang="ru-RU" sz="2400" b="0" i="0" kern="12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Найдём соотношение индексов:</a:t>
                          </a: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x : y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uk-UA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36,84</m:t>
                                  </m:r>
                                </m:num>
                                <m:den>
                                  <m:r>
                                    <a:rPr lang="uk-UA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14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:</a:t>
                          </a:r>
                          <a:r>
                            <a:rPr lang="ru-RU" sz="2400" b="0" i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uk-UA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6</m:t>
                                  </m:r>
                                  <m:r>
                                    <a:rPr lang="ru-RU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  <m:r>
                                    <a:rPr lang="uk-UA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,16</m:t>
                                  </m:r>
                                </m:num>
                                <m:den>
                                  <m:r>
                                    <a:rPr lang="uk-UA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16</m:t>
                                  </m:r>
                                </m:den>
                              </m:f>
                              <m:r>
                                <a:rPr lang="uk-UA" sz="2400" b="0" i="1" kern="1200" baseline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=</m:t>
                              </m:r>
                            </m:oMath>
                          </a14:m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2,63 : 3,95 = 1:1,5 = 2:3</a:t>
                          </a:r>
                        </a:p>
                        <a:p>
                          <a:r>
                            <a:rPr lang="uk-UA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ответ: </a:t>
                          </a:r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N</a:t>
                          </a:r>
                          <a:r>
                            <a:rPr lang="ru-RU" sz="2400" b="1" i="0" kern="120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O</a:t>
                          </a:r>
                          <a:r>
                            <a:rPr lang="ru-RU" sz="2400" b="1" i="0" kern="120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3</a:t>
                          </a:r>
                          <a:endParaRPr lang="ru-RU" sz="2400" b="0" i="0" kern="12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NxOy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- 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0053932"/>
                  </p:ext>
                </p:extLst>
              </p:nvPr>
            </p:nvGraphicFramePr>
            <p:xfrm>
              <a:off x="195784" y="162880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2036"/>
                    <a:gridCol w="6480720"/>
                  </a:tblGrid>
                  <a:tr h="12618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36,84%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35089" t="-1754" b="-146"/>
                          </a:stretch>
                        </a:blipFill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NxOy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- 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470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1732" y="620688"/>
            <a:ext cx="8752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Century Gothic" panose="020B0502020202020204" pitchFamily="34" charset="0"/>
              </a:rPr>
              <a:t>Какова формула углеводорода, если массовая доля углерода в нем 84?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11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7842" y="620688"/>
            <a:ext cx="8752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Century Gothic" panose="020B0502020202020204" pitchFamily="34" charset="0"/>
              </a:rPr>
              <a:t>Какова формула углеводорода, если массовая доля углерода в нем </a:t>
            </a:r>
            <a:r>
              <a:rPr lang="ru-RU" sz="4400" dirty="0" smtClean="0">
                <a:latin typeface="Century Gothic" panose="020B0502020202020204" pitchFamily="34" charset="0"/>
              </a:rPr>
              <a:t>84%?</a:t>
            </a:r>
            <a:endParaRPr lang="ru-RU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2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9261714"/>
                  </p:ext>
                </p:extLst>
              </p:nvPr>
            </p:nvGraphicFramePr>
            <p:xfrm>
              <a:off x="195784" y="162880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2036"/>
                    <a:gridCol w="6480720"/>
                  </a:tblGrid>
                  <a:tr h="90918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С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84</a:t>
                          </a: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</a:t>
                          </a: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ешение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Найдём массовую долю кислорода:</a:t>
                          </a: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ѡ(Н) = 100 % - 84 % = 16 %</a:t>
                          </a:r>
                        </a:p>
                        <a:p>
                          <a:endParaRPr lang="ru-RU" sz="2400" b="0" i="0" kern="12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Найдём соотношение индексов:</a:t>
                          </a:r>
                        </a:p>
                        <a:p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x : y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ru-RU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84</m:t>
                                  </m:r>
                                </m:num>
                                <m:den>
                                  <m:r>
                                    <a:rPr lang="ru-RU" sz="2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:</a:t>
                          </a:r>
                          <a:r>
                            <a:rPr lang="ru-RU" sz="2400" b="0" i="0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ru-RU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16</m:t>
                                  </m:r>
                                </m:num>
                                <m:den>
                                  <m:r>
                                    <a:rPr lang="ru-RU" sz="2400" b="0" i="1" kern="1200" baseline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den>
                              </m:f>
                              <m:r>
                                <a:rPr lang="uk-UA" sz="2400" b="0" i="1" kern="1200" baseline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=</m:t>
                              </m:r>
                            </m:oMath>
                          </a14:m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 7:16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ответ: </a:t>
                          </a:r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С</a:t>
                          </a:r>
                          <a:r>
                            <a:rPr lang="ru-RU" sz="2400" b="1" i="0" kern="120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7</a:t>
                          </a:r>
                          <a:r>
                            <a:rPr lang="ru-RU" sz="24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Н</a:t>
                          </a:r>
                          <a:r>
                            <a:rPr lang="ru-RU" sz="2400" b="1" i="0" kern="1200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  <a:ea typeface="+mn-ea"/>
                              <a:cs typeface="+mn-cs"/>
                            </a:rPr>
                            <a:t>16</a:t>
                          </a:r>
                          <a:endParaRPr lang="ru-RU" sz="2400" b="0" i="0" kern="12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  <a:p>
                          <a:endParaRPr lang="ru-RU" sz="2400" b="0" i="0" kern="12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С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x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Н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y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- 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9261714"/>
                  </p:ext>
                </p:extLst>
              </p:nvPr>
            </p:nvGraphicFramePr>
            <p:xfrm>
              <a:off x="195784" y="1628800"/>
              <a:ext cx="8752756" cy="41691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2036"/>
                    <a:gridCol w="6480720"/>
                  </a:tblGrid>
                  <a:tr h="12618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: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(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С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ru-RU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84</a:t>
                          </a:r>
                          <a:r>
                            <a:rPr lang="en-US" sz="2400" b="0" cap="all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cap="all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 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35089" t="-1754" b="-146"/>
                          </a:stretch>
                        </a:blipFill>
                      </a:tcPr>
                    </a:tc>
                  </a:tr>
                  <a:tr h="290724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С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x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Н</a:t>
                          </a: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y</a:t>
                          </a: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- ?</a:t>
                          </a: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2400" b="0" u="sng" cap="all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endParaRPr lang="ru-RU" sz="2400" b="0" baseline="3000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4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67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7842" y="1052736"/>
            <a:ext cx="8752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Какая масса азота содержится в аммиачной селитре массой 1 кг, если массовая доля этого элемента в соединении составляет 35%?</a:t>
            </a:r>
            <a:endParaRPr lang="ru-RU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49499"/>
              </p:ext>
            </p:extLst>
          </p:nvPr>
        </p:nvGraphicFramePr>
        <p:xfrm>
          <a:off x="195784" y="1628800"/>
          <a:ext cx="8752756" cy="4589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4048"/>
                <a:gridCol w="5888708"/>
              </a:tblGrid>
              <a:tr h="909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Дано</a:t>
                      </a:r>
                      <a:r>
                        <a:rPr lang="ru-RU" sz="2400" b="0" cap="all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NH₄NO₃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 = </a:t>
                      </a:r>
                      <a:r>
                        <a:rPr lang="en-US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uk-UA" sz="2400" b="0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кг</a:t>
                      </a:r>
                      <a:endParaRPr lang="en-US" sz="2400" b="0" cap="all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ѡ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2400" b="0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ru-RU" sz="2400" b="0" cap="all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= </a:t>
                      </a:r>
                      <a:r>
                        <a:rPr lang="en-US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cap="all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Р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ешение</a:t>
                      </a:r>
                      <a:r>
                        <a:rPr lang="ru-RU" sz="2400" b="0" cap="all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: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N) =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ѡ 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N) * m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NH₄NO₃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US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=  35% * 1 </a:t>
                      </a:r>
                      <a:r>
                        <a:rPr lang="uk-UA" sz="2400" b="0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кг</a:t>
                      </a:r>
                      <a:r>
                        <a:rPr lang="en-US" sz="2400" b="0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= 350 </a:t>
                      </a:r>
                      <a:r>
                        <a:rPr lang="uk-UA" sz="2400" b="0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г</a:t>
                      </a:r>
                      <a:endParaRPr lang="en-US" sz="2400" b="0" cap="all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ответ: </a:t>
                      </a:r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350 г</a:t>
                      </a:r>
                    </a:p>
                    <a:p>
                      <a:endParaRPr lang="ru-RU" sz="2400" b="0" i="0" kern="12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07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ru-RU" sz="2400" b="0" cap="all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N)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 ?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u="sng" cap="all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RU" sz="2400" b="0" baseline="300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3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5026" y="476672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Century Gothic" panose="020B0502020202020204" pitchFamily="34" charset="0"/>
              </a:rPr>
              <a:t>Смешали 200 г воды и 50 г гидроксида натрия. Определить массовую долю </a:t>
            </a:r>
            <a:r>
              <a:rPr lang="ru-RU" sz="4800" dirty="0" smtClean="0">
                <a:latin typeface="Century Gothic" panose="020B0502020202020204" pitchFamily="34" charset="0"/>
              </a:rPr>
              <a:t>щелочи в полученном растворе</a:t>
            </a:r>
            <a:endParaRPr lang="ru-RU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6567"/>
            <a:ext cx="8784976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этапы </a:t>
            </a:r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формирования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умения </a:t>
            </a:r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решения расчетных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задач</a:t>
            </a:r>
          </a:p>
          <a:p>
            <a:pPr lvl="0"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r>
              <a:rPr lang="ru-RU" sz="27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ПЕРВЫЙ ЭТАП</a:t>
            </a:r>
          </a:p>
          <a:p>
            <a:pPr lvl="0"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>
                <a:latin typeface="Century Gothic" panose="020B0502020202020204" pitchFamily="34" charset="0"/>
              </a:rPr>
              <a:t>формирование общих понятий данного типа химических задач: отличительные признаки данного типа задач, обязательный набор условий для данного типа,  узнавания типа задачи; </a:t>
            </a:r>
            <a:endParaRPr lang="ru-RU" sz="2750" dirty="0" smtClean="0"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 smtClean="0">
                <a:latin typeface="Century Gothic" panose="020B0502020202020204" pitchFamily="34" charset="0"/>
              </a:rPr>
              <a:t>формирование </a:t>
            </a:r>
            <a:r>
              <a:rPr lang="ru-RU" sz="2750" dirty="0">
                <a:latin typeface="Century Gothic" panose="020B0502020202020204" pitchFamily="34" charset="0"/>
              </a:rPr>
              <a:t>общих принципов решения расчетных задач разных типов:  определение конкретного  алгоритма  на основании общих принципов решения.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1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5026" y="476672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Смешали 200 г воды и 50 г гидроксида натрия. Определить массовую долю </a:t>
            </a:r>
            <a:r>
              <a:rPr lang="ru-RU" sz="2800" dirty="0" smtClean="0">
                <a:latin typeface="Century Gothic" panose="020B0502020202020204" pitchFamily="34" charset="0"/>
              </a:rPr>
              <a:t>щелочи в полученном растворе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562001"/>
                  </p:ext>
                </p:extLst>
              </p:nvPr>
            </p:nvGraphicFramePr>
            <p:xfrm>
              <a:off x="326790" y="1988840"/>
              <a:ext cx="8640960" cy="4266811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3200355"/>
                    <a:gridCol w="5440605"/>
                  </a:tblGrid>
                  <a:tr h="57606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Дано: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Решение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19806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H</a:t>
                          </a:r>
                          <a:r>
                            <a:rPr lang="ru-RU" sz="2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200г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NaOH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50г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ѡ(</a:t>
                          </a:r>
                          <a:r>
                            <a:rPr lang="en-US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NaOH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m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NaOH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m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uk-UA" sz="2800" b="0" i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р−ра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*100%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(в-</a:t>
                          </a:r>
                          <a:r>
                            <a:rPr lang="ru-RU" sz="2800" b="0" dirty="0" err="1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ва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+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H</a:t>
                          </a:r>
                          <a:r>
                            <a:rPr lang="ru-RU" sz="2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50 г + 200 г 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250 г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ѡ(</a:t>
                          </a:r>
                          <a:r>
                            <a:rPr lang="en-US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NaOH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3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sz="3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50 г</m:t>
                                  </m:r>
                                </m:num>
                                <m:den>
                                  <m:r>
                                    <a:rPr lang="uk-UA" sz="32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250 г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*100% = 20%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8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Ответ: ѡ=20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818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ѡ(</a:t>
                          </a:r>
                          <a:r>
                            <a:rPr lang="en-US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NaOH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=?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562001"/>
                  </p:ext>
                </p:extLst>
              </p:nvPr>
            </p:nvGraphicFramePr>
            <p:xfrm>
              <a:off x="326790" y="1988840"/>
              <a:ext cx="8640960" cy="4266811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3200355"/>
                    <a:gridCol w="5440605"/>
                  </a:tblGrid>
                  <a:tr h="57606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Дано: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Решение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19806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H</a:t>
                          </a:r>
                          <a:r>
                            <a:rPr lang="ru-RU" sz="2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200г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NaOH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50г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58969" t="-18017" r="-112" b="-4628"/>
                          </a:stretch>
                        </a:blipFill>
                      </a:tcPr>
                    </a:tc>
                  </a:tr>
                  <a:tr h="171010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</a:t>
                          </a:r>
                          <a:r>
                            <a:rPr lang="en-US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NaOH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=?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183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5026" y="476672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Century Gothic" panose="020B0502020202020204" pitchFamily="34" charset="0"/>
              </a:rPr>
              <a:t> Смешали 250г 30% и 150г 20% растворов </a:t>
            </a:r>
            <a:r>
              <a:rPr lang="ru-RU" sz="4800" dirty="0" smtClean="0">
                <a:latin typeface="Century Gothic" panose="020B0502020202020204" pitchFamily="34" charset="0"/>
              </a:rPr>
              <a:t>гидроксида калия. </a:t>
            </a:r>
            <a:r>
              <a:rPr lang="ru-RU" sz="4800" dirty="0">
                <a:latin typeface="Century Gothic" panose="020B0502020202020204" pitchFamily="34" charset="0"/>
              </a:rPr>
              <a:t>Выразите содержание вещества в процентах в приготовленном растворе.</a:t>
            </a:r>
          </a:p>
        </p:txBody>
      </p:sp>
    </p:spTree>
    <p:extLst>
      <p:ext uri="{BB962C8B-B14F-4D97-AF65-F5344CB8AC3E}">
        <p14:creationId xmlns:p14="http://schemas.microsoft.com/office/powerpoint/2010/main" val="19242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7060214"/>
                  </p:ext>
                </p:extLst>
              </p:nvPr>
            </p:nvGraphicFramePr>
            <p:xfrm>
              <a:off x="107503" y="188640"/>
              <a:ext cx="8928993" cy="5738995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2952328"/>
                    <a:gridCol w="5976665"/>
                  </a:tblGrid>
                  <a:tr h="57606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Дано: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Решение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19806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250г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ѡ1(К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</a:t>
                          </a:r>
                          <a:r>
                            <a:rPr lang="ru-RU" sz="2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30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 </a:t>
                          </a:r>
                          <a:endParaRPr lang="ru-RU" sz="2800" b="0" baseline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150г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ѡ2(К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2</a:t>
                          </a:r>
                          <a:r>
                            <a:rPr lang="ru-RU" sz="2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 </a:t>
                          </a:r>
                          <a:endParaRPr lang="ru-RU" sz="2800" b="0" baseline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ѡ3(К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m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i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3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i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К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OH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m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i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3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(</m:t>
                                  </m:r>
                                  <m:r>
                                    <m:rPr>
                                      <m:nor/>
                                    </m:rPr>
                                    <a:rPr lang="uk-UA" sz="2800" b="0" i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р−ра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8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entury Gothic" panose="020B0502020202020204" pitchFamily="34" charset="0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*100%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3(р-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)+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= 250 г</a:t>
                          </a:r>
                          <a:r>
                            <a:rPr lang="ru-RU" sz="2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+ 150  г = 400 г</a:t>
                          </a:r>
                          <a:endParaRPr lang="ru-RU" sz="28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 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* 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28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m1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=250</a:t>
                          </a:r>
                          <a:r>
                            <a:rPr lang="uk-UA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г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</a:t>
                          </a:r>
                          <a:r>
                            <a:rPr lang="uk-UA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0,3 =75 г</a:t>
                          </a:r>
                          <a:endParaRPr lang="ru-RU" sz="28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m2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</a:t>
                          </a:r>
                          <a:r>
                            <a:rPr lang="uk-UA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150 г * 0,2 = 30</a:t>
                          </a:r>
                          <a:r>
                            <a:rPr lang="uk-UA" sz="2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uk-UA" sz="2800" b="0" baseline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г</a:t>
                          </a:r>
                          <a:endParaRPr lang="ru-RU" sz="28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3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sz="3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105 г</m:t>
                                  </m:r>
                                </m:num>
                                <m:den>
                                  <m:r>
                                    <a:rPr lang="ru-RU" sz="32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400</m:t>
                                  </m:r>
                                  <m:r>
                                    <a:rPr lang="uk-UA" sz="32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 г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*100% = 26%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800" b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Ответ: ѡ=26%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8188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ѡ3(К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=?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7060214"/>
                  </p:ext>
                </p:extLst>
              </p:nvPr>
            </p:nvGraphicFramePr>
            <p:xfrm>
              <a:off x="107503" y="188640"/>
              <a:ext cx="8928993" cy="5696895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2952328"/>
                    <a:gridCol w="5976665"/>
                  </a:tblGrid>
                  <a:tr h="57606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Дано: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Решение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19806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1(р-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250г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ѡ1(К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</a:t>
                          </a:r>
                          <a:r>
                            <a:rPr lang="ru-RU" sz="2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 30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 </a:t>
                          </a:r>
                          <a:endParaRPr lang="ru-RU" sz="2800" b="0" baseline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m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2(р-</a:t>
                          </a:r>
                          <a:r>
                            <a:rPr lang="ru-RU" sz="2800" b="0" dirty="0" err="1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ра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150г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ѡ2(К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)= 2</a:t>
                          </a:r>
                          <a:r>
                            <a:rPr lang="ru-RU" sz="28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0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% </a:t>
                          </a:r>
                          <a:endParaRPr lang="ru-RU" sz="2800" b="0" baseline="0" dirty="0" smtClean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49490" t="-12976" r="-102" b="-4286"/>
                          </a:stretch>
                        </a:blipFill>
                      </a:tcPr>
                    </a:tc>
                  </a:tr>
                  <a:tr h="31401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ѡ3(К</a:t>
                          </a:r>
                          <a:r>
                            <a:rPr lang="en-US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OH</a:t>
                          </a:r>
                          <a:r>
                            <a:rPr lang="ru-RU" sz="2800" b="0" dirty="0" smtClean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) </a:t>
                          </a:r>
                          <a:r>
                            <a:rPr lang="ru-RU" sz="2800" b="0" dirty="0">
                              <a:solidFill>
                                <a:schemeClr val="tx1"/>
                              </a:solidFill>
                              <a:effectLst/>
                              <a:latin typeface="Century Gothic" panose="020B0502020202020204" pitchFamily="34" charset="0"/>
                            </a:rPr>
                            <a:t>=?</a:t>
                          </a:r>
                          <a:endParaRPr lang="ru-RU" sz="2800" b="0" dirty="0">
                            <a:solidFill>
                              <a:schemeClr val="tx1"/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ru-RU" sz="28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entury Gothic" panose="020B0502020202020204" pitchFamily="34" charset="0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815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93" name="Picture 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 bwMode="auto">
          <a:xfrm>
            <a:off x="1045973" y="404664"/>
            <a:ext cx="3505200" cy="1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2" y="2204864"/>
            <a:ext cx="707823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8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4225"/>
            <a:ext cx="6533317" cy="350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C:\Users\Zver\Desktop\20240930220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6290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овая\картинки\y_2280deb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" y="2113817"/>
            <a:ext cx="3817261" cy="476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28" y="188640"/>
            <a:ext cx="8645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ad Script" panose="02000000000000000000" pitchFamily="2" charset="0"/>
              </a:rPr>
              <a:t>Балакова Карина Вячеславовна</a:t>
            </a:r>
          </a:p>
          <a:p>
            <a:r>
              <a:rPr lang="en-US" sz="4000" dirty="0" smtClean="0">
                <a:latin typeface="Bad Script" panose="02000000000000000000" pitchFamily="2" charset="0"/>
                <a:hlinkClick r:id="rId4"/>
              </a:rPr>
              <a:t>balakova3500@gmail.com</a:t>
            </a:r>
            <a:r>
              <a:rPr lang="uk-UA" sz="4000" dirty="0" smtClean="0">
                <a:latin typeface="Bad Script" panose="02000000000000000000" pitchFamily="2" charset="0"/>
              </a:rPr>
              <a:t> </a:t>
            </a:r>
            <a:endParaRPr lang="en-US" sz="4000" dirty="0">
              <a:latin typeface="Bad Script" panose="02000000000000000000" pitchFamily="2" charset="0"/>
            </a:endParaRPr>
          </a:p>
          <a:p>
            <a:endParaRPr lang="ru-RU" sz="4000" dirty="0" smtClean="0">
              <a:latin typeface="Bad Script" panose="02000000000000000000" pitchFamily="2" charset="0"/>
            </a:endParaRPr>
          </a:p>
          <a:p>
            <a:r>
              <a:rPr lang="en-US" sz="4000" dirty="0">
                <a:latin typeface="Bad Script" panose="02000000000000000000" pitchFamily="2" charset="0"/>
                <a:hlinkClick r:id="rId5"/>
              </a:rPr>
              <a:t>https://</a:t>
            </a:r>
            <a:r>
              <a:rPr lang="en-US" sz="4000" dirty="0" smtClean="0">
                <a:latin typeface="Bad Script" panose="02000000000000000000" pitchFamily="2" charset="0"/>
                <a:hlinkClick r:id="rId5"/>
              </a:rPr>
              <a:t>balakova3500.wixsite.com/chem</a:t>
            </a:r>
            <a:r>
              <a:rPr lang="en-US" sz="4000" dirty="0" smtClean="0">
                <a:latin typeface="Bad Script" panose="02000000000000000000" pitchFamily="2" charset="0"/>
              </a:rPr>
              <a:t> </a:t>
            </a:r>
            <a:endParaRPr lang="ru-RU" sz="4000" dirty="0">
              <a:latin typeface="Bad Script" panose="020000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384376" cy="340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6567"/>
            <a:ext cx="878497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этапы </a:t>
            </a:r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формирования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умения </a:t>
            </a:r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решения расчетных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задач</a:t>
            </a:r>
          </a:p>
          <a:p>
            <a:pPr lvl="0"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r>
              <a:rPr lang="ru-RU" sz="27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ВТОРОЙ ЭТАП </a:t>
            </a:r>
          </a:p>
          <a:p>
            <a:pPr lvl="0"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 smtClean="0">
                <a:latin typeface="Century Gothic" panose="020B0502020202020204" pitchFamily="34" charset="0"/>
              </a:rPr>
              <a:t>проработка  </a:t>
            </a:r>
            <a:r>
              <a:rPr lang="ru-RU" sz="2750" dirty="0">
                <a:latin typeface="Century Gothic" panose="020B0502020202020204" pitchFamily="34" charset="0"/>
              </a:rPr>
              <a:t>расчетных  задач по разнообразию способов,  рациональности, нарастанию уровня сложности </a:t>
            </a:r>
            <a:r>
              <a:rPr lang="ru-RU" sz="2750" dirty="0" smtClean="0">
                <a:latin typeface="Century Gothic" panose="020B0502020202020204" pitchFamily="34" charset="0"/>
              </a:rPr>
              <a:t>решения</a:t>
            </a:r>
            <a:endParaRPr lang="ru-RU" sz="2750" dirty="0">
              <a:latin typeface="Century Gothic" panose="020B0502020202020204" pitchFamily="34" charset="0"/>
            </a:endParaRPr>
          </a:p>
          <a:p>
            <a:pPr lvl="0" algn="just"/>
            <a:endParaRPr lang="ru-RU" sz="2750" dirty="0" smtClean="0"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 smtClean="0">
                <a:latin typeface="Century Gothic" panose="020B0502020202020204" pitchFamily="34" charset="0"/>
              </a:rPr>
              <a:t> </a:t>
            </a:r>
            <a:endParaRPr lang="ru-RU" sz="2750" dirty="0">
              <a:latin typeface="Century Gothic" panose="020B0502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3049" cy="687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4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6567"/>
            <a:ext cx="878497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этапы </a:t>
            </a:r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формирования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умения </a:t>
            </a:r>
            <a:r>
              <a:rPr lang="ru-RU" sz="4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решения расчетных </a:t>
            </a:r>
            <a:r>
              <a:rPr lang="ru-RU" sz="4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IER Shade" pitchFamily="50" charset="-52"/>
              </a:rPr>
              <a:t>задач</a:t>
            </a:r>
          </a:p>
          <a:p>
            <a:pPr lvl="0"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ctr"/>
            <a:r>
              <a:rPr lang="ru-RU" sz="27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ТРЕТИЙ ЭТАП </a:t>
            </a:r>
          </a:p>
          <a:p>
            <a:pPr lvl="0" algn="ct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algn="just"/>
            <a:r>
              <a:rPr lang="ru-RU" sz="2750" dirty="0">
                <a:latin typeface="Century Gothic" panose="020B0502020202020204" pitchFamily="34" charset="0"/>
              </a:rPr>
              <a:t>составление условий задач, позволяет лучше осмыслить, взглянуть изнутри на решение задачи, поставить себя на позицию автора задачи</a:t>
            </a:r>
          </a:p>
          <a:p>
            <a:pPr lvl="0" algn="just"/>
            <a:r>
              <a:rPr lang="ru-RU" sz="2750" dirty="0" smtClean="0">
                <a:latin typeface="Century Gothic" panose="020B0502020202020204" pitchFamily="34" charset="0"/>
              </a:rPr>
              <a:t> </a:t>
            </a:r>
            <a:endParaRPr lang="ru-RU" sz="2750" dirty="0">
              <a:latin typeface="Century Gothic" panose="020B0502020202020204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576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64" y="980728"/>
            <a:ext cx="40671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1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5" descr="Трафарет ладошки. Скачать и распечат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5505"/>
            <a:ext cx="7992888" cy="63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1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ая\картинки\фон\ThinkstockPhotos-486776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78000"/>
                </a:schemeClr>
              </a:gs>
              <a:gs pos="50000">
                <a:schemeClr val="accent1">
                  <a:tint val="44500"/>
                  <a:satMod val="160000"/>
                  <a:alpha val="85000"/>
                </a:schemeClr>
              </a:gs>
              <a:gs pos="100000">
                <a:srgbClr val="E9EFF7">
                  <a:alpha val="8392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0374" y="620688"/>
            <a:ext cx="853122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latin typeface="Century Gothic" panose="020B0502020202020204" pitchFamily="34" charset="0"/>
              </a:rPr>
              <a:t>𝑚</a:t>
            </a:r>
            <a:r>
              <a:rPr lang="ru-RU" sz="6000" baseline="-25000" dirty="0" smtClean="0">
                <a:latin typeface="Century Gothic" panose="020B0502020202020204" pitchFamily="34" charset="0"/>
              </a:rPr>
              <a:t>𝑎 </a:t>
            </a:r>
            <a:r>
              <a:rPr lang="ru-RU" sz="6000" dirty="0" smtClean="0">
                <a:latin typeface="Century Gothic" panose="020B0502020202020204" pitchFamily="34" charset="0"/>
              </a:rPr>
              <a:t>(Н) = 1,67 </a:t>
            </a:r>
            <a:r>
              <a:rPr lang="ru-RU" sz="6000" dirty="0">
                <a:latin typeface="Century Gothic" panose="020B0502020202020204" pitchFamily="34" charset="0"/>
              </a:rPr>
              <a:t>· 10</a:t>
            </a:r>
            <a:r>
              <a:rPr lang="ru-RU" sz="6000" baseline="30000" dirty="0">
                <a:latin typeface="Century Gothic" panose="020B0502020202020204" pitchFamily="34" charset="0"/>
              </a:rPr>
              <a:t>−24</a:t>
            </a:r>
            <a:r>
              <a:rPr lang="ru-RU" sz="6000" dirty="0">
                <a:latin typeface="Century Gothic" panose="020B0502020202020204" pitchFamily="34" charset="0"/>
              </a:rPr>
              <a:t> </a:t>
            </a:r>
            <a:r>
              <a:rPr lang="ru-RU" sz="6000" dirty="0" smtClean="0">
                <a:latin typeface="Century Gothic" panose="020B0502020202020204" pitchFamily="34" charset="0"/>
              </a:rPr>
              <a:t>г</a:t>
            </a:r>
          </a:p>
          <a:p>
            <a:r>
              <a:rPr lang="ru-RU" sz="6000" dirty="0">
                <a:latin typeface="Century Gothic" panose="020B0502020202020204" pitchFamily="34" charset="0"/>
              </a:rPr>
              <a:t>𝑚</a:t>
            </a:r>
            <a:r>
              <a:rPr lang="ru-RU" sz="6000" baseline="-25000" dirty="0">
                <a:latin typeface="Century Gothic" panose="020B0502020202020204" pitchFamily="34" charset="0"/>
              </a:rPr>
              <a:t>𝑎 </a:t>
            </a:r>
            <a:r>
              <a:rPr lang="ru-RU" sz="6000" dirty="0" smtClean="0">
                <a:latin typeface="Century Gothic" panose="020B0502020202020204" pitchFamily="34" charset="0"/>
              </a:rPr>
              <a:t>(С) </a:t>
            </a:r>
            <a:r>
              <a:rPr lang="ru-RU" sz="6000" dirty="0">
                <a:latin typeface="Century Gothic" panose="020B0502020202020204" pitchFamily="34" charset="0"/>
              </a:rPr>
              <a:t>= </a:t>
            </a:r>
            <a:r>
              <a:rPr lang="ru-RU" sz="6000" dirty="0" smtClean="0">
                <a:latin typeface="Century Gothic" panose="020B0502020202020204" pitchFamily="34" charset="0"/>
              </a:rPr>
              <a:t>19,94 </a:t>
            </a:r>
            <a:r>
              <a:rPr lang="ru-RU" sz="6000" dirty="0">
                <a:latin typeface="Century Gothic" panose="020B0502020202020204" pitchFamily="34" charset="0"/>
              </a:rPr>
              <a:t>⋅ </a:t>
            </a:r>
            <a:r>
              <a:rPr lang="ru-RU" sz="6000" dirty="0" smtClean="0">
                <a:latin typeface="Century Gothic" panose="020B0502020202020204" pitchFamily="34" charset="0"/>
              </a:rPr>
              <a:t>10</a:t>
            </a:r>
            <a:r>
              <a:rPr lang="ru-RU" sz="6000" baseline="30000" dirty="0" smtClean="0">
                <a:latin typeface="Century Gothic" panose="020B0502020202020204" pitchFamily="34" charset="0"/>
              </a:rPr>
              <a:t>−</a:t>
            </a:r>
            <a:r>
              <a:rPr lang="ru-RU" sz="6000" baseline="30000" dirty="0">
                <a:latin typeface="Century Gothic" panose="020B0502020202020204" pitchFamily="34" charset="0"/>
              </a:rPr>
              <a:t>24</a:t>
            </a:r>
            <a:r>
              <a:rPr lang="ru-RU" sz="6000" dirty="0">
                <a:latin typeface="Century Gothic" panose="020B0502020202020204" pitchFamily="34" charset="0"/>
              </a:rPr>
              <a:t> </a:t>
            </a:r>
            <a:r>
              <a:rPr lang="ru-RU" sz="6000" dirty="0" smtClean="0">
                <a:latin typeface="Century Gothic" panose="020B0502020202020204" pitchFamily="34" charset="0"/>
              </a:rPr>
              <a:t>г</a:t>
            </a:r>
          </a:p>
          <a:p>
            <a:r>
              <a:rPr lang="ru-RU" sz="6000" dirty="0" smtClean="0">
                <a:latin typeface="Century Gothic" panose="020B0502020202020204" pitchFamily="34" charset="0"/>
              </a:rPr>
              <a:t> </a:t>
            </a:r>
          </a:p>
          <a:p>
            <a:endParaRPr lang="ru-RU" sz="4800" dirty="0" smtClean="0"/>
          </a:p>
        </p:txBody>
      </p:sp>
      <p:sp>
        <p:nvSpPr>
          <p:cNvPr id="4" name="AutoShape 2" descr="Молекулы PNG картинки скачать бесплатно, молекул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Молекулы PNG картинки скачать бесплатно, молекула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Молекулы PNG картинки скачать бесплатно, молекула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Атом молекула - Школа и образование Ико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26751"/>
            <a:ext cx="3806651" cy="380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2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1294</Words>
  <Application>Microsoft Office PowerPoint</Application>
  <PresentationFormat>Экран (4:3)</PresentationFormat>
  <Paragraphs>243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Zver</dc:creator>
  <cp:lastModifiedBy>user</cp:lastModifiedBy>
  <cp:revision>33</cp:revision>
  <dcterms:created xsi:type="dcterms:W3CDTF">2024-09-30T13:21:54Z</dcterms:created>
  <dcterms:modified xsi:type="dcterms:W3CDTF">2024-10-01T12:24:21Z</dcterms:modified>
</cp:coreProperties>
</file>