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2.xml" ContentType="application/vnd.openxmlformats-officedocument.presentationml.slide+xml"/>
  <Override PartName="/ppt/slides/slide37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42.xml" ContentType="application/vnd.openxmlformats-officedocument.presentationml.slide+xml"/>
  <Override PartName="/ppt/slides/slide4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41.xml" ContentType="application/vnd.openxmlformats-officedocument.presentationml.slide+xml"/>
  <Override PartName="/ppt/slides/slide3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_rels/slide36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7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31.xml.rels" ContentType="application/vnd.openxmlformats-package.relationships+xml"/>
  <Override PartName="/ppt/slides/_rels/slide23.xml.rels" ContentType="application/vnd.openxmlformats-package.relationships+xml"/>
  <Override PartName="/ppt/slides/_rels/slide39.xml.rels" ContentType="application/vnd.openxmlformats-package.relationships+xml"/>
  <Override PartName="/ppt/slides/_rels/slide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29.xml.rels" ContentType="application/vnd.openxmlformats-package.relationships+xml"/>
  <Override PartName="/ppt/slides/_rels/slide37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8.xml.rels" ContentType="application/vnd.openxmlformats-package.relationships+xml"/>
  <Override PartName="/ppt/slides/_rels/slide2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_rels/presentation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slideLayout7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Masters/_rels/slideMaster8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presProps.xml" ContentType="application/vnd.openxmlformats-officedocument.presentationml.presProps+xml"/>
  <Override PartName="/ppt/media/image6.jpeg" ContentType="image/jpeg"/>
  <Override PartName="/ppt/media/image5.jpeg" ContentType="image/jpeg"/>
  <Override PartName="/ppt/media/image4.png" ContentType="image/png"/>
  <Override PartName="/ppt/media/image3.jpeg" ContentType="image/jpeg"/>
  <Override PartName="/ppt/media/image1.jpeg" ContentType="image/jpeg"/>
  <Override PartName="/ppt/media/image11.png" ContentType="image/png"/>
  <Override PartName="/ppt/media/image13.jpeg" ContentType="image/jpeg"/>
  <Override PartName="/ppt/media/image9.jpeg" ContentType="image/jpeg"/>
  <Override PartName="/ppt/media/image12.png" ContentType="image/png"/>
  <Override PartName="/ppt/media/image2.jpeg" ContentType="image/jpeg"/>
  <Override PartName="/ppt/media/image8.png" ContentType="image/png"/>
  <Override PartName="/ppt/media/image10.png" ContentType="image/png"/>
  <Override PartName="/ppt/media/image7.jpeg" ContentType="image/jpeg"/>
  <Override PartName="/ppt/presentation.xml" ContentType="application/vnd.openxmlformats-officedocument.presentationml.presentation.main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7DB918-4A7D-4E44-A078-EB1F515D1BD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6EDE04-F122-4CD3-A4EA-2F10145B715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71A1DCE9-0A13-41D8-85C4-49A2DB9BE90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6B19186C-C5A4-4060-88E0-9BC20746C2E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FCD21F49-D86F-4A94-A825-6567DC7252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1D64BBD8-4CCC-4B13-9592-20528239B17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74835570-0E3F-4DC1-B61F-31ECCD5714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A8C144C3-3886-402F-B5ED-8D07ADEA37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18310E85-0ED5-4446-8BBE-02BBC152731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FB0E5D7E-BECC-4BD8-9BCD-2956E453C29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947A3069-EE6B-47E6-84AE-F7835713C63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CEC4C00B-C43A-4AA4-BF02-CF0431162C3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DA0A98-C145-4D05-A291-EC33807BA18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78E3FEA4-9578-45EB-8448-80B0DF24C08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FC249A48-C26B-4B23-8AAB-91E3EBF10D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8629945-7E75-4579-AA8B-7D5FF098315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1AE434B7-B565-45B7-A491-68631727FE7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5AD31E0B-EB9E-4DB4-B95B-F764ADE3244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67E9D9A0-6A23-4605-9AE5-60C72051EB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72BFAEFF-2BAA-4109-8260-17E094AE6E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15D9AB4B-C7A1-4B60-A240-6255BB32D5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E02466ED-BBA2-4D32-9ABD-A66F20A8B0A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8A3A7052-310B-4831-92EB-5FBDFCC5A14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D6CECB-766C-433F-A7A4-0CF45C7D1E9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E5FB9746-2E6A-4D12-936B-6272B167960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B7A052B0-F267-4EB7-BA02-C31D0A36A95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640E874D-4AEB-4F21-9431-265EF699EA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08981524-19AC-4BC8-BC97-6D66B92D37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8CF11EB0-76CE-46C8-A5B0-8B24FCE7D89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BCDE3EE1-2363-4465-A22C-38DAC752EDE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8901327E-1928-406F-AFDA-CE6859BF862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54B50930-0553-4217-A0F0-7E86F47383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00A0B518-A20E-4BDF-8F96-B96C29FEC9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CDA4F5C5-247C-4AF9-B18B-640B62EAC8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7ED3AEC-3029-4E0F-A767-B03DCADB46E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A783FAA8-4930-4DDE-AD24-D5648ED2B01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B502A38D-0F77-4A16-BC25-446993DBC1C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8D407831-D4D1-4E3C-883F-ED15E701BBA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65437BF-D720-493D-A64D-54E7E1381D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424F712-0E88-4C44-8C2C-724462D3EA8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B127B0D-BA26-44FF-B3FF-51DA2417FD4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A8474B5-539B-4D92-A682-41AF296B486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077967F-937C-44F1-B188-98FFF7FC1C1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D87C6EC-75CB-4E51-8F6D-779C579E925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4A5099E-68C8-44C9-9B1E-071DE020CCF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15CA965-0BA2-4D79-B48E-5C91BD5798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6025DBE-CF42-4E58-8249-2DCEF7843D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6C0F492-08BE-446E-9D3B-6FA0E755616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E6B1A16-A3C5-49CB-B100-DCE8F7A3C85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B5A13A3-E5C8-44DE-8572-4562BF44BF3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CE7318D-0900-4934-ABD3-FBE3A9D1316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3CB9E29-A29E-4FAE-90D9-E6F745FDA1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C913ACE-3EA7-4BB9-BE82-0371881CDE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33F7B18-8B42-4D60-A903-DF16E0DA62F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6D80E4D-445C-40A5-A8A0-8A2AAE2F39D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2588F6-B293-441E-B971-791E15EB36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133FB8F-3187-4B60-9189-37896ED4D0A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EF84FB6-B1B9-40C1-8906-B9369C88E5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7B2573B-944C-433E-8D21-150EF6E69B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6A6A6A0-90E0-41AB-9F5F-25E30A8B46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330289F-E654-4F6D-B64B-FFD66A0E01C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3FA094A-6CB5-4091-9DC7-4D7A2F4E26C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4A7BBBF-40F5-4976-9447-71EFC98AD4C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D7FE014-129E-4247-ADAA-2A199961F4D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4D6F276-76A8-4B53-A9DD-EABFAD6A26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50A789B-12DC-4B20-A98A-30977DCE107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E2AF62-4642-47A0-BB0D-1F289DB6556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D0D03B6-4741-4DCF-8B03-C6BC99568ED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7152854-075D-4115-8BDC-3A197B64EF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BB8942C-FDCD-4A0F-906D-E28B97E838F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2004AF7-B08D-4289-B2E5-57716FE170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35B5D24-4CC2-4AD5-99AB-1F6EF3633C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04434A8-0001-4E03-A6F5-28EFABC413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45B8FF0-A37C-4E57-9349-8E21FE55053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DEA7395-3ACF-4D17-832C-22EA329951A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0CCE37C-A785-488F-88ED-5D5FE674524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CE01FE4-61B4-4B6C-9AAA-C533E584B38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6862DC-16A9-4C4A-8F3B-780EE41D14E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BBEC599-4BF7-4CE9-A194-612EF1BF2FC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7760667-6576-47CC-964F-7A3EB02A4CA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1012C6D-56F7-4E07-AAC8-93451EF24B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D9FD79F-4C4E-46D3-8184-3F0712BABBE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48630D0-4F44-4094-A7CD-A5A9FD3394E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5E2363E-51BF-4B54-8D3C-C157B3AB0C4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3901495-D633-4B28-A422-105E0CE29D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A9BE30E-157D-4F08-9DC4-B91341B777D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73C7E4A-6A13-4550-B23A-F7EA8A0526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89592C1-E855-449F-86E1-47B33EA29A7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A5416C-7F71-45BC-ABB6-871300DC689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EA472CE-5E48-4727-B6A1-EC79E30A4E2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B34B20E-B2AD-4073-8A42-67F2E54367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CA0153A-C7A4-45B0-84E4-D0148A3F2D3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04F0DF5-4A53-4D94-A315-F82112540B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7A52138-79F7-462E-92AE-A10AD7184C1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90C2E3E-B325-4C90-9706-C4BD772B06F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019133F-CE62-4F04-8FB2-3A48E44C7B6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36A7FDF2-7AAA-4D3C-B23D-D14197C7FE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A0FD7FD-7625-4FFD-A032-85B2872DDA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E861F140-A3B6-4FDA-8F01-B65AE60157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2D1096-B456-4DF1-8162-76D3054527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3354EAA-9E5F-42DD-8768-4D5B475721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603151F-6A24-44C8-B7D8-01286D26FA1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F820AA4-24ED-4CE6-8B0F-1F8A5C1C8EC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32BE5E8-4ED2-4061-B29A-DA72D115A27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8771CB2-050C-4768-B326-7488DF39D52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3B544A6-A6E9-437E-9184-8ED073EFDBC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EAF6A9D-AD38-45BA-A309-3C2469CF613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BFAB15C-B156-47E8-9143-DC514D5E7F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1973EF7-F89B-46D5-AF65-4F9FAEC3531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C2A2B17-E8DB-4434-A550-C3523E4A83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68D81D-090F-4C31-AAA1-D90EBB5A13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4B3F8C3-52A1-45F0-A3D4-1B55DA35BE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0FF7780-35D0-4578-A5A6-FD0E8C6BDF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24633DD-0374-4834-8AC7-836A8A87AEB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5985EB51-BBD5-4C71-B00D-76FF1823EBD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356498E-C3D4-493D-80C0-9E18829A87D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D47C403C-0C7B-4133-8CC4-2F69D1881FE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973895B7-885A-42AD-8C03-CA31D60774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AEC79A1-E533-4BAD-9AF9-86516CBCA6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AD0320B-32F4-45B8-8241-80A0C167EF5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ECE489FE-7BC6-463B-8D57-B770D2F0EC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EE2F32-3D4D-483F-BB06-C6572452E92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0C70292-0C6D-41E0-9EC6-18BBD9EA233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958AD7DE-63A5-4ABE-B52B-5E9C15C831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F1AAED48-559D-4331-BCDA-952003704D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A910FC2-8F52-4A4B-B015-F1A7BD5938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FC1A6419-3661-4AB5-BF03-5BFEDD9EBBF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9668DDC-8CBF-41EB-8BAE-4A280176FBC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37C45E69-B8A6-4017-BE06-6D4106B8280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B87AAC32-7619-495E-935D-44F7F15AFCD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7D917A8C-04C8-43E0-94B5-DBDCA849478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F706E702-5F72-4D09-83C4-E99812ADC0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оугольник 8" hidden="1"/>
          <p:cNvSpPr/>
          <p:nvPr/>
        </p:nvSpPr>
        <p:spPr>
          <a:xfrm flipH="1">
            <a:off x="8149680" y="0"/>
            <a:ext cx="987480" cy="68547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1" name="Прямоугольник 7"/>
          <p:cNvSpPr/>
          <p:nvPr/>
        </p:nvSpPr>
        <p:spPr>
          <a:xfrm flipH="1">
            <a:off x="2663280" y="0"/>
            <a:ext cx="6473880" cy="68547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2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2819520" y="6558120"/>
            <a:ext cx="292464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7880760" y="6556320"/>
            <a:ext cx="585000" cy="2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3C43D7C-1DD0-4D42-8C52-70BB62996A13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3"/>
          </p:nvPr>
        </p:nvSpPr>
        <p:spPr>
          <a:xfrm>
            <a:off x="5871240" y="6558120"/>
            <a:ext cx="1999080" cy="22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Прямоугольник 8" hidden="1"/>
          <p:cNvSpPr/>
          <p:nvPr/>
        </p:nvSpPr>
        <p:spPr>
          <a:xfrm flipH="1">
            <a:off x="8149680" y="0"/>
            <a:ext cx="987480" cy="68547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00" name="Прямоугольник 7"/>
          <p:cNvSpPr/>
          <p:nvPr/>
        </p:nvSpPr>
        <p:spPr>
          <a:xfrm flipH="1">
            <a:off x="2663280" y="0"/>
            <a:ext cx="6473880" cy="68547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01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402" name="PlaceHolder 1"/>
          <p:cNvSpPr>
            <a:spLocks noGrp="1"/>
          </p:cNvSpPr>
          <p:nvPr>
            <p:ph type="ftr" idx="28"/>
          </p:nvPr>
        </p:nvSpPr>
        <p:spPr>
          <a:xfrm>
            <a:off x="2819520" y="6558120"/>
            <a:ext cx="292464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sldNum" idx="29"/>
          </p:nvPr>
        </p:nvSpPr>
        <p:spPr>
          <a:xfrm>
            <a:off x="7880760" y="6556320"/>
            <a:ext cx="585000" cy="2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4D66C55-A067-43CD-9E30-4E8FEBBB0914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dt" idx="30"/>
          </p:nvPr>
        </p:nvSpPr>
        <p:spPr>
          <a:xfrm>
            <a:off x="5871240" y="6558120"/>
            <a:ext cx="1999080" cy="22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Прямоугольник 8" hidden="1"/>
          <p:cNvSpPr/>
          <p:nvPr/>
        </p:nvSpPr>
        <p:spPr>
          <a:xfrm flipH="1">
            <a:off x="8149680" y="0"/>
            <a:ext cx="987480" cy="68547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44" name="Прямоугольник 7"/>
          <p:cNvSpPr/>
          <p:nvPr/>
        </p:nvSpPr>
        <p:spPr>
          <a:xfrm flipH="1">
            <a:off x="2663280" y="0"/>
            <a:ext cx="6473880" cy="68547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45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446" name="PlaceHolder 1"/>
          <p:cNvSpPr>
            <a:spLocks noGrp="1"/>
          </p:cNvSpPr>
          <p:nvPr>
            <p:ph type="ftr" idx="31"/>
          </p:nvPr>
        </p:nvSpPr>
        <p:spPr>
          <a:xfrm>
            <a:off x="2819520" y="6558120"/>
            <a:ext cx="292464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sldNum" idx="32"/>
          </p:nvPr>
        </p:nvSpPr>
        <p:spPr>
          <a:xfrm>
            <a:off x="7880760" y="6556320"/>
            <a:ext cx="585000" cy="2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89CA1A8-A175-4AAF-AB88-F853F04E7D42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dt" idx="33"/>
          </p:nvPr>
        </p:nvSpPr>
        <p:spPr>
          <a:xfrm>
            <a:off x="5871240" y="6558120"/>
            <a:ext cx="1999080" cy="22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8" hidden="1"/>
          <p:cNvSpPr/>
          <p:nvPr/>
        </p:nvSpPr>
        <p:spPr>
          <a:xfrm flipH="1">
            <a:off x="8149680" y="0"/>
            <a:ext cx="987480" cy="68547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5" name="Прямоугольник 7"/>
          <p:cNvSpPr/>
          <p:nvPr/>
        </p:nvSpPr>
        <p:spPr>
          <a:xfrm flipH="1">
            <a:off x="2663280" y="0"/>
            <a:ext cx="6473880" cy="68547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6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ftr" idx="4"/>
          </p:nvPr>
        </p:nvSpPr>
        <p:spPr>
          <a:xfrm>
            <a:off x="2819520" y="6558120"/>
            <a:ext cx="292464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5"/>
          </p:nvPr>
        </p:nvSpPr>
        <p:spPr>
          <a:xfrm>
            <a:off x="7880760" y="6556320"/>
            <a:ext cx="585000" cy="2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3F9B0F3-60D8-406C-9F48-80602A2D8915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6"/>
          </p:nvPr>
        </p:nvSpPr>
        <p:spPr>
          <a:xfrm>
            <a:off x="5871240" y="6558120"/>
            <a:ext cx="1999080" cy="22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" hidden="1"/>
          <p:cNvSpPr/>
          <p:nvPr/>
        </p:nvSpPr>
        <p:spPr>
          <a:xfrm flipH="1">
            <a:off x="8149680" y="0"/>
            <a:ext cx="987480" cy="68547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89" name="Прямоугольник 7"/>
          <p:cNvSpPr/>
          <p:nvPr/>
        </p:nvSpPr>
        <p:spPr>
          <a:xfrm flipH="1">
            <a:off x="2663280" y="0"/>
            <a:ext cx="6473880" cy="68547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90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ftr" idx="7"/>
          </p:nvPr>
        </p:nvSpPr>
        <p:spPr>
          <a:xfrm>
            <a:off x="2819520" y="6558120"/>
            <a:ext cx="292464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ldNum" idx="8"/>
          </p:nvPr>
        </p:nvSpPr>
        <p:spPr>
          <a:xfrm>
            <a:off x="7880760" y="6556320"/>
            <a:ext cx="585000" cy="2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211EBD8-4972-4A1E-9885-9F8DD21D7EA5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 idx="9"/>
          </p:nvPr>
        </p:nvSpPr>
        <p:spPr>
          <a:xfrm>
            <a:off x="5871240" y="6558120"/>
            <a:ext cx="1999080" cy="22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 8" hidden="1"/>
          <p:cNvSpPr/>
          <p:nvPr/>
        </p:nvSpPr>
        <p:spPr>
          <a:xfrm flipH="1">
            <a:off x="8149680" y="0"/>
            <a:ext cx="987480" cy="68547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133" name="Прямоугольник 7"/>
          <p:cNvSpPr/>
          <p:nvPr/>
        </p:nvSpPr>
        <p:spPr>
          <a:xfrm flipH="1">
            <a:off x="2663280" y="0"/>
            <a:ext cx="6473880" cy="68547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134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ftr" idx="10"/>
          </p:nvPr>
        </p:nvSpPr>
        <p:spPr>
          <a:xfrm>
            <a:off x="2819520" y="6558120"/>
            <a:ext cx="292464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ldNum" idx="11"/>
          </p:nvPr>
        </p:nvSpPr>
        <p:spPr>
          <a:xfrm>
            <a:off x="7880760" y="6556320"/>
            <a:ext cx="585000" cy="2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0ED5A78-5925-42C4-99C8-DD9A89E05DAB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dt" idx="12"/>
          </p:nvPr>
        </p:nvSpPr>
        <p:spPr>
          <a:xfrm>
            <a:off x="5871240" y="6558120"/>
            <a:ext cx="1999080" cy="22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Прямоугольник 8" hidden="1"/>
          <p:cNvSpPr/>
          <p:nvPr/>
        </p:nvSpPr>
        <p:spPr>
          <a:xfrm flipH="1">
            <a:off x="8149680" y="0"/>
            <a:ext cx="987480" cy="68547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177" name="Прямоугольник 7"/>
          <p:cNvSpPr/>
          <p:nvPr/>
        </p:nvSpPr>
        <p:spPr>
          <a:xfrm flipH="1">
            <a:off x="2663280" y="0"/>
            <a:ext cx="6473880" cy="68547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178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179" name="PlaceHolder 1"/>
          <p:cNvSpPr>
            <a:spLocks noGrp="1"/>
          </p:cNvSpPr>
          <p:nvPr>
            <p:ph type="ftr" idx="13"/>
          </p:nvPr>
        </p:nvSpPr>
        <p:spPr>
          <a:xfrm>
            <a:off x="2819520" y="6558120"/>
            <a:ext cx="292464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ldNum" idx="14"/>
          </p:nvPr>
        </p:nvSpPr>
        <p:spPr>
          <a:xfrm>
            <a:off x="7880760" y="6556320"/>
            <a:ext cx="585000" cy="2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E205EBB-25BB-4C72-A75E-31861325467D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dt" idx="15"/>
          </p:nvPr>
        </p:nvSpPr>
        <p:spPr>
          <a:xfrm>
            <a:off x="5871240" y="6558120"/>
            <a:ext cx="1999080" cy="22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рямоугольник 8" hidden="1"/>
          <p:cNvSpPr/>
          <p:nvPr/>
        </p:nvSpPr>
        <p:spPr>
          <a:xfrm flipH="1">
            <a:off x="8149680" y="0"/>
            <a:ext cx="987480" cy="68547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221" name="Прямоугольник 7"/>
          <p:cNvSpPr/>
          <p:nvPr/>
        </p:nvSpPr>
        <p:spPr>
          <a:xfrm flipH="1">
            <a:off x="2663280" y="0"/>
            <a:ext cx="6473880" cy="68547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222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marL="311040" indent="-233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622080" indent="-2332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933120" indent="-2073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244160" indent="-1555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55520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186624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17728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marL="311040" indent="-233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622080" indent="-2332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933120" indent="-2073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244160" indent="-1555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55520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186624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17728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marL="311040" indent="-233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622080" indent="-2332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933120" indent="-2073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244160" indent="-1555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55520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186624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17728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marL="311040" indent="-233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622080" indent="-2332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933120" indent="-2073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244160" indent="-1555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55520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186624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17728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6"/>
          <p:cNvSpPr>
            <a:spLocks noGrp="1"/>
          </p:cNvSpPr>
          <p:nvPr>
            <p:ph type="ftr" idx="16"/>
          </p:nvPr>
        </p:nvSpPr>
        <p:spPr>
          <a:xfrm>
            <a:off x="2819520" y="6558120"/>
            <a:ext cx="292464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9" name="PlaceHolder 7"/>
          <p:cNvSpPr>
            <a:spLocks noGrp="1"/>
          </p:cNvSpPr>
          <p:nvPr>
            <p:ph type="sldNum" idx="17"/>
          </p:nvPr>
        </p:nvSpPr>
        <p:spPr>
          <a:xfrm>
            <a:off x="7880760" y="6556320"/>
            <a:ext cx="585000" cy="2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41BD8DA-B1D3-4C94-A77D-4056546A9DDD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PlaceHolder 8"/>
          <p:cNvSpPr>
            <a:spLocks noGrp="1"/>
          </p:cNvSpPr>
          <p:nvPr>
            <p:ph type="dt" idx="18"/>
          </p:nvPr>
        </p:nvSpPr>
        <p:spPr>
          <a:xfrm>
            <a:off x="5871240" y="6558120"/>
            <a:ext cx="1999080" cy="22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Прямоугольник 8" hidden="1"/>
          <p:cNvSpPr/>
          <p:nvPr/>
        </p:nvSpPr>
        <p:spPr>
          <a:xfrm flipH="1">
            <a:off x="8149680" y="0"/>
            <a:ext cx="987480" cy="68547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268" name="Прямоугольник 7"/>
          <p:cNvSpPr/>
          <p:nvPr/>
        </p:nvSpPr>
        <p:spPr>
          <a:xfrm flipH="1">
            <a:off x="2663280" y="0"/>
            <a:ext cx="6473880" cy="68547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269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270" name="PlaceHolder 1"/>
          <p:cNvSpPr>
            <a:spLocks noGrp="1"/>
          </p:cNvSpPr>
          <p:nvPr>
            <p:ph type="ftr" idx="19"/>
          </p:nvPr>
        </p:nvSpPr>
        <p:spPr>
          <a:xfrm>
            <a:off x="2819520" y="6558120"/>
            <a:ext cx="292464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ldNum" idx="20"/>
          </p:nvPr>
        </p:nvSpPr>
        <p:spPr>
          <a:xfrm>
            <a:off x="7880760" y="6556320"/>
            <a:ext cx="585000" cy="2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947D156-CB7C-4776-B6F4-39C5DF55EF52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dt" idx="21"/>
          </p:nvPr>
        </p:nvSpPr>
        <p:spPr>
          <a:xfrm>
            <a:off x="5871240" y="6558120"/>
            <a:ext cx="1999080" cy="22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Прямоугольник 8" hidden="1"/>
          <p:cNvSpPr/>
          <p:nvPr/>
        </p:nvSpPr>
        <p:spPr>
          <a:xfrm flipH="1">
            <a:off x="8149680" y="0"/>
            <a:ext cx="987480" cy="68547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312" name="Прямоугольник 7"/>
          <p:cNvSpPr/>
          <p:nvPr/>
        </p:nvSpPr>
        <p:spPr>
          <a:xfrm flipH="1">
            <a:off x="2663280" y="0"/>
            <a:ext cx="6473880" cy="68547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313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314" name="PlaceHolder 1"/>
          <p:cNvSpPr>
            <a:spLocks noGrp="1"/>
          </p:cNvSpPr>
          <p:nvPr>
            <p:ph type="ftr" idx="22"/>
          </p:nvPr>
        </p:nvSpPr>
        <p:spPr>
          <a:xfrm>
            <a:off x="2819520" y="6558120"/>
            <a:ext cx="292464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ldNum" idx="23"/>
          </p:nvPr>
        </p:nvSpPr>
        <p:spPr>
          <a:xfrm>
            <a:off x="7880760" y="6556320"/>
            <a:ext cx="585000" cy="2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D727D8D-B2AB-41BC-8566-763AD37213EA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dt" idx="24"/>
          </p:nvPr>
        </p:nvSpPr>
        <p:spPr>
          <a:xfrm>
            <a:off x="5871240" y="6558120"/>
            <a:ext cx="1999080" cy="22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Прямоугольник 8" hidden="1"/>
          <p:cNvSpPr/>
          <p:nvPr/>
        </p:nvSpPr>
        <p:spPr>
          <a:xfrm flipH="1">
            <a:off x="8149680" y="0"/>
            <a:ext cx="987480" cy="68547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356" name="Прямоугольник 7"/>
          <p:cNvSpPr/>
          <p:nvPr/>
        </p:nvSpPr>
        <p:spPr>
          <a:xfrm flipH="1">
            <a:off x="2663280" y="0"/>
            <a:ext cx="6473880" cy="68547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497" sy="49497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357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358" name="PlaceHolder 1"/>
          <p:cNvSpPr>
            <a:spLocks noGrp="1"/>
          </p:cNvSpPr>
          <p:nvPr>
            <p:ph type="ftr" idx="25"/>
          </p:nvPr>
        </p:nvSpPr>
        <p:spPr>
          <a:xfrm>
            <a:off x="2819520" y="6558120"/>
            <a:ext cx="292464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sldNum" idx="26"/>
          </p:nvPr>
        </p:nvSpPr>
        <p:spPr>
          <a:xfrm>
            <a:off x="7880760" y="6556320"/>
            <a:ext cx="585000" cy="2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0F02DE4-3F78-4826-876C-DE41C0684FBB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dt" idx="27"/>
          </p:nvPr>
        </p:nvSpPr>
        <p:spPr>
          <a:xfrm>
            <a:off x="5871240" y="6558120"/>
            <a:ext cx="1999080" cy="22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8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8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8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hyperlink" Target="https://urok.apkpro.ru/" TargetMode="External"/><Relationship Id="rId3" Type="http://schemas.openxmlformats.org/officeDocument/2006/relationships/slideLayout" Target="../slideLayouts/slideLayout8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8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8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8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8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8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8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0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3031560" y="1336320"/>
            <a:ext cx="5443920" cy="14727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 cap="all">
                <a:solidFill>
                  <a:srgbClr val="000000"/>
                </a:solidFill>
                <a:latin typeface="XO Thames"/>
                <a:ea typeface="DejaVu Sans"/>
              </a:rPr>
              <a:t>ЦИФРОВАЯ ТРАНСФОРМАЦИЯ ОБРАЗОВАНИЯ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subTitle"/>
          </p:nvPr>
        </p:nvSpPr>
        <p:spPr>
          <a:xfrm>
            <a:off x="3354480" y="4293000"/>
            <a:ext cx="5111640" cy="10047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t">
            <a:noAutofit/>
          </a:bodyPr>
          <a:p>
            <a:pPr marL="228600"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Trebuchet MS"/>
                <a:ea typeface="DejaVu Sans"/>
              </a:rPr>
              <a:t>ГБУ ЛНР «РЦОИСООКО»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Trebuchet MS"/>
                <a:ea typeface="DejaVu Sans"/>
              </a:rPr>
              <a:t>МЕТОДИСТ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Trebuchet MS"/>
                <a:ea typeface="DejaVu Sans"/>
              </a:rPr>
              <a:t>СОКОЛОВА АННА СЕРГЕЕВНА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</a:rPr>
              <a:t>ДЕТАЛИЗИРОВАННЫЙ СОСТАВ ЦОС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96560" cy="80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pPr marL="2332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Приказ Министерства Просвещения РФ "Об определении детализированного состава платформы цифровой образовательной среды" от 15.01.2021 г. № 14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457200" y="2712960"/>
            <a:ext cx="4014720" cy="336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marL="367200" indent="0" algn="ctr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1300" spc="-1" strike="noStrike" u="sng">
                <a:solidFill>
                  <a:srgbClr val="55308d"/>
                </a:solidFill>
                <a:uFillTx/>
                <a:latin typeface="Arial"/>
              </a:rPr>
              <a:t>Обеспечивают достижение Образовательно-коммуникационных и аналитических целей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367200" indent="-2754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0" lang="ru-RU" sz="1300" spc="-1" strike="noStrike">
                <a:solidFill>
                  <a:srgbClr val="55308d"/>
                </a:solidFill>
                <a:latin typeface="Arial"/>
              </a:rPr>
              <a:t>Информационная система, создаваемая в рамках Эксперимента по внедрению цифровой образовательной среды на территории отдельных субъектов Российской Федерации (ФГИС "Моя школа")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367200" indent="-2754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0" lang="ru-RU" sz="1300" spc="-1" strike="noStrike">
                <a:solidFill>
                  <a:srgbClr val="55308d"/>
                </a:solidFill>
                <a:latin typeface="Arial"/>
              </a:rPr>
              <a:t>Информационно-коммуникационная образовательная платформа (Сферум)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367200" indent="-2754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0" lang="ru-RU" sz="1300" spc="-1" strike="noStrike">
                <a:solidFill>
                  <a:srgbClr val="55308d"/>
                </a:solidFill>
                <a:latin typeface="Arial"/>
              </a:rPr>
              <a:t>Открытая информационно-образовательная среда "Российская электронная школа" (РЭШ)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367200" indent="-2754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0" lang="ru-RU" sz="1300" spc="-1" strike="noStrike">
                <a:solidFill>
                  <a:srgbClr val="55308d"/>
                </a:solidFill>
                <a:latin typeface="Arial"/>
              </a:rPr>
              <a:t>Автоматизированная информационная система "Платформа больших данных цифровой образовательной среды" (АИС ПБД)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367200" indent="-2754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0" lang="ru-RU" sz="1300" spc="-1" strike="noStrike">
                <a:solidFill>
                  <a:srgbClr val="55308d"/>
                </a:solidFill>
                <a:latin typeface="Arial"/>
              </a:rPr>
              <a:t>Региональные информационные системы и ресурсы в сфере образования (Региональные информационные системы)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/>
          </p:nvPr>
        </p:nvSpPr>
        <p:spPr>
          <a:xfrm>
            <a:off x="4674240" y="2724840"/>
            <a:ext cx="4014720" cy="330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marL="220320" indent="0" algn="ctr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3200" spc="-1" strike="noStrike" u="sng">
                <a:solidFill>
                  <a:srgbClr val="55308d"/>
                </a:solidFill>
                <a:uFillTx/>
                <a:latin typeface="Arial"/>
              </a:rPr>
              <a:t>Обеспечивают достижение целей функционирования информационных систем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2032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20320" indent="-1652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0" lang="ru-RU" sz="3200" spc="-1" strike="noStrike">
                <a:solidFill>
                  <a:srgbClr val="55308d"/>
                </a:solidFill>
                <a:latin typeface="Arial"/>
              </a:rPr>
              <a:t>Информационная система, создаваемая Минпросвещения России для ведения реестров (ГИС "Реестры участников образовательных отношений")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20320" indent="-1652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0" lang="ru-RU" sz="3200" spc="-1" strike="noStrike">
                <a:solidFill>
                  <a:srgbClr val="55308d"/>
                </a:solidFill>
                <a:latin typeface="Arial"/>
              </a:rPr>
              <a:t>Сервис создания типовых сайтов для образовательных организаций (в разработке Минцифры)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"/>
          <p:cNvSpPr/>
          <p:nvPr/>
        </p:nvSpPr>
        <p:spPr>
          <a:xfrm>
            <a:off x="606600" y="2208240"/>
            <a:ext cx="493344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355320" y="0"/>
            <a:ext cx="8422920" cy="213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200" spc="-1" strike="noStrike" cap="all">
                <a:solidFill>
                  <a:srgbClr val="000000"/>
                </a:solidFill>
                <a:latin typeface="XO Thames"/>
                <a:ea typeface="DejaVu Sans"/>
              </a:rPr>
              <a:t>Цифровизация затрагивает не только содержание образования, но и его организацию. </a:t>
            </a:r>
            <a:br>
              <a:rPr sz="2200"/>
            </a:br>
            <a:r>
              <a:rPr b="1" lang="ru-RU" sz="2200" spc="-1" strike="noStrike" cap="all">
                <a:solidFill>
                  <a:srgbClr val="000000"/>
                </a:solidFill>
                <a:latin typeface="XO Thames"/>
                <a:ea typeface="DejaVu Sans"/>
              </a:rPr>
              <a:t>Цифровая трансформация в образовании неизменно влечет за собой изменение роли преподавателя. </a:t>
            </a:r>
            <a:br>
              <a:rPr sz="2200"/>
            </a:br>
            <a:r>
              <a:rPr b="1" lang="ru-RU" sz="2200" spc="-1" strike="noStrike" cap="all">
                <a:solidFill>
                  <a:srgbClr val="000000"/>
                </a:solidFill>
                <a:latin typeface="XO Thames"/>
                <a:ea typeface="DejaVu Sans"/>
              </a:rPr>
              <a:t>Преподаватели должны знать/уметь: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Содержимое 1"/>
          <p:cNvSpPr/>
          <p:nvPr/>
        </p:nvSpPr>
        <p:spPr>
          <a:xfrm>
            <a:off x="469080" y="1598040"/>
            <a:ext cx="7524000" cy="479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2" name="Объект 2"/>
          <p:cNvSpPr/>
          <p:nvPr/>
        </p:nvSpPr>
        <p:spPr>
          <a:xfrm>
            <a:off x="242280" y="1722960"/>
            <a:ext cx="8579160" cy="47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1000"/>
          </a:bodyPr>
          <a:p>
            <a:pPr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03840" indent="-303840"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" charset="2"/>
              <a:buChar char=""/>
            </a:pPr>
            <a:r>
              <a:rPr b="1" lang="ru-RU" sz="3600" spc="-1" strike="noStrike" baseline="33000">
                <a:solidFill>
                  <a:srgbClr val="002060"/>
                </a:solidFill>
                <a:latin typeface="XO Thames"/>
                <a:ea typeface="DejaVu Sans"/>
              </a:rPr>
              <a:t>возможности цифровой среды для преподавания;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03840" indent="-303840"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" charset="2"/>
              <a:buChar char=""/>
            </a:pPr>
            <a:r>
              <a:rPr b="1" lang="ru-RU" sz="3600" spc="-1" strike="noStrike" baseline="33000">
                <a:solidFill>
                  <a:srgbClr val="002060"/>
                </a:solidFill>
                <a:latin typeface="XO Thames"/>
                <a:ea typeface="DejaVu Sans"/>
              </a:rPr>
              <a:t>тенденции развития цифровой грамотности гражданина;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03840" indent="-303840"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" charset="2"/>
              <a:buChar char=""/>
            </a:pPr>
            <a:r>
              <a:rPr b="1" lang="ru-RU" sz="3600" spc="-1" strike="noStrike" baseline="33000">
                <a:solidFill>
                  <a:srgbClr val="002060"/>
                </a:solidFill>
                <a:latin typeface="XO Thames"/>
                <a:ea typeface="DejaVu Sans"/>
              </a:rPr>
              <a:t>основные инструменты и ресурсы персональной обучающей среды;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03840" indent="-303840"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" charset="2"/>
              <a:buChar char=""/>
            </a:pPr>
            <a:r>
              <a:rPr b="1" lang="ru-RU" sz="3600" spc="-1" strike="noStrike" baseline="33000">
                <a:solidFill>
                  <a:srgbClr val="002060"/>
                </a:solidFill>
                <a:latin typeface="XO Thames"/>
                <a:ea typeface="DejaVu Sans"/>
              </a:rPr>
              <a:t>осознанно формировать персональную обучающую среду;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03840" indent="-303840"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" charset="2"/>
              <a:buChar char=""/>
            </a:pPr>
            <a:r>
              <a:rPr b="1" lang="ru-RU" sz="3600" spc="-1" strike="noStrike" baseline="33000">
                <a:solidFill>
                  <a:srgbClr val="002060"/>
                </a:solidFill>
                <a:latin typeface="XO Thames"/>
                <a:ea typeface="DejaVu Sans"/>
              </a:rPr>
              <a:t>выстраивать систему обучающего контекста на основе открытых цифровых источников;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03840" indent="-303840"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" charset="2"/>
              <a:buChar char=""/>
            </a:pPr>
            <a:r>
              <a:rPr b="1" lang="ru-RU" sz="3600" spc="-1" strike="noStrike" baseline="33000">
                <a:solidFill>
                  <a:srgbClr val="002060"/>
                </a:solidFill>
                <a:latin typeface="XO Thames"/>
                <a:ea typeface="DejaVu Sans"/>
              </a:rPr>
              <a:t>анализировать образовательные данные;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03840" indent="-303840" algn="just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" charset="2"/>
              <a:buChar char=""/>
            </a:pPr>
            <a:r>
              <a:rPr b="1" lang="ru-RU" sz="3600" spc="-1" strike="noStrike" baseline="33000">
                <a:solidFill>
                  <a:srgbClr val="002060"/>
                </a:solidFill>
                <a:latin typeface="XO Thames"/>
                <a:ea typeface="Tahoma"/>
              </a:rPr>
              <a:t>применять технологии смешанного и адаптивного обучения.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СУТЬ ЦИФРОВОЙ ТРАНСФОРМАЦИИ ОБРАЗОВАНИЯ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subTitle"/>
          </p:nvPr>
        </p:nvSpPr>
        <p:spPr>
          <a:xfrm>
            <a:off x="565200" y="712080"/>
            <a:ext cx="8225640" cy="723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XO Thames"/>
                <a:ea typeface="DejaVu Sans"/>
              </a:rPr>
              <a:t>это достижение каждым обучающимся необходимых образовательных результатов за счёт: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XO Thames"/>
                <a:ea typeface="DejaVu Sans"/>
              </a:rPr>
              <a:t>Персонализации образовательных траекторий благодаря инновационным технологиям: искусственный интеллект, технологии дополненной и виртуальной реальности, управление данными, интернет вещей, блокчейн.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XO Thames"/>
                <a:ea typeface="DejaVu Sans"/>
              </a:rPr>
              <a:t>Расширения ИТ-структуры в образовательных учреждениях.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XO Thames"/>
                <a:ea typeface="DejaVu Sans"/>
              </a:rPr>
              <a:t>Изменения учебной работы при помощи цифровых средств обучения.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XO Thames"/>
                <a:ea typeface="DejaVu Sans"/>
              </a:rPr>
              <a:t>Выстраивания системы непрерывного повышения квалификации педагогов, формирования цифровой грамотности у участников образовательного процесса.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XO Thames"/>
                <a:ea typeface="DejaVu Sans"/>
              </a:rPr>
              <a:t>Обеспечения гибкости управления образовательной организацией.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XO Thames"/>
                <a:ea typeface="DejaVu Sans"/>
              </a:rPr>
              <a:t>Совершенствования нормативной базы цифровой трансформации образования.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XO Thames"/>
                <a:ea typeface="DejaVu Sans"/>
              </a:rPr>
              <a:t>Использования технологий цифровых коммуникаций, больших данных, формирующей аналитики и открытых образовательных ресурсов.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457200" y="-50400"/>
            <a:ext cx="8227080" cy="90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ОСНОВНЫЕ ЭТАПЫ ЦИФРОВОЙ ТРАНСФОРМАЦИИ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Полилиния: фигура 189"/>
          <p:cNvSpPr/>
          <p:nvPr/>
        </p:nvSpPr>
        <p:spPr>
          <a:xfrm rot="69600">
            <a:off x="1546200" y="902160"/>
            <a:ext cx="3012120" cy="2683080"/>
          </a:xfrm>
          <a:custGeom>
            <a:avLst/>
            <a:gdLst>
              <a:gd name="textAreaLeft" fmla="*/ 0 w 3012120"/>
              <a:gd name="textAreaRight" fmla="*/ 3014640 w 3012120"/>
              <a:gd name="textAreaTop" fmla="*/ 0 h 2683080"/>
              <a:gd name="textAreaBottom" fmla="*/ 2685240 h 268308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noFill/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05920" rIns="205920" tIns="236520" bIns="236520" anchor="ctr" anchorCtr="1">
            <a:noAutofit/>
          </a:bodyPr>
          <a:p>
            <a:pPr algn="ctr">
              <a:lnSpc>
                <a:spcPct val="90000"/>
              </a:lnSpc>
            </a:pPr>
            <a:r>
              <a:rPr b="0" lang="en-US" sz="1800" spc="-1" strike="noStrike">
                <a:solidFill>
                  <a:srgbClr val="3465a4"/>
                </a:solidFill>
                <a:latin typeface="Arial"/>
                <a:ea typeface="Microsoft YaHei"/>
              </a:rPr>
              <a:t>Переход от ИТ к созданию цифрового актива и построению системы управления данными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Полилиния: фигура 190"/>
          <p:cNvSpPr/>
          <p:nvPr/>
        </p:nvSpPr>
        <p:spPr>
          <a:xfrm>
            <a:off x="103680" y="3342600"/>
            <a:ext cx="2959560" cy="2985120"/>
          </a:xfrm>
          <a:custGeom>
            <a:avLst/>
            <a:gdLst>
              <a:gd name="textAreaLeft" fmla="*/ 0 w 2959560"/>
              <a:gd name="textAreaRight" fmla="*/ 2962080 w 2959560"/>
              <a:gd name="textAreaTop" fmla="*/ 0 h 2985120"/>
              <a:gd name="textAreaBottom" fmla="*/ 2987640 h 298512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b4c7dc"/>
          </a:solidFill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86200" rIns="286200" tIns="316440" bIns="316440" anchor="ctr" anchorCtr="1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3465a4"/>
                </a:solidFill>
                <a:latin typeface="Arial"/>
                <a:ea typeface="Microsoft YaHei"/>
              </a:rPr>
              <a:t>Переход к платформенной бизнес-модели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Полилиния: фигура 191"/>
          <p:cNvSpPr/>
          <p:nvPr/>
        </p:nvSpPr>
        <p:spPr>
          <a:xfrm>
            <a:off x="4944600" y="943560"/>
            <a:ext cx="2923920" cy="2673720"/>
          </a:xfrm>
          <a:custGeom>
            <a:avLst/>
            <a:gdLst>
              <a:gd name="textAreaLeft" fmla="*/ 0 w 2923920"/>
              <a:gd name="textAreaRight" fmla="*/ 2926440 w 2923920"/>
              <a:gd name="textAreaTop" fmla="*/ 0 h 2673720"/>
              <a:gd name="textAreaBottom" fmla="*/ 2675880 h 267372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b4c7dc"/>
          </a:solidFill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05920" rIns="205920" tIns="236520" bIns="236520" anchor="ctr" anchorCtr="1">
            <a:noAutofit/>
          </a:bodyPr>
          <a:p>
            <a:pPr algn="ctr">
              <a:lnSpc>
                <a:spcPct val="90000"/>
              </a:lnSpc>
            </a:pPr>
            <a:r>
              <a:rPr b="0" lang="en-US" sz="1800" spc="-1" strike="noStrike">
                <a:solidFill>
                  <a:srgbClr val="3465a4"/>
                </a:solidFill>
                <a:latin typeface="Arial"/>
                <a:ea typeface="Microsoft YaHei"/>
              </a:rPr>
              <a:t>Переход к культуре принятия решений на основе данных и к инновационной культуре, построенной на горизонтальных связях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Полилиния: фигура 192"/>
          <p:cNvSpPr/>
          <p:nvPr/>
        </p:nvSpPr>
        <p:spPr>
          <a:xfrm>
            <a:off x="3368520" y="3420360"/>
            <a:ext cx="2924640" cy="2829240"/>
          </a:xfrm>
          <a:custGeom>
            <a:avLst/>
            <a:gdLst>
              <a:gd name="textAreaLeft" fmla="*/ 0 w 2924640"/>
              <a:gd name="textAreaRight" fmla="*/ 2927160 w 2924640"/>
              <a:gd name="textAreaTop" fmla="*/ 0 h 2829240"/>
              <a:gd name="textAreaBottom" fmla="*/ 2831760 h 282924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noFill/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86200" rIns="286200" tIns="316440" bIns="316440" anchor="ctr" anchorCtr="1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3465a4"/>
                </a:solidFill>
                <a:latin typeface="Arial"/>
                <a:ea typeface="Microsoft YaHei"/>
              </a:rPr>
              <a:t>Переход от проектного и функционального управления — к продуктовому и кросс-функциональному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571680" y="275040"/>
            <a:ext cx="8197920" cy="265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600" spc="-1" strike="noStrike" cap="all">
                <a:solidFill>
                  <a:srgbClr val="000000"/>
                </a:solidFill>
                <a:latin typeface="XO Thames"/>
                <a:ea typeface="DejaVu Sans"/>
              </a:rPr>
              <a:t>Профессионалы нового уровня должны уметь быстро учиться, синтезировать идеи из разных областей, иметь способность к адаптации.</a:t>
            </a:r>
            <a:br>
              <a:rPr sz="2600"/>
            </a:br>
            <a:r>
              <a:rPr b="1" lang="ru-RU" sz="2600" spc="-1" strike="noStrike" cap="all">
                <a:solidFill>
                  <a:srgbClr val="000000"/>
                </a:solidFill>
                <a:latin typeface="XO Thames"/>
                <a:ea typeface="DejaVu Sans"/>
              </a:rPr>
              <a:t>Цифровые компетенции в образовании должны быть направлены на:</a:t>
            </a:r>
            <a:r>
              <a:rPr b="0" lang="ru-RU" sz="2800" spc="-1" strike="noStrike" cap="all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br>
              <a:rPr sz="2800"/>
            </a:b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subTitle"/>
          </p:nvPr>
        </p:nvSpPr>
        <p:spPr>
          <a:xfrm>
            <a:off x="258120" y="2333160"/>
            <a:ext cx="8684640" cy="49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-216000" algn="just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000000"/>
              </a:buClr>
              <a:buFont typeface="OpenSymbol"/>
              <a:buAutoNum type="arabicPeriod"/>
            </a:pPr>
            <a:r>
              <a:rPr b="1" lang="ru-RU" sz="3200" spc="-1" strike="noStrike">
                <a:ln>
                  <a:solidFill>
                    <a:srgbClr val="55308d"/>
                  </a:solidFill>
                </a:ln>
                <a:solidFill>
                  <a:srgbClr val="ffffff"/>
                </a:solidFill>
                <a:latin typeface="XO Thames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2060"/>
                </a:solidFill>
                <a:latin typeface="XO Thames"/>
                <a:ea typeface="DejaVu Sans"/>
              </a:rPr>
              <a:t>Совершенствование применения цифровых технологий в преподавании и обучении;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000000"/>
              </a:buClr>
              <a:buFont typeface="OpenSymbol"/>
              <a:buAutoNum type="arabicPeriod"/>
            </a:pPr>
            <a:r>
              <a:rPr b="1" lang="ru-RU" sz="3200" spc="-1" strike="noStrike">
                <a:solidFill>
                  <a:srgbClr val="002060"/>
                </a:solidFill>
                <a:latin typeface="XO Thames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2060"/>
                </a:solidFill>
                <a:latin typeface="XO Thames"/>
                <a:ea typeface="DejaVu Sans"/>
              </a:rPr>
              <a:t>Развитие навыков, необходимых для цифровой трансформации;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000000"/>
              </a:buClr>
              <a:buFont typeface="OpenSymbol"/>
              <a:buAutoNum type="arabicPeriod"/>
            </a:pPr>
            <a:r>
              <a:rPr b="1" lang="ru-RU" sz="3200" spc="-1" strike="noStrike">
                <a:solidFill>
                  <a:srgbClr val="002060"/>
                </a:solidFill>
                <a:latin typeface="XO Thames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2060"/>
                </a:solidFill>
                <a:latin typeface="XO Thames"/>
                <a:ea typeface="DejaVu Sans"/>
              </a:rPr>
              <a:t>Анализ и прогнозирование на основе данных в образовании.</a:t>
            </a:r>
            <a:r>
              <a:rPr b="1" lang="ru-RU" sz="3200" spc="-1" strike="noStrike">
                <a:solidFill>
                  <a:srgbClr val="002060"/>
                </a:solidFill>
                <a:latin typeface="Century Gothic"/>
                <a:ea typeface="DejaVu Sans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 cap="all">
                <a:solidFill>
                  <a:srgbClr val="000000"/>
                </a:solidFill>
                <a:latin typeface="XO Thames"/>
                <a:ea typeface="DejaVu Sans"/>
              </a:rPr>
              <a:t>Цифровизация образования предполагает: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-21600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2060"/>
                </a:solidFill>
                <a:latin typeface="XO Thames"/>
                <a:ea typeface="DejaVu Sans"/>
              </a:rPr>
              <a:t>применение обучающимися мобильных и интернет-технологий, расширяя горизонты их познания, делая их безграничными,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2060"/>
                </a:solidFill>
                <a:latin typeface="XO Thames"/>
                <a:ea typeface="DejaVu Sans"/>
              </a:rPr>
              <a:t>продуктивное применение цифровых технологий,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2060"/>
                </a:solidFill>
                <a:latin typeface="XO Thames"/>
                <a:ea typeface="DejaVu Sans"/>
              </a:rPr>
              <a:t>включение обучающихся в самостоятельный поиск,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2060"/>
                </a:solidFill>
                <a:latin typeface="XO Thames"/>
                <a:ea typeface="DejaVu Sans"/>
              </a:rPr>
              <a:t>отбор информации,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2060"/>
                </a:solidFill>
                <a:latin typeface="XO Thames"/>
                <a:ea typeface="DejaVu Sans"/>
              </a:rPr>
              <a:t>участие в проектной деятельности,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2060"/>
                </a:solidFill>
                <a:latin typeface="XO Thames"/>
                <a:ea typeface="DejaVu Sans"/>
              </a:rPr>
              <a:t>формирование у обучающихся компетенций XXI века.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 cap="all">
                <a:solidFill>
                  <a:srgbClr val="000000"/>
                </a:solidFill>
                <a:latin typeface="XO Thames"/>
                <a:ea typeface="DejaVu Sans"/>
              </a:rPr>
              <a:t>Направления применения цифровизации в образовании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1" lang="ru-RU" sz="2800" spc="-1" strike="noStrike">
                <a:solidFill>
                  <a:srgbClr val="002060"/>
                </a:solidFill>
                <a:latin typeface="XO Thames"/>
                <a:ea typeface="DejaVu Sans"/>
              </a:rPr>
              <a:t>Развитие цифровых библиотек и кампусов университетов.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1" lang="ru-RU" sz="2800" spc="-1" strike="noStrike">
                <a:solidFill>
                  <a:srgbClr val="002060"/>
                </a:solidFill>
                <a:latin typeface="XO Thames"/>
                <a:ea typeface="DejaVu Sans"/>
              </a:rPr>
              <a:t>Разработка и наполнение онлайн курса осуществляется с применением программных решений, позволяющих осуществить сборку курса из имеющихся информационных ресурсов и в специализированных программных средах, авторскими системами, автоматизированным проектированием.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ЦИФРОВАЯ ДИДАКТИКА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0" y="1135800"/>
            <a:ext cx="876564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XO Thames"/>
                <a:ea typeface="DejaVu Sans"/>
              </a:rPr>
              <a:t>Цифровая дидактика — область педагогики, научное направление, предметом которого является организация процесса обучения в условиях цифровой трансформации образовательного процесса, перехода к цифровой экономике и сетевому обществу.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XO Thames"/>
                <a:ea typeface="DejaVu Sans"/>
              </a:rPr>
              <a:t>Цифровая дидактика – наука об организации процесса обучения в условиях цифрового общества.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XO Thames"/>
                <a:ea typeface="DejaVu Sans"/>
              </a:rPr>
              <a:t>Особенности цифрового образовательного процесса состоят в конвергенции или полной интеграции педагогических и цифровых технологий.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8" name="Рисунок 201" descr=""/>
          <p:cNvPicPr/>
          <p:nvPr/>
        </p:nvPicPr>
        <p:blipFill>
          <a:blip r:embed="rId1"/>
          <a:stretch/>
        </p:blipFill>
        <p:spPr>
          <a:xfrm>
            <a:off x="2090880" y="4080960"/>
            <a:ext cx="4674600" cy="262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614520" y="229320"/>
            <a:ext cx="8227080" cy="124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ЦИФРОВОЕ ОБЩЕСТВО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0" name="Рисунок 203" descr=""/>
          <p:cNvPicPr/>
          <p:nvPr/>
        </p:nvPicPr>
        <p:blipFill>
          <a:blip r:embed="rId1"/>
          <a:stretch/>
        </p:blipFill>
        <p:spPr>
          <a:xfrm>
            <a:off x="1717920" y="2980440"/>
            <a:ext cx="5652000" cy="3439440"/>
          </a:xfrm>
          <a:prstGeom prst="rect">
            <a:avLst/>
          </a:prstGeom>
          <a:ln w="0">
            <a:noFill/>
          </a:ln>
        </p:spPr>
      </p:pic>
      <p:sp>
        <p:nvSpPr>
          <p:cNvPr id="531" name="TextBox 204"/>
          <p:cNvSpPr/>
          <p:nvPr/>
        </p:nvSpPr>
        <p:spPr>
          <a:xfrm>
            <a:off x="861480" y="1264680"/>
            <a:ext cx="8280720" cy="262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новые технологии и цифровая среда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новые требования экономики к кадрам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«цифровое поколение» – новые обучающиеся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457200" y="168840"/>
            <a:ext cx="8227080" cy="135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ДИДАКТИЧЕСКИЕ ПРИНЦИПЫ ЦИФРОВОГО ОБРАЗОВАТЕЛЬНОГО ПРОЦЕССА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080" cy="46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marL="313920" indent="-235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2060"/>
                </a:solidFill>
                <a:latin typeface="Arial"/>
                <a:ea typeface="DejaVu Sans"/>
              </a:rPr>
              <a:t>принцип доминирования;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13920" indent="-235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2060"/>
                </a:solidFill>
                <a:latin typeface="Arial"/>
                <a:ea typeface="DejaVu Sans"/>
              </a:rPr>
              <a:t>принцип персонализации;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13920" indent="-235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2060"/>
                </a:solidFill>
                <a:latin typeface="Arial"/>
                <a:ea typeface="DejaVu Sans"/>
              </a:rPr>
              <a:t>принцип целесообразности;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13920" indent="-235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2060"/>
                </a:solidFill>
                <a:latin typeface="Arial"/>
                <a:ea typeface="DejaVu Sans"/>
              </a:rPr>
              <a:t>принцип гибкости и адаптивности;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13920" indent="-235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2060"/>
                </a:solidFill>
                <a:latin typeface="Arial"/>
                <a:ea typeface="DejaVu Sans"/>
              </a:rPr>
              <a:t>принцип успешности;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13920" indent="-235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2060"/>
                </a:solidFill>
                <a:latin typeface="Arial"/>
                <a:ea typeface="DejaVu Sans"/>
              </a:rPr>
              <a:t>принцип обучения в сотрудничестве и взаимодействии;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13920" indent="-235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2060"/>
                </a:solidFill>
                <a:latin typeface="Arial"/>
                <a:ea typeface="DejaVu Sans"/>
              </a:rPr>
              <a:t>принцип практикоориентированности;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13920" indent="-235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2060"/>
                </a:solidFill>
                <a:latin typeface="Arial"/>
                <a:ea typeface="DejaVu Sans"/>
              </a:rPr>
              <a:t>принцип нарастания сложности;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13920" indent="-235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2060"/>
                </a:solidFill>
                <a:latin typeface="Arial"/>
                <a:ea typeface="DejaVu Sans"/>
              </a:rPr>
              <a:t>принцип насыщенности образовательной среды;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13920" indent="-235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2060"/>
                </a:solidFill>
                <a:latin typeface="Arial"/>
                <a:ea typeface="DejaVu Sans"/>
              </a:rPr>
              <a:t>принцип полимодальности (мультимедийности);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13920" indent="-235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3200" spc="-1" strike="noStrike">
                <a:solidFill>
                  <a:srgbClr val="002060"/>
                </a:solidFill>
                <a:latin typeface="Arial"/>
                <a:ea typeface="DejaVu Sans"/>
              </a:rPr>
              <a:t>принцип включенного оценивания.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3"/>
          <p:cNvSpPr/>
          <p:nvPr/>
        </p:nvSpPr>
        <p:spPr>
          <a:xfrm>
            <a:off x="4737960" y="6377760"/>
            <a:ext cx="8227080" cy="47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ОПРЕДЕЛЕНИЯ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6000"/>
          </a:bodyPr>
          <a:p>
            <a:pPr marL="371520" indent="0" algn="just">
              <a:lnSpc>
                <a:spcPct val="100000"/>
              </a:lnSpc>
              <a:buNone/>
            </a:pPr>
            <a:r>
              <a:rPr b="1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Цифровая трансформация </a:t>
            </a:r>
            <a:r>
              <a:rPr b="0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– законченный путь преобразований, когда мы пересматриваем бизнес-стратегии, операции, продукты, подходы, цели, когда мы заканчиваем процесс, позволяющий быть конкурентоспособным в современном изменяющемся мире.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71520" indent="0" algn="just">
              <a:lnSpc>
                <a:spcPct val="100000"/>
              </a:lnSpc>
              <a:buNone/>
            </a:pPr>
            <a:r>
              <a:rPr b="1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Цифровая трансформация образования (ЦТО) </a:t>
            </a:r>
            <a:r>
              <a:rPr b="0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– это взаимосвязанное (системное) обновление: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71520" indent="0" algn="just">
              <a:lnSpc>
                <a:spcPct val="100000"/>
              </a:lnSpc>
              <a:buNone/>
            </a:pPr>
            <a:r>
              <a:rPr b="0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• </a:t>
            </a:r>
            <a:r>
              <a:rPr b="0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целей и содержания обучения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71520" indent="0" algn="just">
              <a:lnSpc>
                <a:spcPct val="100000"/>
              </a:lnSpc>
              <a:buNone/>
            </a:pPr>
            <a:r>
              <a:rPr b="0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• </a:t>
            </a:r>
            <a:r>
              <a:rPr b="0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инструментов, методов и организационных форм учебной работы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71520" indent="0" algn="just">
              <a:lnSpc>
                <a:spcPct val="100000"/>
              </a:lnSpc>
              <a:buNone/>
            </a:pPr>
            <a:r>
              <a:rPr b="0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• </a:t>
            </a:r>
            <a:r>
              <a:rPr b="0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в цифровой образовательной среде для всестороннего развития КАЖДОГО ОБУЧАЕМОГО, формирования у него компетенций, необходимых для жизни в цифровой экономике.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71520" indent="0" algn="just">
              <a:lnSpc>
                <a:spcPct val="100000"/>
              </a:lnSpc>
              <a:buNone/>
            </a:pPr>
            <a:r>
              <a:rPr b="1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Цифровая трансформация школы </a:t>
            </a:r>
            <a:r>
              <a:rPr b="0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– это коренной пересмотр принципов работы практически всех подразделений. Это большой, многоступенчатый процесс. Цифровая трансформация школы включает в себя цифровизацию образования.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ФГИС «МОЯ ШКОЛА»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6" name="Рисунок 209" descr=""/>
          <p:cNvPicPr/>
          <p:nvPr/>
        </p:nvPicPr>
        <p:blipFill>
          <a:blip r:embed="rId1"/>
          <a:stretch/>
        </p:blipFill>
        <p:spPr>
          <a:xfrm>
            <a:off x="515880" y="1708200"/>
            <a:ext cx="4174560" cy="4169160"/>
          </a:xfrm>
          <a:prstGeom prst="rect">
            <a:avLst/>
          </a:prstGeom>
          <a:ln w="0">
            <a:noFill/>
          </a:ln>
        </p:spPr>
      </p:pic>
      <p:sp>
        <p:nvSpPr>
          <p:cNvPr id="537" name="Прямоугольник 210"/>
          <p:cNvSpPr/>
          <p:nvPr/>
        </p:nvSpPr>
        <p:spPr>
          <a:xfrm>
            <a:off x="4831920" y="1627920"/>
            <a:ext cx="4006800" cy="86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000" spc="-1" strike="noStrike">
                <a:solidFill>
                  <a:srgbClr val="002060"/>
                </a:solidFill>
                <a:latin typeface="XO Thames"/>
                <a:ea typeface="DejaVu Sans"/>
              </a:rPr>
              <a:t>ФГИС «Моя школа» — это федеральная государственная информационная система, созданная в рамках федерального проекта «Цифровая образовательная среда» национального проекта «Образование».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000" spc="-1" strike="noStrike">
                <a:solidFill>
                  <a:srgbClr val="002060"/>
                </a:solidFill>
                <a:latin typeface="XO Thames"/>
                <a:ea typeface="DejaVu Sans"/>
              </a:rPr>
              <a:t>Эта система является единой точкой доступа для педагогов, учащихся и родителей к качественному образовательному контенту и цифровым сервисам на всей территории РФ.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ЦЕЛИ СОЗДАНИЯ 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ФГИС «МОЯ ШКОЛА»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535320" y="1803960"/>
            <a:ext cx="8227080" cy="457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marL="284760" indent="-21348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2060"/>
                </a:solidFill>
                <a:latin typeface="XO Thames"/>
                <a:ea typeface="DejaVu Sans"/>
              </a:rPr>
              <a:t>формирование условий для цифровой трансформации системы образования, использования новых возможностей информационных технологий при реализации основных общеобразовательных программ, образовательных программ среднего профессионального образования и дополнительных общеобразовательных программ;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84760" indent="-21348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2060"/>
                </a:solidFill>
                <a:latin typeface="XO Thames"/>
                <a:ea typeface="DejaVu Sans"/>
              </a:rPr>
              <a:t>информационная поддержка органов государственной власти и местного самоуправления, организаций системы образования и граждан при реализации основных общеобразовательных программ, образовательных программ среднего профессионального образования и дополнительных общеобразовательных программ;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84760" indent="-21348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2060"/>
                </a:solidFill>
                <a:latin typeface="XO Thames"/>
                <a:ea typeface="DejaVu Sans"/>
              </a:rPr>
              <a:t>поддержка системы образования и создание благоприятных условий для функционирования системы общего и среднего профессионального образования, дополнительного образования детей и взрослых;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84760" indent="-21348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2060"/>
                </a:solidFill>
                <a:latin typeface="XO Thames"/>
                <a:ea typeface="DejaVu Sans"/>
              </a:rPr>
              <a:t>обеспечение возможности использования цифровой образовательной среды;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84760" indent="-21348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2060"/>
                </a:solidFill>
                <a:latin typeface="XO Thames"/>
                <a:ea typeface="DejaVu Sans"/>
              </a:rPr>
              <a:t>управление образовательным процессом.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361800" y="195840"/>
            <a:ext cx="82270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ОСНОВНЫЕ ВОЗМОЖНОСТИ 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ФГИС «МОЯ ШКОЛА»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080" cy="470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36432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XO Thames"/>
                <a:ea typeface="DejaVu Sans"/>
              </a:rPr>
              <a:t>Просмотр и работа с данными электронных дневников и журналов. Сетевые сообщества и видеоконференцсвязь на базе платформы "Сферум".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6432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XO Thames"/>
                <a:ea typeface="DejaVu Sans"/>
              </a:rPr>
              <a:t>Облачное хранилище документов, инструменты для индивидуальной и совместной работы с документами. Оценка знаний учеников с помощью тестов, отработка учебного материала на онлайн-тренажерах.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457200" y="459720"/>
            <a:ext cx="82281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ЦЕЛИ И ЗАДАЧИ 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ФГИС «МОЯ ШКОЛА»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43" name=""/>
          <p:cNvGraphicFramePr/>
          <p:nvPr/>
        </p:nvGraphicFramePr>
        <p:xfrm>
          <a:off x="390960" y="1604520"/>
          <a:ext cx="8228880" cy="4344120"/>
        </p:xfrm>
        <a:graphic>
          <a:graphicData uri="http://schemas.openxmlformats.org/drawingml/2006/table">
            <a:tbl>
              <a:tblPr/>
              <a:tblGrid>
                <a:gridCol w="4114440"/>
                <a:gridCol w="4114800"/>
              </a:tblGrid>
              <a:tr h="837360"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3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1.Формирование сервисов с единой точкой доступа к цифровым образовательным ресурсам для граждан и сервисам, связанным с образованием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3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5.Повышение уровня цифровой грамотности педагогических работников с использованием дистанционных образовательных технологий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5ce"/>
                    </a:solidFill>
                  </a:tcPr>
                </a:tc>
              </a:tr>
              <a:tr h="837360"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3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2.Создание современной и безопасной образовательной среды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3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6.Создание возможностей для вовлечения родителей (законных представителей) в процесс образования своих их детей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5ce"/>
                    </a:solidFill>
                  </a:tcPr>
                </a:tc>
              </a:tr>
              <a:tr h="1085760"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3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3.Равный доступ к качественному цифровому образовательному контенту и цифровым образовательным сервисам по всей территории РФ для всех категорий обучающихся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3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7.Создание условий для взаимодействия региональных и федеральных систем и использование единых классификаторов, реестров, справочников и форматов взаимодействия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5ce"/>
                    </a:solidFill>
                  </a:tcPr>
                </a:tc>
              </a:tr>
              <a:tr h="1583640"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3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4.Применение единой государственной информационной системы Министерства просвещения РФ для реализации образовательных программ всех уровней основного образования с использованием дистанционных образовательных технологий и электронного обучения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3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8.Формирование показателей государственного статистического наблюдения на основе действий педагогических работников и граждан в части образовательного процесса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5ce"/>
                    </a:solidFill>
                  </a:tcPr>
                </a:tc>
              </a:tr>
            </a:tbl>
          </a:graphicData>
        </a:graphic>
      </p:graphicFrame>
      <p:sp>
        <p:nvSpPr>
          <p:cNvPr id="544" name=""/>
          <p:cNvSpPr/>
          <p:nvPr/>
        </p:nvSpPr>
        <p:spPr>
          <a:xfrm>
            <a:off x="438840" y="6223680"/>
            <a:ext cx="8215200" cy="4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2060"/>
                </a:solidFill>
                <a:latin typeface="XO Thames"/>
                <a:ea typeface="DejaVu Sans"/>
              </a:rPr>
              <a:t>Приказ Министерства Просвещения РФ от 30.06.2021 г. № 396 "О создании федеральной государственной информационной системы Минпросвещения России "Моя школа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ДОСТУПНЫЕ СЕРВИСЫ </a:t>
            </a:r>
            <a:br>
              <a:rPr sz="2800"/>
            </a:b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ФГИС "МОЯ ШКОЛА" И КОМПОНЕНТА ЦОС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46" name=""/>
          <p:cNvGraphicFramePr/>
          <p:nvPr/>
        </p:nvGraphicFramePr>
        <p:xfrm>
          <a:off x="506880" y="1240200"/>
          <a:ext cx="8228880" cy="5513400"/>
        </p:xfrm>
        <a:graphic>
          <a:graphicData uri="http://schemas.openxmlformats.org/drawingml/2006/table">
            <a:tbl>
              <a:tblPr/>
              <a:tblGrid>
                <a:gridCol w="2742840"/>
                <a:gridCol w="2742840"/>
                <a:gridCol w="2743560"/>
              </a:tblGrid>
              <a:tr h="36468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ДОСТУПНЫЕ СЕРВИСЫ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7d7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ПРОФИЛЬ   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«ПЕДАГОГИЧЕСКИЙ РАБОТНИК»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7d7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ПРОФИЛЬ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«АДМИНИСТРАТОР»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7d7"/>
                    </a:solidFill>
                  </a:tcPr>
                </a:tc>
              </a:tr>
              <a:tr h="364680"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БАЗОВАЯ ПОДСИСТЕМА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7d7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Просмотр новостей, опросов-ответов,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использование полезных ссылок, участие в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опросах, просмотр результатов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Управление контентом в разделах "Новости",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"Вопросы-ответы",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"Полезные ссылки", "Опросы"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4680"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РАЗДЕЛ «МОИ ФАЙЛЫ»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7d7"/>
                    </a:solidFill>
                  </a:tcPr>
                </a:tc>
                <a:tc gridSpan="2"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Создание, хранение, редактирование и совместная работа над документами, электронными таблицами,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презентациями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64680"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РАЗДЕЛ «БИБЛИОТЕКА»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7d7"/>
                    </a:solidFill>
                  </a:tcPr>
                </a:tc>
                <a:tc gridSpan="2"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Поиск, просмотр контента, добавление в портфель контента, просмотр раздела обучение,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просмотр портфеля. Раздел представлен различными поставщиками цифрового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образовательного контента, в том числе Академией Минпроса и РЭШ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64680"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ТЕСТИРУЮЩАЯ ПОДСИСТЕМА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7d7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Составление тестов, оценивание знаний учеников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Проведение контрольных срезов знаний учащихся школы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468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1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РАЗДЕЛ «ЭЖД»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1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БАЗОВОЙ ПОДСИСТЕМЫ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7d7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Просмотр сведений из регионального ЭЖД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ЭЖД не предусмотрено. Просмотр сведений из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регионального ЭЖД возможен под профилем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"Педагогический работник"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468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100" spc="-1" strike="noStrike">
                          <a:solidFill>
                            <a:srgbClr val="002060"/>
                          </a:solidFill>
                          <a:latin typeface="XO Thames"/>
                        </a:rPr>
                        <a:t>«СФЕРУМ»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7d7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Присоединение к образовательной организации,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классам, в которых преподает; создание чатов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класса и управление ими; приглашение учеников в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классы; размещение необходимых материалов для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учебы; начало уроков по видео-, аудиосвязи;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запуск трансляции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Приглашение учителей и учеников; добавление и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редактирование информации о школе; размещение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общешкольных материалов; создание классов, чатов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классов и школы, управление ими; публикация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информации в каналах школы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КАК ВОЙТИ В 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ФГИС «МОЯ ШКОЛА»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293760" indent="-2203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3200" spc="-1" strike="noStrike">
                <a:solidFill>
                  <a:srgbClr val="55308d"/>
                </a:solidFill>
                <a:latin typeface="Arial"/>
                <a:ea typeface="DejaVu Sans"/>
              </a:rPr>
              <a:t>Для авторизации выполняется простой алгоритм действий.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93760" indent="-2203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3200" spc="-1" strike="noStrike">
                <a:solidFill>
                  <a:srgbClr val="55308d"/>
                </a:solidFill>
                <a:latin typeface="Arial"/>
                <a:ea typeface="DejaVu Sans"/>
              </a:rPr>
              <a:t>Нужно перейти на сайт </a:t>
            </a:r>
            <a:r>
              <a:rPr b="0" lang="ru-RU" sz="4800" spc="-1" strike="noStrike">
                <a:solidFill>
                  <a:srgbClr val="55308d"/>
                </a:solidFill>
                <a:highlight>
                  <a:srgbClr val="ffffff"/>
                </a:highlight>
                <a:latin typeface="Arial"/>
                <a:ea typeface="DejaVu Sans"/>
              </a:rPr>
              <a:t>https://myschool.edu.ru;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marL="293760" indent="-2203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3200" spc="-1" strike="noStrike">
                <a:solidFill>
                  <a:srgbClr val="55308d"/>
                </a:solidFill>
                <a:latin typeface="Arial"/>
                <a:ea typeface="DejaVu Sans"/>
              </a:rPr>
              <a:t>Нажать на кнопку «Войти».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93760" indent="-2203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3200" spc="-1" strike="noStrike">
                <a:solidFill>
                  <a:srgbClr val="55308d"/>
                </a:solidFill>
                <a:latin typeface="Arial"/>
                <a:ea typeface="DejaVu Sans"/>
              </a:rPr>
              <a:t>На открывшемся сайте Госуслуг в графе «Телефон/Email/СНИЛС», вводят одно из следующих наименований. Важно, чтобы информация совпадала с представленной на Госуслугах.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93760" indent="-2203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3200" spc="-1" strike="noStrike">
                <a:solidFill>
                  <a:srgbClr val="55308d"/>
                </a:solidFill>
                <a:latin typeface="Arial"/>
                <a:ea typeface="DejaVu Sans"/>
              </a:rPr>
              <a:t>В открывшемся окне вводят пароль от учетной записи портала и нажимают кнопку «Войти».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93760" indent="-2203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3200" spc="-1" strike="noStrike">
                <a:solidFill>
                  <a:srgbClr val="55308d"/>
                </a:solidFill>
                <a:latin typeface="Arial"/>
                <a:ea typeface="DejaVu Sans"/>
              </a:rPr>
              <a:t>Система автоматически перенесет в личный кабинет.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Tahoma"/>
              </a:rPr>
              <a:t>БИБЛИОТЕКА ЦИФРОВОГО ОБРАЗОВАТЕЛЬНОГО КОНТЕНТА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0" name="Рисунок 218" descr=""/>
          <p:cNvPicPr/>
          <p:nvPr/>
        </p:nvPicPr>
        <p:blipFill>
          <a:blip r:embed="rId1"/>
          <a:stretch/>
        </p:blipFill>
        <p:spPr>
          <a:xfrm>
            <a:off x="4419720" y="2381400"/>
            <a:ext cx="4489560" cy="3250080"/>
          </a:xfrm>
          <a:prstGeom prst="rect">
            <a:avLst/>
          </a:prstGeom>
          <a:ln w="0">
            <a:noFill/>
          </a:ln>
        </p:spPr>
      </p:pic>
      <p:sp>
        <p:nvSpPr>
          <p:cNvPr id="551" name="Прямоугольник 219"/>
          <p:cNvSpPr/>
          <p:nvPr/>
        </p:nvSpPr>
        <p:spPr>
          <a:xfrm>
            <a:off x="457200" y="1706400"/>
            <a:ext cx="3772440" cy="59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 baseline="-8000">
                <a:solidFill>
                  <a:srgbClr val="002060"/>
                </a:solidFill>
                <a:latin typeface="Times New Roman"/>
                <a:ea typeface="DejaVu Sans"/>
              </a:rPr>
              <a:t>электронный образовательный ресурс, включающий структурированный верифицированный контент для учителей и учеников: тексты, графику, аудио и видео, мультимедиа. За первый месяц учебного года пользователи обратились к </a:t>
            </a:r>
            <a:r>
              <a:rPr b="1" lang="ru-RU" sz="2400" spc="-1" strike="noStrike" u="sng" baseline="-8000">
                <a:solidFill>
                  <a:srgbClr val="ffde66"/>
                </a:solidFill>
                <a:uFillTx/>
                <a:latin typeface="Times New Roman"/>
                <a:ea typeface="DejaVu Sans"/>
                <a:hlinkClick r:id="rId2"/>
              </a:rPr>
              <a:t>библиотеке</a:t>
            </a:r>
            <a:r>
              <a:rPr b="1" lang="ru-RU" sz="2400" spc="-1" strike="noStrike" baseline="-8000">
                <a:solidFill>
                  <a:srgbClr val="002060"/>
                </a:solidFill>
                <a:latin typeface="Times New Roman"/>
                <a:ea typeface="DejaVu Sans"/>
              </a:rPr>
              <a:t> уже более миллиона раз. В Год педагога и наставника проект осуществляется в целях реализации федерального проекта «Цифровая образовательная среда» нацпроекта «Образование» при поддержке Минпросвещения России.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457200" y="58680"/>
            <a:ext cx="8227080" cy="157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  <a:ea typeface="DejaVu Sans"/>
              </a:rPr>
              <a:t>Библиотека цифрового образовательного контента способствует формированию на всей территории Российской Федерации единого образовательного пространства за счет: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/>
          </p:nvPr>
        </p:nvSpPr>
        <p:spPr>
          <a:xfrm>
            <a:off x="372240" y="2156040"/>
            <a:ext cx="8312040" cy="476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единых подходов к формированию содержания образования и воспитания;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соответствия контента требованиям федеральных государственных образовательных стандартов, федеральных образовательных программ;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обеспечения информационной безопасности пользователей;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сокращения трудозатрат учителей на подготовку к урокам, разработку рабочих программ и тематического планирования;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обеспечения учеников возможностью совершенствовать свои знания и навыки по темам школьной программы</a:t>
            </a:r>
            <a:r>
              <a:rPr b="0" lang="ru-RU" sz="2200" spc="-1" strike="noStrike">
                <a:solidFill>
                  <a:srgbClr val="55308d"/>
                </a:solidFill>
                <a:latin typeface="XO Thames"/>
                <a:ea typeface="DejaVu Sans"/>
              </a:rPr>
              <a:t>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КАКИЕ МАТЕРИАЛЫ РАЗМЕЩЕНЫ В БИБЛИОТЕКЕ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/>
          </p:nvPr>
        </p:nvSpPr>
        <p:spPr>
          <a:xfrm>
            <a:off x="234000" y="1231920"/>
            <a:ext cx="8441640" cy="525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marL="3153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 Библиотеке каждый сможет найти электронные образовательные материалы, специально разработанные к каждому из уроков школьной программы профессиональными командами экспертов педагогического сообщества, а проще говоря известными учителями, ученики которых показывают высокие результаты на олимпиадах и в рамках государственной итоговой аттестации. Эти материалы разнообразны как с точки зрения содержания, исполнения, так и образовательных задач, которые они позволяют решить. Всего же в системе более 50 различных видов контента: инфографика, виртуальные лабораторные работы, интерактивные статьи, аудио- и видеоролики, тренажеры в формате ОГЭ и ЕГЭ и многие другие. Их использование не только упростит подготовку, но и сделает сам урок по-настоящему современным и интерактивным, а значит, более понятным каждому школьнику. В качестве первоисточников для создания контента используются исторические материалы</a:t>
            </a:r>
            <a:r>
              <a:rPr b="1" lang="ru-RU" sz="24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Президентской библиотеки им. Б.Н. Ельцина,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а также цифровые коллекции </a:t>
            </a: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Политехнического музея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, материалы Большой российской энциклопедии.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153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153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4200" spc="-1" strike="noStrike" baseline="-8000">
                <a:ln>
                  <a:solidFill>
                    <a:srgbClr val="f10d0c"/>
                  </a:solidFill>
                </a:ln>
                <a:solidFill>
                  <a:srgbClr val="ffffff"/>
                </a:solidFill>
                <a:latin typeface="Times New Roman"/>
                <a:ea typeface="DejaVu Sans"/>
              </a:rPr>
              <a:t>Все материалы Библиотеки цифрового образовательного контента теперь доступны на сайте Академии Минпросвещения России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БИБЛИОТЕКА ПОМОГАЕТ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080" cy="463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4000"/>
          </a:bodyPr>
          <a:p>
            <a:pPr marL="3304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  <a:ea typeface="DejaVu Sans"/>
              </a:rPr>
              <a:t>Учителям</a:t>
            </a: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 — </a:t>
            </a:r>
            <a:r>
              <a:rPr b="1" lang="ru-RU" sz="2800" spc="-1" strike="noStrike">
                <a:solidFill>
                  <a:srgbClr val="002060"/>
                </a:solidFill>
                <a:latin typeface="XO Thames"/>
                <a:ea typeface="DejaVu Sans"/>
              </a:rPr>
              <a:t>сократить время на подготовку к урокам, разработку рабочих программ и тематического планирования, сделать уроки более интерактивными и интересными 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304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  <a:ea typeface="DejaVu Sans"/>
              </a:rPr>
              <a:t>Ученикам</a:t>
            </a: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 —</a:t>
            </a:r>
            <a:r>
              <a:rPr b="1" lang="ru-RU" sz="2800" spc="-1" strike="noStrike">
                <a:solidFill>
                  <a:srgbClr val="002060"/>
                </a:solidFill>
                <a:latin typeface="XO Thames"/>
                <a:ea typeface="DejaVu Sans"/>
              </a:rPr>
              <a:t> проверить знания и выявить проблемные темы, совершенствовать свои знания и навыки по темам школьной программы, изучить дополнительный материал 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304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  <a:ea typeface="DejaVu Sans"/>
              </a:rPr>
              <a:t>Контент библиотеки соответствует федеральным государственным образовательным стандартам, федеральным образовательным программам и универсальному тематическому классификатору 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3048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ЦИФРОВАЯ ТРАНСФОРМАЦИЯ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ЧТО ЭТО?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33696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изменение школьной жизни для создания условий подготовки гражданина и профессионала для жизни и работы в цифровой экономике на основе современных педагогических и цифровых технологий.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Прямоугольник 226"/>
          <p:cNvSpPr/>
          <p:nvPr/>
        </p:nvSpPr>
        <p:spPr>
          <a:xfrm>
            <a:off x="147240" y="467640"/>
            <a:ext cx="8767800" cy="599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000" spc="-1" strike="noStrike">
                <a:solidFill>
                  <a:srgbClr val="002060"/>
                </a:solidFill>
                <a:latin typeface="XO Thames"/>
                <a:ea typeface="DejaVu Sans"/>
              </a:rPr>
              <a:t>Библиотека цифрового образовательного контента представляет собой масштабную базу знаний, созданную по всем предметам и темам школьной программы в соответствии с Федеральными государственными образовательными стандартами, примерными основными образовательными программами и универсальным тематическим классификатором с использованием самых современных способов визуализации материала.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000" spc="-1" strike="noStrike">
                <a:solidFill>
                  <a:srgbClr val="002060"/>
                </a:solidFill>
                <a:latin typeface="XO Thames"/>
                <a:ea typeface="DejaVu Sans"/>
              </a:rPr>
              <a:t>Библиотека общедоступна во всех регионах страны. Материалы являются бесплатными для всех категорий пользователей, цифровой образовательный контент предполагает использование независимо от изучаемой линейки учебников.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000" spc="-1" strike="noStrike">
                <a:solidFill>
                  <a:srgbClr val="002060"/>
                </a:solidFill>
                <a:latin typeface="XO Thames"/>
                <a:ea typeface="DejaVu Sans"/>
              </a:rPr>
              <a:t>Все материалы Библиотеки прошли экспертизу содержания и соответствия требованиям информационной безопасности в ведущих экспертных организациях, таких как: ФГБНУ “Институт стратегии развития образования”, ФГБНУ “ФИПИ”, ФГБОУ ВО “Российский государственный педагогический университет имени А.И. Герцена” и АО “Лаборатория Касперского”.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622080" y="320400"/>
            <a:ext cx="8227080" cy="157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  <a:ea typeface="DejaVu Sans"/>
              </a:rPr>
              <a:t>НОРМАТИВНОЕ РЕГУЛИРОВАНИЕ ИСПОЛЬЗОВАНИЯ ЦИФРОВЫХ ТЕХНОЛОГИЙ В ОБУЧЕНИИ И ВОСПИТАНИИ ОБУЧАЮЩИХСЯ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/>
          </p:nvPr>
        </p:nvSpPr>
        <p:spPr>
          <a:xfrm>
            <a:off x="578520" y="2054880"/>
            <a:ext cx="8227080" cy="438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338400" indent="-2538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Федеральный закон от 29.12.2012 № 273-ФЗ «Об образовании в Российской Федерации».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38400" indent="-2538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Федеральный закон от 27.07.2006 № 149-ФЗ «Об информации, информационных технологиях и о защите информации».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38400" indent="-2538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Федеральный закон от 29.12.2010 № 436-ФЗ «О защите детей от информации, причиняющей вред их здоровью и развитию».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38400" indent="-2538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Федеральный закон от 27.06.2006 № 152-ФЗ «О персональных данных».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38400" indent="-2538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Указ Президента РФ от 07.05.2018 № 204 «О национальных целях и стратегических задачах развития Российской Федерации на период до 2024 года».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38400" indent="-2538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Указ Президента РФ от 09.05.2017 № 203 «О Стратегии развития информационного общества в РФ на 2017–2030 годы».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384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457200" y="167400"/>
            <a:ext cx="8227080" cy="124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  <a:ea typeface="DejaVu Sans"/>
              </a:rPr>
              <a:t>НОРМАТИВНОЕ РЕГУЛИРОВАНИЕ ИСПОЛЬЗОВАНИЯ ЦИФРОВЫХ ТЕХНОЛОГИЙ В ОБУЧЕНИИ И ВОСПИТАНИИ ОБУЧАЮЩИХСЯ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 type="subTitle"/>
          </p:nvPr>
        </p:nvSpPr>
        <p:spPr>
          <a:xfrm>
            <a:off x="457200" y="2590920"/>
            <a:ext cx="8227080" cy="391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831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7. </a:t>
            </a: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Постановление Правительства РФ от 26.12.2017 № 1642 «Об утверждении государственной программы Российской Федерации „Развитие образования“».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831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8. Приказ Минобрнауки РФ от 23.08.2017 №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831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9. Приказ Министерства образования и науки РФ от 30.08.2013 № 1015 «Об утверждении Порядка организации и осуществления образовательной деятельности по основным общеобразовательным программам — образовательным программам начального общего, основного общего и среднего общего образования».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831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10. Постановление Главного государственного санитарного врача РФ от 29.12.2010 № 189 «Об утверждении СанПиН 2.4.2.2821-10 „Санитарно-эпидемиологические требования к условиям и организации обучения в общеобразовательных учреждениях“».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8316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Рисунок 229" descr=""/>
          <p:cNvPicPr/>
          <p:nvPr/>
        </p:nvPicPr>
        <p:blipFill>
          <a:blip r:embed="rId1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С ПРОМОЩЬЮ «СФЕРУМА»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65" name="Таблица 231"/>
          <p:cNvGraphicFramePr/>
          <p:nvPr/>
        </p:nvGraphicFramePr>
        <p:xfrm>
          <a:off x="457200" y="1194840"/>
          <a:ext cx="8444160" cy="5370840"/>
        </p:xfrm>
        <a:graphic>
          <a:graphicData uri="http://schemas.openxmlformats.org/drawingml/2006/table">
            <a:tbl>
              <a:tblPr/>
              <a:tblGrid>
                <a:gridCol w="2814480"/>
                <a:gridCol w="2814480"/>
                <a:gridCol w="2815560"/>
              </a:tblGrid>
              <a:tr h="992520">
                <a:tc>
                  <a:txBody>
                    <a:bodyPr lIns="36000" rIns="36000" anchor="t">
                      <a:noAutofit/>
                    </a:bodyPr>
                    <a:p>
                      <a:pPr marL="21600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3200" spc="-1" strike="noStrike">
                          <a:solidFill>
                            <a:srgbClr val="000000"/>
                          </a:solidFill>
                          <a:latin typeface="XO Thames"/>
                          <a:ea typeface="DejaVu Sans"/>
                        </a:rPr>
                        <a:t>УЧИТЕЛЯ МОГУТ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marL="21600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3200" spc="-1" strike="noStrike">
                          <a:solidFill>
                            <a:srgbClr val="000000"/>
                          </a:solidFill>
                          <a:latin typeface="XO Thames"/>
                          <a:ea typeface="DejaVu Sans"/>
                        </a:rPr>
                        <a:t>УЧЕНИКИ МОГУТ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marL="21600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3200" spc="-1" strike="noStrike">
                          <a:solidFill>
                            <a:srgbClr val="000000"/>
                          </a:solidFill>
                          <a:latin typeface="XO Thames"/>
                          <a:ea typeface="DejaVu Sans"/>
                        </a:rPr>
                        <a:t>РОДИТЕЛИ МОГУТ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76160">
                <a:tc>
                  <a:txBody>
                    <a:bodyPr lIns="36000" rIns="36000" anchor="t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XO Thames"/>
                          <a:ea typeface="DejaVu Sans"/>
                        </a:rPr>
                        <a:t>проводить видеоуроки;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XO Thames"/>
                          <a:ea typeface="DejaVu Sans"/>
                        </a:rPr>
                        <a:t>делиться со школьниками материалами к урокам;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XO Thames"/>
                          <a:ea typeface="DejaVu Sans"/>
                        </a:rPr>
                        <a:t>общаться в школьных чатах;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XO Thames"/>
                          <a:ea typeface="DejaVu Sans"/>
                        </a:rPr>
                        <a:t>дистанционно проводить родительские собрания;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XO Thames"/>
                          <a:ea typeface="DejaVu Sans"/>
                        </a:rPr>
                        <a:t>составлять расписание и собирать задания</a:t>
                      </a:r>
                      <a:r>
                        <a:rPr b="1" lang="ru-RU" sz="2000" spc="-1" strike="noStrike">
                          <a:solidFill>
                            <a:srgbClr val="55308d"/>
                          </a:solidFill>
                          <a:latin typeface="XO Thames"/>
                          <a:ea typeface="DejaVu Sans"/>
                        </a:rPr>
                        <a:t>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XO Thames"/>
                          <a:ea typeface="DejaVu Sans"/>
                        </a:rPr>
                        <a:t>смотреть и скачивать учебные материалы;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XO Thames"/>
                          <a:ea typeface="DejaVu Sans"/>
                        </a:rPr>
                        <a:t>отправлять домашнее задание;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XO Thames"/>
                          <a:ea typeface="DejaVu Sans"/>
                        </a:rPr>
                        <a:t>проверять расписание;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XO Thames"/>
                          <a:ea typeface="DejaVu Sans"/>
                        </a:rPr>
                        <a:t>общаться в чатах.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XO Thames"/>
                          <a:ea typeface="DejaVu Sans"/>
                        </a:rPr>
                        <a:t>участвовать в родительских собраниях;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XO Thames"/>
                          <a:ea typeface="DejaVu Sans"/>
                        </a:rPr>
                        <a:t>связываться с учителем;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XO Thames"/>
                          <a:ea typeface="DejaVu Sans"/>
                        </a:rPr>
                        <a:t>общаться с ребенком.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ЧТО УМЕЕТ «СФЕРУМ»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/>
          </p:nvPr>
        </p:nvSpPr>
        <p:spPr>
          <a:xfrm>
            <a:off x="283680" y="989640"/>
            <a:ext cx="831996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4000"/>
          </a:bodyPr>
          <a:p>
            <a:pPr marL="27648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764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600" spc="-1" strike="noStrike">
                <a:solidFill>
                  <a:srgbClr val="002060"/>
                </a:solidFill>
                <a:latin typeface="XO Thames"/>
                <a:ea typeface="DejaVu Sans"/>
              </a:rPr>
              <a:t>Как сообщает сайт платформы «Сферум», она обладает рядом важных особенностей, отличающих ее от других соцсетей. Прежде всего «Сферум» является закрытой системой — в учебные и родительские чаты можно попасть только по специальному приглашению и только с помощью авторизации через VK ID. У участников процесса есть назначенные роли — учитель, ученик, родитель или администратор.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764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764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600" spc="-1" strike="noStrike">
                <a:solidFill>
                  <a:srgbClr val="002060"/>
                </a:solidFill>
                <a:latin typeface="XO Thames"/>
                <a:ea typeface="DejaVu Sans"/>
              </a:rPr>
              <a:t>Соответственно, в этом «закрытом пространстве» отсутствует спам, реклама и платные сервисы — таким образом, родители могут не беспокоиться, что ребенок столкнется с нежелательной информацией. Функционал «Сферума» включает создание чатов, запуск индивидуальных и групповых звонков, обмен файлами, создание опросов, переход в электронный журнал и дневник.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764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764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600" spc="-1" strike="noStrike">
                <a:solidFill>
                  <a:srgbClr val="002060"/>
                </a:solidFill>
                <a:latin typeface="XO Thames"/>
                <a:ea typeface="DejaVu Sans"/>
              </a:rPr>
              <a:t>Создатели «Сферума» обещают, что система обеспечивает видеоуроки в высоком качестве, что является главной целью этой системы. Минпросвещения и VК подчеркивают, что «Сферум» не является заменой традиционной системе обучения — эта платформа призвана облегчить образовательный процесс.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Рисунок 234" descr=""/>
          <p:cNvPicPr/>
          <p:nvPr/>
        </p:nvPicPr>
        <p:blipFill>
          <a:blip r:embed="rId1"/>
          <a:stretch/>
        </p:blipFill>
        <p:spPr>
          <a:xfrm>
            <a:off x="0" y="0"/>
            <a:ext cx="9213840" cy="685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ЧТО ТАКОЕ АКАДЕМИЯ МИНПРОСВЕЩЕНИЯ РОССИИ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0" name="Рисунок 236" descr=""/>
          <p:cNvPicPr/>
          <p:nvPr/>
        </p:nvPicPr>
        <p:blipFill>
          <a:blip r:embed="rId1"/>
          <a:stretch/>
        </p:blipFill>
        <p:spPr>
          <a:xfrm>
            <a:off x="2041920" y="1418400"/>
            <a:ext cx="4971960" cy="2338920"/>
          </a:xfrm>
          <a:prstGeom prst="rect">
            <a:avLst/>
          </a:prstGeom>
          <a:ln w="0">
            <a:noFill/>
          </a:ln>
        </p:spPr>
      </p:pic>
      <p:sp>
        <p:nvSpPr>
          <p:cNvPr id="571" name=""/>
          <p:cNvSpPr/>
          <p:nvPr/>
        </p:nvSpPr>
        <p:spPr>
          <a:xfrm>
            <a:off x="629280" y="3955680"/>
            <a:ext cx="8139960" cy="22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XO Thames"/>
                <a:ea typeface="DejaVu Sans"/>
              </a:rPr>
              <a:t>Федеральное государственное автономное образовательное учреждение дополнительного профессионального образования «Академия реализации государственной политики и профессионального развития работников образования Министерства просвещения Российской Федерации» (ФГАОУ ДПО «Академия Минпросвещения России») является унитарной некоммерческой организацией, созданной для осуществления образовательных, научных и иных функций некоммерческого характера.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457200" y="168840"/>
            <a:ext cx="8227080" cy="135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Tahoma"/>
              </a:rPr>
              <a:t>РУКОВОДСТВО ДПО АКАДЕМИИ МИНПРОСВЕЩЕНИЯ РОССИИСВЕЩЕНИЯ РОССИИ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XO Thames"/>
                <a:ea typeface="DejaVu Sans"/>
              </a:rPr>
              <a:t>Руководителем организации является: 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XO Thames"/>
                <a:ea typeface="DejaVu Sans"/>
              </a:rPr>
              <a:t>Ректор - Кузьмин Павел Владимирович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4" name="Рисунок 241" descr=""/>
          <p:cNvPicPr/>
          <p:nvPr/>
        </p:nvPicPr>
        <p:blipFill>
          <a:blip r:embed="rId1"/>
          <a:stretch/>
        </p:blipFill>
        <p:spPr>
          <a:xfrm>
            <a:off x="1987920" y="2849040"/>
            <a:ext cx="5123520" cy="363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ЧТО ДАЕТ УЧАСТИЕ В КОНКУРСАХ ИЗ ПЕРЕЧНЯ МИНПРОСВЕЩЕНИЯ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XO Thames"/>
                <a:ea typeface="DejaVu Sans"/>
              </a:rPr>
              <a:t>Участники конкурсов и олимпиад, которые входят в перечень Минпросвещения, могут получить дополнительные баллы к результатам ЕГЭ при поступлении в вузы. Чем выше уровень состязания, тем больше льгот и преимуществ получит выпускник.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7" name="Рисунок 244" descr=""/>
          <p:cNvPicPr/>
          <p:nvPr/>
        </p:nvPicPr>
        <p:blipFill>
          <a:blip r:embed="rId1"/>
          <a:stretch/>
        </p:blipFill>
        <p:spPr>
          <a:xfrm>
            <a:off x="2277720" y="4188960"/>
            <a:ext cx="4569480" cy="256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" name=""/>
          <p:cNvGraphicFramePr/>
          <p:nvPr/>
        </p:nvGraphicFramePr>
        <p:xfrm>
          <a:off x="490320" y="569160"/>
          <a:ext cx="8374680" cy="5298840"/>
        </p:xfrm>
        <a:graphic>
          <a:graphicData uri="http://schemas.openxmlformats.org/drawingml/2006/table">
            <a:tbl>
              <a:tblPr/>
              <a:tblGrid>
                <a:gridCol w="4080240"/>
                <a:gridCol w="4294800"/>
              </a:tblGrid>
              <a:tr h="47844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1001"/>
                        </a:spcBef>
                        <a:tabLst>
                          <a:tab algn="l" pos="0"/>
                        </a:tabLst>
                      </a:pPr>
                      <a:r>
                        <a:rPr b="0" lang="ru-RU" sz="3200" spc="-1" strike="noStrike">
                          <a:solidFill>
                            <a:srgbClr val="002060"/>
                          </a:solidFill>
                          <a:latin typeface="Times New Roman"/>
                          <a:ea typeface="DejaVu Sans"/>
                        </a:rPr>
                        <a:t>Что было?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8ce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1001"/>
                        </a:spcBef>
                        <a:tabLst>
                          <a:tab algn="l" pos="0"/>
                        </a:tabLst>
                      </a:pPr>
                      <a:r>
                        <a:rPr b="0" lang="ru-RU" sz="32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Что будет?</a:t>
                      </a:r>
                      <a:endParaRPr b="0" lang="ru-RU" sz="32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800080"/>
                    </a:solidFill>
                  </a:tcPr>
                </a:tc>
              </a:tr>
              <a:tr h="4800960">
                <a:tc>
                  <a:txBody>
                    <a:bodyPr lIns="36000" rIns="36000" anchor="t">
                      <a:noAutofit/>
                    </a:bodyPr>
                    <a:p>
                      <a:pPr marL="216000" indent="-21600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2800" spc="-1" strike="noStrike">
                          <a:solidFill>
                            <a:srgbClr val="002060"/>
                          </a:solidFill>
                          <a:latin typeface="Times New Roman"/>
                          <a:ea typeface="DejaVu Sans"/>
                        </a:rPr>
                        <a:t>Фронтальное обучение всех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2800" spc="-1" strike="noStrike">
                          <a:solidFill>
                            <a:srgbClr val="002060"/>
                          </a:solidFill>
                          <a:latin typeface="Times New Roman"/>
                          <a:ea typeface="DejaVu Sans"/>
                        </a:rPr>
                        <a:t>Школа - место пребывания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2800" spc="-1" strike="noStrike">
                          <a:solidFill>
                            <a:srgbClr val="002060"/>
                          </a:solidFill>
                          <a:latin typeface="Times New Roman"/>
                          <a:ea typeface="DejaVu Sans"/>
                        </a:rPr>
                        <a:t>Рутинные операции в ручном режиме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2800" spc="-1" strike="noStrike">
                          <a:solidFill>
                            <a:srgbClr val="002060"/>
                          </a:solidFill>
                          <a:latin typeface="Times New Roman"/>
                          <a:ea typeface="DejaVu Sans"/>
                        </a:rPr>
                        <a:t>Бумажный документооборот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2800" spc="-1" strike="noStrike">
                          <a:solidFill>
                            <a:srgbClr val="002060"/>
                          </a:solidFill>
                          <a:latin typeface="Times New Roman"/>
                          <a:ea typeface="DejaVu Sans"/>
                        </a:rPr>
                        <a:t>Заполнение отчетности вручную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marL="216000" indent="-21600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Персонализированное обучение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Школа - среда развития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Творческие задачи- учителю, рутинные - алгоритмам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Электронный документооборот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90000"/>
                        </a:lnSpc>
                        <a:spcBef>
                          <a:spcPts val="1001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28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Автоматизация отчетности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93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457200" y="168480"/>
            <a:ext cx="8227080" cy="135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СЕРТИФИКАЦИЯ ФГАОУ ДПО «АКАДЕМИЯ МИНПРОСВЕЩЕНИЯ РОССИИ»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Прямоугольник 246"/>
          <p:cNvSpPr/>
          <p:nvPr/>
        </p:nvSpPr>
        <p:spPr>
          <a:xfrm>
            <a:off x="457560" y="1801080"/>
            <a:ext cx="8729640" cy="41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XO Thames"/>
                <a:ea typeface="DejaVu Sans"/>
              </a:rPr>
              <a:t>ФГАОУ ДПО «Академия Минпросвещения России» ведет федеральный реестр дополнительных профессиональных программ педагогического образования и осуществляет их сертификацию.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XO Thames"/>
                <a:ea typeface="DejaVu Sans"/>
              </a:rPr>
              <a:t>Сертификация дополнительных профессиональных программ педагогического образования проводится по результатам профессионально-общественной экспертизы на основе заключений групп экспертов, которые определяются из ведущих в своих областях представителей профессионального педагогического сообщества из субъектов Российской Федерации.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Прямоугольник 247"/>
          <p:cNvSpPr/>
          <p:nvPr/>
        </p:nvSpPr>
        <p:spPr>
          <a:xfrm>
            <a:off x="457200" y="221400"/>
            <a:ext cx="8227080" cy="24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4400" spc="-1" strike="noStrike">
              <a:solidFill>
                <a:srgbClr val="000000"/>
              </a:solidFill>
              <a:latin typeface="Arial"/>
              <a:ea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080" cy="124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ИЗМЕНЕНИЕ РОЛИ </a:t>
            </a:r>
            <a:r>
              <a:rPr b="1" lang="ru-RU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УЧИТЕЛЯ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 ЦИФРОВОЙ ТРАНСФОРМАЦИИ ОБРАЗОВАНИЯ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82" name=""/>
          <p:cNvGraphicFramePr/>
          <p:nvPr/>
        </p:nvGraphicFramePr>
        <p:xfrm>
          <a:off x="498600" y="2010240"/>
          <a:ext cx="8175600" cy="4091760"/>
        </p:xfrm>
        <a:graphic>
          <a:graphicData uri="http://schemas.openxmlformats.org/drawingml/2006/table">
            <a:tbl>
              <a:tblPr/>
              <a:tblGrid>
                <a:gridCol w="4087440"/>
                <a:gridCol w="4088520"/>
              </a:tblGrid>
              <a:tr h="34632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XO Thames"/>
                          <a:ea typeface="DejaVu Sans"/>
                        </a:rPr>
                        <a:t>В недавнем прошлом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7d7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XO Thames"/>
                          <a:ea typeface="DejaVu Sans"/>
                        </a:rPr>
                        <a:t>В скором будущем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800080"/>
                    </a:solidFill>
                  </a:tcPr>
                </a:tc>
              </a:tr>
              <a:tr h="3606480">
                <a:tc>
                  <a:txBody>
                    <a:bodyPr lIns="36000" rIns="36000" anchor="t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spcAft>
                          <a:spcPts val="1417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36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Просветитель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spcAft>
                          <a:spcPts val="1417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36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Руководитель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spcAft>
                          <a:spcPts val="1417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36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Организатор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spcAft>
                          <a:spcPts val="1417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36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Критик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spcAft>
                          <a:spcPts val="1417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36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Оценщик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spcAft>
                          <a:spcPts val="1701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</a:pPr>
                      <a:r>
                        <a:rPr b="0" lang="ru-RU" sz="36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Эксперт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90000"/>
                        </a:lnSpc>
                        <a:spcAft>
                          <a:spcPts val="1701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36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Аналитик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90000"/>
                        </a:lnSpc>
                        <a:spcAft>
                          <a:spcPts val="1701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36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Советник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90000"/>
                        </a:lnSpc>
                        <a:spcAft>
                          <a:spcPts val="1701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36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Партнёр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90000"/>
                        </a:lnSpc>
                        <a:spcAft>
                          <a:spcPts val="1701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"/>
                        <a:tabLst>
                          <a:tab algn="l" pos="0"/>
                        </a:tabLst>
                      </a:pPr>
                      <a:r>
                        <a:rPr b="0" lang="ru-RU" sz="36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Модератор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93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Рисунок 249" descr=""/>
          <p:cNvPicPr/>
          <p:nvPr/>
        </p:nvPicPr>
        <p:blipFill>
          <a:blip r:embed="rId1"/>
          <a:stretch/>
        </p:blipFill>
        <p:spPr>
          <a:xfrm>
            <a:off x="457200" y="1604520"/>
            <a:ext cx="8227080" cy="3975120"/>
          </a:xfrm>
          <a:prstGeom prst="rect">
            <a:avLst/>
          </a:prstGeom>
          <a:ln w="0">
            <a:noFill/>
          </a:ln>
        </p:spPr>
      </p:pic>
      <p:pic>
        <p:nvPicPr>
          <p:cNvPr id="584" name="Рисунок 4" descr=""/>
          <p:cNvPicPr/>
          <p:nvPr/>
        </p:nvPicPr>
        <p:blipFill>
          <a:blip r:embed="rId2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9195840" cy="6856200"/>
          </a:xfrm>
          <a:prstGeom prst="rect">
            <a:avLst/>
          </a:prstGeom>
          <a:ln w="0">
            <a:noFill/>
          </a:ln>
        </p:spPr>
      </p:pic>
      <p:sp>
        <p:nvSpPr>
          <p:cNvPr id="586" name="PlaceHolder 1"/>
          <p:cNvSpPr>
            <a:spLocks noGrp="1"/>
          </p:cNvSpPr>
          <p:nvPr>
            <p:ph type="subTitle"/>
          </p:nvPr>
        </p:nvSpPr>
        <p:spPr>
          <a:xfrm>
            <a:off x="2124720" y="-1931400"/>
            <a:ext cx="6990840" cy="526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УЧИТЕЛЬ БУДУЩЕГО </a:t>
            </a:r>
            <a:br>
              <a:rPr sz="4000"/>
            </a:b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РАСШИРЯЕМ ГОРИЗОНТЫ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</a:rPr>
              <a:t>НАЦИОНАЛЬНАЯ ЦЕЛЬ РАЗВИТИЯ РФ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XO Thames"/>
              </a:rPr>
              <a:t>ЦИФРОВАЯ ТРАНСФОРМАЦИЯ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95" name=""/>
          <p:cNvGraphicFramePr/>
          <p:nvPr/>
        </p:nvGraphicFramePr>
        <p:xfrm>
          <a:off x="597960" y="1270800"/>
          <a:ext cx="8228880" cy="5453640"/>
        </p:xfrm>
        <a:graphic>
          <a:graphicData uri="http://schemas.openxmlformats.org/drawingml/2006/table">
            <a:tbl>
              <a:tblPr/>
              <a:tblGrid>
                <a:gridCol w="4114440"/>
                <a:gridCol w="4114800"/>
              </a:tblGrid>
              <a:tr h="292392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Постановка целей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развития РФ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Указ президента РФ от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21.07.2020г. № 474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"О национальных целях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развития РФ на период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до 2030 года"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e8f2a1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Достижение цифровой зрелости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системы общего образования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Приказ от 18.11.2020 № 600 «Об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утверждении методик расчёта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целевых показателей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национальной цели развития РФ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«Цифровая трансформация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7d7"/>
                    </a:solidFill>
                  </a:tcPr>
                </a:tc>
              </a:tr>
              <a:tr h="226044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Достижение «цифровой зрелости»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ключевых отраслей экономики 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социальной сферы, в том числе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здравоохранения и образования,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а также государственного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управления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Достижение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стратегических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показателей для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субъекта РФ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afd09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579600" y="-579600"/>
            <a:ext cx="8337240" cy="229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800"/>
            </a:br>
            <a:r>
              <a:rPr b="1" lang="ru-RU" sz="3200" spc="-1" strike="noStrike" cap="all">
                <a:solidFill>
                  <a:srgbClr val="000000"/>
                </a:solidFill>
                <a:latin typeface="XO Thames"/>
                <a:ea typeface="DejaVu Sans"/>
              </a:rPr>
              <a:t>ПРИОРИТЕТНЫЕ НАПРАВЛЕНИЯ ЦИФРОВИЗАЦИИ ОБРАЗОВАНИЯ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/>
          </p:nvPr>
        </p:nvSpPr>
        <p:spPr>
          <a:xfrm>
            <a:off x="207720" y="1442880"/>
            <a:ext cx="8709120" cy="47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marL="35424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  <a:ea typeface="DejaVu Sans"/>
              </a:rPr>
              <a:t>Национальная цель развития РФ «Цифровая трансформация» определена указом президента РФ от 21 июля 2020 г. № 474 «О национальных целях развития Российской Федерации на период до 2030 года».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5424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Она включает следующие целевые показатели: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54240" indent="-265680" algn="just">
              <a:lnSpc>
                <a:spcPct val="100000"/>
              </a:lnSpc>
              <a:spcBef>
                <a:spcPts val="1417"/>
              </a:spcBef>
              <a:buClr>
                <a:srgbClr val="55308d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Достижение «цифровой зрелости» ключевых отраслей экономики и социальной сферы, в том числе здравоохранения и образования, а также государственного управления.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54240" indent="-265680" algn="just">
              <a:lnSpc>
                <a:spcPct val="100000"/>
              </a:lnSpc>
              <a:spcBef>
                <a:spcPts val="1417"/>
              </a:spcBef>
              <a:buClr>
                <a:srgbClr val="55308d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Увеличение доли массовых социально значимых услуг, доступных в электронном виде, до 95 % 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54240" indent="-265680" algn="just">
              <a:lnSpc>
                <a:spcPct val="100000"/>
              </a:lnSpc>
              <a:spcBef>
                <a:spcPts val="1417"/>
              </a:spcBef>
              <a:buClr>
                <a:srgbClr val="55308d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Рост доли домохозяйств, которым обеспечена возможность широкополосного доступа к информационно - телекоммуникационной сети «Интернет», до 97 %.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54240" indent="-265680" algn="just">
              <a:lnSpc>
                <a:spcPct val="100000"/>
              </a:lnSpc>
              <a:spcBef>
                <a:spcPts val="1417"/>
              </a:spcBef>
              <a:buClr>
                <a:srgbClr val="55308d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XO Thames"/>
                <a:ea typeface="DejaVu Sans"/>
              </a:rPr>
              <a:t>Увеличение вложений в отечественные решения в сфере информационных технологий в четыре раза по сравнению с показателем 2019 года.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</a:rPr>
              <a:t>НАЦИОНАЛЬНАЯ ЦЕЛЬ РАЗВИТИЯ РФ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XO Thames"/>
              </a:rPr>
              <a:t>ЦИФРОВАЯ ТРАНСФОРМАЦИЯ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597960" y="196884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6000"/>
          </a:bodyPr>
          <a:p>
            <a:pPr marL="19872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55308d"/>
                </a:solidFill>
                <a:latin typeface="Arial"/>
              </a:rPr>
              <a:t>Распоряжение Правительства РФ от 02.12.2021 N 3427-р "Об утверждении стратегического направления в области цифровой трансформации образования, относящейся к сфере деятельности Министерства просвещения Российской Федерации"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198720" indent="-1490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3200" spc="-1" strike="noStrike">
                <a:solidFill>
                  <a:srgbClr val="55308d"/>
                </a:solidFill>
                <a:latin typeface="Arial"/>
              </a:rPr>
              <a:t>повышение эффективности процессов функционирования организаций, осуществляющих образовательную деятельность;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198720" indent="-1490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3200" spc="-1" strike="noStrike">
                <a:solidFill>
                  <a:srgbClr val="55308d"/>
                </a:solidFill>
                <a:latin typeface="Arial"/>
              </a:rPr>
              <a:t>предоставление равного доступа к качественному верифицированному цифровому образовательному контенту и цифровым образовательным сервисам на всей территории РФ всем категориям обучающихся;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198720" indent="-1490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3200" spc="-1" strike="noStrike">
                <a:solidFill>
                  <a:srgbClr val="55308d"/>
                </a:solidFill>
                <a:latin typeface="Arial"/>
              </a:rPr>
              <a:t>формирование набора сервисов с возможностью получить образовательные сервисы посредством единой точки доступа к цифровым образовательным сервисам, направленным на повышение уровня цифровой культуры;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198720" indent="-1490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3200" spc="-1" strike="noStrike">
                <a:solidFill>
                  <a:srgbClr val="55308d"/>
                </a:solidFill>
                <a:latin typeface="Arial"/>
              </a:rPr>
              <a:t>стандартизация взаимодействия создаваемых и существующих информационных систем Министерства просвещения РФ, региональных систем и переход на использование единых классификаторов, реестров, справочников и форматов взаимодействия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457200" y="251280"/>
            <a:ext cx="822816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ПЛАНОВЫЕ ПОКАЗАТЕЛИ ЦИФРОВОЙ ЗРЕЛОСТИ ОТРАСЛИ ОБРАЗОВАНИЯ </a:t>
            </a:r>
            <a:br>
              <a:rPr sz="2800"/>
            </a:b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К 2030 ГОДУ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01" name=""/>
          <p:cNvGraphicFramePr/>
          <p:nvPr/>
        </p:nvGraphicFramePr>
        <p:xfrm>
          <a:off x="448560" y="1682640"/>
          <a:ext cx="8228880" cy="4794120"/>
        </p:xfrm>
        <a:graphic>
          <a:graphicData uri="http://schemas.openxmlformats.org/drawingml/2006/table">
            <a:tbl>
              <a:tblPr/>
              <a:tblGrid>
                <a:gridCol w="8229240"/>
              </a:tblGrid>
              <a:tr h="757440"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70% Доля заданий в электронной форме для учащихся, проверяемых с использованием технологий автоматизированной проверки       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ce6"/>
                    </a:solidFill>
                  </a:tcPr>
                </a:tc>
              </a:tr>
              <a:tr h="1092960"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80% Доля учащихся, которым предложены рекомендации по повышению качества обучения и формированию индивидуальных траекторий с использованием данных цифрового портфолио учащегося                            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a6"/>
                    </a:solidFill>
                  </a:tcPr>
                </a:tc>
              </a:tr>
              <a:tr h="757440"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55308d"/>
                          </a:solidFill>
                          <a:latin typeface="XO Thames"/>
                        </a:rPr>
                        <a:t>100% Доля учащихся, по которым осуществляется ведение цифрового профиля                                                          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noFill/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  <a:tr h="1092960"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55308d"/>
                          </a:solidFill>
                          <a:highlight>
                            <a:srgbClr val="ffd7d7"/>
                          </a:highlight>
                          <a:latin typeface="XO Thames"/>
                        </a:rPr>
                        <a:t>100% Доля учащихся, имеющих возможность бесплатного доступа к верифицированному цифровому образовательному контенту и сервисам для самостоятельной подготовки 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noFill/>
                      <a:prstDash val="solid"/>
                    </a:lnB>
                    <a:solidFill>
                      <a:srgbClr val="ffd7d7"/>
                    </a:solidFill>
                  </a:tcPr>
                </a:tc>
              </a:tr>
              <a:tr h="1093320"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55308d"/>
                          </a:solidFill>
                          <a:highlight>
                            <a:srgbClr val="afd095"/>
                          </a:highlight>
                          <a:latin typeface="XO Thames"/>
                        </a:rPr>
                        <a:t>100% 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 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afd09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390960" y="131760"/>
            <a:ext cx="8228160" cy="117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ОСНОВНЫЕ НАПРАВЛЕНИЯ </a:t>
            </a:r>
            <a:br>
              <a:rPr sz="2800"/>
            </a:b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ФЕДЕРАЛЬНОГО ПРОЕКТА </a:t>
            </a:r>
            <a:br>
              <a:rPr sz="2800"/>
            </a:b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"ЦИФРОВАЯ ОБРАЗОВАТЕЛЬНАЯ СРЕДА"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03" name=""/>
          <p:cNvGraphicFramePr/>
          <p:nvPr/>
        </p:nvGraphicFramePr>
        <p:xfrm>
          <a:off x="407160" y="3425760"/>
          <a:ext cx="8228880" cy="2897280"/>
        </p:xfrm>
        <a:graphic>
          <a:graphicData uri="http://schemas.openxmlformats.org/drawingml/2006/table">
            <a:tbl>
              <a:tblPr/>
              <a:tblGrid>
                <a:gridCol w="2742840"/>
                <a:gridCol w="2742840"/>
                <a:gridCol w="2743560"/>
              </a:tblGrid>
              <a:tr h="36468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highlight>
                            <a:srgbClr val="ffffa6"/>
                          </a:highlight>
                          <a:latin typeface="XO Thames"/>
                        </a:rPr>
                        <a:t>3. Инфраструктура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a6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highlight>
                            <a:srgbClr val="b7b3ca"/>
                          </a:highlight>
                          <a:latin typeface="XO Thames"/>
                        </a:rPr>
                        <a:t>4. Управление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b7b3ca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highlight>
                            <a:srgbClr val="b4c7dc"/>
                          </a:highlight>
                          <a:latin typeface="XO Thames"/>
                        </a:rPr>
                        <a:t>5. Кадры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  <a:tr h="364680"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highlight>
                            <a:srgbClr val="ffffa6"/>
                          </a:highlight>
                          <a:latin typeface="XO Thames"/>
                        </a:rPr>
                        <a:t>Формирование современной инфраструктуры образовательных организаций (компьютерные классы, средства визуализации, Интернет и др.)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a6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highlight>
                            <a:srgbClr val="b7b3ca"/>
                          </a:highlight>
                          <a:latin typeface="XO Thames"/>
                        </a:rPr>
                        <a:t>Современное управление на основе данных (типовые сайты, мониторинг использования оборудования, автоматизированная подготовка отчетов и 4 др.)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b7b3ca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417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highlight>
                            <a:srgbClr val="b4c7dc"/>
                          </a:highlight>
                          <a:latin typeface="XO Thames"/>
                        </a:rPr>
                        <a:t>Подготовка кадров для работы в цифровой образовательной среде (работа с региональными РЦТ, повышение квалификации и др.)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12240">
                      <a:noFill/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4" name=""/>
          <p:cNvGraphicFramePr/>
          <p:nvPr/>
        </p:nvGraphicFramePr>
        <p:xfrm>
          <a:off x="427320" y="1435680"/>
          <a:ext cx="8199360" cy="1815120"/>
        </p:xfrm>
        <a:graphic>
          <a:graphicData uri="http://schemas.openxmlformats.org/drawingml/2006/table">
            <a:tbl>
              <a:tblPr/>
              <a:tblGrid>
                <a:gridCol w="3875040"/>
                <a:gridCol w="4324680"/>
              </a:tblGrid>
              <a:tr h="711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1.Функции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afd095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highlight>
                            <a:srgbClr val="ffd7d7"/>
                          </a:highlight>
                          <a:latin typeface="XO Thames"/>
                        </a:rPr>
                        <a:t>2. Услуги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8ce"/>
                    </a:solidFill>
                  </a:tcPr>
                </a:tc>
              </a:tr>
              <a:tr h="720000"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Thames"/>
                        </a:rPr>
                        <a:t>Реализация в электронной форме функций в сфере образования (реестры кадров, контингента, электронный журнал и дневник и др.)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afd095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highlight>
                            <a:srgbClr val="ffd7d7"/>
                          </a:highlight>
                          <a:latin typeface="XO Thames"/>
                          <a:ea typeface="Tahoma"/>
                        </a:rPr>
                        <a:t>Реализация в электронной форме услуг в сфере образования (запись в школу, на участие в ГИА, отслеживание 2текущей успеваемости и др.)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8ce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2651</TotalTime>
  <Application>LibreOffice/7.5.2.1$Linux_X86_64 LibreOffice_project/50$Build-1</Application>
  <AppVersion>15.0000</AppVersion>
  <Words>2329</Words>
  <Paragraphs>196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2022-07-06T18:17:53Z</dcterms:created>
  <dc:creator>Admin</dc:creator>
  <dc:description/>
  <dc:language>ru-RU</dc:language>
  <cp:lastModifiedBy/>
  <dcterms:modified xsi:type="dcterms:W3CDTF">2024-10-03T09:26:12Z</dcterms:modified>
  <cp:revision>157</cp:revision>
  <dc:subject/>
  <dc:title>Формирование положительной мотивации у обучающихся- важнейшее условие повышения качества образования.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38</vt:i4>
  </property>
</Properties>
</file>