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44.xml" ContentType="application/vnd.openxmlformats-officedocument.presentationml.slide+xml"/>
  <Override PartName="/ppt/slides/slide1.xml" ContentType="application/vnd.openxmlformats-officedocument.presentationml.slide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48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46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31.xml.rels" ContentType="application/vnd.openxmlformats-package.relationships+xml"/>
  <Override PartName="/ppt/slides/_rels/slide47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36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37.xml.rels" ContentType="application/vnd.openxmlformats-package.relationships+xml"/>
  <Override PartName="/ppt/slides/_rels/slide1.xml.rels" ContentType="application/vnd.openxmlformats-package.relationships+xml"/>
  <Override PartName="/ppt/slides/_rels/slide34.xml.rels" ContentType="application/vnd.openxmlformats-package.relationships+xml"/>
  <Override PartName="/ppt/slides/_rels/slide22.xml.rels" ContentType="application/vnd.openxmlformats-package.relationships+xml"/>
  <Override PartName="/ppt/slides/_rels/slide38.xml.rels" ContentType="application/vnd.openxmlformats-package.relationships+xml"/>
  <Override PartName="/ppt/slides/_rels/slide2.xml.rels" ContentType="application/vnd.openxmlformats-package.relationships+xml"/>
  <Override PartName="/ppt/slides/_rels/slide35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50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8.xml" ContentType="application/vnd.openxmlformats-officedocument.presentationml.slide+xml"/>
  <Override PartName="/ppt/slides/slide6.xml" ContentType="application/vnd.openxmlformats-officedocument.presentationml.slide+xml"/>
  <Override PartName="/ppt/slides/slide49.xml" ContentType="application/vnd.openxmlformats-officedocument.presentationml.slide+xml"/>
  <Override PartName="/ppt/_rels/presentation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42.xml.rels" ContentType="application/vnd.openxmlformats-package.relationships+xml"/>
  <Override PartName="/ppt/slideLayouts/slideLayout16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3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media/image12.jpeg" ContentType="image/jpeg"/>
  <Override PartName="/ppt/media/image13.png" ContentType="image/png"/>
  <Override PartName="/ppt/media/image9.jpeg" ContentType="image/jpeg"/>
  <Override PartName="/ppt/media/image20.png" ContentType="image/png"/>
  <Override PartName="/ppt/media/image10.jpeg" ContentType="image/jpeg"/>
  <Override PartName="/ppt/media/image8.png" ContentType="image/png"/>
  <Override PartName="/ppt/media/image14.jpeg" ContentType="image/jpeg"/>
  <Override PartName="/ppt/media/image17.jpeg" ContentType="image/jpeg"/>
  <Override PartName="/ppt/media/image19.png" ContentType="image/png"/>
  <Override PartName="/ppt/media/image4.jpeg" ContentType="image/jpeg"/>
  <Override PartName="/ppt/media/image7.png" ContentType="image/png"/>
  <Override PartName="/ppt/media/image16.jpeg" ContentType="image/jpeg"/>
  <Override PartName="/ppt/media/image21.jpeg" ContentType="image/jpeg"/>
  <Override PartName="/ppt/media/image22.png" ContentType="image/png"/>
  <Override PartName="/ppt/media/image23.png" ContentType="image/png"/>
  <Override PartName="/ppt/media/image18.jpeg" ContentType="image/jpeg"/>
  <Override PartName="/ppt/media/image6.jpeg" ContentType="image/jpeg"/>
  <Override PartName="/ppt/media/image5.png" ContentType="image/png"/>
  <Override PartName="/ppt/media/image3.jpeg" ContentType="image/jpeg"/>
  <Override PartName="/ppt/media/image15.jpeg" ContentType="image/jpeg"/>
  <Override PartName="/ppt/media/image1.jpeg" ContentType="image/jpeg"/>
  <Override PartName="/ppt/media/image11.png" ContentType="image/png"/>
  <Override PartName="/ppt/media/image2.jpeg" ContentType="image/jpeg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15.xml" ContentType="application/vnd.openxmlformats-officedocument.theme+xml"/>
  <Override PartName="/ppt/theme/theme7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06EFAB-4A99-497F-ACBA-E41BC283DBF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DDF28B-F279-4D02-922F-113AF69AEF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C528611-534C-4659-B817-FCF738EA3B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575A8AD-3134-4B82-B0EB-EA084EB04B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20F8330-C17B-4BFF-8A85-E335DFCF70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6206E7B1-0F97-453B-B70C-AC84BC22D9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73894B8-21DE-449A-A75C-C352246C15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1EA6A2D-B020-4FB5-AB77-4FBC27CAEA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0A02056-BBB5-4A58-9390-C75ACE87E3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F51E2B5-3EC1-44F1-A3E1-990EBA2E62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B3DA1A9-92E3-4407-BAB3-C61D0FCB475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FBBB7F2-17A8-473E-B38F-DBCDADE5F2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E205C5-5537-4478-9A6D-B3672F7F0EB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2183DB0A-5BC3-42F4-9A68-3DC8DAB0A9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99B44672-C2B2-4315-A315-DBFE5BCD04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D9D083D-691C-428E-A92E-CCFA8639D6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AF08456-29E4-45C9-AE3C-B1738B4FABA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4BD9856-EF41-4B25-8A7A-E20AFC69FE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349874D-22A4-40EE-A051-364A02C25B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970D0ED-5698-4867-81FB-79C5C48E23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BB24C2B-7B3C-40EE-8169-CDCCC47597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F797BE9-EB92-47B0-8C47-4B2F0B38B4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A5AA39C-3202-4DEB-A257-F38145C660C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19A8C8-97BF-408E-878D-887B31031F9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F8D3901-378F-4C24-88C3-932A9C90E37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3C4EA82-93FC-4CF7-B5F9-637E511131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9152D8C-512E-455A-B9DE-3F23F7A6EF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E075476F-067D-46BC-8A98-A97D9A0ABC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3946CED3-655C-438C-8979-7C9484ECC1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03C856A-F40E-43A0-8F1E-E44039F4859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E1E0A5A-72F9-407C-B184-0C31F67EEB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6D12F32-CCCA-4C7D-B70B-128294D87F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7707A80-BAB6-4FFE-B6DF-950FA67B5B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F7424296-540F-4580-ADB6-DD93C4A10F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9233A0-583E-43C2-8D40-1727652B36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CD5CAD1-25E0-4F94-BF24-F5D8FB1836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8CEF85D-A6DE-4639-BD58-678100BF5CB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FBD90C1-0863-4CD3-A721-5DD09475D68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83E987B4-C2A3-4C1E-B721-FB708B981C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9878D52B-02BC-4C15-89EB-18DF226AAF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6F12E0FF-AF18-4357-95BD-055E2D9928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CCF11D78-D4E1-4C27-A57C-80646902A1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8D5F398-D62A-4CD9-B979-AEE4CD5279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71DF457-7517-40D9-A0B8-5633D23969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78B721B2-FABD-4638-BABF-954BB652A6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51B596-9C8A-4A42-99D3-73D957DF21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DA1ED7ED-9D18-4DC6-9895-8BD07B041C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61F0A7E4-1A03-4BCE-A998-6A50759739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F0E0D58-99AD-442F-9EC3-2F3BE7856C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D9930C09-FD81-4EE0-9148-A5908F9D850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19D97D0-DCAA-46B1-A9A5-68A8DEBF61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0F6DFDAD-7FC7-45B1-B914-002B9FBCA8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C87F80A6-828A-4B9C-B0F4-1FD60E5538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BFE0241A-D4BA-4974-AD02-27BBDCE144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690E51BC-F724-4412-8205-4651BE8DCA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6D1E5908-4DCB-42A9-BC37-2730B297DC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B41426-A5CE-40D3-ABE1-7008281BD4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5A67864C-2161-4732-B531-0291514DD3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EAC833FF-216D-4C44-A417-2A086454C7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20BB10D5-C249-4789-9A86-45B3E1BC9A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62D53756-2CD5-4ACD-8DB4-7358C04BD0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28BBCE1D-D83C-44C8-889D-BF04617C36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1F2CB358-63B6-4D15-8863-C360790938B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53ECA142-06BF-4F34-AD47-F8A99C03E76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55C3BDA6-3816-4FE3-8FE8-59490DEF99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B0ED6C1-8D25-4103-AADE-CE3CB282FE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4B53FF7-49AB-4228-B5BF-A386A16B0F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E47242F-9606-462E-B52C-3E490305FDB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E21AD285-3660-417C-BA5D-6F6E931E26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138595D8-C3B0-4CA4-8CAA-76DD6E5300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527262C-D717-45CC-B5BA-3929B6CB43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D1562C4B-69E9-460D-A0A8-66AB42C3A7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B8A1BC3-1F51-4BF4-9DC8-D1C25F071B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13F1DE2-1F03-4125-AFCD-285AA0F596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D8C734C1-6B6A-4A91-B482-9972DF2E0D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7F806AC-65E7-48FF-9779-7215D8EFA1F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3BA3779-9595-4148-B823-4AB6A9B0BE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40307430-7488-4E1F-8BDD-BC84B90D1C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446EA6-E934-4E44-9A5D-2068648824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39E5FDF5-A8A9-4066-BE2B-92D09CBE48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3E1C281A-2DE2-4CEB-8549-F4E347BFC6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25744AED-30B3-4ACF-B06E-D3CECA52EE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D2EA0303-CD82-4B0F-814F-3955D68E666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00BAC46-148A-4F75-93BF-B6849D698B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454A958-85C7-440A-BC82-ED0FB5594A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3E180F1E-55DE-4D35-B037-4C5554059B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6586695D-BD40-4663-9F67-34C5B6ED7A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CA36BE18-7EAD-46C8-B69E-8A806995CB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7F55B68D-48A2-4116-BE35-124A387CD2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3481BF-A71B-4213-9A12-2A4D2C7183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555D8138-8CAB-48B7-9D35-C1CD4070FD3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11E265-90A3-45DD-B620-04B14E2CC5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B84A93-7945-4367-9108-55C7362F2C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35A95DE-3740-439A-8CC3-3C98E7DE3E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5BAA5D4-9E67-4E7B-A457-2D903FECA1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D9E72D2-166A-4678-9562-06B5A8F3EC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4BDBB36-4275-4082-BE57-AA281F3D9B6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88865D1-FC21-4AAE-8FB0-0C6DFED97BC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5D86D31-0008-40AA-AE43-CAEE8FF13A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3A78DC-1C64-41D8-8041-517D00706A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CFFB53B-27CB-4515-B613-BCFD8C1545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251B20E-4FF9-4621-9797-9A3320E417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8C4C137-580F-4A38-9DE9-B8A264EF68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DF5CFB-8861-480E-9D18-EF88C4DD6B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022A237-57F3-41B4-92C4-88497D4613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ABA855B-6D60-4254-A482-EF85C5ACEF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31F89C-250A-4ED2-86AC-26C7BA6A35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9449DC9-BC92-4F1A-9825-2D26CCFAB1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F5B2AAD-6996-43B1-B759-736DBC9377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CF54299-1075-4A6D-86EA-4D1BD051C22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72AF2DE-0481-4C99-96CE-C5995230E5F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331DA83-BC10-4F54-A2A0-D5A8B3548B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CF110A4-DEE2-4FE1-A6E5-BE11E3A967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FC807D4-C943-4EAC-A440-FDCC4023A1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66F1A6-23E9-4620-A87B-80164F0984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D9FF8A9-5248-4440-A9F9-D21841D88D7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D2E3544-A01F-4C45-AB06-B8401B4C4F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877F9CA-8E61-4D1B-98C7-6A6129E9DB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D03D6E1-E9F3-405C-AC6E-59B682A477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983C7C4-4B01-4180-9481-E50836726E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5DF6BC5-2887-4B59-A7C2-7C6CA07F58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39A507D-5614-4489-AFFE-059F721E63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69B868F-305B-4EE1-8BBE-7ACBB8EB99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CD98D08-3435-49BA-B9DD-36F3C7FAEE0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FBFD75D-E2A7-469D-ACFE-C704783685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31EB48-F4AB-4C7B-9F10-D546264B57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50AB09F-54D1-4483-B60A-2901888014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A684273-9EC0-410C-B52A-16C9E76FD2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092C792-EF43-4659-8B43-D978C44C73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B3A3575-BFF1-446E-BC4F-1AC82D6FF2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45C3436-66A7-4CED-A8D3-CD61E23D597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7DC0E05-A91F-4DB1-89E1-1CBB9BEC48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674D74D-1B58-4760-9634-022257D1C5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02AAA43-0EBD-41BB-A4D7-E01D6B6A48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5168B86-2F7E-4EC4-A7C9-DCEDA80059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7D8D9EE-AC38-4ECC-A721-55EFBA25CD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6B42D0-5FB0-46C0-8F02-4F432B4D8D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97490D9-17D8-41BE-B1D4-DD96267B84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C711838-2850-4992-913B-2342373A6D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B705204-63FA-4B3C-A7E9-81F5DD72B4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14B2C6E-5DD8-4324-AF9D-F3BE046199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695C2E6-F8CD-4987-A674-0B743D48F2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463C1F9-A0BC-4905-90E6-F54F7AA930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52DE62D-A233-488F-8925-381A3FCA30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AB905C4-BBF1-4D15-97DF-E401A369E3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44AD8EF-6FA5-482B-A6CB-F9F3DE106A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32D415E-C615-478A-9080-B8FF6806FC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9A5348-1076-416D-9DCB-8FA98CCD42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3625B02-F5F5-4F8F-8FBF-B20936632E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5F0C059-9A18-4BED-9450-A2788A71664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C942799-3EC0-4FA3-8173-CFE56CF1968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39F9EEE-4A2A-4F7B-AF30-234587AB4E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4B0A1DF-F1CC-413B-846E-778A1A64A1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DAE9411-EE8F-4B3A-9AF5-37C3F53719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61FE4A8-6B6D-4299-94D4-C9AA09A5A1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316527D-07BF-4952-8EED-8570E0E8F8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DDBD277-F56B-44B0-A181-F35C1A6A3F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7234306-A35C-403B-AC71-948394368A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BC975E-D49A-4517-802A-605F2005C1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5FED7C4-EF3F-4D2B-8D7B-333E0FEF5E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1F104BC-D574-44D5-BED1-07A014D160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D74227D-3C37-450A-8347-9862D2DD3D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4CE0DD1-C48A-4BED-AA59-430C9322086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2C82028-7191-49EB-9E02-A00552F4D83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4CE1700-4312-4F1A-A3CE-09F637548C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7E8A78F-EA44-44B8-857E-64E732FDFE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D9D867C-D6D4-4F1F-B87B-AF8F55451C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D58CF62-B25E-4470-8248-26E3DCFBEC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E3D6638-A6E7-47ED-9C82-BD753241C0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975D2D-6044-441C-9ED9-C0D3D65288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5025C82-25B3-446D-AA09-36ECC116B0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7377D4D-2CB8-471C-9ED8-570B6334AA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9E83426-C757-4105-86FB-884760FB88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04F1F72-44E7-4305-91C0-7D6EBAB15B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E167ADD-D971-46CF-8EE7-62D32BC130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33B357F-3571-4C85-A122-9F2D91B71B0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DB25AB7-F962-4DC6-83D0-90721CA663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A4BE715-BFB2-4001-B438-125574DDFB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07060B6-DF12-413C-B8F4-351FF7E038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726D4AC-0BA7-4F17-AAD6-C51394A896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B1750C-8DEB-4773-85F8-8E63A0EA68E7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49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Прямоугольник 8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04" name="PlaceHolder 1"/>
          <p:cNvSpPr>
            <a:spLocks noGrp="1"/>
          </p:cNvSpPr>
          <p:nvPr>
            <p:ph type="ftr" idx="28"/>
          </p:nvPr>
        </p:nvSpPr>
        <p:spPr>
          <a:xfrm>
            <a:off x="457200" y="6558120"/>
            <a:ext cx="365616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ldNum" idx="29"/>
          </p:nvPr>
        </p:nvSpPr>
        <p:spPr>
          <a:xfrm>
            <a:off x="625140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b13f9a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FBA49B-CEC0-4E2F-9836-38A171AD1DEB}" type="slidenum">
              <a:rPr b="0" lang="ru-RU" sz="1100" spc="-1" strike="noStrike">
                <a:solidFill>
                  <a:srgbClr val="b13f9a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dt" idx="30"/>
          </p:nvPr>
        </p:nvSpPr>
        <p:spPr>
          <a:xfrm>
            <a:off x="42458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46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47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ftr" idx="31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sldNum" idx="32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6C5CB0-702E-4BF4-9BB9-E8EC09E3B954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dt" idx="33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91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92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08480" indent="-2656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062720" indent="-2361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416960" indent="-1771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77120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12544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47968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5"/>
          <p:cNvSpPr>
            <a:spLocks noGrp="1"/>
          </p:cNvSpPr>
          <p:nvPr>
            <p:ph type="ftr" idx="34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8" name="PlaceHolder 6"/>
          <p:cNvSpPr>
            <a:spLocks noGrp="1"/>
          </p:cNvSpPr>
          <p:nvPr>
            <p:ph type="sldNum" idx="35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3384B8-5821-4959-AF08-A5EC00008E17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9" name="PlaceHolder 7"/>
          <p:cNvSpPr>
            <a:spLocks noGrp="1"/>
          </p:cNvSpPr>
          <p:nvPr>
            <p:ph type="dt" idx="36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37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38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539" name="PlaceHolder 1"/>
          <p:cNvSpPr>
            <a:spLocks noGrp="1"/>
          </p:cNvSpPr>
          <p:nvPr>
            <p:ph type="ftr" idx="37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sldNum" idx="38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EA278E-5298-41FB-BF7B-10B460C98FAF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dt" idx="39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Прямоугольник 8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ftr" idx="40"/>
          </p:nvPr>
        </p:nvSpPr>
        <p:spPr>
          <a:xfrm>
            <a:off x="457200" y="6558120"/>
            <a:ext cx="365616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 type="sldNum" idx="41"/>
          </p:nvPr>
        </p:nvSpPr>
        <p:spPr>
          <a:xfrm>
            <a:off x="625140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b13f9a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9BD161-DA9E-4DAD-80A7-26BA2586D4B5}" type="slidenum">
              <a:rPr b="0" lang="ru-RU" sz="1100" spc="-1" strike="noStrike">
                <a:solidFill>
                  <a:srgbClr val="b13f9a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6" name="PlaceHolder 6"/>
          <p:cNvSpPr>
            <a:spLocks noGrp="1"/>
          </p:cNvSpPr>
          <p:nvPr>
            <p:ph type="dt" idx="42"/>
          </p:nvPr>
        </p:nvSpPr>
        <p:spPr>
          <a:xfrm>
            <a:off x="42458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624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625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08480" indent="-2656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062720" indent="-2361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416960" indent="-1771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77120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12544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47968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08480" indent="-2656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062720" indent="-2361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416960" indent="-1771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77120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12544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47968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ftr" idx="43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0" name="PlaceHolder 5"/>
          <p:cNvSpPr>
            <a:spLocks noGrp="1"/>
          </p:cNvSpPr>
          <p:nvPr>
            <p:ph type="sldNum" idx="44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FEB8403-8864-4B2F-BCEC-3C97A9346366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1" name="PlaceHolder 6"/>
          <p:cNvSpPr>
            <a:spLocks noGrp="1"/>
          </p:cNvSpPr>
          <p:nvPr>
            <p:ph type="dt" idx="45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5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46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4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5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E1C489-2219-4CE0-8ADF-633D62256B87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 idx="6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0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91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 idx="7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sldNum" idx="8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FD3CE9-E428-462D-92BC-C84FA46A201E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dt" idx="9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36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37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08480" indent="-2656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062720" indent="-2361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416960" indent="-1771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77120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12544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47968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08480" indent="-2656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062720" indent="-2361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416960" indent="-1771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77120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12544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47968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ftr" idx="10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sldNum" idx="11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CD28D8-9855-4886-8F2C-02DBE4FA3663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dt" idx="12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81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182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ftr" idx="13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ldNum" idx="14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7C8962-3D2D-4853-86DF-A894F933089E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dt" idx="15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25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26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ftr" idx="16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sldNum" idx="17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C9D8A0-B8D7-4463-B13A-6625D3C957F5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dt" idx="18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69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270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ftr" idx="19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sldNum" idx="20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EA9064-F2D0-4724-8520-59DCB2447CFA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dt" idx="21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14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15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ftr" idx="22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sldNum" idx="23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DBAD3C-6346-4DA7-9140-0F020C4F1B53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dt" idx="24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Прямоугольник 8" hidden="1"/>
          <p:cNvSpPr/>
          <p:nvPr/>
        </p:nvSpPr>
        <p:spPr>
          <a:xfrm flipH="1">
            <a:off x="8151840" y="0"/>
            <a:ext cx="989280" cy="6856560"/>
          </a:xfrm>
          <a:prstGeom prst="rect">
            <a:avLst/>
          </a:prstGeom>
          <a:blipFill rotWithShape="0">
            <a:blip r:embed="rId2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58" name="Прямоугольник 7"/>
          <p:cNvSpPr/>
          <p:nvPr/>
        </p:nvSpPr>
        <p:spPr>
          <a:xfrm flipH="1">
            <a:off x="2665440" y="0"/>
            <a:ext cx="6475680" cy="6856560"/>
          </a:xfrm>
          <a:prstGeom prst="rect">
            <a:avLst/>
          </a:prstGeom>
          <a:blipFill rotWithShape="0">
            <a:blip r:embed="rId3">
              <a:alphaModFix amt="43000"/>
            </a:blip>
            <a:srcRect/>
            <a:tile tx="0" ty="0" sx="49793" sy="49793" algn="tl"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  <a:ea typeface="DejaVu Sans"/>
            </a:endParaRPr>
          </a:p>
        </p:txBody>
      </p:sp>
      <p:sp>
        <p:nvSpPr>
          <p:cNvPr id="359" name="Прямая соединительная линия 8"/>
          <p:cNvSpPr/>
          <p:nvPr/>
        </p:nvSpPr>
        <p:spPr>
          <a:xfrm flipV="1">
            <a:off x="2666880" y="0"/>
            <a:ext cx="360" cy="6858000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  <a:ea typeface="DejaVu Sans"/>
            </a:endParaRPr>
          </a:p>
        </p:txBody>
      </p:sp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311040" indent="-23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622080" indent="-2332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933120" indent="-2073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244160" indent="-1555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55520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86624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177280" indent="-1555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ftr" idx="25"/>
          </p:nvPr>
        </p:nvSpPr>
        <p:spPr>
          <a:xfrm>
            <a:off x="2819520" y="6558120"/>
            <a:ext cx="2926440" cy="22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6"/>
          <p:cNvSpPr>
            <a:spLocks noGrp="1"/>
          </p:cNvSpPr>
          <p:nvPr>
            <p:ph type="sldNum" idx="26"/>
          </p:nvPr>
        </p:nvSpPr>
        <p:spPr>
          <a:xfrm>
            <a:off x="7880760" y="6556320"/>
            <a:ext cx="586800" cy="22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E5F549-2E01-4569-9D24-A5B34371DBA5}" type="slidenum">
              <a:rPr b="0" lang="ru-RU" sz="1100" spc="-1" strike="noStrike">
                <a:solidFill>
                  <a:srgbClr val="ffffff"/>
                </a:solidFill>
                <a:latin typeface="Trebuchet MS"/>
                <a:ea typeface="DejaVu Sans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7"/>
          <p:cNvSpPr>
            <a:spLocks noGrp="1"/>
          </p:cNvSpPr>
          <p:nvPr>
            <p:ph type="dt" idx="27"/>
          </p:nvPr>
        </p:nvSpPr>
        <p:spPr>
          <a:xfrm>
            <a:off x="5871240" y="6558120"/>
            <a:ext cx="2000880" cy="2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2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4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8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8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8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6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8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7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7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78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78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0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241920" y="1183320"/>
            <a:ext cx="8577000" cy="26348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ГОСУДАРСТВЕННАЯ ПОЛИТИКА В СФЕРЕ ОБЩЕГО ОБРАЗОВАНИЯ РОССИЙСКОЙ ФЕДЕРАЦИИ.</a:t>
            </a:r>
            <a:br>
              <a:rPr sz="3200"/>
            </a:br>
            <a:r>
              <a:rPr b="1" lang="ru-RU" sz="32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единое образовательное пространство обучения, воспитания и развития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subTitle"/>
          </p:nvPr>
        </p:nvSpPr>
        <p:spPr>
          <a:xfrm>
            <a:off x="3354480" y="4293000"/>
            <a:ext cx="5113440" cy="1006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t">
            <a:noAutofit/>
          </a:bodyPr>
          <a:p>
            <a:pPr marL="228600"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rebuchet MS"/>
                <a:ea typeface="DejaVu Sans"/>
              </a:rPr>
              <a:t>ГБУ ЛНР «РЦОИСООКО»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rebuchet MS"/>
                <a:ea typeface="DejaVu Sans"/>
              </a:rPr>
              <a:t>МЕТОДИСТ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rebuchet MS"/>
                <a:ea typeface="DejaVu Sans"/>
              </a:rPr>
              <a:t>СОКОЛОВА АННА СЕРГЕЕВНА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XO Thames"/>
                <a:ea typeface="DejaVu Sans"/>
              </a:rPr>
              <a:t>Конституция является гарантом предоставления качественного образования во всей России. Это указывает на принцип всеобщности и равенства возможностей, по которому развивается система.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/>
          </p:nvPr>
        </p:nvSpPr>
        <p:spPr>
          <a:xfrm>
            <a:off x="66240" y="1604520"/>
            <a:ext cx="4406040" cy="511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7232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СТАТЬЯ 67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7232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4. Дети являются важнейшим приоритетом государственной политики России. Государство создает условия, способствующие всестороннему духовному, нравственному, интеллектуальному и физическому развитию детей, воспитанию в них патриотизма, гражданственности и уважения к старшим. Государство, обеспечивая приоритет семейного воспитания, берет на себя обязанности родителей в отношении детей, оставшихся без попечения.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72324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/>
          </p:nvPr>
        </p:nvSpPr>
        <p:spPr>
          <a:xfrm>
            <a:off x="4670640" y="1604520"/>
            <a:ext cx="4015080" cy="48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6692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55308d"/>
                </a:solidFill>
                <a:latin typeface="XO Thames"/>
                <a:ea typeface="DejaVu Sans"/>
              </a:rPr>
              <a:t>СТАТЬЯ 71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55308d"/>
                </a:solidFill>
                <a:latin typeface="XO Thames"/>
                <a:ea typeface="DejaVu Sans"/>
              </a:rPr>
              <a:t>е) установление основ федеральной политики и федеральных программ в области государственного,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55308d"/>
                </a:solidFill>
                <a:latin typeface="XO Thames"/>
                <a:ea typeface="DejaVu Sans"/>
              </a:rPr>
              <a:t>социального, культурного и национального развития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55308d"/>
                </a:solidFill>
                <a:latin typeface="XO Thames"/>
                <a:ea typeface="DejaVu Sans"/>
              </a:rPr>
              <a:t>Российской Федерации; установление единых правовых основ системы здравоохранения, системы воспитания и образования, в том числе непрерывного образования.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25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XO Thames"/>
                <a:ea typeface="DejaVu Sans"/>
              </a:rPr>
              <a:t>Непрерывность образования является неотъемлемой частью государственной политики в области образования. Обучение в течение всей жизни позволяет людям одновременно учиться и работать, постоянно повышать свою квалификацию и быть востребованным даже тогда, когда технологии кардинально меняют сложившиеся методы работы.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/>
          </p:nvPr>
        </p:nvSpPr>
        <p:spPr>
          <a:xfrm>
            <a:off x="457200" y="2527920"/>
            <a:ext cx="4347000" cy="43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62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rebizond"/>
                <a:ea typeface="DejaVu Sans"/>
              </a:rPr>
              <a:t>Для реализации данных поправок в жизнь становится крайне важна роль учителя.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2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rebizond"/>
                <a:ea typeface="DejaVu Sans"/>
              </a:rPr>
              <a:t>Жозеф Жубер писал: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2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rebizond"/>
                <a:ea typeface="DejaVu Sans"/>
              </a:rPr>
              <a:t>«Обучать – значит вдвойне учиться. Детям нужны не поучения, а примеры» 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2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rebizond"/>
                <a:ea typeface="DejaVu Sans"/>
              </a:rPr>
              <a:t>Учитель должен стать примером для подрастающего поколения, а непрерывность педагогического образования, несомненно, влияет на качество образования в целом.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216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8" name="Объект 5" descr=""/>
          <p:cNvPicPr/>
          <p:nvPr/>
        </p:nvPicPr>
        <p:blipFill>
          <a:blip r:embed="rId1"/>
          <a:stretch/>
        </p:blipFill>
        <p:spPr>
          <a:xfrm>
            <a:off x="5242680" y="2527920"/>
            <a:ext cx="3084840" cy="398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92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ЗАКОН «ОБ ОБРАЗОВАНИИ В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РОССИЙСКОЙ ФЕДЕРАЦИИ»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0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marL="24120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Центральное место в системе федеральных законов в сфере образования занимает Федеральный Закон РФ от 29 декабря 2012 г. № 273-ФЗ «Об образовании в Российской Федерации».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4120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В нем содержатся основные принципы и положения, на основе которых строится и стратегия, и тактика реализации законодательно закрепленных идей развития образования в России.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412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1" name="Объект 5" descr=""/>
          <p:cNvPicPr/>
          <p:nvPr/>
        </p:nvPicPr>
        <p:blipFill>
          <a:blip r:embed="rId1"/>
          <a:stretch/>
        </p:blipFill>
        <p:spPr>
          <a:xfrm>
            <a:off x="5338080" y="1604880"/>
            <a:ext cx="3079080" cy="455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44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Законодательство РФ ставит следующие задачи в области образования: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subTitle"/>
          </p:nvPr>
        </p:nvSpPr>
        <p:spPr>
          <a:xfrm>
            <a:off x="448920" y="2503440"/>
            <a:ext cx="8228520" cy="328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DejaVu Sans"/>
              </a:rPr>
              <a:t>Разграничение компетенции в области образования между федеральными органами исполнительной власти, органами исполнительной власти субъектов РФ и органами местного самоуправления.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Tahoma"/>
              </a:rPr>
              <a:t>Обеспечение и защита конституционного права граждан Российской Федерации на образование.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Tahoma"/>
              </a:rPr>
              <a:t>Создание правовых гарантий для свободного функционирования и развития системы образования Российской Федерации.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317"/>
              </a:spcBef>
              <a:spcAft>
                <a:spcPts val="283"/>
              </a:spcAft>
              <a:buClr>
                <a:srgbClr val="b13f9a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Tahoma"/>
              </a:rPr>
              <a:t>Определение прав, обязанностей, полномочий и ответственности физических и юридических лиц в области образования, а также правовое регулирование их отношений в данной области.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ОСНОВНЫЕ ЗАДАЧИ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В СФЕРЕ ОБЩЕГО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456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000"/>
          </a:bodyPr>
          <a:p>
            <a:pPr marL="26352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Организационно-методическое сопровождение введения обновленных ФГОС и ФООП; актуализация федеральных рабочих программ по учебным предметам;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Разработка новых учебников, права на которые будут принадлежать государству;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Разработка и верификация цифрового образовательного контента;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Создание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«Точка роста», а также детских технопарков «Кванториум»;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Создание новых мест в общеобразовательных организациях;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Обеспечение проведения мероприятий по капитальному ремонту общеобразовательных организаций и их оснащению средствами обучения и воспитания;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Масштабирование в рамках единой модели профориентации практикоориентированных мероприятий.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ОСНОВНЫЕ ЗАДАЧИ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В СФЕРЕ ОБРАЗОВАНИЯ ДЕТЕЙ С ИНВАЛИДНОСТЬЮ И ОВЗ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/>
          </p:nvPr>
        </p:nvSpPr>
        <p:spPr>
          <a:xfrm>
            <a:off x="39096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6000"/>
          </a:bodyPr>
          <a:p>
            <a:pPr marL="32832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28320" indent="-2462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Обеспечение непрерывности образования детей с ОВЗ и инвалидностью (от ранней коррекционной помощи до профессиональной ориентации);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8320" indent="-2462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Обновление материально-технической базы в образовательных организациях, осуществляющих образовательную деятельность исключительно по адаптированным основным общеобразовательным программам;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8320" indent="-2462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Обеспечение доступности зданий образовательных организаций, реализующих программы среднего профессионального образования, для обучения инвалидов и лиц с ОВЗ;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8320" indent="-2462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Повышения качества подготовки и статуса педагогов-дефектологов: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8320" indent="-2462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включение данной категории работников в число работников общеобразовательных организаций пилотных регионов по внедрению новых систем оплаты труда работников бюджетного сектора экономики в 2025 году;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28320" indent="-2462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увеличить объем подготовки педагогов-дефектологов в форме одновременной подготовки педагога-предметника и педагога-дефектолога.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ОСНОВНЫЕ ЗАДАЧИ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В СФЕРЕ ВОСПИТАНИЯ И ДОПОЛНИТЕЛЬНОГО ОБРАЗОВАНИЯ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 marL="2548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Реализация Плана мероприятий по реализации Концепции развития дополнительного образования до 2030 года;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Совершенствование работы по поддержке одаренных детей и талантливой молодежи;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Актуализация Стратегии развития воспитания в Российской Федерации на период до 2025 года;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Разработка Концепции развития системы воспитания и обучения в образовательных организациях кадетского типа в Российской Федерации;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Реализация Концепции развития детско-юношеского спорта в Российской Федерации до 2030 года;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Обновление содержания программ дополнительного образования;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Работа советников директора по воспитанию и взаимодействию с детскими общественными объединениями.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АКТУАЛИЗИРОВАНЫ ТРЕБОВАНИЯ К ПЕДАГОГИЧЕСКОЙ ДЕЯТЕЛЬНОСТИ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457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1000"/>
          </a:bodyPr>
          <a:p>
            <a:pPr marL="26352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Arial"/>
              </a:rPr>
              <a:t>Федеральный закон от 25.12.2023 N 685-ФЗ "О внесении изменений в Федеральный закон "Об образовании в Российской Федерации":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Arial"/>
              </a:rPr>
              <a:t>осуществлять свою деятельность на высоком профессиональном уровне на основе традиционных российских духовно-нравственных ценностей и принятых в российском обществе правил и норм поведения в интересах человека, семьи, общества и государства;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Arial"/>
              </a:rPr>
              <a:t>формировать в процессе осуществления педагогической деятельности у обучающихся чувство патриотизма, уважение к памяти защитников Отечества и подвигам Героев Отечества, закону и правопорядку, человеку труда и старшему поколению, взаимное уважение, бережное отношение к культурному наследию и традициям многонационального народа Российской Федерации;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63520" indent="-1976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Arial"/>
              </a:rPr>
              <a:t>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трудолюбие, ответственное отношение к профессиональной, добровольческой (волонтерской) деятельности, формировать у обучающихся культуру здорового и безопасного образа жизни.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ОБНОВЛЕНЫ ПРАВИЛА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ОКАЗАНИЯ ПЕРВОЙ ПОМОЩИ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457200" y="1470960"/>
            <a:ext cx="4015080" cy="465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4000"/>
          </a:bodyPr>
          <a:p>
            <a:pPr marL="2332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55308d"/>
                </a:solidFill>
                <a:latin typeface="XO Thames"/>
              </a:rPr>
              <a:t>Подпунктом 11 пункта 1 статьи 41 Федерального закона от 29 декабря 2012 г. № 273-ФЗ «Об образовании в Российской Федерации» установлено, что охрана здоровья обучающихся включает в себя обучение педагогических работников навыкам оказания первой помощи.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332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55308d"/>
                </a:solidFill>
                <a:latin typeface="XO Thames"/>
              </a:rPr>
              <a:t>В соответствии со статьей 214 Трудового кодекса Российской Федерации работодатель обязан обеспечить, в частности, обучение по охране труда, в том числе обучение безопасным методам и приемам выполнения работ и обучение по оказанию первой помощи пострадавшим.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33280" indent="-17496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600" spc="-1" strike="noStrike">
                <a:solidFill>
                  <a:srgbClr val="55308d"/>
                </a:solidFill>
                <a:latin typeface="XO Thames"/>
              </a:rPr>
              <a:t>Приказ Минздрава России от 03.05.2024 N220н «Об утверждении Порядка оказания первой помощи» вступает в силу с 1 сентября 2024 г.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33280" indent="-17496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600" spc="-1" strike="noStrike">
                <a:solidFill>
                  <a:srgbClr val="55308d"/>
                </a:solidFill>
                <a:latin typeface="XO Thames"/>
              </a:rPr>
              <a:t> </a:t>
            </a:r>
            <a:r>
              <a:rPr b="1" lang="ru-RU" sz="2600" spc="-1" strike="noStrike">
                <a:solidFill>
                  <a:srgbClr val="55308d"/>
                </a:solidFill>
                <a:latin typeface="XO Thames"/>
              </a:rPr>
              <a:t>Приказ Минздрава России от 24 мая 2024 Г. N261Н «Об утверждении требований к комплектации аптечки для оказания первой помощи с применением медицинских изделий в организациях, осуществляющих образовательную деятельность» вступает в силу с 1 сентября 2024 г.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332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332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5000"/>
          </a:bodyPr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Мы призываем педагогическое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сообщество активно сотрудничать с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медицинскими специалистами, чтобы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все учителя обладали необходимыми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навыками и знаниями в области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оказания первой медицинской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помощи. Ведь это не просто полезный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навык — это то, что может спасти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человеческую жизнь в экстренной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ситуации, когда счет идет на секунды.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512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5" name="" descr=""/>
          <p:cNvPicPr/>
          <p:nvPr/>
        </p:nvPicPr>
        <p:blipFill>
          <a:blip r:embed="rId1"/>
          <a:stretch/>
        </p:blipFill>
        <p:spPr>
          <a:xfrm>
            <a:off x="5101200" y="3681720"/>
            <a:ext cx="3161160" cy="1896480"/>
          </a:xfrm>
          <a:prstGeom prst="rect">
            <a:avLst/>
          </a:prstGeom>
          <a:ln w="0">
            <a:noFill/>
          </a:ln>
        </p:spPr>
      </p:pic>
      <p:sp>
        <p:nvSpPr>
          <p:cNvPr id="716" name=""/>
          <p:cNvSpPr/>
          <p:nvPr/>
        </p:nvSpPr>
        <p:spPr>
          <a:xfrm>
            <a:off x="5167440" y="5665320"/>
            <a:ext cx="2957400" cy="65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55308d"/>
                </a:solidFill>
                <a:latin typeface="XO Thames"/>
                <a:ea typeface="DejaVu Sans"/>
              </a:rPr>
              <a:t>Первый заместитель председателя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55308d"/>
                </a:solidFill>
                <a:latin typeface="XO Thames"/>
                <a:ea typeface="DejaVu Sans"/>
              </a:rPr>
              <a:t>комитета Государственной Думы по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55308d"/>
                </a:solidFill>
                <a:latin typeface="XO Thames"/>
                <a:ea typeface="DejaVu Sans"/>
              </a:rPr>
              <a:t>охране здоровья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55308d"/>
                </a:solidFill>
                <a:latin typeface="XO Thames"/>
                <a:ea typeface="DejaVu Sans"/>
              </a:rPr>
              <a:t>Леонид Анатольевич Огуль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ПОСЛЕДНИЕ ИЗМЕНЕНИЯ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ВО ФГОС И ФООП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/>
          </p:nvPr>
        </p:nvSpPr>
        <p:spPr>
          <a:xfrm>
            <a:off x="274680" y="1645920"/>
            <a:ext cx="8228880" cy="44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35856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585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55308d"/>
                </a:solidFill>
                <a:latin typeface="XO Thames"/>
              </a:rPr>
              <a:t>Действующие федеральные государственные образовательные стандарты были актуализированы Минпросвещения России: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585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55308d"/>
                </a:solidFill>
                <a:latin typeface="XO Thames"/>
              </a:rPr>
              <a:t>1. Приказ Минпросвещения России от 31.05.2021 N 286 (ред. от 08.11.2022) "Об утверждении федерального государственного образовательного стандарта начального общего образования";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585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55308d"/>
                </a:solidFill>
                <a:latin typeface="XO Thames"/>
              </a:rPr>
              <a:t>2. Приказ Минпросвещения России от 31.05.2021 N 287 (ред. от 08.11.2022) "Об утверждении федерального государственного образовательного стандарта основного общего образования";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3585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55308d"/>
                </a:solidFill>
                <a:latin typeface="XO Thames"/>
                <a:ea typeface="DejaVu Sans"/>
              </a:rPr>
              <a:t>3. Приказ Минобрнауки России от 17.05.2012 N 413 (ред. от 12.08.2022) "Об утверждении федерального государственного образовательного стандарта среднего общего образования".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"/>
          <p:cNvSpPr/>
          <p:nvPr/>
        </p:nvSpPr>
        <p:spPr>
          <a:xfrm>
            <a:off x="4762440" y="3130920"/>
            <a:ext cx="82288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ГОССОВЕТ О ПЕДАГОГАХ :ТЕЗИСЫ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1" name="" descr=""/>
          <p:cNvPicPr/>
          <p:nvPr/>
        </p:nvPicPr>
        <p:blipFill>
          <a:blip r:embed="rId1"/>
          <a:stretch/>
        </p:blipFill>
        <p:spPr>
          <a:xfrm>
            <a:off x="1060200" y="1604160"/>
            <a:ext cx="2873520" cy="3976560"/>
          </a:xfrm>
          <a:prstGeom prst="rect">
            <a:avLst/>
          </a:prstGeom>
          <a:ln w="0">
            <a:noFill/>
          </a:ln>
        </p:spPr>
      </p:pic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4673880" y="1604520"/>
            <a:ext cx="4015080" cy="466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298080" indent="-2235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Важно следить за реализацией мер на местах и вовлекать учителей и родительское сообщество в поиск решений.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Необходимо снять с учителей непрофильную нагрузку и четко определить обязанности классных руководителей.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Привлекать и сохранять молодых, энергичных и творческих специалистов из профильных вузов, как пример - стипендии студентам в Новгородской области.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Совершенствовать систему оплаты труда, увеличивая среднюю зарплату педагогов до уровня среднемесячного дохода по региону, что было решено в 2012 году.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Важно внедрять справедливые механизмы оплаты труда и увеличивать доходы учителей в регионах с низкими зарплатами.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Установить единые и прозрачные правила оплаты труда для устранения региональных диспропорций.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Преподавание основ безопасности и защиты Родины должно включать участие ветеранов во внешкольных мероприятиях и образовательном процессе.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"/>
          <p:cNvSpPr/>
          <p:nvPr/>
        </p:nvSpPr>
        <p:spPr>
          <a:xfrm>
            <a:off x="1174680" y="5806080"/>
            <a:ext cx="2612160" cy="9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1" lang="ru-RU" sz="1000" spc="-1" strike="noStrike">
                <a:solidFill>
                  <a:srgbClr val="000000"/>
                </a:solidFill>
                <a:latin typeface="Arial"/>
              </a:rPr>
              <a:t>Владимир Путин на заседании Государственного Совета по вопросу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1" lang="ru-RU" sz="1000" spc="-1" strike="noStrike">
                <a:solidFill>
                  <a:srgbClr val="000000"/>
                </a:solidFill>
                <a:latin typeface="Arial"/>
              </a:rPr>
              <a:t>«О повышении роли и престижа педагога и наставника»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1" lang="ru-RU" sz="1000" spc="-1" strike="noStrike">
                <a:solidFill>
                  <a:srgbClr val="000000"/>
                </a:solidFill>
                <a:latin typeface="Arial"/>
              </a:rPr>
              <a:t>27 декабря 2023 года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564840" y="17136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ПОСЛЕДНИЕ ИЗМЕНЕНИЯ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ВО ФГОС И ФООП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marL="380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Минпросвещения России издал приказы, которые имеют отложенную силу: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80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1. Приказ Минпросвещения России от 22.01.2024 N 31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начального общего образования и основного общего образования" вступает в силу с 1 сентября 2024 года;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80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2. Приказ Минпросвещения России от 27.12.2023 N 1028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 и среднего общего образования" вступает в силу с 1 сентября 2024 года;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8016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3. Приказ Минпросвещения России от 19.02.2024 N 110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образования" вступает в силу с 1 сентября 2025 года.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ПРОВЕРКИ ОБРАЗОВАТЕЛЬНЫХ ОРГАНИЗАЦИЙ-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ИЗМЕНЕНИЕ ПОРЯДКА И ПРИНЦИПОВ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pPr marL="19440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Согласно постановлению Правительства РФ от 23.05.2024 N 637 "О внесении изменений в некоторые акты Правительства Российской Федерации" проверки в образовательных учреждениях заменяются обязательными профилактическими визитами.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9440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В отличие от проверок профилактические визиты направлены на предотвращение возможных нарушений. В ходе профилактического визита инспекторы разъяснят сотрудникам образовательных организаций нормы законодательства о контроле, проконсультируют по вопросам исполнения обязательных требований закона, укажут на признаки нарушений, которые необходимо устранить.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9440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</a:rPr>
              <a:t>Правительство России к концу года планирует представить предложения по профилактике нарушений среди бюджетных учреждений, которые выявляют по итогам проверок. Предусматривается переход на создание в бюджетных учреждениях технологической карты исправления нарушений, чтобы не просто фиксировать их, но еще и бороться с причинами этих нарушений.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Ранее из-за отсутствия финансирования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школы и другие бюджетные учреждения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могли «не соблюдать какие-то правила», 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потом в рамках проверок надзорные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государственные органы «наказывали самих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себя, вынося штрафы» Это выглядело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странно. Мы решили эту задачу, как обещали,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у нас на сегодняшний день такие проверки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запрещены, это все переведено в режим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профилактики, которая запрещает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штрафовать, но при этом дает рекомендации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на предмет выявления нарушений 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6640" indent="0" algn="ctr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исправления, если такие есть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5" name="" descr=""/>
          <p:cNvPicPr/>
          <p:nvPr/>
        </p:nvPicPr>
        <p:blipFill>
          <a:blip r:embed="rId1"/>
          <a:stretch/>
        </p:blipFill>
        <p:spPr>
          <a:xfrm>
            <a:off x="5968080" y="3648240"/>
            <a:ext cx="1593000" cy="1896480"/>
          </a:xfrm>
          <a:prstGeom prst="rect">
            <a:avLst/>
          </a:prstGeom>
          <a:ln w="0">
            <a:noFill/>
          </a:ln>
        </p:spPr>
      </p:pic>
      <p:sp>
        <p:nvSpPr>
          <p:cNvPr id="726" name=""/>
          <p:cNvSpPr/>
          <p:nvPr/>
        </p:nvSpPr>
        <p:spPr>
          <a:xfrm>
            <a:off x="5289480" y="5632560"/>
            <a:ext cx="2777400" cy="6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55308d"/>
                </a:solidFill>
                <a:latin typeface="Arial"/>
              </a:rPr>
              <a:t>Вице-премьер РФ —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55308d"/>
                </a:solidFill>
                <a:latin typeface="Arial"/>
              </a:rPr>
              <a:t>руководителя аппарата Правительства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55308d"/>
                </a:solidFill>
                <a:latin typeface="Arial"/>
              </a:rPr>
              <a:t> </a:t>
            </a:r>
            <a:r>
              <a:rPr b="1" lang="ru-RU" sz="1000" spc="-1" strike="noStrike">
                <a:solidFill>
                  <a:srgbClr val="55308d"/>
                </a:solidFill>
                <a:latin typeface="Arial"/>
              </a:rPr>
              <a:t>Дмитрий Григоренко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XO Thames"/>
              </a:rPr>
              <a:t>ЕДИНОЕ ОБРАЗОВАТЕЛЬНОЕ ПРОСТРАНСТВО НАЦЕЛЕНО НА ФОРМИРОВАНИЕ ШИРОКОГО КРУГОЗОРА ШКОЛЬНИКОВ ПО ВСЕМ ПРЕДМЕТАМ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/>
          </p:nvPr>
        </p:nvSpPr>
        <p:spPr>
          <a:xfrm>
            <a:off x="506880" y="1470960"/>
            <a:ext cx="3849480" cy="47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marL="155520" indent="-155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Сегодня в России сформирована чёткая структура, что изучать в каждом классе и по каждому предмету с учётом национальных интересов страны, под актуальные и перспективные задачи развития экономики: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55520" indent="-155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Единые учебники – уже сегодня в школы страны поступили единые государственные учебники истории для 10–11-х классов;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55520" indent="-155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По литературе в федеральную учебную программу вошли выдающиеся произведения,такие как «Молодая гвардия» Александра Фадеева, «Брестская крепость» Сергея Симонова, «В августе 44-го» Владимира Богомолова, «Русский характер» Алексея Толстого, «Тихий Дон» Михаила Шолохова и многие другие.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55520" indent="-155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Проведение занятий по профориентации совместно с обществом «Знание», в частности, начиная с 6-го класса по четвергам проходят уроки «Россия – мои горизонты»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9" name="" descr=""/>
          <p:cNvPicPr/>
          <p:nvPr/>
        </p:nvPicPr>
        <p:blipFill>
          <a:blip r:embed="rId1"/>
          <a:stretch/>
        </p:blipFill>
        <p:spPr>
          <a:xfrm>
            <a:off x="4911480" y="1845360"/>
            <a:ext cx="3793320" cy="3116880"/>
          </a:xfrm>
          <a:prstGeom prst="rect">
            <a:avLst/>
          </a:prstGeom>
          <a:ln w="0">
            <a:noFill/>
          </a:ln>
        </p:spPr>
      </p:pic>
      <p:sp>
        <p:nvSpPr>
          <p:cNvPr id="730" name=""/>
          <p:cNvSpPr/>
          <p:nvPr/>
        </p:nvSpPr>
        <p:spPr>
          <a:xfrm>
            <a:off x="5565960" y="5144040"/>
            <a:ext cx="2699640" cy="5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55308d"/>
                </a:solidFill>
                <a:latin typeface="XO Thames"/>
              </a:rPr>
              <a:t>Министр просвещения РФ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55308d"/>
                </a:solidFill>
                <a:latin typeface="XO Thames"/>
              </a:rPr>
              <a:t> </a:t>
            </a:r>
            <a:r>
              <a:rPr b="1" lang="ru-RU" sz="1500" spc="-1" strike="noStrike">
                <a:solidFill>
                  <a:srgbClr val="55308d"/>
                </a:solidFill>
                <a:latin typeface="XO Thames"/>
              </a:rPr>
              <a:t>Сергей Кравцов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7440" cy="1141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Закон дает четкие определения понятий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32" name="Diagram1"/>
          <p:cNvGrpSpPr/>
          <p:nvPr/>
        </p:nvGrpSpPr>
        <p:grpSpPr>
          <a:xfrm>
            <a:off x="524880" y="1742040"/>
            <a:ext cx="7237440" cy="4845240"/>
            <a:chOff x="524880" y="1742040"/>
            <a:chExt cx="7237440" cy="4845240"/>
          </a:xfrm>
        </p:grpSpPr>
        <p:sp>
          <p:nvSpPr>
            <p:cNvPr id="733" name="Прямоугольник 327"/>
            <p:cNvSpPr/>
            <p:nvPr/>
          </p:nvSpPr>
          <p:spPr>
            <a:xfrm>
              <a:off x="524880" y="1742040"/>
              <a:ext cx="7237440" cy="4844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4" name="Прямоугольник: скругленные углы 328"/>
            <p:cNvSpPr/>
            <p:nvPr/>
          </p:nvSpPr>
          <p:spPr>
            <a:xfrm>
              <a:off x="525600" y="1742040"/>
              <a:ext cx="2296440" cy="484524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6560" rIns="16560" tIns="16560" bIns="3408840" anchor="ctr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endParaRPr b="0" lang="ru-RU" sz="22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ОБРАЗОВАНИЕ </a:t>
              </a:r>
              <a:br>
                <a:rPr sz="1800"/>
              </a:b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Прямоугольник: скругленные углы 329"/>
            <p:cNvSpPr/>
            <p:nvPr/>
          </p:nvSpPr>
          <p:spPr>
            <a:xfrm>
              <a:off x="755640" y="3196080"/>
              <a:ext cx="1837080" cy="31489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40000"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-25920" rIns="-25920" tIns="-33120" bIns="-33120" anchor="ctr">
              <a:noAutofit/>
            </a:bodyPr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0" lang="ru-RU" sz="1000" spc="-1" strike="noStrike">
                  <a:solidFill>
                    <a:schemeClr val="lt1"/>
                  </a:solidFill>
                  <a:latin typeface="XO Thames"/>
                  <a:ea typeface="DejaVu Sans"/>
                </a:rPr>
                <a:t>единый целенаправленный процесс воспитания и обучения, являющийся общественно значимым благом и осуществляемый в интересах человека, семьи, общества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0" lang="ru-RU" sz="1000" spc="-1" strike="noStrike">
                  <a:solidFill>
                    <a:schemeClr val="lt1"/>
                  </a:solidFill>
                  <a:latin typeface="XO Thames"/>
                  <a:ea typeface="DejaVu Sans"/>
                </a:rPr>
                <a:t>и государства, а также совокупность приобретаемых знаний, умений, навыков, ценностных установок, опыта деятельности и компетенции, определенных объема и сложности в целях интеллектуального, духовно -нравственного, творческого, физического и (или) профессионального развития человека, удовлетворения его образовательных потребностей и интересов.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Прямоугольник: скругленные углы 330"/>
            <p:cNvSpPr/>
            <p:nvPr/>
          </p:nvSpPr>
          <p:spPr>
            <a:xfrm>
              <a:off x="2995560" y="1742040"/>
              <a:ext cx="2296440" cy="484524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6560" rIns="16560" tIns="16560" bIns="3408840" anchor="ctr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ОБУЧЕНИЕ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Прямоугольник: скругленные углы 331"/>
            <p:cNvSpPr/>
            <p:nvPr/>
          </p:nvSpPr>
          <p:spPr>
            <a:xfrm>
              <a:off x="3225240" y="3196080"/>
              <a:ext cx="1837080" cy="31489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-8103780"/>
                <a:satOff val="16667"/>
                <a:lumOff val="-1274"/>
                <a:alphaOff val="0"/>
              </a:schemeClr>
            </a:solidFill>
            <a:ln w="40000"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-25920" rIns="-25920" tIns="-33120" bIns="-33120" anchor="ctr">
              <a:noAutofit/>
            </a:bodyPr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XO Thames"/>
                  <a:ea typeface="DejaVu Sans"/>
                </a:rPr>
                <a:t>целенаправленный процесс организации деятельности обучающихся по овладению знаниями, умениями, навыками и компетенциями,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жизни.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Прямоугольник: скругленные углы 332"/>
            <p:cNvSpPr/>
            <p:nvPr/>
          </p:nvSpPr>
          <p:spPr>
            <a:xfrm>
              <a:off x="5465520" y="1742040"/>
              <a:ext cx="2296440" cy="484524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16560" rIns="16560" tIns="16560" bIns="3408840" anchor="ctr">
              <a:noAutofit/>
            </a:bodyPr>
            <a:p>
              <a:pPr algn="ctr">
                <a:lnSpc>
                  <a:spcPct val="90000"/>
                </a:lnSpc>
                <a:spcAft>
                  <a:spcPts val="771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ВОСПИТАНИЕ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Прямоугольник: скругленные углы 333"/>
            <p:cNvSpPr/>
            <p:nvPr/>
          </p:nvSpPr>
          <p:spPr>
            <a:xfrm>
              <a:off x="5695200" y="3196080"/>
              <a:ext cx="1837080" cy="3148920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 w="40000"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-25920" rIns="-25920" tIns="-33120" bIns="-33120" anchor="ctr">
              <a:noAutofit/>
            </a:bodyPr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0" lang="ru-RU" sz="900" spc="-1" strike="noStrike">
                  <a:solidFill>
                    <a:srgbClr val="000000"/>
                  </a:solidFill>
                  <a:latin typeface="XO Thames"/>
                  <a:ea typeface="DejaVu Sans"/>
                </a:rPr>
                <a:t>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</a:t>
              </a:r>
              <a:endParaRPr b="0" lang="ru-RU" sz="9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b="0" lang="ru-RU" sz="900" spc="-1" strike="noStrike">
                  <a:solidFill>
                    <a:srgbClr val="000000"/>
                  </a:solidFill>
                  <a:latin typeface="XO Thames"/>
                  <a:ea typeface="DejaVu Sans"/>
                </a:rPr>
                <a:t>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</a:t>
              </a:r>
              <a:endParaRPr b="0" lang="ru-RU" sz="9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457200" y="636480"/>
            <a:ext cx="8232120" cy="14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XO Thames"/>
                <a:ea typeface="DejaVu Sans"/>
              </a:rPr>
              <a:t>Закон не ограничивается декларативными утверждениями и предусматривает четкий механизм реализации описанных задач. Воспитательная работа должна стать неотъемлемой частью образовательного процесса.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457200" y="2061720"/>
            <a:ext cx="4015080" cy="422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В соответствии с законом должны быть изменены образовательные программы. Помимо привычных составляющих, таких как учебный план, календарный учебный график, рабочие программы учебных предметов, курсов, дисциплин (модулей) и оценочных и методических материалов, образовательные программы должны содержать рабочие программы воспитания, а также календарный план воспитательной работы.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/>
          </p:nvPr>
        </p:nvSpPr>
        <p:spPr>
          <a:xfrm>
            <a:off x="4674240" y="2061720"/>
            <a:ext cx="4015080" cy="415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ff0000"/>
                </a:solidFill>
                <a:latin typeface="XO Thames"/>
                <a:ea typeface="DejaVu Sans"/>
              </a:rPr>
              <a:t>Рабочая программа определяет цель и основные задачи воспитательного процесса, а также методы их достижения, в то время как календарный план представляет собой перечень событий и мероприятий.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ПРИМЕРНАЯ ПРОГРАММА ВОСПИТАНИЯ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/>
          </p:nvPr>
        </p:nvSpPr>
        <p:spPr>
          <a:xfrm>
            <a:off x="457200" y="1607040"/>
            <a:ext cx="4015080" cy="518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DejaVu Sans"/>
              </a:rPr>
              <a:t>это не перечень обязательных для школы мероприятий, а описание системы возможных форм и способов работы с детьми. Примерную программу необходимо воспринимать как конструктор для создания рабочей программы воспитания. Он позволяет каждой общеобразовательной организации, взяв за основу содержание основных разделов программы, корректировать их: добавлять нужные или удалять неактуальные материалы, приводя тем самым свою программу в соответствие с реальной деятельностью школы в сфере воспитания.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5" name="Объект 8" descr=""/>
          <p:cNvPicPr/>
          <p:nvPr/>
        </p:nvPicPr>
        <p:blipFill>
          <a:blip r:embed="rId1"/>
          <a:stretch/>
        </p:blipFill>
        <p:spPr>
          <a:xfrm>
            <a:off x="4800960" y="1577880"/>
            <a:ext cx="4015080" cy="418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263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600" spc="-1" strike="noStrike" cap="all">
                <a:solidFill>
                  <a:srgbClr val="000000"/>
                </a:solidFill>
                <a:latin typeface="XO Thames"/>
                <a:ea typeface="DejaVu Sans"/>
              </a:rPr>
              <a:t>Рабочие программы воспитания общеобразовательных организаций должны включать в себя четыре основных раздела:</a:t>
            </a:r>
            <a:br>
              <a:rPr sz="2600"/>
            </a:b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537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Раздел «Особенности организуемого в школе воспитательного процесса»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Раздел «Цель и задачи воспитания»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Раздел «Виды, формы и содержание деятельности»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73960" indent="-273960" algn="just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Раздел «Основные направления самоанализа воспитательной работы»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457200" y="168840"/>
            <a:ext cx="8228520" cy="16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ВАЖНЕЙШИЙ ЭЛЕМЕНТ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СУВЕРЕННОЙ СИСТЕМЫ ОБРАЗОВАНИЯ-ВОСПИТАНИЕ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 marL="2548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Утверждён единый календарь воспитательных мероприятий;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В каждой образовательной организации по понедельникам поднимается флаг, исполняется гимн России.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Проведение «Разговоров о важном», о необходимости которых, согласно социологии, говорит 91 процент граждан России;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Подготовлены и направлены в субъекты Российской Федерации методические материалы «Наши герои»;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Изменения в законодательстве - закреплена возможность привлечения школьников к общественно-полезному труду, возращены уроки труда и вводится новый предмет «Основы безопасности и защита Родины»;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В школах и колледжах введена должность советника директора по воспитанию;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-191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Arial"/>
              </a:rPr>
              <a:t>В школах открываются театр, спортивный клуб и музей.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48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НАЦИОНАЛЬНЫЕ ЦЕЛИ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РАЗВИТИЯ РФ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/>
          </p:nvPr>
        </p:nvSpPr>
        <p:spPr>
          <a:xfrm>
            <a:off x="-161280" y="4141080"/>
            <a:ext cx="92149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4192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XO Thames"/>
                <a:ea typeface="DejaVu Sans"/>
              </a:rPr>
              <a:t>1.Обеспечение к 2030 году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4192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/>
          </p:nvPr>
        </p:nvSpPr>
        <p:spPr>
          <a:xfrm>
            <a:off x="91080" y="5424840"/>
            <a:ext cx="8895240" cy="90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XO Thames"/>
                <a:ea typeface="DejaVu Sans"/>
              </a:rPr>
              <a:t>2. Воспитание гармонично развитой и социально ответственной личности на основе духовно - нравственных ценностей народов Российской Федерации, исторических и национально - культурных традиций.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/>
          </p:nvPr>
        </p:nvSpPr>
        <p:spPr>
          <a:xfrm>
            <a:off x="457200" y="1775160"/>
            <a:ext cx="7897320" cy="198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23544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55308d"/>
                </a:solidFill>
                <a:latin typeface="Arial"/>
                <a:ea typeface="DejaVu Sans"/>
              </a:rPr>
              <a:t>Указом Президента Российской Федерации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23544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55308d"/>
                </a:solidFill>
                <a:latin typeface="Arial"/>
                <a:ea typeface="DejaVu Sans"/>
              </a:rPr>
              <a:t>от 7 мая 2018 года № 204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23544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300" spc="-1" strike="noStrike">
                <a:solidFill>
                  <a:srgbClr val="55308d"/>
                </a:solidFill>
                <a:latin typeface="Arial"/>
                <a:ea typeface="DejaVu Sans"/>
              </a:rPr>
              <a:t> </a:t>
            </a:r>
            <a:r>
              <a:rPr b="1" lang="ru-RU" sz="2300" spc="-1" strike="noStrike">
                <a:solidFill>
                  <a:srgbClr val="55308d"/>
                </a:solidFill>
                <a:latin typeface="Arial"/>
                <a:ea typeface="DejaVu Sans"/>
              </a:rPr>
              <a:t>«О национальных целях и стратегических задачах развития Российской Федерации на период до 2024 года» определены национальные цели по ключевым направлениям развития страны, две из которых относятся к сфере образования и стали целями Национального проекта «Образование»: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23544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XO Thames"/>
                <a:ea typeface="DejaVu Sans"/>
              </a:rPr>
              <a:t>В эпоху глобальной конкуренции и высокой неопределенности будущего лидерские позиции в мире занимают те страны, которые делают основную ставку на человека, на максимальное развитие его потенциала, на способности людей делать жизнь лучше, развивать себя, культуру, отечество, планету в условиях быстрых изменений. Ключевую роль в этой ситуации играет образование.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5" name="Объект 8" descr=""/>
          <p:cNvPicPr/>
          <p:nvPr/>
        </p:nvPicPr>
        <p:blipFill>
          <a:blip r:embed="rId1"/>
          <a:stretch/>
        </p:blipFill>
        <p:spPr>
          <a:xfrm>
            <a:off x="1590120" y="2743200"/>
            <a:ext cx="5867640" cy="375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ГОСУДАРСТВЕННАЯ ПОЛИТИКА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В СФЕРЕ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/>
          </p:nvPr>
        </p:nvSpPr>
        <p:spPr>
          <a:xfrm>
            <a:off x="424080" y="-601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/>
          </p:nvPr>
        </p:nvSpPr>
        <p:spPr>
          <a:xfrm>
            <a:off x="-303480" y="1929960"/>
            <a:ext cx="5231160" cy="40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Trebuchet MS"/>
                <a:ea typeface="DejaVu Sans"/>
              </a:rPr>
              <a:t>комплекс законодательных актов и практических мероприятий в сфере образования и воспитания подрастающего поколения, а также образования взрослых.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r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Trebuchet MS"/>
                <a:ea typeface="DejaVu Sans"/>
              </a:rPr>
              <a:t>Бим-Бад Б.М. Педагогический энциклопедический словарь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7" name="" descr=""/>
          <p:cNvPicPr/>
          <p:nvPr/>
        </p:nvPicPr>
        <p:blipFill>
          <a:blip r:embed="rId1"/>
          <a:stretch/>
        </p:blipFill>
        <p:spPr>
          <a:xfrm>
            <a:off x="5110200" y="1963080"/>
            <a:ext cx="3279600" cy="410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80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ДАННЫЕ ЦЕЛИ ИМЕЮТ СЕРЬЕЗНЫЕ ОСНОВАНИЯ 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7" name="Объект 12" descr=""/>
          <p:cNvPicPr/>
          <p:nvPr/>
        </p:nvPicPr>
        <p:blipFill>
          <a:blip r:embed="rId1"/>
          <a:stretch/>
        </p:blipFill>
        <p:spPr>
          <a:xfrm>
            <a:off x="4930560" y="1577880"/>
            <a:ext cx="3685320" cy="2661840"/>
          </a:xfrm>
          <a:prstGeom prst="rect">
            <a:avLst/>
          </a:prstGeom>
          <a:ln w="0">
            <a:noFill/>
          </a:ln>
        </p:spPr>
      </p:pic>
      <p:sp>
        <p:nvSpPr>
          <p:cNvPr id="758" name="PlaceHolder 2"/>
          <p:cNvSpPr>
            <a:spLocks noGrp="1"/>
          </p:cNvSpPr>
          <p:nvPr>
            <p:ph/>
          </p:nvPr>
        </p:nvSpPr>
        <p:spPr>
          <a:xfrm>
            <a:off x="4674240" y="4328640"/>
            <a:ext cx="401508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55308d"/>
                </a:solidFill>
                <a:latin typeface="XO Thames"/>
                <a:ea typeface="DejaVu Sans"/>
              </a:rPr>
              <a:t>Министр просвещения РФ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55308d"/>
                </a:solidFill>
                <a:latin typeface="XO Thames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55308d"/>
                </a:solidFill>
                <a:latin typeface="XO Thames"/>
                <a:ea typeface="DejaVu Sans"/>
              </a:rPr>
              <a:t>Сергей Кравцов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/>
          </p:nvPr>
        </p:nvSpPr>
        <p:spPr>
          <a:xfrm>
            <a:off x="527400" y="1506240"/>
            <a:ext cx="4015080" cy="494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51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«Какие бы изменения ни происходили вокруг, фундаментальной и базовой ценностью является успех каждого ребенка. </a:t>
            </a:r>
            <a:endParaRPr b="0" lang="ru-RU" sz="51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51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Наша стратегия – это развитие школы для всех. Она нацелена на формирование новой образовательной среды, в которой каждый ребенок имеет возможность реализовать свои способности и таланты. </a:t>
            </a:r>
            <a:endParaRPr b="0" lang="ru-RU" sz="51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51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Это непростая долгосрочная задача, которую невозможно выполнить без качественного образования»</a:t>
            </a:r>
            <a:endParaRPr b="0" lang="ru-RU" sz="5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subTitle"/>
          </p:nvPr>
        </p:nvSpPr>
        <p:spPr>
          <a:xfrm>
            <a:off x="453240" y="1230840"/>
            <a:ext cx="8139240" cy="227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algn="just">
              <a:lnSpc>
                <a:spcPct val="9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55308d"/>
                </a:solidFill>
                <a:latin typeface="XO Thames"/>
                <a:ea typeface="DejaVu Sans"/>
              </a:rPr>
              <a:t>В XXI веке сфера образования стала одной из ключевых площадок глобальной конкуренции государств за экономическую мощь и политическое влияние, являясь главным фактором долгосрочного экономического роста и социальной устойчивости. В этой связи на первый план выходит решение задачи по созданию условий для роста человеческого потенциала и его капитализации. Именно человеческий капитал – ключевой ресурс и главное конкурентное преимущество России в текущий период.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1" name="Рисунок 8" descr=""/>
          <p:cNvPicPr/>
          <p:nvPr/>
        </p:nvPicPr>
        <p:blipFill>
          <a:blip r:embed="rId1"/>
          <a:stretch/>
        </p:blipFill>
        <p:spPr>
          <a:xfrm>
            <a:off x="1367640" y="3756240"/>
            <a:ext cx="6359040" cy="294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subTitle"/>
          </p:nvPr>
        </p:nvSpPr>
        <p:spPr>
          <a:xfrm>
            <a:off x="457200" y="833760"/>
            <a:ext cx="8228520" cy="232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55308d"/>
                </a:solidFill>
                <a:latin typeface="XO Thames"/>
                <a:ea typeface="DejaVu Sans"/>
              </a:rPr>
              <a:t>«Поддержка семьи, ее ценностей – это всегда обращение к будущему, к поколениям, которым предстоит жить в эпоху колоссальных технологических и общественных изменений, определять судьбу России в XXI веке. И чтобы уже сейчас они могли участвовать в создании этого будущего и в полной мере раскрыли свой потенциал, мы должны сформировать для них все условия, и прежде всего речь идет о том, чтобы каждый ребенок, где бы он ни жил, мог получить хорошее образование»</a:t>
            </a:r>
            <a:br>
              <a:rPr sz="2400"/>
            </a:b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3" name="Рисунок 4" descr=""/>
          <p:cNvPicPr/>
          <p:nvPr/>
        </p:nvPicPr>
        <p:blipFill>
          <a:blip r:embed="rId1"/>
          <a:stretch/>
        </p:blipFill>
        <p:spPr>
          <a:xfrm>
            <a:off x="501840" y="3426480"/>
            <a:ext cx="3738600" cy="2105280"/>
          </a:xfrm>
          <a:prstGeom prst="rect">
            <a:avLst/>
          </a:prstGeom>
          <a:ln w="0">
            <a:noFill/>
          </a:ln>
        </p:spPr>
      </p:pic>
      <p:pic>
        <p:nvPicPr>
          <p:cNvPr id="764" name="" descr=""/>
          <p:cNvPicPr/>
          <p:nvPr/>
        </p:nvPicPr>
        <p:blipFill>
          <a:blip r:embed="rId2"/>
          <a:stretch/>
        </p:blipFill>
        <p:spPr>
          <a:xfrm>
            <a:off x="4654440" y="3396960"/>
            <a:ext cx="3834720" cy="2156760"/>
          </a:xfrm>
          <a:prstGeom prst="rect">
            <a:avLst/>
          </a:prstGeom>
          <a:ln w="0">
            <a:noFill/>
          </a:ln>
        </p:spPr>
      </p:pic>
      <p:sp>
        <p:nvSpPr>
          <p:cNvPr id="765" name=""/>
          <p:cNvSpPr/>
          <p:nvPr/>
        </p:nvSpPr>
        <p:spPr>
          <a:xfrm>
            <a:off x="4654440" y="5554080"/>
            <a:ext cx="4087800" cy="110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DejaVu Sans"/>
              </a:rPr>
              <a:t>Владимир Владимирович Путин</a:t>
            </a:r>
            <a:br>
              <a:rPr sz="1800"/>
            </a:b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DejaVu Sans"/>
              </a:rPr>
              <a:t>из Послания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DejaVu Sans"/>
              </a:rPr>
              <a:t>Федеральному собранию РФ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DejaVu Sans"/>
              </a:rPr>
              <a:t>15 января 2020 г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НАЦИОНАЛЬНЫЙ ПРОЕКТ «ОБРАЗОВАНИЕ»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subTitle"/>
          </p:nvPr>
        </p:nvSpPr>
        <p:spPr>
          <a:xfrm>
            <a:off x="528840" y="1532160"/>
            <a:ext cx="8225640" cy="241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На достижение двух задач развития страны направлен национальный проект «Образование». Он предполагает реализацию четырех основных направлений развития системы образования: обновление его содержания, создание необходимой современной инфраструктуры, подготовка соответствующих профессиональных кадров, их переподготовка и повышение квалификации, а также создание наиболее эффективных механизмов управления этой сферой.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8" name="Рисунок 6" descr=""/>
          <p:cNvPicPr/>
          <p:nvPr/>
        </p:nvPicPr>
        <p:blipFill>
          <a:blip r:embed="rId1"/>
          <a:stretch/>
        </p:blipFill>
        <p:spPr>
          <a:xfrm>
            <a:off x="1297800" y="3810240"/>
            <a:ext cx="6618960" cy="26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Рисунок 358" descr=""/>
          <p:cNvPicPr/>
          <p:nvPr/>
        </p:nvPicPr>
        <p:blipFill>
          <a:blip r:embed="rId1"/>
          <a:stretch/>
        </p:blipFill>
        <p:spPr>
          <a:xfrm>
            <a:off x="0" y="804600"/>
            <a:ext cx="8153280" cy="484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8520" cy="9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В НАЦИОНАЛЬНЫЙ ПРОЕКТ ВХОДЯТ СЛЕДУЮЩИЕ ФЕДЕРАЛЬНЫЕ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 type="subTitle"/>
          </p:nvPr>
        </p:nvSpPr>
        <p:spPr>
          <a:xfrm>
            <a:off x="382680" y="1747080"/>
            <a:ext cx="8228520" cy="459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1280" indent="-2559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Цифровая образовательная среда.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Молодые профессионалы (повышение профессионального образования).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Патриотическое воспитание граждан Российской Федерации.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Социальная активность.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Социальные лифты для каждого. Современная школа.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2559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Успех каждого ребенка.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СОСТАВЛЯЮЩАЯ СУВЕРЕННОЙ СИСТЕМЫ-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</a:rPr>
              <a:t>БЕЗОПАСНАЯ ИНФОРМАЦИОННАЯ СРЕДА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/>
          </p:nvPr>
        </p:nvSpPr>
        <p:spPr>
          <a:xfrm>
            <a:off x="374400" y="1470960"/>
            <a:ext cx="5331960" cy="45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marL="36288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62880" indent="-272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Сегодня недопустима реализация неапробированных разработок, присутствие в образовательных организациях любых посторонних лиц, иностранных агентов и структур, деятельность которых нарушает законодательство России.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62880" indent="-27216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В наших школах могут использоваться только государственные информационные системы с проверенным содержанием – запущена ФГИС «Моя школа»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6288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Следующее направление – современная инфраструктура, созданная в том числе в рамках национального проекта «Образование». Строятся и ремонтируются школы и детские сады, в также открыты 79 региональных центров, работающих по модели «Сириус», открыто более 250 центров «IT-куб», 365 технопарков-кванториумов, а также более 17 тысяч центров образования цифрового, естественнонаучного, технического, гуманитарного профиля «Точки роста».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4" name="" descr=""/>
          <p:cNvPicPr/>
          <p:nvPr/>
        </p:nvPicPr>
        <p:blipFill>
          <a:blip r:embed="rId1"/>
          <a:stretch/>
        </p:blipFill>
        <p:spPr>
          <a:xfrm>
            <a:off x="6079680" y="2211120"/>
            <a:ext cx="2721960" cy="2721960"/>
          </a:xfrm>
          <a:prstGeom prst="rect">
            <a:avLst/>
          </a:prstGeom>
          <a:ln w="0">
            <a:noFill/>
          </a:ln>
        </p:spPr>
      </p:pic>
      <p:sp>
        <p:nvSpPr>
          <p:cNvPr id="775" name=""/>
          <p:cNvSpPr/>
          <p:nvPr/>
        </p:nvSpPr>
        <p:spPr>
          <a:xfrm>
            <a:off x="6079320" y="5113440"/>
            <a:ext cx="250128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55308d"/>
                </a:solidFill>
                <a:latin typeface="XO Thames"/>
              </a:rPr>
              <a:t>Министр просвещения РФ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55308d"/>
                </a:solidFill>
                <a:latin typeface="XO Thames"/>
              </a:rPr>
              <a:t> </a:t>
            </a:r>
            <a:r>
              <a:rPr b="1" lang="ru-RU" sz="1500" spc="-1" strike="noStrike">
                <a:solidFill>
                  <a:srgbClr val="55308d"/>
                </a:solidFill>
                <a:latin typeface="XO Thames"/>
              </a:rPr>
              <a:t>Сергей Кравцов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/>
          </p:nvPr>
        </p:nvSpPr>
        <p:spPr>
          <a:xfrm>
            <a:off x="457200" y="1757160"/>
            <a:ext cx="8228520" cy="220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46960" indent="-246960" algn="just">
              <a:lnSpc>
                <a:spcPct val="90000"/>
              </a:lnSpc>
              <a:spcBef>
                <a:spcPts val="1001"/>
              </a:spcBef>
              <a:buClr>
                <a:srgbClr val="5c1e34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55308d"/>
                </a:solidFill>
                <a:latin typeface="Arial"/>
                <a:ea typeface="DejaVu Sans"/>
              </a:rPr>
              <a:t>п</a:t>
            </a: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ривлечение к работе со школами с низкими образовательными результатами кураторов – специалистов системы образования с большим опытом работы в качестве директора или заместителя директора школы. Такая практика является признанным инструментом помощи отстающим школам во всем мире;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В РАМКАХ РЕАЛИЗАЦИИ ПРОЕКТА В ТОМ ЧИСЛЕ ПРЕДПОЛАГАЕТСЯ: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/>
          </p:nvPr>
        </p:nvSpPr>
        <p:spPr>
          <a:xfrm>
            <a:off x="358560" y="4182840"/>
            <a:ext cx="8551080" cy="221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55308d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Привлечение к работе с учителями, имеющими профессиональные дефициты, методистов – более опытных и квалифицированных учителей, показывающих стабильно высокие результаты. Такой подход также принят в странах, лидирующих в мировых образовательных рейтингах.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ЦИФРОВАЯ ТРАНСФОРМАЦИЯ</a:t>
            </a:r>
            <a:r>
              <a:rPr b="0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PlaceHolder 2"/>
          <p:cNvSpPr>
            <a:spLocks noGrp="1"/>
          </p:cNvSpPr>
          <p:nvPr>
            <p:ph/>
          </p:nvPr>
        </p:nvSpPr>
        <p:spPr>
          <a:xfrm>
            <a:off x="457200" y="1613520"/>
            <a:ext cx="8228520" cy="174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В рамках национальной цели «Цифровая трансформация» необходимо до 2030 года достичь выполнения четырех показателей, один из которых напрямую связан с системой образования. Система образования должна достичь «цифровой зрелости».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1" name="Объект 5" descr=""/>
          <p:cNvPicPr/>
          <p:nvPr/>
        </p:nvPicPr>
        <p:blipFill>
          <a:blip r:embed="rId1"/>
          <a:stretch/>
        </p:blipFill>
        <p:spPr>
          <a:xfrm>
            <a:off x="457200" y="3681360"/>
            <a:ext cx="8228520" cy="275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457200" y="421200"/>
            <a:ext cx="8228520" cy="104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СУТЬ ЦИФРОВОЙ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ТРАНСФОРМАЦИИ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/>
          </p:nvPr>
        </p:nvSpPr>
        <p:spPr>
          <a:xfrm>
            <a:off x="556560" y="1580400"/>
            <a:ext cx="822852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1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достижение каждым обучающимся необходимых образовательных результатов за счет персонализации образовательного процесса на основе использования растущего потенциала цифровых технологий, включая применение методов искусственного интеллекта, средств виртуальной реальности; развития в учебных заведениях цифровой образовательной среды; обеспечения общедоступного широкополосного доступа к интернету, работы с большими данными.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4" name="Объект 5" descr=""/>
          <p:cNvPicPr/>
          <p:nvPr/>
        </p:nvPicPr>
        <p:blipFill>
          <a:blip r:embed="rId1"/>
          <a:stretch/>
        </p:blipFill>
        <p:spPr>
          <a:xfrm>
            <a:off x="1084680" y="3712680"/>
            <a:ext cx="6744600" cy="292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168840"/>
            <a:ext cx="822888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</a:rPr>
              <a:t>ПОНЯТИЕ И ИСТОРИЯ ГОСУДАРСТВЕННОЙ ПОЛИТИКИ В СФЕРЕ ОБРАЗОВАНИЯ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248400" y="1665000"/>
            <a:ext cx="8545320" cy="247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393120" indent="-29484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</a:rPr>
              <a:t>Деятельность государства и государственных органов в целом в области развития и функционирования системы образования - это государственная политика в сфере образования. Государственная образовательная политика, а также политика качества образования определенны законодательством в данной области и Конституцией Российской Федерации. В Законе Российской Федерации Федеральный закон от 29 декабря 2012 г. № 273-ФЗ "Об образовании в Российской Федерации "Об образовании" под образованием понимается целенаправленный процесс воспитания и обучения в интересах человека, общества, государства, сопровождающийся констатацией достижения гражданином (обучающимся) установленных государством образовательных уровней (образовательных цензов). Достижение определенного образовательного ценза удостоверяется соответствующим документом.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273240" y="4311720"/>
            <a:ext cx="8497800" cy="223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-2916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</a:rPr>
              <a:t>Российская система образования берет свое начало с открытия школ и училищ в Киеве при княжеских дворах Владимира Святославича и Ярослава Мудрого в Новгороде, послуживших примером для создания образовательных учреждений при дворах других князей. в 1687 году первым высшим учебным заведением стала Славяно-греко-латинская академия. Первые российские университеты были созданы в 18 веке - университет при Петербургской Академии наук, 1724 годи в 1755 году Московский университет. Активное создание технических образовательных заведений начинается с правления Петра Великого, направленных на подготовку инженеров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/>
          </p:nvPr>
        </p:nvSpPr>
        <p:spPr>
          <a:xfrm>
            <a:off x="457200" y="80640"/>
            <a:ext cx="8228520" cy="21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 процессе цифровой трансформации образования необходимо выработать и распространить новые модели работы общеобразовательных организаций, основой которых является синтез: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/>
          </p:nvPr>
        </p:nvSpPr>
        <p:spPr>
          <a:xfrm>
            <a:off x="457200" y="2331000"/>
            <a:ext cx="8228520" cy="43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marL="188280" indent="-188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новых высокорезультативных педагогических практик, которые успешно реализуются в цифровой образовательной среде и опираются на использование цифровых технологий;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8280" indent="-188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непрерывного профессионального развития педагогов;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8280" indent="-188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новых цифровых инструментов, информационных источников и сервисов;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8280" indent="-188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организационных и инфраструктурных условий для осуществления необходимых преобразований (включая поддержку учебного заведения, его руководителей и учредителей со стороны родителей,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8280" indent="-188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800" spc="-1" strike="noStrike">
                <a:solidFill>
                  <a:srgbClr val="55308d"/>
                </a:solidFill>
                <a:latin typeface="XO Thames"/>
                <a:ea typeface="DejaVu Sans"/>
              </a:rPr>
              <a:t>формирование соответствующего настроя в коллективе, поддержку педагогов при освоении ими новых ролей и методов работы).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/>
          </p:nvPr>
        </p:nvSpPr>
        <p:spPr>
          <a:xfrm>
            <a:off x="457560" y="206280"/>
            <a:ext cx="8228520" cy="206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В рамках национальной цели «Цифровая трансформация» необходимо до 2030 года достичь выполнения четырех показателей: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/>
          </p:nvPr>
        </p:nvSpPr>
        <p:spPr>
          <a:xfrm>
            <a:off x="374400" y="2205720"/>
            <a:ext cx="8228520" cy="46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853920" indent="-731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7030a0"/>
                </a:solidFill>
                <a:latin typeface="XO Thames"/>
                <a:ea typeface="DejaVu Sans"/>
              </a:rPr>
              <a:t>достигнуть «цифровой зрелости» ключевых отраслей экономики и социальной сферы, в том числе здравоохранения и образования, а также государственного управления;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853920" indent="-731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7030a0"/>
                </a:solidFill>
                <a:latin typeface="XO Thames"/>
                <a:ea typeface="DejaVu Sans"/>
              </a:rPr>
              <a:t>до 95% увеличить доли массовых социально значимых услуг, доступных в электронном виде;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853920" indent="-731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7030a0"/>
                </a:solidFill>
                <a:latin typeface="XO Thames"/>
                <a:ea typeface="DejaVu Sans"/>
              </a:rPr>
              <a:t>до 97% увеличить долю домохозяйств, которым обеспечена возможность широкополосного доступа к интернету;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853920" indent="-73152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200" spc="-1" strike="noStrike">
                <a:solidFill>
                  <a:srgbClr val="7030a0"/>
                </a:solidFill>
                <a:latin typeface="XO Thames"/>
                <a:ea typeface="DejaVu Sans"/>
              </a:rPr>
              <a:t>в четыре раза по сравнению с показателем 2019 года увеличить вложения в отечественные решения в сфере ИТ.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ЦЕЛЕВАЯ МОДЕЛЬ ЦИФРОВОЙ ОБРАЗОВАТЕЛЬНОЙ СРЕДЫ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/>
          </p:nvPr>
        </p:nvSpPr>
        <p:spPr>
          <a:xfrm>
            <a:off x="457200" y="1872000"/>
            <a:ext cx="8309520" cy="292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55308d"/>
                </a:solidFill>
                <a:latin typeface="XO Thames"/>
                <a:ea typeface="DejaVu Sans"/>
              </a:rPr>
              <a:t>В рамках реализации нацпроекта утвержден приказ Минпросвещения России от 2 декабря 2019 г. № 649 «Об утверждении Целевой модели цифровой образовательной среды», а также подготовлен план нормативного регулирования вопросов разработки и внедрения целевой модели, в том числе по пересмотру санитарных норм и правил с учетом цифровой трансформации образования. Кроме того, совместным приказом Минпросвещения России и Минкомсвязи России от 30 апреля 2019 г. № 218/172 утверждены архитектура, функциональные и технические требования к созданию федеральной информационно-сервисной платформы цифровой образовательной среды и набору типовых информационных решений.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1" name="Объект 5" descr=""/>
          <p:cNvPicPr/>
          <p:nvPr/>
        </p:nvPicPr>
        <p:blipFill>
          <a:blip r:embed="rId1"/>
          <a:stretch/>
        </p:blipFill>
        <p:spPr>
          <a:xfrm>
            <a:off x="2680560" y="4568760"/>
            <a:ext cx="3459600" cy="219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457200" y="1279080"/>
            <a:ext cx="8228520" cy="13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XO Thames"/>
                <a:ea typeface="DejaVu Sans"/>
              </a:rPr>
              <a:t>ПРИЗНАКИ ИНТЕГРАЦИОННЫХ ПРОЦЕССОВ В ОБРАЗОВАНИИ РОССИЙСКОЙ ФЕДЕРАЦИИ, ДОНЕЦКОЙ НАРОДНОЙ РЕСПУБЛИКИ, ЛУГАНСКОЙ НАРОДНОЙ РЕСПУБЛИКИ:</a:t>
            </a:r>
            <a:br>
              <a:rPr sz="3200"/>
            </a:br>
            <a:br>
              <a:rPr sz="2600"/>
            </a:b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/>
          </p:nvPr>
        </p:nvSpPr>
        <p:spPr>
          <a:xfrm>
            <a:off x="448920" y="2343960"/>
            <a:ext cx="8345520" cy="278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/>
          </a:bodyPr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признание приоритетности образования;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обеспечение права каждого человека на образование;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гуманистический характер образования;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единство образовательного пространства;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создание благоприятных условий для интеграции системы образования с системами образования других государств на равноправной и взаимовыгодной основе;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светский характер образования;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свобода выбора получения образования; 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marL="219600" indent="-21960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"/>
            </a:pPr>
            <a:r>
              <a:rPr b="0" lang="ru-RU" sz="74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обеспечение права на образование в течение всей жизни</a:t>
            </a:r>
            <a:endParaRPr b="0" lang="ru-RU" sz="7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PlaceHolder 3"/>
          <p:cNvSpPr>
            <a:spLocks noGrp="1"/>
          </p:cNvSpPr>
          <p:nvPr>
            <p:ph/>
          </p:nvPr>
        </p:nvSpPr>
        <p:spPr>
          <a:xfrm>
            <a:off x="457200" y="5486400"/>
            <a:ext cx="8228520" cy="123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Согласованность государственных образовательных стандартов (</a:t>
            </a:r>
            <a:r>
              <a:rPr b="1" i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ФГОС РФ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и </a:t>
            </a:r>
            <a:r>
              <a:rPr b="1" i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ГОС ЛНР, ГОС ДНР);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примерных основных образовательных программ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73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ЕДИНОЕ ОБРАЗОВАТЕЛЬНОЕ ПРОСТРАНСТВО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6" name="Объект 5" descr=""/>
          <p:cNvPicPr/>
          <p:nvPr/>
        </p:nvPicPr>
        <p:blipFill>
          <a:blip r:embed="rId1"/>
          <a:stretch/>
        </p:blipFill>
        <p:spPr>
          <a:xfrm>
            <a:off x="3553560" y="2115360"/>
            <a:ext cx="1748880" cy="1566000"/>
          </a:xfrm>
          <a:prstGeom prst="rect">
            <a:avLst/>
          </a:prstGeom>
          <a:ln w="0">
            <a:noFill/>
          </a:ln>
        </p:spPr>
      </p:pic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340560" y="3682080"/>
            <a:ext cx="8345160" cy="276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8880" indent="-218880" algn="just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Arial"/>
                <a:ea typeface="DejaVu Sans"/>
              </a:rPr>
              <a:t>территория (регион), в котором государственными и общественными организациями обеспечивается унифицированный уровень(ни) (стандарт) образования.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55308d"/>
                </a:solidFill>
                <a:latin typeface="Arial"/>
                <a:ea typeface="DejaVu Sans"/>
              </a:rPr>
              <a:t>(Словарь педагогических терминов и понятий)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97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Verdana"/>
              </a:rPr>
              <a:t>ОБРАЗОВАТЕЛЬНЫЕ СТАНДАРТЫ – КЛЮЧЕВОЙ РЕГУЛЯТОР СОДЕРЖАНИЯ ОБЩЕГО ОБРАЗОВАНИЯ 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457200" y="2393640"/>
            <a:ext cx="8228520" cy="392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214200" indent="-214200" algn="just">
              <a:lnSpc>
                <a:spcPct val="90000"/>
              </a:lnSpc>
              <a:spcBef>
                <a:spcPts val="992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36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Образовательные программы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90000"/>
              </a:lnSpc>
              <a:spcBef>
                <a:spcPts val="992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36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Учебно-методические издания (учебники и учебные пособия)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90000"/>
              </a:lnSpc>
              <a:spcBef>
                <a:spcPts val="992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36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Контрольно-измерительные материалы процедур оценки качества образования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90000"/>
              </a:lnSpc>
              <a:spcBef>
                <a:spcPts val="992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36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Программы дополнительного профессионального образования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Times New Roman"/>
              </a:rPr>
              <a:t>ИСТЕМНО-ДЕЯТЕЛЬНОСТНЫЙ ПОДХОД. 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ПОНЯТИЕ «ДЕЯТЕЛЬНОСТЬ»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/>
          </p:nvPr>
        </p:nvSpPr>
        <p:spPr>
          <a:xfrm>
            <a:off x="374400" y="1649880"/>
            <a:ext cx="8479800" cy="259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992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Ключевое место  в системно-деятельностном подходе занимает категория «деятельности». Деятельность рассматривается как система, нацеленная на результат.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992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XO Thames"/>
                <a:ea typeface="DejaVu Sans"/>
              </a:rPr>
              <a:t>Деятельность - игровая, учебная, трудовая, деятельность общения - специфический вид человеческой активности, направленный на творческое преобразование, совершенствование действительности и самого себя.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/>
          </p:nvPr>
        </p:nvSpPr>
        <p:spPr>
          <a:xfrm>
            <a:off x="457200" y="4876920"/>
            <a:ext cx="8479800" cy="152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7030a0"/>
                </a:solidFill>
                <a:latin typeface="Arial"/>
                <a:ea typeface="DejaVu Sans"/>
              </a:rPr>
              <a:t>Личность формируется в процессе деятельности!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Основная задача педагога: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организация учебной деятельности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71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СИСТЕМНО-ДЕЯТЕЛЬНОСТНЫЙ ПОДХОД.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УНИВЕРСАЛЬНЫЕ УЧЕБНЫЕ ДЕЙСТВИЯ 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457200" y="2438280"/>
            <a:ext cx="822852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4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Формирование содержания общего образования основано на содержании ведущей деятельности  (игровой, учебной, деятельности общения)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4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В процессе учебной деятельности учащийся осваивает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34720" indent="-23472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4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универсальные познавательные учебные действия,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34720" indent="-234720" algn="just">
              <a:lnSpc>
                <a:spcPct val="120000"/>
              </a:lnSpc>
              <a:buClr>
                <a:srgbClr val="7030a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4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универсальные коммуникативные учебные действия,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234720" indent="-23472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4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универсальные регулятивные учебные действия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ОБРАЗОВАТЕЛЬНЫЕ СТАНДАРТЫ:</a:t>
            </a: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ФУНКЦИОНАЛЬНАЯ ГРАМОТНОСТЬ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520" cy="453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1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«формирование </a:t>
            </a:r>
            <a:r>
              <a:rPr b="1" lang="ru-RU" sz="31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функциональной грамотности </a:t>
            </a:r>
            <a:r>
              <a:rPr b="0" lang="ru-RU" sz="31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обучающихся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образованию»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457200" y="322560"/>
            <a:ext cx="8228520" cy="177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ФУНКЦИОНАЛЬНАЯ ГРАМОТНОСТЬ –ПОНЯТИЕ БЕЗ ВОЗРАСТА </a:t>
            </a:r>
            <a:br>
              <a:rPr sz="2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/>
          </p:nvPr>
        </p:nvSpPr>
        <p:spPr>
          <a:xfrm>
            <a:off x="457200" y="1586880"/>
            <a:ext cx="8228520" cy="17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Детей надо учить тому, что пригодится им, когда они вырастут.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Аристипп</a:t>
            </a:r>
            <a:r>
              <a:rPr b="0" lang="ru-RU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 </a:t>
            </a:r>
            <a:r>
              <a:rPr b="1" i="1" lang="ru-RU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(ок. 435-355 до н.э.)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520" cy="251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«</a:t>
            </a:r>
            <a:r>
              <a:rPr b="1" lang="ru-RU" sz="3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Функционально</a:t>
            </a:r>
            <a:r>
              <a:rPr b="0" lang="ru-RU" sz="3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 </a:t>
            </a:r>
            <a:r>
              <a:rPr b="1" lang="ru-RU" sz="3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грамотный</a:t>
            </a:r>
            <a:r>
              <a:rPr b="0" lang="ru-RU" sz="30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 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                                                                                                             А.А. Леонтьев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97320" y="0"/>
            <a:ext cx="7907040" cy="20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СИСТЕМА ОБРАЗОВАТЕЛЬНОГО ЗАКОНОДАТЕЛЬСТВА РФ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Содержимое 1"/>
          <p:cNvSpPr/>
          <p:nvPr/>
        </p:nvSpPr>
        <p:spPr>
          <a:xfrm>
            <a:off x="382680" y="1549080"/>
            <a:ext cx="7525800" cy="47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Trebuchet MS"/>
                <a:ea typeface="DejaVu Sans"/>
              </a:rPr>
              <a:t>Конституцию РФ.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Trebuchet MS"/>
                <a:ea typeface="DejaVu Sans"/>
              </a:rPr>
              <a:t>Федеральные законы.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Trebuchet MS"/>
                <a:ea typeface="DejaVu Sans"/>
              </a:rPr>
              <a:t>Нормативные правовые акты РФ.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96280" indent="-296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algn="l" pos="0"/>
              </a:tabLst>
            </a:pPr>
            <a:r>
              <a:rPr b="0" lang="ru-RU" sz="2800" spc="-1" strike="noStrike">
                <a:solidFill>
                  <a:srgbClr val="55308d"/>
                </a:solidFill>
                <a:latin typeface="Trebuchet MS"/>
                <a:ea typeface="DejaVu Sans"/>
              </a:rPr>
              <a:t>Законы и иные нормативно-правовые акты субъектов РФ в области образования</a:t>
            </a:r>
            <a:r>
              <a:rPr b="0" i="1" lang="ru-RU" sz="2800" spc="-1" strike="noStrike">
                <a:solidFill>
                  <a:srgbClr val="55308d"/>
                </a:solidFill>
                <a:latin typeface="Trebuchet MS"/>
                <a:ea typeface="DejaVu Sans"/>
              </a:rPr>
              <a:t>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564480" y="5715720"/>
            <a:ext cx="7237440" cy="1141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rmAutofit fontScale="8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Мотивация-</a:t>
            </a:r>
            <a:br>
              <a:rPr sz="3200"/>
            </a:br>
            <a:r>
              <a:rPr b="1" lang="ru-RU" sz="32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это путь к успеху!</a:t>
            </a:r>
            <a:br>
              <a:rPr sz="3200"/>
            </a:br>
            <a:r>
              <a:rPr b="1" lang="ru-RU" sz="3200" spc="-1" strike="noStrike" cap="all">
                <a:solidFill>
                  <a:srgbClr val="000000"/>
                </a:solidFill>
                <a:latin typeface="Trebuchet MS"/>
                <a:ea typeface="DejaVu Sans"/>
              </a:rPr>
              <a:t>УСПЕХОВ!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1" name="Содержимое 3" descr="учитель-химии-300x230.png"/>
          <p:cNvPicPr/>
          <p:nvPr/>
        </p:nvPicPr>
        <p:blipFill>
          <a:blip r:embed="rId1"/>
          <a:stretch/>
        </p:blipFill>
        <p:spPr>
          <a:xfrm>
            <a:off x="1951560" y="1542600"/>
            <a:ext cx="4462920" cy="3245040"/>
          </a:xfrm>
          <a:prstGeom prst="rect">
            <a:avLst/>
          </a:prstGeom>
          <a:ln w="0">
            <a:noFill/>
          </a:ln>
        </p:spPr>
      </p:pic>
      <p:sp>
        <p:nvSpPr>
          <p:cNvPr id="812" name="TextBox 6"/>
          <p:cNvSpPr/>
          <p:nvPr/>
        </p:nvSpPr>
        <p:spPr>
          <a:xfrm>
            <a:off x="893520" y="485640"/>
            <a:ext cx="6579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Формирование единого образовательного пространства – наша общая задача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ahoma"/>
              </a:rPr>
              <a:t>Согласно статье 3 Федерального закона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ahoma"/>
              </a:rPr>
              <a:t>от 29.12.2012 № 273-ФЗ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ahoma"/>
              </a:rPr>
              <a:t>«Об образовании в Российской Федерации», государственная политика в сфере образования основывается на следующих принципах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subTitle"/>
          </p:nvPr>
        </p:nvSpPr>
        <p:spPr>
          <a:xfrm>
            <a:off x="457200" y="3245400"/>
            <a:ext cx="8309520" cy="233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Признание приоритетности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Обеспечение права каждого человека на образование, недопустимость дискриминации в сфере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Гуманистический характер образования в соответствии с традиционными российскими духовно - нравственными ценностями.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Единство обучения и воспитания, образовательного пространства на территории Российской Федерации.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Научная обоснованность развития системы образования Российской Федерации.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Светский характер образования в государственных и муниципальных организациях, осуществляющих образовательную деятельность.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Свобода выбора получения образования согласно склонностям и потребностям человека.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Обеспечение права на образование в течение всей жизни в соответствии с потребностями личности.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Автономия образовательных организаций.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Демократический характер управления образованием.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Недопустимость ограничения или устранения конкуренции в сфере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7030a0"/>
                </a:solidFill>
                <a:latin typeface="XO Thames"/>
                <a:ea typeface="DejaVu Sans"/>
              </a:rPr>
              <a:t>Сочетание государственного и договорного регулирования отношений в сфере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XO Thames"/>
                <a:ea typeface="DejaVu Sans"/>
              </a:rPr>
              <a:t>КЛЮЧЕВЫЕ ЗАДАЧИ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subTitle"/>
          </p:nvPr>
        </p:nvSpPr>
        <p:spPr>
          <a:xfrm>
            <a:off x="457200" y="1873800"/>
            <a:ext cx="8228520" cy="45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11040" indent="-23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100" spc="-1" strike="noStrike">
                <a:solidFill>
                  <a:srgbClr val="55308d"/>
                </a:solidFill>
                <a:latin typeface="Trebuchet MS"/>
                <a:ea typeface="DejaVu Sans"/>
              </a:rPr>
              <a:t>внедрение новых методов обучения и воспитания, образовательных технологий;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11040" indent="-23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100" spc="-1" strike="noStrike">
                <a:solidFill>
                  <a:srgbClr val="55308d"/>
                </a:solidFill>
                <a:latin typeface="Trebuchet MS"/>
                <a:ea typeface="DejaVu Sans"/>
              </a:rPr>
              <a:t>формирование эффективной системы выявления, поддержки и развития способностей и талантов у детей и молодёжи;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11040" indent="-23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100" spc="-1" strike="noStrike">
                <a:solidFill>
                  <a:srgbClr val="55308d"/>
                </a:solidFill>
                <a:latin typeface="Trebuchet MS"/>
                <a:ea typeface="DejaVu Sans"/>
              </a:rPr>
              <a:t>создание условий для раннего развития детей в возрасте до трёх лет;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11040" indent="-23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100" spc="-1" strike="noStrike">
                <a:solidFill>
                  <a:srgbClr val="55308d"/>
                </a:solidFill>
                <a:latin typeface="Trebuchet MS"/>
                <a:ea typeface="DejaVu Sans"/>
              </a:rPr>
              <a:t>создание современной и безопасной цифровой образовательной среды;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11040" indent="-23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100" spc="-1" strike="noStrike">
                <a:solidFill>
                  <a:srgbClr val="55308d"/>
                </a:solidFill>
                <a:latin typeface="Trebuchet MS"/>
                <a:ea typeface="DejaVu Sans"/>
              </a:rPr>
              <a:t>внедрение национальной системы профессионального роста педагогических работников;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311040" indent="-23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ru-RU" sz="2100" spc="-1" strike="noStrike">
                <a:solidFill>
                  <a:srgbClr val="55308d"/>
                </a:solidFill>
                <a:latin typeface="Trebuchet MS"/>
                <a:ea typeface="DejaVu Sans"/>
              </a:rPr>
              <a:t>модернизация профессионального образования и другие.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XO Thames"/>
                <a:ea typeface="DejaVu Sans"/>
              </a:rPr>
              <a:t>КОНСТИТУЦИЯ РФ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/>
          </p:nvPr>
        </p:nvSpPr>
        <p:spPr>
          <a:xfrm>
            <a:off x="305280" y="1604520"/>
            <a:ext cx="4015080" cy="536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6638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XO Thames"/>
                <a:ea typeface="DejaVu Sans"/>
              </a:rPr>
              <a:t>Базовым законом в системе образовательного законодательства РФ является Конституция РФ.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6638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XO Thames"/>
                <a:ea typeface="DejaVu Sans"/>
              </a:rPr>
              <a:t>Она содержит ряд важных положений для развития законодательства об образовании.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66384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XO Thames"/>
                <a:ea typeface="DejaVu Sans"/>
              </a:rPr>
              <a:t>В Статье 43 изложены основные права и свободы человека и гражданина в сфере образования.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66384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/>
          </p:nvPr>
        </p:nvSpPr>
        <p:spPr>
          <a:xfrm>
            <a:off x="4894560" y="1604520"/>
            <a:ext cx="3943440" cy="525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610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55308d"/>
                </a:solidFill>
                <a:latin typeface="XO Thames"/>
                <a:ea typeface="DejaVu Sans"/>
              </a:rPr>
              <a:t>СТАТЬЯ 43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61080" indent="-2707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1200" spc="-1" strike="noStrike">
                <a:solidFill>
                  <a:srgbClr val="55308d"/>
                </a:solidFill>
                <a:latin typeface="XO Thames"/>
                <a:ea typeface="DejaVu Sans"/>
              </a:rPr>
              <a:t>Каждый имеет право на образование.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61080" indent="-2707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1200" spc="-1" strike="noStrike">
                <a:solidFill>
                  <a:srgbClr val="55308d"/>
                </a:solidFill>
                <a:latin typeface="XO Thames"/>
                <a:ea typeface="DejaVu Sans"/>
              </a:rPr>
              <a:t>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61080" indent="-2707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1200" spc="-1" strike="noStrike">
                <a:solidFill>
                  <a:srgbClr val="55308d"/>
                </a:solidFill>
                <a:latin typeface="XO Thames"/>
                <a:ea typeface="DejaVu Sans"/>
              </a:rPr>
              <a:t>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61080" indent="-2707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1200" spc="-1" strike="noStrike">
                <a:solidFill>
                  <a:srgbClr val="55308d"/>
                </a:solidFill>
                <a:latin typeface="XO Thames"/>
                <a:ea typeface="DejaVu Sans"/>
              </a:rPr>
              <a:t>Основное общее образование обязательно. Родители или лица, их заменяющие, обеспечивают получение детьми основного общего образования.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61080" indent="-2707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ru-RU" sz="1200" spc="-1" strike="noStrike">
                <a:solidFill>
                  <a:srgbClr val="55308d"/>
                </a:solidFill>
                <a:latin typeface="XO Thames"/>
                <a:ea typeface="DejaVu Sans"/>
              </a:rPr>
              <a:t>Российская Федерация устанавливает федеральные государственные образовательные стандарты, поддерживает различные формы образования и самообразования.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0" y="1443240"/>
            <a:ext cx="8856360" cy="62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63520" indent="0" algn="just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3 июля 2020 года Президент Российской Федерации Владимир Владимирович Путин подписал указ «Об официальном опубликовании Конституции Российской Федерации с внесенными в нее поправками». Эти поправки были внесены общероссийским голосованием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XO Thames"/>
                <a:ea typeface="DejaVu Sans"/>
              </a:rPr>
              <a:t>1 июля 2020 </a:t>
            </a:r>
            <a:r>
              <a:rPr b="1" lang="ru-RU" sz="2400" spc="-1" strike="noStrike">
                <a:solidFill>
                  <a:srgbClr val="000000"/>
                </a:solidFill>
                <a:latin typeface="XO Thames"/>
                <a:ea typeface="DejaVu Sans"/>
              </a:rPr>
              <a:t>года.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4422960" y="3313080"/>
            <a:ext cx="4057920" cy="358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4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В Конституции появилась новая статья, которая закрепляет важнейший приоритет государственной политики.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416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5308d"/>
                </a:solidFill>
                <a:latin typeface="XO Thames"/>
                <a:ea typeface="DejaVu Sans"/>
              </a:rPr>
              <a:t>Это ребенок и его всестороннее духовное, нравственное, интеллектуальное и физическое развитие.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416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2" name="Объект 13" descr=""/>
          <p:cNvPicPr/>
          <p:nvPr/>
        </p:nvPicPr>
        <p:blipFill>
          <a:blip r:embed="rId1"/>
          <a:stretch/>
        </p:blipFill>
        <p:spPr>
          <a:xfrm>
            <a:off x="903600" y="3330000"/>
            <a:ext cx="3253320" cy="310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1707</TotalTime>
  <Application>LibreOffice/7.5.2.1$Linux_X86_64 LibreOffice_project/50$Build-1</Application>
  <AppVersion>15.0000</AppVersion>
  <Words>2635</Words>
  <Paragraphs>177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2022-07-06T18:17:53Z</dcterms:created>
  <dc:creator>Admin</dc:creator>
  <dc:description/>
  <dc:language>ru-RU</dc:language>
  <cp:lastModifiedBy/>
  <dcterms:modified xsi:type="dcterms:W3CDTF">2024-09-27T15:23:28Z</dcterms:modified>
  <cp:revision>125</cp:revision>
  <dc:subject/>
  <dc:title>Формирование положительной мотивации у обучающихся- важнейшее условие повышения качества образования.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37</vt:i4>
  </property>
</Properties>
</file>