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5" r:id="rId3"/>
    <p:sldId id="281" r:id="rId4"/>
    <p:sldId id="292" r:id="rId5"/>
    <p:sldId id="29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37650F2-2589-41F3-A9AC-CA3101380D51}">
          <p14:sldIdLst>
            <p14:sldId id="294"/>
            <p14:sldId id="295"/>
            <p14:sldId id="281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799" autoAdjust="0"/>
  </p:normalViewPr>
  <p:slideViewPr>
    <p:cSldViewPr snapToGrid="0">
      <p:cViewPr varScale="1">
        <p:scale>
          <a:sx n="106" d="100"/>
          <a:sy n="106" d="100"/>
        </p:scale>
        <p:origin x="6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693D-1B8E-4338-8F0E-13F0F00A76B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FA930-E433-4106-B335-3521F7D7D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8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21A14-EE7A-C827-94BB-B6BE4DE5C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D7873B-ABC0-999D-4F49-C24148CD7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CFF84-D295-838F-69DE-350A4987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4205F-A0DE-AB87-BABA-15FCABD4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5AC59-3CF9-F8FC-B83E-0AD1379E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6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E081F-5402-EF34-129B-183FF854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A7B212-76AC-B36E-DE34-0A63552C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AE438-7F83-34AB-E7D7-96693D5A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764DB-DAB1-58C6-938E-4B863776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9208F-9AE2-8D18-B3A3-0942E251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B266BF-F7E7-A34C-6E55-9D862563D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615405-9014-34CA-3605-E31E33EBC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AAF70-0CB1-04AC-858C-50028243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BAF3A-682C-7CBA-9C7B-FF57FA7B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C0DDC-D1B4-5FFE-A8F8-C84DD31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8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16D5-D425-2086-2BC3-8BDF56DC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92AA3-52D1-BDB3-5638-69F46612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A0BFA-3C03-8F98-F06D-57E81B3C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7FB59-5516-1BD2-6B24-AE3ACCB9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D70BD-891D-6090-2C57-F53E16BF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1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38CF7-5C08-45F3-FF20-8AE27573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C912C-67ED-057C-5205-13D79960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E8E44-D9B1-8B46-365D-52CE754D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AB87F-1527-6B20-752C-0CBB91F8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393C00-8BB1-FB0F-E96E-75E8D946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9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C4089-356E-B186-C974-EC1FBD98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20632-C7C2-0C6D-1BE4-94C16F0FE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CADAB-0632-61E0-E023-2E0C8D2A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E03A5-A58E-68F1-2ECD-36D60A5B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C3567C-DEEC-48FC-4799-5D6F49A6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868986-0140-DC12-BBD9-34ACAFB9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0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108A3-D245-244F-CC67-C104117E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59114-2644-C7B4-BBDE-ED212285D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9E897F-8A66-89D8-AF3D-70CC6C6C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14DC82-F70D-33A6-0621-CE5523265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1098E3-3F64-0BB1-81C6-428D68CE9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C9B192-8BB5-14D5-A5D6-EE94BAE8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DF9B9F-EF4C-B22D-C842-27C23344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1446F9-E577-8641-3F48-3D51BF2F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6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3C557-23B6-CCAE-CCD3-6216495C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5D2E9-D30F-0794-FA87-DBDFBC88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A48523-FC48-2F84-B710-ED7C1488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35A79D-1FE2-88A5-91D1-4B783C68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72E798-E72E-DE35-5D48-198FCB10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9CD21D-53E2-270E-CC3A-63911A2A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58604-A1F0-9C97-8E70-BA57A995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5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08F6C-34CF-29D8-95E0-4EF96765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2FEDF-4028-11C1-3520-8022086E6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75D52B-78C9-694B-B280-78C3D4FEA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BA1FFA-2294-0200-56D1-D97DECC3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BEF7D9-83D1-55CF-8F6E-E9C8CEC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9B3303-4E97-66B5-1C8F-1C13B30E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0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C6036-FAE1-05A8-380A-BC4B0157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51F419-13D7-EE5D-B893-855D623E5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9D0BF3-F4C7-4B9E-F4DD-AB143A5F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A5C4EF-2DE5-0706-1FC6-CEB17ABB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112D1-BD62-DF4F-2FB4-DA8AD1A5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718D2-DBCE-7C3D-56B4-F019C60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9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2E0AE-83B7-28F5-83B9-2722A776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E3160-19D6-80BA-A164-B9E0E2EE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01EFA-D7EA-127F-86DE-6FC8DA407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9AB9-69CC-4B54-A60A-C0791CCAAE1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15F16-C9FC-8B2A-B602-C2B736B5E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DFE7C-B939-2B91-3053-71983DA20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E3DD-4830-40E7-A96B-AB10FD6BB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2B8A7F-ACB9-D327-DD39-0F5E5FB3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9420C-7B30-758A-0F4F-D0A5770E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53" y="550470"/>
            <a:ext cx="3499472" cy="7331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238739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ПРЕДЛОЖЕНИЯ ПО РЕАЛИЗАЦИИ ПРОЕКТА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«МЕЛОДИИ ВМЕСТО ШКОЛЬНЫХ ЗВОНКОВ»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ADAE0-45FD-44F1-8D1D-00BC8949AE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131" y="442779"/>
            <a:ext cx="1824013" cy="9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C7CA77-DE20-4D34-AB5D-77F3130C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41" y="317860"/>
            <a:ext cx="1511928" cy="59681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062E5FD-352B-4602-A9B3-DFDCA02F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130" y="217914"/>
            <a:ext cx="1404434" cy="6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2856C-B0B4-4EC8-9AA2-30930CA1BFD5}"/>
              </a:ext>
            </a:extLst>
          </p:cNvPr>
          <p:cNvSpPr txBox="1"/>
          <p:nvPr/>
        </p:nvSpPr>
        <p:spPr>
          <a:xfrm>
            <a:off x="120443" y="114665"/>
            <a:ext cx="833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МЕЛОДИИ ВМЕСТО ШКОЛЬНЫХ ЗВОНКОВ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79B887-36D9-431F-961A-E3E2CFEC4F40}"/>
              </a:ext>
            </a:extLst>
          </p:cNvPr>
          <p:cNvSpPr/>
          <p:nvPr/>
        </p:nvSpPr>
        <p:spPr>
          <a:xfrm>
            <a:off x="120444" y="1698880"/>
            <a:ext cx="554414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ноябрь</a:t>
            </a:r>
            <a:r>
              <a:rPr lang="ru-RU" sz="1700" b="1" i="1" dirty="0">
                <a:latin typeface="Arial Narrow" panose="020B0606020202030204" pitchFamily="34" charset="0"/>
              </a:rPr>
              <a:t>  </a:t>
            </a:r>
            <a:r>
              <a:rPr lang="ru-RU" sz="1700" dirty="0">
                <a:latin typeface="Arial Narrow" panose="020B0606020202030204" pitchFamily="34" charset="0"/>
              </a:rPr>
              <a:t>- </a:t>
            </a:r>
            <a:r>
              <a:rPr lang="ru-RU" sz="1700" b="1" dirty="0">
                <a:latin typeface="Arial Narrow" panose="020B0606020202030204" pitchFamily="34" charset="0"/>
              </a:rPr>
              <a:t> </a:t>
            </a:r>
            <a:r>
              <a:rPr lang="ru-RU" sz="1700" dirty="0">
                <a:latin typeface="Arial Narrow" panose="020B0606020202030204" pitchFamily="34" charset="0"/>
              </a:rPr>
              <a:t>песни композитора    А.Н. Пахмутовой</a:t>
            </a:r>
          </a:p>
          <a:p>
            <a:pPr>
              <a:lnSpc>
                <a:spcPts val="2160"/>
              </a:lnSpc>
            </a:pPr>
            <a:endParaRPr lang="ru-RU" sz="1700" dirty="0">
              <a:latin typeface="Arial Narrow" panose="020B0606020202030204" pitchFamily="34" charset="0"/>
            </a:endParaRPr>
          </a:p>
          <a:p>
            <a:pPr>
              <a:lnSpc>
                <a:spcPts val="2160"/>
              </a:lnSpc>
            </a:pPr>
            <a:endParaRPr lang="ru-RU" sz="17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декабрь</a:t>
            </a:r>
            <a:r>
              <a:rPr lang="ru-RU" sz="1700" dirty="0">
                <a:latin typeface="Arial Narrow" panose="020B0606020202030204" pitchFamily="34" charset="0"/>
              </a:rPr>
              <a:t>  -  музыка из балета «Щелкунчик» П.И. Чайковского</a:t>
            </a:r>
          </a:p>
          <a:p>
            <a:pPr>
              <a:lnSpc>
                <a:spcPts val="2160"/>
              </a:lnSpc>
            </a:pPr>
            <a:endParaRPr lang="ru-RU" sz="1700" dirty="0">
              <a:latin typeface="Arial Narrow" panose="020B0606020202030204" pitchFamily="34" charset="0"/>
            </a:endParaRPr>
          </a:p>
          <a:p>
            <a:pPr>
              <a:lnSpc>
                <a:spcPts val="2160"/>
              </a:lnSpc>
            </a:pPr>
            <a:endParaRPr lang="ru-RU" sz="17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январь – май </a:t>
            </a:r>
            <a:r>
              <a:rPr lang="ru-RU" sz="1700" dirty="0">
                <a:latin typeface="Arial Narrow" panose="020B0606020202030204" pitchFamily="34" charset="0"/>
              </a:rPr>
              <a:t>-  синхронизация с памятными датами истории страны, проектом «Разговоры о важном»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FBC21DC-7BA2-4396-8818-67710AED8D22}"/>
              </a:ext>
            </a:extLst>
          </p:cNvPr>
          <p:cNvSpPr/>
          <p:nvPr/>
        </p:nvSpPr>
        <p:spPr>
          <a:xfrm>
            <a:off x="5856878" y="1576695"/>
            <a:ext cx="6335122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700" b="1" dirty="0">
                <a:latin typeface="Arial Narrow" panose="020B0606020202030204" pitchFamily="34" charset="0"/>
              </a:rPr>
              <a:t>ноябрь</a:t>
            </a:r>
            <a:r>
              <a:rPr lang="ru-RU" sz="1700" dirty="0">
                <a:latin typeface="Arial Narrow" panose="020B0606020202030204" pitchFamily="34" charset="0"/>
              </a:rPr>
              <a:t> –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юбилей Александры Николаевны Пахмутовой</a:t>
            </a:r>
            <a:r>
              <a:rPr lang="ru-RU" sz="1700" dirty="0">
                <a:latin typeface="Arial Narrow" panose="020B0606020202030204" pitchFamily="34" charset="0"/>
              </a:rPr>
              <a:t>, композитора, на песнях которой выросло не одно поколение страны. </a:t>
            </a:r>
          </a:p>
          <a:p>
            <a:pPr>
              <a:lnSpc>
                <a:spcPts val="2160"/>
              </a:lnSpc>
            </a:pPr>
            <a:endParaRPr lang="ru-RU" sz="1700" dirty="0">
              <a:latin typeface="Arial Narrow" panose="020B0606020202030204" pitchFamily="34" charset="0"/>
            </a:endParaRPr>
          </a:p>
          <a:p>
            <a:pPr>
              <a:lnSpc>
                <a:spcPts val="2160"/>
              </a:lnSpc>
            </a:pPr>
            <a:r>
              <a:rPr lang="ru-RU" sz="1700" dirty="0">
                <a:latin typeface="Arial Narrow" panose="020B0606020202030204" pitchFamily="34" charset="0"/>
              </a:rPr>
              <a:t>Предлагаем заменить школьные звонки наиболее популярными мелодиями композитора, выбранными по итогам онлайн-голосования </a:t>
            </a:r>
            <a:br>
              <a:rPr lang="ru-RU" sz="1700" dirty="0">
                <a:latin typeface="Arial Narrow" panose="020B0606020202030204" pitchFamily="34" charset="0"/>
              </a:rPr>
            </a:br>
            <a:r>
              <a:rPr lang="ru-RU" sz="1700" dirty="0">
                <a:latin typeface="Arial Narrow" panose="020B0606020202030204" pitchFamily="34" charset="0"/>
              </a:rPr>
              <a:t>из четырехсот песен А.Н. Пахмутовой:</a:t>
            </a:r>
          </a:p>
          <a:p>
            <a:pPr>
              <a:lnSpc>
                <a:spcPts val="2160"/>
              </a:lnSpc>
            </a:pPr>
            <a:endParaRPr lang="ru-RU" sz="1700" dirty="0">
              <a:latin typeface="Arial Narrow" panose="020B0606020202030204" pitchFamily="34" charset="0"/>
            </a:endParaRPr>
          </a:p>
          <a:p>
            <a:pPr marL="266700">
              <a:lnSpc>
                <a:spcPts val="3000"/>
              </a:lnSpc>
            </a:pPr>
            <a:r>
              <a:rPr lang="ru-RU" sz="1600" dirty="0">
                <a:latin typeface="Arial Narrow" panose="020B0606020202030204" pitchFamily="34" charset="0"/>
              </a:rPr>
              <a:t>«Хорошие девчата»</a:t>
            </a:r>
          </a:p>
          <a:p>
            <a:pPr marL="266700">
              <a:lnSpc>
                <a:spcPts val="3000"/>
              </a:lnSpc>
            </a:pPr>
            <a:r>
              <a:rPr lang="ru-RU" sz="1600" dirty="0">
                <a:latin typeface="Arial Narrow" panose="020B0606020202030204" pitchFamily="34" charset="0"/>
              </a:rPr>
              <a:t>«Орлята учатся летать» </a:t>
            </a:r>
          </a:p>
          <a:p>
            <a:pPr marL="266700">
              <a:lnSpc>
                <a:spcPts val="3000"/>
              </a:lnSpc>
            </a:pPr>
            <a:r>
              <a:rPr lang="ru-RU" sz="1600" dirty="0">
                <a:latin typeface="Arial Narrow" panose="020B0606020202030204" pitchFamily="34" charset="0"/>
              </a:rPr>
              <a:t>«Надежда» </a:t>
            </a:r>
          </a:p>
          <a:p>
            <a:pPr marL="266700">
              <a:lnSpc>
                <a:spcPts val="3000"/>
              </a:lnSpc>
            </a:pPr>
            <a:r>
              <a:rPr lang="ru-RU" sz="1600" dirty="0">
                <a:latin typeface="Arial Narrow" panose="020B0606020202030204" pitchFamily="34" charset="0"/>
              </a:rPr>
              <a:t>«Трус не играет в хоккей»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75D8E9-4769-4B76-ACA2-647C060FB905}"/>
              </a:ext>
            </a:extLst>
          </p:cNvPr>
          <p:cNvGrpSpPr/>
          <p:nvPr/>
        </p:nvGrpSpPr>
        <p:grpSpPr>
          <a:xfrm>
            <a:off x="5903069" y="3710510"/>
            <a:ext cx="227093" cy="1384973"/>
            <a:chOff x="6927496" y="4182890"/>
            <a:chExt cx="227093" cy="1384973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FD3ADE2-8961-4D2F-BB0E-37673125A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498" y="4182890"/>
              <a:ext cx="227091" cy="227091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8C38EC3-A45B-4996-B8E1-9961426E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497" y="4584106"/>
              <a:ext cx="227091" cy="22709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340A139-7EA7-492C-98DC-E64B72A74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496" y="4980616"/>
              <a:ext cx="227091" cy="227091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1A0459FF-3B8C-4581-98CE-950303F28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496" y="5340772"/>
              <a:ext cx="227091" cy="227091"/>
            </a:xfrm>
            <a:prstGeom prst="rect">
              <a:avLst/>
            </a:prstGeom>
          </p:spPr>
        </p:pic>
      </p:grpSp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id="{EE203B7A-7354-4269-9703-B623F19A82BB}"/>
              </a:ext>
            </a:extLst>
          </p:cNvPr>
          <p:cNvSpPr/>
          <p:nvPr/>
        </p:nvSpPr>
        <p:spPr>
          <a:xfrm>
            <a:off x="8429962" y="3618329"/>
            <a:ext cx="227093" cy="15394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FE7695-27F3-4B87-9FAB-C144E92C7B1C}"/>
              </a:ext>
            </a:extLst>
          </p:cNvPr>
          <p:cNvSpPr txBox="1"/>
          <p:nvPr/>
        </p:nvSpPr>
        <p:spPr>
          <a:xfrm>
            <a:off x="8646721" y="4042830"/>
            <a:ext cx="34800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/>
              <a:t>В записи мелодий для звонков приняли участие детские музыкальные коллективы из городов Казань, Самара,  Москва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080E32-646E-43C4-AFB6-1223259AFF99}"/>
              </a:ext>
            </a:extLst>
          </p:cNvPr>
          <p:cNvCxnSpPr>
            <a:cxnSpLocks/>
          </p:cNvCxnSpPr>
          <p:nvPr/>
        </p:nvCxnSpPr>
        <p:spPr>
          <a:xfrm flipH="1">
            <a:off x="5664589" y="1576695"/>
            <a:ext cx="1293" cy="432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D4F533D-8418-4F69-812B-E14D5E5079C1}"/>
              </a:ext>
            </a:extLst>
          </p:cNvPr>
          <p:cNvGrpSpPr/>
          <p:nvPr/>
        </p:nvGrpSpPr>
        <p:grpSpPr>
          <a:xfrm>
            <a:off x="9296400" y="4948236"/>
            <a:ext cx="1589891" cy="1540268"/>
            <a:chOff x="9480726" y="5095483"/>
            <a:chExt cx="1822335" cy="168180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238F514-6987-4E8A-B553-BAFDEF84269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3660" y="5613505"/>
              <a:ext cx="1206136" cy="1163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18CFA1-A0D1-4755-82FE-303C5CB20D0B}"/>
                </a:ext>
              </a:extLst>
            </p:cNvPr>
            <p:cNvSpPr txBox="1"/>
            <p:nvPr/>
          </p:nvSpPr>
          <p:spPr>
            <a:xfrm>
              <a:off x="9480726" y="5095483"/>
              <a:ext cx="1822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accent1">
                      <a:lumMod val="50000"/>
                    </a:schemeClr>
                  </a:solidFill>
                </a:rPr>
                <a:t>Прослушать звонки:</a:t>
              </a: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FA64130-90C4-4B76-9123-BDB591C7F127}"/>
              </a:ext>
            </a:extLst>
          </p:cNvPr>
          <p:cNvSpPr/>
          <p:nvPr/>
        </p:nvSpPr>
        <p:spPr>
          <a:xfrm>
            <a:off x="470827" y="4784462"/>
            <a:ext cx="4850996" cy="1033019"/>
          </a:xfrm>
          <a:prstGeom prst="roundRect">
            <a:avLst>
              <a:gd name="adj" fmla="val 1420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Запись мелодий для звонков осуществляется детскими инструментальными коллективами, имеющими звание «Образцовый детский коллектив», из не менее, </a:t>
            </a:r>
            <a:b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чем 25 регионов страны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505" y="1036879"/>
            <a:ext cx="525331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ПРЕДЛОЖЕНИЯ НА 2024-2025 УЧЕБНЫЙ ГОД</a:t>
            </a:r>
          </a:p>
          <a:p>
            <a:pPr lvl="0">
              <a:lnSpc>
                <a:spcPts val="2160"/>
              </a:lnSpc>
            </a:pPr>
            <a:endParaRPr lang="ru-RU" b="1" u="sng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1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2F9A3A-7C83-4236-ACD1-5B750B1CFE84}"/>
              </a:ext>
            </a:extLst>
          </p:cNvPr>
          <p:cNvSpPr txBox="1"/>
          <p:nvPr/>
        </p:nvSpPr>
        <p:spPr>
          <a:xfrm>
            <a:off x="6343065" y="1312792"/>
            <a:ext cx="5727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Разработаны </a:t>
            </a:r>
            <a:r>
              <a:rPr lang="ru-RU" sz="1600" b="1" dirty="0">
                <a:solidFill>
                  <a:srgbClr val="C00000"/>
                </a:solidFill>
              </a:rPr>
              <a:t>МЕТОДИЧЕСКИЕ РЕКОМЕНДАЦИИ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dirty="0"/>
              <a:t>учителям музыки, классным руководителям, педагогам дополнительного образования, воспитателям </a:t>
            </a:r>
            <a:br>
              <a:rPr lang="ru-RU" sz="1600" dirty="0"/>
            </a:br>
            <a:r>
              <a:rPr lang="ru-RU" sz="1600" dirty="0"/>
              <a:t>и вожатым организаций детского отдыха.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Снят </a:t>
            </a:r>
            <a:r>
              <a:rPr lang="ru-RU" sz="1600" b="1" dirty="0">
                <a:solidFill>
                  <a:srgbClr val="C00000"/>
                </a:solidFill>
              </a:rPr>
              <a:t>ФИЛЬМ «ПТИЦА СЧАСТЬЯ АЛЕКСАНДРЫ ПАХМУТОВОЙ»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о жизни и творчестве композитора в сопряжении </a:t>
            </a:r>
            <a:br>
              <a:rPr lang="ru-RU" sz="1600" dirty="0"/>
            </a:br>
            <a:r>
              <a:rPr lang="ru-RU" sz="1600" dirty="0"/>
              <a:t>с ключевыми событиями истории нашей страны. В фильме представлены более 100 исторических фотографий, фрагментов телевизионных записей и, конечно, великая музыка Александры Пахмутовой.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451890-008F-4332-ABE6-0AED04AB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41" y="317860"/>
            <a:ext cx="1511928" cy="59681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0951B04-AA8C-412E-B904-E809895F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130" y="217914"/>
            <a:ext cx="1404434" cy="6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D38750-0B5C-4342-8A65-E53782DE87E2}"/>
              </a:ext>
            </a:extLst>
          </p:cNvPr>
          <p:cNvSpPr/>
          <p:nvPr/>
        </p:nvSpPr>
        <p:spPr>
          <a:xfrm>
            <a:off x="173187" y="1312792"/>
            <a:ext cx="5727498" cy="417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Цель занятия: </a:t>
            </a:r>
          </a:p>
          <a:p>
            <a:pPr marL="180975"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и молодежь с творческим наследием </a:t>
            </a:r>
            <a:br>
              <a:rPr lang="ru-RU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А.Н. Пахмутовой через ключевые события истории нашей страны. </a:t>
            </a: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Задачи занятия:</a:t>
            </a:r>
            <a:endParaRPr lang="ru-RU" sz="1600" dirty="0"/>
          </a:p>
          <a:p>
            <a:pPr marL="266700" indent="-1793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осознание значимости музыкального наследия </a:t>
            </a:r>
            <a:b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А.Н. Пахмутовой для отечественной и мировой культуры;</a:t>
            </a:r>
            <a:endParaRPr lang="ru-RU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1793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интереса детей и молодежи к изучению музыкального культурного наследия России;</a:t>
            </a:r>
          </a:p>
          <a:p>
            <a:pPr marL="266700" indent="-1793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воспитание чувства гордости и патриотизма при знакомстве </a:t>
            </a:r>
            <a:b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достижениями отечественной музыкальной культуры.</a:t>
            </a:r>
            <a:endParaRPr lang="ru-RU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обучающиеся 5-9 классов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занятия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40–45 минут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96CF3F-4873-457F-96C4-0608E66AEC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485" y="5154406"/>
            <a:ext cx="4032765" cy="131959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0E0CF4B-0E79-48F8-BAA5-F8374B6922A6}"/>
              </a:ext>
            </a:extLst>
          </p:cNvPr>
          <p:cNvCxnSpPr>
            <a:cxnSpLocks/>
          </p:cNvCxnSpPr>
          <p:nvPr/>
        </p:nvCxnSpPr>
        <p:spPr>
          <a:xfrm>
            <a:off x="6090589" y="1373645"/>
            <a:ext cx="27992" cy="508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484AD81-1DBF-42C2-808B-73F9B19BA410}"/>
              </a:ext>
            </a:extLst>
          </p:cNvPr>
          <p:cNvGrpSpPr/>
          <p:nvPr/>
        </p:nvGrpSpPr>
        <p:grpSpPr>
          <a:xfrm>
            <a:off x="10403637" y="4755996"/>
            <a:ext cx="1590715" cy="1676552"/>
            <a:chOff x="10412690" y="4831254"/>
            <a:chExt cx="1590715" cy="167655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694317A-E70D-4642-9D08-81D1C87BC28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1170" y="5332492"/>
              <a:ext cx="1153756" cy="1175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014C59-92D0-4A6B-8C0F-ACD21F43108C}"/>
                </a:ext>
              </a:extLst>
            </p:cNvPr>
            <p:cNvSpPr txBox="1"/>
            <p:nvPr/>
          </p:nvSpPr>
          <p:spPr>
            <a:xfrm>
              <a:off x="10412690" y="4831254"/>
              <a:ext cx="1590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accent1">
                      <a:lumMod val="50000"/>
                    </a:schemeClr>
                  </a:solidFill>
                </a:rPr>
                <a:t>Посмотреть фильм: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7C2B5F2-E810-464F-9B5F-3BEB2FC2190D}"/>
              </a:ext>
            </a:extLst>
          </p:cNvPr>
          <p:cNvGrpSpPr/>
          <p:nvPr/>
        </p:nvGrpSpPr>
        <p:grpSpPr>
          <a:xfrm>
            <a:off x="182239" y="5621296"/>
            <a:ext cx="4684078" cy="1175314"/>
            <a:chOff x="173186" y="5587918"/>
            <a:chExt cx="4684078" cy="117531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5169918-58B5-4A63-BA45-7A40EC66483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508" y="5587918"/>
              <a:ext cx="1153756" cy="1175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E4A4C2-ED93-4F7D-87B4-B362ADAC6D0C}"/>
                </a:ext>
              </a:extLst>
            </p:cNvPr>
            <p:cNvSpPr txBox="1"/>
            <p:nvPr/>
          </p:nvSpPr>
          <p:spPr>
            <a:xfrm>
              <a:off x="173186" y="5587918"/>
              <a:ext cx="4072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>
                  <a:solidFill>
                    <a:schemeClr val="accent1">
                      <a:lumMod val="50000"/>
                    </a:schemeClr>
                  </a:solidFill>
                </a:rPr>
                <a:t>Скачать методические материалы: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486888-F1AF-460C-8078-6BF422E71D78}"/>
              </a:ext>
            </a:extLst>
          </p:cNvPr>
          <p:cNvSpPr txBox="1"/>
          <p:nvPr/>
        </p:nvSpPr>
        <p:spPr>
          <a:xfrm>
            <a:off x="182239" y="202874"/>
            <a:ext cx="898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ВСЕРОССИЙСКОЕ ЗАНЯТИЕ </a:t>
            </a:r>
            <a:b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 ЮБИЛЕЮ А.Н.ПАХМУТОВОЙ</a:t>
            </a:r>
          </a:p>
        </p:txBody>
      </p:sp>
    </p:spTree>
    <p:extLst>
      <p:ext uri="{BB962C8B-B14F-4D97-AF65-F5344CB8AC3E}">
        <p14:creationId xmlns:p14="http://schemas.microsoft.com/office/powerpoint/2010/main" val="36418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476C39-98A8-408A-8308-32A6FA6B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41" y="125033"/>
            <a:ext cx="1511928" cy="5968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EBD9AE-8F9C-4532-AB88-8C0C545E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8571" y="28408"/>
            <a:ext cx="1404434" cy="6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7C8155-CE64-40DB-AD02-F0A0E05A5BEA}"/>
              </a:ext>
            </a:extLst>
          </p:cNvPr>
          <p:cNvSpPr txBox="1"/>
          <p:nvPr/>
        </p:nvSpPr>
        <p:spPr>
          <a:xfrm>
            <a:off x="246929" y="192607"/>
            <a:ext cx="83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ВАРИАНТЫ АФИШИ ДЛЯ ОБРАЗОВАТЕЛЬНЫХ ОРГАНИЗАЦИЙ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AC823-FD4A-420A-8FAE-31AF03ED9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84" y="1253795"/>
            <a:ext cx="7745631" cy="54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2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476C39-98A8-408A-8308-32A6FA6B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85" y="85926"/>
            <a:ext cx="1511928" cy="5968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EBD9AE-8F9C-4532-AB88-8C0C545E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4813" y="37613"/>
            <a:ext cx="1404434" cy="6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7C8155-CE64-40DB-AD02-F0A0E05A5BEA}"/>
              </a:ext>
            </a:extLst>
          </p:cNvPr>
          <p:cNvSpPr txBox="1"/>
          <p:nvPr/>
        </p:nvSpPr>
        <p:spPr>
          <a:xfrm rot="10800000" flipV="1">
            <a:off x="274387" y="378455"/>
            <a:ext cx="4324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ВАРИАНТЫ 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АФИШИ  ДЛЯ ОБРАЗОВАТЕЛЬНЫХ ОРГАНИЗАЦИЙ</a:t>
            </a:r>
          </a:p>
          <a:p>
            <a:endParaRPr lang="ru-RU" sz="32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3FB32-16D8-4A0E-A053-CAD7674AD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92" y="170421"/>
            <a:ext cx="4610164" cy="65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9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336</Words>
  <Application>Microsoft Office PowerPoint</Application>
  <PresentationFormat>Широкоэкранный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2You Studio</dc:creator>
  <cp:lastModifiedBy>Жадаев Дмитрий Николаевич</cp:lastModifiedBy>
  <cp:revision>103</cp:revision>
  <dcterms:created xsi:type="dcterms:W3CDTF">2023-03-23T14:52:51Z</dcterms:created>
  <dcterms:modified xsi:type="dcterms:W3CDTF">2024-11-05T10:09:40Z</dcterms:modified>
</cp:coreProperties>
</file>