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7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74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912" y="78"/>
      </p:cViewPr>
      <p:guideLst>
        <p:guide orient="horz" pos="2874"/>
        <p:guide pos="214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389619" y="169163"/>
            <a:ext cx="1041400" cy="346075"/>
          </a:xfrm>
          <a:custGeom>
            <a:avLst/>
            <a:gdLst/>
            <a:ahLst/>
            <a:cxnLst/>
            <a:rect l="l" t="t" r="r" b="b"/>
            <a:pathLst>
              <a:path w="1041400" h="346075">
                <a:moveTo>
                  <a:pt x="337565" y="0"/>
                </a:moveTo>
                <a:lnTo>
                  <a:pt x="0" y="345947"/>
                </a:lnTo>
                <a:lnTo>
                  <a:pt x="1040891" y="345947"/>
                </a:lnTo>
                <a:lnTo>
                  <a:pt x="337565" y="0"/>
                </a:lnTo>
                <a:close/>
              </a:path>
            </a:pathLst>
          </a:custGeom>
          <a:solidFill>
            <a:srgbClr val="2531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9008745" cy="1769745"/>
          </a:xfrm>
          <a:custGeom>
            <a:avLst/>
            <a:gdLst/>
            <a:ahLst/>
            <a:cxnLst/>
            <a:rect l="l" t="t" r="r" b="b"/>
            <a:pathLst>
              <a:path w="9008745" h="1769745">
                <a:moveTo>
                  <a:pt x="9008364" y="0"/>
                </a:moveTo>
                <a:lnTo>
                  <a:pt x="7245096" y="0"/>
                </a:lnTo>
                <a:lnTo>
                  <a:pt x="7239000" y="0"/>
                </a:lnTo>
                <a:lnTo>
                  <a:pt x="0" y="0"/>
                </a:lnTo>
                <a:lnTo>
                  <a:pt x="0" y="1769364"/>
                </a:lnTo>
                <a:lnTo>
                  <a:pt x="7239000" y="1769364"/>
                </a:lnTo>
                <a:lnTo>
                  <a:pt x="7245096" y="1769364"/>
                </a:lnTo>
                <a:lnTo>
                  <a:pt x="7245096" y="1763268"/>
                </a:lnTo>
                <a:lnTo>
                  <a:pt x="9008364" y="0"/>
                </a:lnTo>
                <a:close/>
              </a:path>
            </a:pathLst>
          </a:custGeom>
          <a:solidFill>
            <a:srgbClr val="C6D2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07491"/>
            <a:ext cx="9431020" cy="1030605"/>
          </a:xfrm>
          <a:custGeom>
            <a:avLst/>
            <a:gdLst/>
            <a:ahLst/>
            <a:cxnLst/>
            <a:rect l="l" t="t" r="r" b="b"/>
            <a:pathLst>
              <a:path w="9431020" h="1030605">
                <a:moveTo>
                  <a:pt x="9430512" y="0"/>
                </a:moveTo>
                <a:lnTo>
                  <a:pt x="8404860" y="0"/>
                </a:lnTo>
                <a:lnTo>
                  <a:pt x="8400288" y="0"/>
                </a:lnTo>
                <a:lnTo>
                  <a:pt x="0" y="0"/>
                </a:lnTo>
                <a:lnTo>
                  <a:pt x="0" y="1030224"/>
                </a:lnTo>
                <a:lnTo>
                  <a:pt x="8400288" y="1030224"/>
                </a:lnTo>
                <a:lnTo>
                  <a:pt x="8404860" y="1030224"/>
                </a:lnTo>
                <a:lnTo>
                  <a:pt x="8404860" y="1025652"/>
                </a:lnTo>
                <a:lnTo>
                  <a:pt x="9430512" y="0"/>
                </a:lnTo>
                <a:close/>
              </a:path>
            </a:pathLst>
          </a:custGeom>
          <a:solidFill>
            <a:srgbClr val="3E52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262871" y="6597395"/>
            <a:ext cx="525780" cy="175260"/>
          </a:xfrm>
          <a:custGeom>
            <a:avLst/>
            <a:gdLst/>
            <a:ahLst/>
            <a:cxnLst/>
            <a:rect l="l" t="t" r="r" b="b"/>
            <a:pathLst>
              <a:path w="525779" h="175259">
                <a:moveTo>
                  <a:pt x="525779" y="0"/>
                </a:moveTo>
                <a:lnTo>
                  <a:pt x="0" y="0"/>
                </a:lnTo>
                <a:lnTo>
                  <a:pt x="355346" y="175259"/>
                </a:lnTo>
                <a:lnTo>
                  <a:pt x="525779" y="0"/>
                </a:lnTo>
                <a:close/>
              </a:path>
            </a:pathLst>
          </a:custGeom>
          <a:solidFill>
            <a:srgbClr val="D26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474708" y="5963411"/>
            <a:ext cx="2717800" cy="894715"/>
          </a:xfrm>
          <a:custGeom>
            <a:avLst/>
            <a:gdLst/>
            <a:ahLst/>
            <a:cxnLst/>
            <a:rect l="l" t="t" r="r" b="b"/>
            <a:pathLst>
              <a:path w="2717800" h="894715">
                <a:moveTo>
                  <a:pt x="2717279" y="0"/>
                </a:moveTo>
                <a:lnTo>
                  <a:pt x="894588" y="0"/>
                </a:lnTo>
                <a:lnTo>
                  <a:pt x="891540" y="0"/>
                </a:lnTo>
                <a:lnTo>
                  <a:pt x="891540" y="3048"/>
                </a:lnTo>
                <a:lnTo>
                  <a:pt x="0" y="894588"/>
                </a:lnTo>
                <a:lnTo>
                  <a:pt x="891540" y="894588"/>
                </a:lnTo>
                <a:lnTo>
                  <a:pt x="894588" y="894588"/>
                </a:lnTo>
                <a:lnTo>
                  <a:pt x="2717279" y="894588"/>
                </a:lnTo>
                <a:lnTo>
                  <a:pt x="2717279" y="0"/>
                </a:lnTo>
                <a:close/>
              </a:path>
            </a:pathLst>
          </a:custGeom>
          <a:solidFill>
            <a:srgbClr val="C6D2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265920" y="6195060"/>
            <a:ext cx="2926080" cy="407034"/>
          </a:xfrm>
          <a:custGeom>
            <a:avLst/>
            <a:gdLst/>
            <a:ahLst/>
            <a:cxnLst/>
            <a:rect l="l" t="t" r="r" b="b"/>
            <a:pathLst>
              <a:path w="2926079" h="407034">
                <a:moveTo>
                  <a:pt x="2926080" y="0"/>
                </a:moveTo>
                <a:lnTo>
                  <a:pt x="406908" y="0"/>
                </a:lnTo>
                <a:lnTo>
                  <a:pt x="397764" y="0"/>
                </a:lnTo>
                <a:lnTo>
                  <a:pt x="397764" y="9144"/>
                </a:lnTo>
                <a:lnTo>
                  <a:pt x="0" y="406908"/>
                </a:lnTo>
                <a:lnTo>
                  <a:pt x="397764" y="406908"/>
                </a:lnTo>
                <a:lnTo>
                  <a:pt x="406908" y="406908"/>
                </a:lnTo>
                <a:lnTo>
                  <a:pt x="2926080" y="406908"/>
                </a:lnTo>
                <a:lnTo>
                  <a:pt x="2926080" y="0"/>
                </a:lnTo>
                <a:close/>
              </a:path>
            </a:pathLst>
          </a:custGeom>
          <a:solidFill>
            <a:srgbClr val="FF9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71004" y="1388363"/>
            <a:ext cx="3982211" cy="260146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06084" y="4006596"/>
            <a:ext cx="4181856" cy="222199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64437" y="709421"/>
            <a:ext cx="6615430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marL="38100">
              <a:lnSpc>
                <a:spcPts val="186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389619" y="169163"/>
            <a:ext cx="1041400" cy="346075"/>
          </a:xfrm>
          <a:custGeom>
            <a:avLst/>
            <a:gdLst/>
            <a:ahLst/>
            <a:cxnLst/>
            <a:rect l="l" t="t" r="r" b="b"/>
            <a:pathLst>
              <a:path w="1041400" h="346075">
                <a:moveTo>
                  <a:pt x="337565" y="0"/>
                </a:moveTo>
                <a:lnTo>
                  <a:pt x="0" y="345947"/>
                </a:lnTo>
                <a:lnTo>
                  <a:pt x="1040891" y="345947"/>
                </a:lnTo>
                <a:lnTo>
                  <a:pt x="337565" y="0"/>
                </a:lnTo>
                <a:close/>
              </a:path>
            </a:pathLst>
          </a:custGeom>
          <a:solidFill>
            <a:srgbClr val="2531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9008745" cy="1769745"/>
          </a:xfrm>
          <a:custGeom>
            <a:avLst/>
            <a:gdLst/>
            <a:ahLst/>
            <a:cxnLst/>
            <a:rect l="l" t="t" r="r" b="b"/>
            <a:pathLst>
              <a:path w="9008745" h="1769745">
                <a:moveTo>
                  <a:pt x="9008364" y="0"/>
                </a:moveTo>
                <a:lnTo>
                  <a:pt x="7245096" y="0"/>
                </a:lnTo>
                <a:lnTo>
                  <a:pt x="7239000" y="0"/>
                </a:lnTo>
                <a:lnTo>
                  <a:pt x="0" y="0"/>
                </a:lnTo>
                <a:lnTo>
                  <a:pt x="0" y="1769364"/>
                </a:lnTo>
                <a:lnTo>
                  <a:pt x="7239000" y="1769364"/>
                </a:lnTo>
                <a:lnTo>
                  <a:pt x="7245096" y="1769364"/>
                </a:lnTo>
                <a:lnTo>
                  <a:pt x="7245096" y="1763268"/>
                </a:lnTo>
                <a:lnTo>
                  <a:pt x="9008364" y="0"/>
                </a:lnTo>
                <a:close/>
              </a:path>
            </a:pathLst>
          </a:custGeom>
          <a:solidFill>
            <a:srgbClr val="C6D2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400288" y="507491"/>
            <a:ext cx="1030605" cy="1030605"/>
          </a:xfrm>
          <a:custGeom>
            <a:avLst/>
            <a:gdLst/>
            <a:ahLst/>
            <a:cxnLst/>
            <a:rect l="l" t="t" r="r" b="b"/>
            <a:pathLst>
              <a:path w="1030604" h="1030605">
                <a:moveTo>
                  <a:pt x="1030223" y="0"/>
                </a:moveTo>
                <a:lnTo>
                  <a:pt x="0" y="0"/>
                </a:lnTo>
                <a:lnTo>
                  <a:pt x="0" y="1030224"/>
                </a:lnTo>
                <a:lnTo>
                  <a:pt x="1030223" y="0"/>
                </a:lnTo>
                <a:close/>
              </a:path>
            </a:pathLst>
          </a:custGeom>
          <a:solidFill>
            <a:srgbClr val="3E52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262871" y="6597395"/>
            <a:ext cx="525780" cy="175260"/>
          </a:xfrm>
          <a:custGeom>
            <a:avLst/>
            <a:gdLst/>
            <a:ahLst/>
            <a:cxnLst/>
            <a:rect l="l" t="t" r="r" b="b"/>
            <a:pathLst>
              <a:path w="525779" h="175259">
                <a:moveTo>
                  <a:pt x="525779" y="0"/>
                </a:moveTo>
                <a:lnTo>
                  <a:pt x="0" y="0"/>
                </a:lnTo>
                <a:lnTo>
                  <a:pt x="355346" y="175259"/>
                </a:lnTo>
                <a:lnTo>
                  <a:pt x="525779" y="0"/>
                </a:lnTo>
                <a:close/>
              </a:path>
            </a:pathLst>
          </a:custGeom>
          <a:solidFill>
            <a:srgbClr val="D26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474708" y="5963411"/>
            <a:ext cx="2717800" cy="894715"/>
          </a:xfrm>
          <a:custGeom>
            <a:avLst/>
            <a:gdLst/>
            <a:ahLst/>
            <a:cxnLst/>
            <a:rect l="l" t="t" r="r" b="b"/>
            <a:pathLst>
              <a:path w="2717800" h="894715">
                <a:moveTo>
                  <a:pt x="2717279" y="0"/>
                </a:moveTo>
                <a:lnTo>
                  <a:pt x="894588" y="0"/>
                </a:lnTo>
                <a:lnTo>
                  <a:pt x="891540" y="0"/>
                </a:lnTo>
                <a:lnTo>
                  <a:pt x="891540" y="3048"/>
                </a:lnTo>
                <a:lnTo>
                  <a:pt x="0" y="894588"/>
                </a:lnTo>
                <a:lnTo>
                  <a:pt x="891540" y="894588"/>
                </a:lnTo>
                <a:lnTo>
                  <a:pt x="894588" y="894588"/>
                </a:lnTo>
                <a:lnTo>
                  <a:pt x="2717279" y="894588"/>
                </a:lnTo>
                <a:lnTo>
                  <a:pt x="2717279" y="0"/>
                </a:lnTo>
                <a:close/>
              </a:path>
            </a:pathLst>
          </a:custGeom>
          <a:solidFill>
            <a:srgbClr val="C6D2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265920" y="6195059"/>
            <a:ext cx="2926080" cy="407034"/>
          </a:xfrm>
          <a:custGeom>
            <a:avLst/>
            <a:gdLst/>
            <a:ahLst/>
            <a:cxnLst/>
            <a:rect l="l" t="t" r="r" b="b"/>
            <a:pathLst>
              <a:path w="2926079" h="407034">
                <a:moveTo>
                  <a:pt x="2926080" y="0"/>
                </a:moveTo>
                <a:lnTo>
                  <a:pt x="406908" y="0"/>
                </a:lnTo>
                <a:lnTo>
                  <a:pt x="397764" y="0"/>
                </a:lnTo>
                <a:lnTo>
                  <a:pt x="397764" y="9144"/>
                </a:lnTo>
                <a:lnTo>
                  <a:pt x="0" y="406908"/>
                </a:lnTo>
                <a:lnTo>
                  <a:pt x="397764" y="406908"/>
                </a:lnTo>
                <a:lnTo>
                  <a:pt x="406908" y="406908"/>
                </a:lnTo>
                <a:lnTo>
                  <a:pt x="2926080" y="406908"/>
                </a:lnTo>
                <a:lnTo>
                  <a:pt x="2926080" y="0"/>
                </a:lnTo>
                <a:close/>
              </a:path>
            </a:pathLst>
          </a:custGeom>
          <a:solidFill>
            <a:srgbClr val="FF9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marL="38100">
              <a:lnSpc>
                <a:spcPts val="186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389619" y="169163"/>
            <a:ext cx="1041400" cy="346075"/>
          </a:xfrm>
          <a:custGeom>
            <a:avLst/>
            <a:gdLst/>
            <a:ahLst/>
            <a:cxnLst/>
            <a:rect l="l" t="t" r="r" b="b"/>
            <a:pathLst>
              <a:path w="1041400" h="346075">
                <a:moveTo>
                  <a:pt x="337565" y="0"/>
                </a:moveTo>
                <a:lnTo>
                  <a:pt x="0" y="345947"/>
                </a:lnTo>
                <a:lnTo>
                  <a:pt x="1040891" y="345947"/>
                </a:lnTo>
                <a:lnTo>
                  <a:pt x="337565" y="0"/>
                </a:lnTo>
                <a:close/>
              </a:path>
            </a:pathLst>
          </a:custGeom>
          <a:solidFill>
            <a:srgbClr val="2531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9008745" cy="1769745"/>
          </a:xfrm>
          <a:custGeom>
            <a:avLst/>
            <a:gdLst/>
            <a:ahLst/>
            <a:cxnLst/>
            <a:rect l="l" t="t" r="r" b="b"/>
            <a:pathLst>
              <a:path w="9008745" h="1769745">
                <a:moveTo>
                  <a:pt x="9008364" y="0"/>
                </a:moveTo>
                <a:lnTo>
                  <a:pt x="7245096" y="0"/>
                </a:lnTo>
                <a:lnTo>
                  <a:pt x="7239000" y="0"/>
                </a:lnTo>
                <a:lnTo>
                  <a:pt x="0" y="0"/>
                </a:lnTo>
                <a:lnTo>
                  <a:pt x="0" y="1769364"/>
                </a:lnTo>
                <a:lnTo>
                  <a:pt x="7239000" y="1769364"/>
                </a:lnTo>
                <a:lnTo>
                  <a:pt x="7245096" y="1769364"/>
                </a:lnTo>
                <a:lnTo>
                  <a:pt x="7245096" y="1763268"/>
                </a:lnTo>
                <a:lnTo>
                  <a:pt x="9008364" y="0"/>
                </a:lnTo>
                <a:close/>
              </a:path>
            </a:pathLst>
          </a:custGeom>
          <a:solidFill>
            <a:srgbClr val="C6D2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400288" y="507491"/>
            <a:ext cx="1030605" cy="1030605"/>
          </a:xfrm>
          <a:custGeom>
            <a:avLst/>
            <a:gdLst/>
            <a:ahLst/>
            <a:cxnLst/>
            <a:rect l="l" t="t" r="r" b="b"/>
            <a:pathLst>
              <a:path w="1030604" h="1030605">
                <a:moveTo>
                  <a:pt x="1030223" y="0"/>
                </a:moveTo>
                <a:lnTo>
                  <a:pt x="0" y="0"/>
                </a:lnTo>
                <a:lnTo>
                  <a:pt x="0" y="1030224"/>
                </a:lnTo>
                <a:lnTo>
                  <a:pt x="1030223" y="0"/>
                </a:lnTo>
                <a:close/>
              </a:path>
            </a:pathLst>
          </a:custGeom>
          <a:solidFill>
            <a:srgbClr val="3E52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262871" y="6597395"/>
            <a:ext cx="525780" cy="175260"/>
          </a:xfrm>
          <a:custGeom>
            <a:avLst/>
            <a:gdLst/>
            <a:ahLst/>
            <a:cxnLst/>
            <a:rect l="l" t="t" r="r" b="b"/>
            <a:pathLst>
              <a:path w="525779" h="175259">
                <a:moveTo>
                  <a:pt x="525779" y="0"/>
                </a:moveTo>
                <a:lnTo>
                  <a:pt x="0" y="0"/>
                </a:lnTo>
                <a:lnTo>
                  <a:pt x="355346" y="175259"/>
                </a:lnTo>
                <a:lnTo>
                  <a:pt x="525779" y="0"/>
                </a:lnTo>
                <a:close/>
              </a:path>
            </a:pathLst>
          </a:custGeom>
          <a:solidFill>
            <a:srgbClr val="D26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474708" y="5963411"/>
            <a:ext cx="2717800" cy="894715"/>
          </a:xfrm>
          <a:custGeom>
            <a:avLst/>
            <a:gdLst/>
            <a:ahLst/>
            <a:cxnLst/>
            <a:rect l="l" t="t" r="r" b="b"/>
            <a:pathLst>
              <a:path w="2717800" h="894715">
                <a:moveTo>
                  <a:pt x="2717279" y="0"/>
                </a:moveTo>
                <a:lnTo>
                  <a:pt x="894588" y="0"/>
                </a:lnTo>
                <a:lnTo>
                  <a:pt x="891540" y="0"/>
                </a:lnTo>
                <a:lnTo>
                  <a:pt x="891540" y="3048"/>
                </a:lnTo>
                <a:lnTo>
                  <a:pt x="0" y="894588"/>
                </a:lnTo>
                <a:lnTo>
                  <a:pt x="891540" y="894588"/>
                </a:lnTo>
                <a:lnTo>
                  <a:pt x="894588" y="894588"/>
                </a:lnTo>
                <a:lnTo>
                  <a:pt x="2717279" y="894588"/>
                </a:lnTo>
                <a:lnTo>
                  <a:pt x="2717279" y="0"/>
                </a:lnTo>
                <a:close/>
              </a:path>
            </a:pathLst>
          </a:custGeom>
          <a:solidFill>
            <a:srgbClr val="C6D2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265920" y="6195059"/>
            <a:ext cx="2926080" cy="407034"/>
          </a:xfrm>
          <a:custGeom>
            <a:avLst/>
            <a:gdLst/>
            <a:ahLst/>
            <a:cxnLst/>
            <a:rect l="l" t="t" r="r" b="b"/>
            <a:pathLst>
              <a:path w="2926079" h="407034">
                <a:moveTo>
                  <a:pt x="2926080" y="0"/>
                </a:moveTo>
                <a:lnTo>
                  <a:pt x="406908" y="0"/>
                </a:lnTo>
                <a:lnTo>
                  <a:pt x="397764" y="0"/>
                </a:lnTo>
                <a:lnTo>
                  <a:pt x="397764" y="9144"/>
                </a:lnTo>
                <a:lnTo>
                  <a:pt x="0" y="406908"/>
                </a:lnTo>
                <a:lnTo>
                  <a:pt x="397764" y="406908"/>
                </a:lnTo>
                <a:lnTo>
                  <a:pt x="406908" y="406908"/>
                </a:lnTo>
                <a:lnTo>
                  <a:pt x="2926080" y="406908"/>
                </a:lnTo>
                <a:lnTo>
                  <a:pt x="2926080" y="0"/>
                </a:lnTo>
                <a:close/>
              </a:path>
            </a:pathLst>
          </a:custGeom>
          <a:solidFill>
            <a:srgbClr val="FF9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44234" y="2123058"/>
            <a:ext cx="4175125" cy="3583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marL="38100">
              <a:lnSpc>
                <a:spcPts val="186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389619" y="169163"/>
            <a:ext cx="1041400" cy="346075"/>
          </a:xfrm>
          <a:custGeom>
            <a:avLst/>
            <a:gdLst/>
            <a:ahLst/>
            <a:cxnLst/>
            <a:rect l="l" t="t" r="r" b="b"/>
            <a:pathLst>
              <a:path w="1041400" h="346075">
                <a:moveTo>
                  <a:pt x="337565" y="0"/>
                </a:moveTo>
                <a:lnTo>
                  <a:pt x="0" y="345947"/>
                </a:lnTo>
                <a:lnTo>
                  <a:pt x="1040891" y="345947"/>
                </a:lnTo>
                <a:lnTo>
                  <a:pt x="337565" y="0"/>
                </a:lnTo>
                <a:close/>
              </a:path>
            </a:pathLst>
          </a:custGeom>
          <a:solidFill>
            <a:srgbClr val="2531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9008745" cy="1769745"/>
          </a:xfrm>
          <a:custGeom>
            <a:avLst/>
            <a:gdLst/>
            <a:ahLst/>
            <a:cxnLst/>
            <a:rect l="l" t="t" r="r" b="b"/>
            <a:pathLst>
              <a:path w="9008745" h="1769745">
                <a:moveTo>
                  <a:pt x="9008364" y="0"/>
                </a:moveTo>
                <a:lnTo>
                  <a:pt x="7245096" y="0"/>
                </a:lnTo>
                <a:lnTo>
                  <a:pt x="7239000" y="0"/>
                </a:lnTo>
                <a:lnTo>
                  <a:pt x="0" y="0"/>
                </a:lnTo>
                <a:lnTo>
                  <a:pt x="0" y="1769364"/>
                </a:lnTo>
                <a:lnTo>
                  <a:pt x="7239000" y="1769364"/>
                </a:lnTo>
                <a:lnTo>
                  <a:pt x="7245096" y="1769364"/>
                </a:lnTo>
                <a:lnTo>
                  <a:pt x="7245096" y="1763268"/>
                </a:lnTo>
                <a:lnTo>
                  <a:pt x="9008364" y="0"/>
                </a:lnTo>
                <a:close/>
              </a:path>
            </a:pathLst>
          </a:custGeom>
          <a:solidFill>
            <a:srgbClr val="C6D2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07491"/>
            <a:ext cx="9431020" cy="1030605"/>
          </a:xfrm>
          <a:custGeom>
            <a:avLst/>
            <a:gdLst/>
            <a:ahLst/>
            <a:cxnLst/>
            <a:rect l="l" t="t" r="r" b="b"/>
            <a:pathLst>
              <a:path w="9431020" h="1030605">
                <a:moveTo>
                  <a:pt x="9430512" y="0"/>
                </a:moveTo>
                <a:lnTo>
                  <a:pt x="8404860" y="0"/>
                </a:lnTo>
                <a:lnTo>
                  <a:pt x="8400288" y="0"/>
                </a:lnTo>
                <a:lnTo>
                  <a:pt x="0" y="0"/>
                </a:lnTo>
                <a:lnTo>
                  <a:pt x="0" y="1030224"/>
                </a:lnTo>
                <a:lnTo>
                  <a:pt x="8400288" y="1030224"/>
                </a:lnTo>
                <a:lnTo>
                  <a:pt x="8404860" y="1030224"/>
                </a:lnTo>
                <a:lnTo>
                  <a:pt x="8404860" y="1025652"/>
                </a:lnTo>
                <a:lnTo>
                  <a:pt x="9430512" y="0"/>
                </a:lnTo>
                <a:close/>
              </a:path>
            </a:pathLst>
          </a:custGeom>
          <a:solidFill>
            <a:srgbClr val="3E52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262871" y="6597395"/>
            <a:ext cx="525780" cy="175260"/>
          </a:xfrm>
          <a:custGeom>
            <a:avLst/>
            <a:gdLst/>
            <a:ahLst/>
            <a:cxnLst/>
            <a:rect l="l" t="t" r="r" b="b"/>
            <a:pathLst>
              <a:path w="525779" h="175259">
                <a:moveTo>
                  <a:pt x="525779" y="0"/>
                </a:moveTo>
                <a:lnTo>
                  <a:pt x="0" y="0"/>
                </a:lnTo>
                <a:lnTo>
                  <a:pt x="355346" y="175259"/>
                </a:lnTo>
                <a:lnTo>
                  <a:pt x="525779" y="0"/>
                </a:lnTo>
                <a:close/>
              </a:path>
            </a:pathLst>
          </a:custGeom>
          <a:solidFill>
            <a:srgbClr val="D26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474708" y="5963411"/>
            <a:ext cx="2717800" cy="894715"/>
          </a:xfrm>
          <a:custGeom>
            <a:avLst/>
            <a:gdLst/>
            <a:ahLst/>
            <a:cxnLst/>
            <a:rect l="l" t="t" r="r" b="b"/>
            <a:pathLst>
              <a:path w="2717800" h="894715">
                <a:moveTo>
                  <a:pt x="2717279" y="0"/>
                </a:moveTo>
                <a:lnTo>
                  <a:pt x="894588" y="0"/>
                </a:lnTo>
                <a:lnTo>
                  <a:pt x="891540" y="0"/>
                </a:lnTo>
                <a:lnTo>
                  <a:pt x="891540" y="3048"/>
                </a:lnTo>
                <a:lnTo>
                  <a:pt x="0" y="894588"/>
                </a:lnTo>
                <a:lnTo>
                  <a:pt x="891540" y="894588"/>
                </a:lnTo>
                <a:lnTo>
                  <a:pt x="894588" y="894588"/>
                </a:lnTo>
                <a:lnTo>
                  <a:pt x="2717279" y="894588"/>
                </a:lnTo>
                <a:lnTo>
                  <a:pt x="2717279" y="0"/>
                </a:lnTo>
                <a:close/>
              </a:path>
            </a:pathLst>
          </a:custGeom>
          <a:solidFill>
            <a:srgbClr val="C6D2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265920" y="6195059"/>
            <a:ext cx="2926080" cy="407034"/>
          </a:xfrm>
          <a:custGeom>
            <a:avLst/>
            <a:gdLst/>
            <a:ahLst/>
            <a:cxnLst/>
            <a:rect l="l" t="t" r="r" b="b"/>
            <a:pathLst>
              <a:path w="2926079" h="407034">
                <a:moveTo>
                  <a:pt x="2926080" y="0"/>
                </a:moveTo>
                <a:lnTo>
                  <a:pt x="406908" y="0"/>
                </a:lnTo>
                <a:lnTo>
                  <a:pt x="397764" y="0"/>
                </a:lnTo>
                <a:lnTo>
                  <a:pt x="397764" y="9144"/>
                </a:lnTo>
                <a:lnTo>
                  <a:pt x="0" y="406908"/>
                </a:lnTo>
                <a:lnTo>
                  <a:pt x="397764" y="406908"/>
                </a:lnTo>
                <a:lnTo>
                  <a:pt x="406908" y="406908"/>
                </a:lnTo>
                <a:lnTo>
                  <a:pt x="2926080" y="406908"/>
                </a:lnTo>
                <a:lnTo>
                  <a:pt x="2926080" y="0"/>
                </a:lnTo>
                <a:close/>
              </a:path>
            </a:pathLst>
          </a:custGeom>
          <a:solidFill>
            <a:srgbClr val="FF9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marL="38100">
              <a:lnSpc>
                <a:spcPts val="186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389619" y="169163"/>
            <a:ext cx="1041400" cy="346075"/>
          </a:xfrm>
          <a:custGeom>
            <a:avLst/>
            <a:gdLst/>
            <a:ahLst/>
            <a:cxnLst/>
            <a:rect l="l" t="t" r="r" b="b"/>
            <a:pathLst>
              <a:path w="1041400" h="346075">
                <a:moveTo>
                  <a:pt x="337565" y="0"/>
                </a:moveTo>
                <a:lnTo>
                  <a:pt x="0" y="345947"/>
                </a:lnTo>
                <a:lnTo>
                  <a:pt x="1040891" y="345947"/>
                </a:lnTo>
                <a:lnTo>
                  <a:pt x="337565" y="0"/>
                </a:lnTo>
                <a:close/>
              </a:path>
            </a:pathLst>
          </a:custGeom>
          <a:solidFill>
            <a:srgbClr val="2531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9008745" cy="1769745"/>
          </a:xfrm>
          <a:custGeom>
            <a:avLst/>
            <a:gdLst/>
            <a:ahLst/>
            <a:cxnLst/>
            <a:rect l="l" t="t" r="r" b="b"/>
            <a:pathLst>
              <a:path w="9008745" h="1769745">
                <a:moveTo>
                  <a:pt x="9008364" y="0"/>
                </a:moveTo>
                <a:lnTo>
                  <a:pt x="7245096" y="0"/>
                </a:lnTo>
                <a:lnTo>
                  <a:pt x="7239000" y="0"/>
                </a:lnTo>
                <a:lnTo>
                  <a:pt x="0" y="0"/>
                </a:lnTo>
                <a:lnTo>
                  <a:pt x="0" y="1769364"/>
                </a:lnTo>
                <a:lnTo>
                  <a:pt x="7239000" y="1769364"/>
                </a:lnTo>
                <a:lnTo>
                  <a:pt x="7245096" y="1769364"/>
                </a:lnTo>
                <a:lnTo>
                  <a:pt x="7245096" y="1763268"/>
                </a:lnTo>
                <a:lnTo>
                  <a:pt x="9008364" y="0"/>
                </a:lnTo>
                <a:close/>
              </a:path>
            </a:pathLst>
          </a:custGeom>
          <a:solidFill>
            <a:srgbClr val="C6D2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07491"/>
            <a:ext cx="9431020" cy="1030605"/>
          </a:xfrm>
          <a:custGeom>
            <a:avLst/>
            <a:gdLst/>
            <a:ahLst/>
            <a:cxnLst/>
            <a:rect l="l" t="t" r="r" b="b"/>
            <a:pathLst>
              <a:path w="9431020" h="1030605">
                <a:moveTo>
                  <a:pt x="9430512" y="0"/>
                </a:moveTo>
                <a:lnTo>
                  <a:pt x="8404860" y="0"/>
                </a:lnTo>
                <a:lnTo>
                  <a:pt x="8400288" y="0"/>
                </a:lnTo>
                <a:lnTo>
                  <a:pt x="0" y="0"/>
                </a:lnTo>
                <a:lnTo>
                  <a:pt x="0" y="1030224"/>
                </a:lnTo>
                <a:lnTo>
                  <a:pt x="8400288" y="1030224"/>
                </a:lnTo>
                <a:lnTo>
                  <a:pt x="8404860" y="1030224"/>
                </a:lnTo>
                <a:lnTo>
                  <a:pt x="8404860" y="1025652"/>
                </a:lnTo>
                <a:lnTo>
                  <a:pt x="9430512" y="0"/>
                </a:lnTo>
                <a:close/>
              </a:path>
            </a:pathLst>
          </a:custGeom>
          <a:solidFill>
            <a:srgbClr val="3E52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262871" y="6597395"/>
            <a:ext cx="525780" cy="175260"/>
          </a:xfrm>
          <a:custGeom>
            <a:avLst/>
            <a:gdLst/>
            <a:ahLst/>
            <a:cxnLst/>
            <a:rect l="l" t="t" r="r" b="b"/>
            <a:pathLst>
              <a:path w="525779" h="175259">
                <a:moveTo>
                  <a:pt x="525779" y="0"/>
                </a:moveTo>
                <a:lnTo>
                  <a:pt x="0" y="0"/>
                </a:lnTo>
                <a:lnTo>
                  <a:pt x="355346" y="175259"/>
                </a:lnTo>
                <a:lnTo>
                  <a:pt x="525779" y="0"/>
                </a:lnTo>
                <a:close/>
              </a:path>
            </a:pathLst>
          </a:custGeom>
          <a:solidFill>
            <a:srgbClr val="D26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474708" y="5963411"/>
            <a:ext cx="2717800" cy="894715"/>
          </a:xfrm>
          <a:custGeom>
            <a:avLst/>
            <a:gdLst/>
            <a:ahLst/>
            <a:cxnLst/>
            <a:rect l="l" t="t" r="r" b="b"/>
            <a:pathLst>
              <a:path w="2717800" h="894715">
                <a:moveTo>
                  <a:pt x="2717279" y="0"/>
                </a:moveTo>
                <a:lnTo>
                  <a:pt x="894588" y="0"/>
                </a:lnTo>
                <a:lnTo>
                  <a:pt x="891540" y="0"/>
                </a:lnTo>
                <a:lnTo>
                  <a:pt x="891540" y="3048"/>
                </a:lnTo>
                <a:lnTo>
                  <a:pt x="0" y="894588"/>
                </a:lnTo>
                <a:lnTo>
                  <a:pt x="891540" y="894588"/>
                </a:lnTo>
                <a:lnTo>
                  <a:pt x="894588" y="894588"/>
                </a:lnTo>
                <a:lnTo>
                  <a:pt x="2717279" y="894588"/>
                </a:lnTo>
                <a:lnTo>
                  <a:pt x="2717279" y="0"/>
                </a:lnTo>
                <a:close/>
              </a:path>
            </a:pathLst>
          </a:custGeom>
          <a:solidFill>
            <a:srgbClr val="C6D2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marL="38100">
              <a:lnSpc>
                <a:spcPts val="186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389619" y="169163"/>
            <a:ext cx="1041400" cy="346075"/>
          </a:xfrm>
          <a:custGeom>
            <a:avLst/>
            <a:gdLst/>
            <a:ahLst/>
            <a:cxnLst/>
            <a:rect l="l" t="t" r="r" b="b"/>
            <a:pathLst>
              <a:path w="1041400" h="346075">
                <a:moveTo>
                  <a:pt x="337565" y="0"/>
                </a:moveTo>
                <a:lnTo>
                  <a:pt x="0" y="345947"/>
                </a:lnTo>
                <a:lnTo>
                  <a:pt x="1040891" y="345947"/>
                </a:lnTo>
                <a:lnTo>
                  <a:pt x="337565" y="0"/>
                </a:lnTo>
                <a:close/>
              </a:path>
            </a:pathLst>
          </a:custGeom>
          <a:solidFill>
            <a:srgbClr val="2531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9008745" cy="1769745"/>
          </a:xfrm>
          <a:custGeom>
            <a:avLst/>
            <a:gdLst/>
            <a:ahLst/>
            <a:cxnLst/>
            <a:rect l="l" t="t" r="r" b="b"/>
            <a:pathLst>
              <a:path w="9008745" h="1769745">
                <a:moveTo>
                  <a:pt x="9008364" y="0"/>
                </a:moveTo>
                <a:lnTo>
                  <a:pt x="7245096" y="0"/>
                </a:lnTo>
                <a:lnTo>
                  <a:pt x="7239000" y="0"/>
                </a:lnTo>
                <a:lnTo>
                  <a:pt x="0" y="0"/>
                </a:lnTo>
                <a:lnTo>
                  <a:pt x="0" y="1769364"/>
                </a:lnTo>
                <a:lnTo>
                  <a:pt x="7239000" y="1769364"/>
                </a:lnTo>
                <a:lnTo>
                  <a:pt x="7245096" y="1769364"/>
                </a:lnTo>
                <a:lnTo>
                  <a:pt x="7245096" y="1763268"/>
                </a:lnTo>
                <a:lnTo>
                  <a:pt x="9008364" y="0"/>
                </a:lnTo>
                <a:close/>
              </a:path>
            </a:pathLst>
          </a:custGeom>
          <a:solidFill>
            <a:srgbClr val="C6D2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0" y="507491"/>
            <a:ext cx="8404860" cy="1030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14647" y="1827657"/>
            <a:ext cx="7973059" cy="2540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86361" y="6273798"/>
            <a:ext cx="314959" cy="252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marL="38100">
              <a:lnSpc>
                <a:spcPts val="186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59923" y="876300"/>
            <a:ext cx="1731645" cy="577850"/>
          </a:xfrm>
          <a:custGeom>
            <a:avLst/>
            <a:gdLst/>
            <a:ahLst/>
            <a:cxnLst/>
            <a:rect l="l" t="t" r="r" b="b"/>
            <a:pathLst>
              <a:path w="1731645" h="577850">
                <a:moveTo>
                  <a:pt x="561340" y="0"/>
                </a:moveTo>
                <a:lnTo>
                  <a:pt x="0" y="577596"/>
                </a:lnTo>
                <a:lnTo>
                  <a:pt x="1731264" y="577596"/>
                </a:lnTo>
                <a:lnTo>
                  <a:pt x="561340" y="0"/>
                </a:lnTo>
                <a:close/>
              </a:path>
            </a:pathLst>
          </a:custGeom>
          <a:solidFill>
            <a:srgbClr val="25314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1539855" cy="6858000"/>
            </a:xfrm>
            <a:custGeom>
              <a:avLst/>
              <a:gdLst/>
              <a:ahLst/>
              <a:cxnLst/>
              <a:rect l="l" t="t" r="r" b="b"/>
              <a:pathLst>
                <a:path w="11539855" h="6858000">
                  <a:moveTo>
                    <a:pt x="11539715" y="0"/>
                  </a:moveTo>
                  <a:lnTo>
                    <a:pt x="4700016" y="0"/>
                  </a:lnTo>
                  <a:lnTo>
                    <a:pt x="4690872" y="0"/>
                  </a:lnTo>
                  <a:lnTo>
                    <a:pt x="0" y="0"/>
                  </a:lnTo>
                  <a:lnTo>
                    <a:pt x="0" y="6858000"/>
                  </a:lnTo>
                  <a:lnTo>
                    <a:pt x="4700016" y="6858000"/>
                  </a:lnTo>
                  <a:lnTo>
                    <a:pt x="4700016" y="6839712"/>
                  </a:lnTo>
                  <a:lnTo>
                    <a:pt x="11539715" y="0"/>
                  </a:lnTo>
                  <a:close/>
                </a:path>
              </a:pathLst>
            </a:custGeom>
            <a:solidFill>
              <a:srgbClr val="C6D2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453895"/>
              <a:ext cx="11797665" cy="3950335"/>
            </a:xfrm>
            <a:custGeom>
              <a:avLst/>
              <a:gdLst/>
              <a:ahLst/>
              <a:cxnLst/>
              <a:rect l="l" t="t" r="r" b="b"/>
              <a:pathLst>
                <a:path w="11797665" h="3950335">
                  <a:moveTo>
                    <a:pt x="11797284" y="0"/>
                  </a:moveTo>
                  <a:lnTo>
                    <a:pt x="7851648" y="0"/>
                  </a:lnTo>
                  <a:lnTo>
                    <a:pt x="7847076" y="0"/>
                  </a:lnTo>
                  <a:lnTo>
                    <a:pt x="0" y="0"/>
                  </a:lnTo>
                  <a:lnTo>
                    <a:pt x="0" y="3950208"/>
                  </a:lnTo>
                  <a:lnTo>
                    <a:pt x="7847076" y="3950208"/>
                  </a:lnTo>
                  <a:lnTo>
                    <a:pt x="7851648" y="3950208"/>
                  </a:lnTo>
                  <a:lnTo>
                    <a:pt x="7851648" y="3945636"/>
                  </a:lnTo>
                  <a:lnTo>
                    <a:pt x="11797284" y="0"/>
                  </a:lnTo>
                  <a:close/>
                </a:path>
              </a:pathLst>
            </a:custGeom>
            <a:solidFill>
              <a:srgbClr val="3E52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02708" y="6106667"/>
              <a:ext cx="525780" cy="175260"/>
            </a:xfrm>
            <a:custGeom>
              <a:avLst/>
              <a:gdLst/>
              <a:ahLst/>
              <a:cxnLst/>
              <a:rect l="l" t="t" r="r" b="b"/>
              <a:pathLst>
                <a:path w="525779" h="175260">
                  <a:moveTo>
                    <a:pt x="525779" y="0"/>
                  </a:moveTo>
                  <a:lnTo>
                    <a:pt x="0" y="0"/>
                  </a:lnTo>
                  <a:lnTo>
                    <a:pt x="355345" y="175259"/>
                  </a:lnTo>
                  <a:lnTo>
                    <a:pt x="525779" y="0"/>
                  </a:lnTo>
                  <a:close/>
                </a:path>
              </a:pathLst>
            </a:custGeom>
            <a:solidFill>
              <a:srgbClr val="D26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07280" y="5704332"/>
              <a:ext cx="7284720" cy="407034"/>
            </a:xfrm>
            <a:custGeom>
              <a:avLst/>
              <a:gdLst/>
              <a:ahLst/>
              <a:cxnLst/>
              <a:rect l="l" t="t" r="r" b="b"/>
              <a:pathLst>
                <a:path w="7284720" h="407035">
                  <a:moveTo>
                    <a:pt x="7284720" y="0"/>
                  </a:moveTo>
                  <a:lnTo>
                    <a:pt x="405384" y="0"/>
                  </a:lnTo>
                  <a:lnTo>
                    <a:pt x="396240" y="0"/>
                  </a:lnTo>
                  <a:lnTo>
                    <a:pt x="396240" y="9182"/>
                  </a:lnTo>
                  <a:lnTo>
                    <a:pt x="0" y="406908"/>
                  </a:lnTo>
                  <a:lnTo>
                    <a:pt x="396240" y="406908"/>
                  </a:lnTo>
                  <a:lnTo>
                    <a:pt x="405384" y="406908"/>
                  </a:lnTo>
                  <a:lnTo>
                    <a:pt x="7284720" y="406908"/>
                  </a:lnTo>
                  <a:lnTo>
                    <a:pt x="7284720" y="0"/>
                  </a:lnTo>
                  <a:close/>
                </a:path>
              </a:pathLst>
            </a:custGeom>
            <a:solidFill>
              <a:srgbClr val="FF9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58817" y="17525"/>
              <a:ext cx="4491355" cy="1417320"/>
            </a:xfrm>
            <a:custGeom>
              <a:avLst/>
              <a:gdLst/>
              <a:ahLst/>
              <a:cxnLst/>
              <a:rect l="l" t="t" r="r" b="b"/>
              <a:pathLst>
                <a:path w="4491355" h="1417320">
                  <a:moveTo>
                    <a:pt x="4491228" y="0"/>
                  </a:moveTo>
                  <a:lnTo>
                    <a:pt x="0" y="0"/>
                  </a:lnTo>
                  <a:lnTo>
                    <a:pt x="0" y="1417320"/>
                  </a:lnTo>
                  <a:lnTo>
                    <a:pt x="4491228" y="1417320"/>
                  </a:lnTo>
                  <a:lnTo>
                    <a:pt x="44912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58817" y="17525"/>
              <a:ext cx="4491355" cy="1417320"/>
            </a:xfrm>
            <a:custGeom>
              <a:avLst/>
              <a:gdLst/>
              <a:ahLst/>
              <a:cxnLst/>
              <a:rect l="l" t="t" r="r" b="b"/>
              <a:pathLst>
                <a:path w="4491355" h="1417320">
                  <a:moveTo>
                    <a:pt x="0" y="1417320"/>
                  </a:moveTo>
                  <a:lnTo>
                    <a:pt x="4491228" y="1417320"/>
                  </a:lnTo>
                  <a:lnTo>
                    <a:pt x="4491228" y="0"/>
                  </a:lnTo>
                  <a:lnTo>
                    <a:pt x="0" y="0"/>
                  </a:lnTo>
                  <a:lnTo>
                    <a:pt x="0" y="1417320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70763" y="2522600"/>
            <a:ext cx="53098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Предметная</a:t>
            </a:r>
            <a:r>
              <a:rPr sz="4000" spc="-270" dirty="0"/>
              <a:t> </a:t>
            </a:r>
            <a:r>
              <a:rPr sz="4000" spc="-10" dirty="0"/>
              <a:t>область</a:t>
            </a:r>
            <a:endParaRPr sz="4000"/>
          </a:p>
        </p:txBody>
      </p:sp>
      <p:sp>
        <p:nvSpPr>
          <p:cNvPr id="11" name="object 11"/>
          <p:cNvSpPr txBox="1"/>
          <p:nvPr/>
        </p:nvSpPr>
        <p:spPr>
          <a:xfrm>
            <a:off x="270763" y="3132200"/>
            <a:ext cx="877697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«Иностранные</a:t>
            </a:r>
            <a:r>
              <a:rPr sz="4000" b="1" spc="-114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языки»</a:t>
            </a:r>
            <a:r>
              <a:rPr sz="4000" b="1" spc="-12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4000" b="1" spc="-13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40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контексте </a:t>
            </a:r>
            <a:r>
              <a:rPr sz="40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обновленных</a:t>
            </a:r>
            <a:r>
              <a:rPr sz="4000" b="1" spc="-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4000" b="1" spc="-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ФГОС</a:t>
            </a:r>
            <a:endParaRPr sz="40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237" y="852373"/>
            <a:ext cx="802322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ПРЕДМЕТНАЯ</a:t>
            </a:r>
            <a:r>
              <a:rPr sz="2000" spc="-30" dirty="0"/>
              <a:t> </a:t>
            </a:r>
            <a:r>
              <a:rPr sz="2000" dirty="0"/>
              <a:t>ОБЛАСТЬ</a:t>
            </a:r>
            <a:r>
              <a:rPr sz="2000" spc="-45" dirty="0"/>
              <a:t> </a:t>
            </a:r>
            <a:r>
              <a:rPr sz="2000" dirty="0"/>
              <a:t>«ИНОСТРАННЫЙ</a:t>
            </a:r>
            <a:r>
              <a:rPr sz="2000" spc="-45" dirty="0"/>
              <a:t> </a:t>
            </a:r>
            <a:r>
              <a:rPr sz="2000" dirty="0"/>
              <a:t>ЯЗЫК»</a:t>
            </a:r>
            <a:r>
              <a:rPr sz="2000" spc="-20" dirty="0"/>
              <a:t> </a:t>
            </a:r>
            <a:r>
              <a:rPr sz="2000" dirty="0"/>
              <a:t>(ФГОС</a:t>
            </a:r>
            <a:r>
              <a:rPr sz="2000" spc="-45" dirty="0"/>
              <a:t> </a:t>
            </a:r>
            <a:r>
              <a:rPr sz="2000" spc="-20" dirty="0"/>
              <a:t>ООО)</a:t>
            </a:r>
            <a:endParaRPr sz="2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3570" y="1951485"/>
            <a:ext cx="7587849" cy="445311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5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86830" y="4002633"/>
            <a:ext cx="9305290" cy="2855595"/>
            <a:chOff x="2886830" y="4002633"/>
            <a:chExt cx="9305290" cy="2855595"/>
          </a:xfrm>
        </p:grpSpPr>
        <p:sp>
          <p:nvSpPr>
            <p:cNvPr id="3" name="object 3"/>
            <p:cNvSpPr/>
            <p:nvPr/>
          </p:nvSpPr>
          <p:spPr>
            <a:xfrm>
              <a:off x="9265920" y="6195060"/>
              <a:ext cx="2926080" cy="407034"/>
            </a:xfrm>
            <a:custGeom>
              <a:avLst/>
              <a:gdLst/>
              <a:ahLst/>
              <a:cxnLst/>
              <a:rect l="l" t="t" r="r" b="b"/>
              <a:pathLst>
                <a:path w="2926079" h="407034">
                  <a:moveTo>
                    <a:pt x="2926080" y="0"/>
                  </a:moveTo>
                  <a:lnTo>
                    <a:pt x="406908" y="0"/>
                  </a:lnTo>
                  <a:lnTo>
                    <a:pt x="397764" y="0"/>
                  </a:lnTo>
                  <a:lnTo>
                    <a:pt x="397764" y="9144"/>
                  </a:lnTo>
                  <a:lnTo>
                    <a:pt x="0" y="406908"/>
                  </a:lnTo>
                  <a:lnTo>
                    <a:pt x="397764" y="406908"/>
                  </a:lnTo>
                  <a:lnTo>
                    <a:pt x="406908" y="406908"/>
                  </a:lnTo>
                  <a:lnTo>
                    <a:pt x="2926080" y="406908"/>
                  </a:lnTo>
                  <a:lnTo>
                    <a:pt x="2926080" y="0"/>
                  </a:lnTo>
                  <a:close/>
                </a:path>
              </a:pathLst>
            </a:custGeom>
            <a:solidFill>
              <a:srgbClr val="FF9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86830" y="4002633"/>
              <a:ext cx="7141524" cy="1950110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1767" y="1563624"/>
            <a:ext cx="5940552" cy="229971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255634" y="2358390"/>
            <a:ext cx="1274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26193"/>
                </a:solidFill>
                <a:latin typeface="Arial" panose="020B0604020202020204"/>
                <a:cs typeface="Arial" panose="020B0604020202020204"/>
              </a:rPr>
              <a:t>ФГОС</a:t>
            </a:r>
            <a:r>
              <a:rPr sz="1800" b="1" spc="-60" dirty="0">
                <a:solidFill>
                  <a:srgbClr val="42619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spc="-25" dirty="0">
                <a:solidFill>
                  <a:srgbClr val="426193"/>
                </a:solidFill>
                <a:latin typeface="Arial" panose="020B0604020202020204"/>
                <a:cs typeface="Arial" panose="020B0604020202020204"/>
              </a:rPr>
              <a:t>НОО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5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1215034" y="4671136"/>
            <a:ext cx="12884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26193"/>
                </a:solidFill>
                <a:latin typeface="Arial" panose="020B0604020202020204"/>
                <a:cs typeface="Arial" panose="020B0604020202020204"/>
              </a:rPr>
              <a:t>ФГОС</a:t>
            </a:r>
            <a:r>
              <a:rPr sz="1800" b="1" spc="-65" dirty="0">
                <a:solidFill>
                  <a:srgbClr val="42619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spc="-25" dirty="0">
                <a:solidFill>
                  <a:srgbClr val="426193"/>
                </a:solidFill>
                <a:latin typeface="Arial" panose="020B0604020202020204"/>
                <a:cs typeface="Arial" panose="020B0604020202020204"/>
              </a:rPr>
              <a:t>ООО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507491"/>
            <a:ext cx="8404860" cy="1030605"/>
          </a:xfrm>
          <a:prstGeom prst="rect">
            <a:avLst/>
          </a:prstGeom>
          <a:solidFill>
            <a:srgbClr val="3E5278"/>
          </a:solidFill>
        </p:spPr>
        <p:txBody>
          <a:bodyPr vert="horz" wrap="square" lIns="0" tIns="749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90"/>
              </a:spcBef>
            </a:pP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1176655" marR="833755">
              <a:lnSpc>
                <a:spcPct val="100000"/>
              </a:lnSpc>
              <a:spcBef>
                <a:spcPts val="5"/>
              </a:spcBef>
            </a:pPr>
            <a:r>
              <a:rPr sz="2000" dirty="0"/>
              <a:t>Особенности</a:t>
            </a:r>
            <a:r>
              <a:rPr sz="2000" spc="-65" dirty="0"/>
              <a:t> </a:t>
            </a:r>
            <a:r>
              <a:rPr sz="2000" dirty="0"/>
              <a:t>требований</a:t>
            </a:r>
            <a:r>
              <a:rPr sz="2000" spc="-80" dirty="0"/>
              <a:t> </a:t>
            </a:r>
            <a:r>
              <a:rPr sz="2000" dirty="0"/>
              <a:t>к</a:t>
            </a:r>
            <a:r>
              <a:rPr sz="2000" spc="-75" dirty="0"/>
              <a:t> </a:t>
            </a:r>
            <a:r>
              <a:rPr sz="2000" dirty="0"/>
              <a:t>результатам</a:t>
            </a:r>
            <a:r>
              <a:rPr sz="2000" spc="-25" dirty="0"/>
              <a:t> </a:t>
            </a:r>
            <a:r>
              <a:rPr sz="2000" spc="-10" dirty="0"/>
              <a:t>освоения </a:t>
            </a:r>
            <a:r>
              <a:rPr sz="2000" dirty="0"/>
              <a:t>предмета</a:t>
            </a:r>
            <a:r>
              <a:rPr sz="2000" spc="-65" dirty="0"/>
              <a:t> </a:t>
            </a:r>
            <a:r>
              <a:rPr sz="2000" dirty="0"/>
              <a:t>«Иностранный</a:t>
            </a:r>
            <a:r>
              <a:rPr sz="2000" spc="-50" dirty="0"/>
              <a:t> </a:t>
            </a:r>
            <a:r>
              <a:rPr sz="2000" spc="-10" dirty="0"/>
              <a:t>язык»</a:t>
            </a:r>
            <a:endParaRPr sz="2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5878" y="2095105"/>
            <a:ext cx="8277097" cy="369780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5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9619" y="169163"/>
            <a:ext cx="1041400" cy="346075"/>
          </a:xfrm>
          <a:custGeom>
            <a:avLst/>
            <a:gdLst/>
            <a:ahLst/>
            <a:cxnLst/>
            <a:rect l="l" t="t" r="r" b="b"/>
            <a:pathLst>
              <a:path w="1041400" h="346075">
                <a:moveTo>
                  <a:pt x="337565" y="0"/>
                </a:moveTo>
                <a:lnTo>
                  <a:pt x="0" y="345947"/>
                </a:lnTo>
                <a:lnTo>
                  <a:pt x="1040891" y="345947"/>
                </a:lnTo>
                <a:lnTo>
                  <a:pt x="337565" y="0"/>
                </a:lnTo>
                <a:close/>
              </a:path>
            </a:pathLst>
          </a:custGeom>
          <a:solidFill>
            <a:srgbClr val="25314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431020" cy="1769745"/>
            <a:chOff x="0" y="0"/>
            <a:chExt cx="9431020" cy="176974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008745" cy="1769745"/>
            </a:xfrm>
            <a:custGeom>
              <a:avLst/>
              <a:gdLst/>
              <a:ahLst/>
              <a:cxnLst/>
              <a:rect l="l" t="t" r="r" b="b"/>
              <a:pathLst>
                <a:path w="9008745" h="1769745">
                  <a:moveTo>
                    <a:pt x="9008364" y="0"/>
                  </a:moveTo>
                  <a:lnTo>
                    <a:pt x="7245096" y="0"/>
                  </a:lnTo>
                  <a:lnTo>
                    <a:pt x="7239000" y="0"/>
                  </a:lnTo>
                  <a:lnTo>
                    <a:pt x="0" y="0"/>
                  </a:lnTo>
                  <a:lnTo>
                    <a:pt x="0" y="1769364"/>
                  </a:lnTo>
                  <a:lnTo>
                    <a:pt x="7239000" y="1769364"/>
                  </a:lnTo>
                  <a:lnTo>
                    <a:pt x="7245096" y="1769364"/>
                  </a:lnTo>
                  <a:lnTo>
                    <a:pt x="7245096" y="1763268"/>
                  </a:lnTo>
                  <a:lnTo>
                    <a:pt x="9008364" y="0"/>
                  </a:lnTo>
                  <a:close/>
                </a:path>
              </a:pathLst>
            </a:custGeom>
            <a:solidFill>
              <a:srgbClr val="C6D2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400288" y="507491"/>
              <a:ext cx="1030605" cy="1030605"/>
            </a:xfrm>
            <a:custGeom>
              <a:avLst/>
              <a:gdLst/>
              <a:ahLst/>
              <a:cxnLst/>
              <a:rect l="l" t="t" r="r" b="b"/>
              <a:pathLst>
                <a:path w="1030604" h="1030605">
                  <a:moveTo>
                    <a:pt x="1030223" y="0"/>
                  </a:moveTo>
                  <a:lnTo>
                    <a:pt x="0" y="0"/>
                  </a:lnTo>
                  <a:lnTo>
                    <a:pt x="0" y="1030224"/>
                  </a:lnTo>
                  <a:lnTo>
                    <a:pt x="1030223" y="0"/>
                  </a:lnTo>
                  <a:close/>
                </a:path>
              </a:pathLst>
            </a:custGeom>
            <a:solidFill>
              <a:srgbClr val="3E52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9262871" y="6597395"/>
            <a:ext cx="525780" cy="175260"/>
          </a:xfrm>
          <a:custGeom>
            <a:avLst/>
            <a:gdLst/>
            <a:ahLst/>
            <a:cxnLst/>
            <a:rect l="l" t="t" r="r" b="b"/>
            <a:pathLst>
              <a:path w="525779" h="175259">
                <a:moveTo>
                  <a:pt x="525779" y="0"/>
                </a:moveTo>
                <a:lnTo>
                  <a:pt x="0" y="0"/>
                </a:lnTo>
                <a:lnTo>
                  <a:pt x="355346" y="175259"/>
                </a:lnTo>
                <a:lnTo>
                  <a:pt x="525779" y="0"/>
                </a:lnTo>
                <a:close/>
              </a:path>
            </a:pathLst>
          </a:custGeom>
          <a:solidFill>
            <a:srgbClr val="D26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9265919" y="5963411"/>
            <a:ext cx="2926080" cy="894715"/>
            <a:chOff x="9265919" y="5963411"/>
            <a:chExt cx="2926080" cy="894715"/>
          </a:xfrm>
        </p:grpSpPr>
        <p:sp>
          <p:nvSpPr>
            <p:cNvPr id="8" name="object 8"/>
            <p:cNvSpPr/>
            <p:nvPr/>
          </p:nvSpPr>
          <p:spPr>
            <a:xfrm>
              <a:off x="9474708" y="5963411"/>
              <a:ext cx="2717800" cy="894715"/>
            </a:xfrm>
            <a:custGeom>
              <a:avLst/>
              <a:gdLst/>
              <a:ahLst/>
              <a:cxnLst/>
              <a:rect l="l" t="t" r="r" b="b"/>
              <a:pathLst>
                <a:path w="2717800" h="894715">
                  <a:moveTo>
                    <a:pt x="2717279" y="0"/>
                  </a:moveTo>
                  <a:lnTo>
                    <a:pt x="894588" y="0"/>
                  </a:lnTo>
                  <a:lnTo>
                    <a:pt x="891540" y="0"/>
                  </a:lnTo>
                  <a:lnTo>
                    <a:pt x="891540" y="3048"/>
                  </a:lnTo>
                  <a:lnTo>
                    <a:pt x="0" y="894588"/>
                  </a:lnTo>
                  <a:lnTo>
                    <a:pt x="891540" y="894588"/>
                  </a:lnTo>
                  <a:lnTo>
                    <a:pt x="894588" y="894588"/>
                  </a:lnTo>
                  <a:lnTo>
                    <a:pt x="2717279" y="894588"/>
                  </a:lnTo>
                  <a:lnTo>
                    <a:pt x="2717279" y="0"/>
                  </a:lnTo>
                  <a:close/>
                </a:path>
              </a:pathLst>
            </a:custGeom>
            <a:solidFill>
              <a:srgbClr val="C6D2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265920" y="6195059"/>
              <a:ext cx="2926080" cy="407034"/>
            </a:xfrm>
            <a:custGeom>
              <a:avLst/>
              <a:gdLst/>
              <a:ahLst/>
              <a:cxnLst/>
              <a:rect l="l" t="t" r="r" b="b"/>
              <a:pathLst>
                <a:path w="2926079" h="407034">
                  <a:moveTo>
                    <a:pt x="2926080" y="0"/>
                  </a:moveTo>
                  <a:lnTo>
                    <a:pt x="406908" y="0"/>
                  </a:lnTo>
                  <a:lnTo>
                    <a:pt x="397764" y="0"/>
                  </a:lnTo>
                  <a:lnTo>
                    <a:pt x="397764" y="9144"/>
                  </a:lnTo>
                  <a:lnTo>
                    <a:pt x="0" y="406908"/>
                  </a:lnTo>
                  <a:lnTo>
                    <a:pt x="397764" y="406908"/>
                  </a:lnTo>
                  <a:lnTo>
                    <a:pt x="406908" y="406908"/>
                  </a:lnTo>
                  <a:lnTo>
                    <a:pt x="2926080" y="406908"/>
                  </a:lnTo>
                  <a:lnTo>
                    <a:pt x="2926080" y="0"/>
                  </a:lnTo>
                  <a:close/>
                </a:path>
              </a:pathLst>
            </a:custGeom>
            <a:solidFill>
              <a:srgbClr val="FF9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0" y="507491"/>
            <a:ext cx="8404860" cy="1030605"/>
          </a:xfrm>
          <a:prstGeom prst="rect">
            <a:avLst/>
          </a:prstGeom>
          <a:solidFill>
            <a:srgbClr val="3E5278"/>
          </a:solidFill>
        </p:spPr>
        <p:txBody>
          <a:bodyPr vert="horz" wrap="square" lIns="0" tIns="214629" rIns="0" bIns="0" rtlCol="0">
            <a:spAutoFit/>
          </a:bodyPr>
          <a:lstStyle/>
          <a:p>
            <a:pPr marL="1176655">
              <a:lnSpc>
                <a:spcPct val="100000"/>
              </a:lnSpc>
              <a:spcBef>
                <a:spcPts val="1690"/>
              </a:spcBef>
            </a:pPr>
            <a:r>
              <a:rPr sz="20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СОДЕРЖАНИЕ</a:t>
            </a:r>
            <a:r>
              <a:rPr sz="2000" b="1" spc="-7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ОБУЧЕНИЯ</a:t>
            </a:r>
            <a:r>
              <a:rPr sz="2000" b="1" spc="-6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УЧЕБНОМУ</a:t>
            </a:r>
            <a:r>
              <a:rPr sz="2000" b="1" spc="-6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ПРЕДМЕТУ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 marL="1176655">
              <a:lnSpc>
                <a:spcPct val="100000"/>
              </a:lnSpc>
            </a:pPr>
            <a:r>
              <a:rPr sz="2000" spc="-1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«ИНОСТРАННЫЙ</a:t>
            </a:r>
            <a:r>
              <a:rPr sz="2000" spc="-5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ЯЗЫК»</a:t>
            </a:r>
            <a:r>
              <a:rPr sz="2000" spc="-35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(ПООП</a:t>
            </a:r>
            <a:r>
              <a:rPr sz="2000" b="1" spc="-9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ООО)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5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11" name="object 11"/>
          <p:cNvSpPr txBox="1"/>
          <p:nvPr/>
        </p:nvSpPr>
        <p:spPr>
          <a:xfrm>
            <a:off x="1300099" y="2223973"/>
            <a:ext cx="4213225" cy="770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3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Коммуникативные</a:t>
            </a:r>
            <a:r>
              <a:rPr sz="2000" spc="-2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умения</a:t>
            </a:r>
            <a:endParaRPr sz="2000">
              <a:latin typeface="Microsoft Sans Serif" panose="020B0604020202020204"/>
              <a:cs typeface="Microsoft Sans Serif" panose="020B0604020202020204"/>
            </a:endParaRPr>
          </a:p>
          <a:p>
            <a:pPr marL="12700" marR="5080">
              <a:lnSpc>
                <a:spcPct val="100000"/>
              </a:lnSpc>
              <a:spcBef>
                <a:spcPts val="820"/>
              </a:spcBef>
              <a:tabLst>
                <a:tab pos="645160" algn="l"/>
                <a:tab pos="1458595" algn="l"/>
                <a:tab pos="2520950" algn="l"/>
                <a:tab pos="2746375" algn="l"/>
                <a:tab pos="3865245" algn="l"/>
              </a:tabLst>
            </a:pPr>
            <a:r>
              <a:rPr sz="11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Формирование</a:t>
            </a:r>
            <a:r>
              <a:rPr sz="1100" spc="15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1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умения</a:t>
            </a:r>
            <a:r>
              <a:rPr sz="1100" spc="16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1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общаться</a:t>
            </a:r>
            <a:r>
              <a:rPr sz="1100" spc="16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1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</a:t>
            </a:r>
            <a:r>
              <a:rPr sz="1100" spc="16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1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устной</a:t>
            </a:r>
            <a:r>
              <a:rPr sz="1100" spc="16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1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1100" spc="1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1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письменной форме,</a:t>
            </a:r>
            <a:r>
              <a:rPr sz="11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1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используя</a:t>
            </a:r>
            <a:r>
              <a:rPr sz="11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100" i="1" spc="-1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рецептивные</a:t>
            </a:r>
            <a:r>
              <a:rPr sz="1100" i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1100" i="1" spc="-5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100" i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1100" i="1" spc="-1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продуктивные</a:t>
            </a:r>
            <a:r>
              <a:rPr sz="1100" i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11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виды</a:t>
            </a:r>
            <a:endParaRPr sz="11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56457" y="2968244"/>
            <a:ext cx="18561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тематического</a:t>
            </a:r>
            <a:r>
              <a:rPr sz="1100" spc="26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1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содержания</a:t>
            </a:r>
            <a:endParaRPr sz="11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00099" y="2968244"/>
            <a:ext cx="2286635" cy="864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речевой</a:t>
            </a:r>
            <a:r>
              <a:rPr sz="1100" spc="41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1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деятельности</a:t>
            </a:r>
            <a:r>
              <a:rPr sz="1100" spc="42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1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</a:t>
            </a:r>
            <a:r>
              <a:rPr sz="1100" spc="44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1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рамках </a:t>
            </a:r>
            <a:r>
              <a:rPr sz="11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речи</a:t>
            </a:r>
            <a:endParaRPr sz="1100">
              <a:latin typeface="Microsoft Sans Serif" panose="020B0604020202020204"/>
              <a:cs typeface="Microsoft Sans Serif" panose="020B0604020202020204"/>
            </a:endParaRPr>
          </a:p>
          <a:p>
            <a:pPr marL="12700">
              <a:lnSpc>
                <a:spcPct val="100000"/>
              </a:lnSpc>
              <a:spcBef>
                <a:spcPts val="775"/>
              </a:spcBef>
              <a:tabLst>
                <a:tab pos="485775" algn="l"/>
              </a:tabLst>
            </a:pPr>
            <a:r>
              <a:rPr sz="2000" spc="-5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▰</a:t>
            </a:r>
            <a:r>
              <a:rPr sz="200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	</a:t>
            </a:r>
            <a:r>
              <a:rPr sz="265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Говорение</a:t>
            </a:r>
            <a:endParaRPr sz="265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00099" y="3808831"/>
            <a:ext cx="3867785" cy="154813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  <a:tabLst>
                <a:tab pos="485775" algn="l"/>
              </a:tabLst>
            </a:pPr>
            <a:r>
              <a:rPr sz="2000" spc="-5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▰</a:t>
            </a:r>
            <a:r>
              <a:rPr sz="200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	</a:t>
            </a:r>
            <a:r>
              <a:rPr sz="265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Аудирование</a:t>
            </a:r>
            <a:endParaRPr sz="2650">
              <a:latin typeface="Microsoft Sans Serif" panose="020B0604020202020204"/>
              <a:cs typeface="Microsoft Sans Serif" panose="020B0604020202020204"/>
            </a:endParaRPr>
          </a:p>
          <a:p>
            <a:pPr marL="12700">
              <a:lnSpc>
                <a:spcPct val="100000"/>
              </a:lnSpc>
              <a:spcBef>
                <a:spcPts val="820"/>
              </a:spcBef>
              <a:tabLst>
                <a:tab pos="485775" algn="l"/>
              </a:tabLst>
            </a:pPr>
            <a:r>
              <a:rPr sz="2000" spc="-5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▰</a:t>
            </a:r>
            <a:r>
              <a:rPr sz="200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	</a:t>
            </a:r>
            <a:r>
              <a:rPr sz="2650" b="1" i="1" dirty="0">
                <a:solidFill>
                  <a:srgbClr val="D26E00"/>
                </a:solidFill>
                <a:latin typeface="Arial" panose="020B0604020202020204"/>
                <a:cs typeface="Arial" panose="020B0604020202020204"/>
              </a:rPr>
              <a:t>Смысловое</a:t>
            </a:r>
            <a:r>
              <a:rPr sz="2650" b="1" i="1" spc="-15" dirty="0">
                <a:solidFill>
                  <a:srgbClr val="D26E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650" b="1" i="1" spc="-10" dirty="0">
                <a:solidFill>
                  <a:srgbClr val="D26E00"/>
                </a:solidFill>
                <a:latin typeface="Arial" panose="020B0604020202020204"/>
                <a:cs typeface="Arial" panose="020B0604020202020204"/>
              </a:rPr>
              <a:t>чтение</a:t>
            </a:r>
            <a:endParaRPr sz="265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  <a:tabLst>
                <a:tab pos="485775" algn="l"/>
              </a:tabLst>
            </a:pPr>
            <a:r>
              <a:rPr sz="2000" spc="-5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▰</a:t>
            </a:r>
            <a:r>
              <a:rPr sz="200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	</a:t>
            </a:r>
            <a:r>
              <a:rPr sz="26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Письменная</a:t>
            </a:r>
            <a:r>
              <a:rPr sz="265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речь</a:t>
            </a:r>
            <a:endParaRPr sz="265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76569" y="2223973"/>
            <a:ext cx="324929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Языковые</a:t>
            </a:r>
            <a:r>
              <a:rPr sz="2000" spc="-6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знания</a:t>
            </a:r>
            <a:r>
              <a:rPr sz="2000" spc="-6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2000" spc="-3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умения</a:t>
            </a:r>
            <a:endParaRPr sz="20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76569" y="2528417"/>
            <a:ext cx="4104640" cy="307530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  <a:tabLst>
                <a:tab pos="485775" algn="l"/>
              </a:tabLst>
            </a:pPr>
            <a:r>
              <a:rPr sz="2000" spc="-5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▰</a:t>
            </a:r>
            <a:r>
              <a:rPr sz="200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	</a:t>
            </a:r>
            <a:r>
              <a:rPr sz="2000" spc="-3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Фонетическая</a:t>
            </a:r>
            <a:r>
              <a:rPr sz="2000" spc="-3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сторона</a:t>
            </a:r>
            <a:r>
              <a:rPr sz="2000" spc="-4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речи</a:t>
            </a:r>
            <a:endParaRPr sz="2000">
              <a:latin typeface="Microsoft Sans Serif" panose="020B0604020202020204"/>
              <a:cs typeface="Microsoft Sans Serif" panose="020B0604020202020204"/>
            </a:endParaRPr>
          </a:p>
          <a:p>
            <a:pPr marL="486410" marR="735330" indent="-474345">
              <a:lnSpc>
                <a:spcPct val="100000"/>
              </a:lnSpc>
              <a:spcBef>
                <a:spcPts val="805"/>
              </a:spcBef>
              <a:tabLst>
                <a:tab pos="485775" algn="l"/>
              </a:tabLst>
            </a:pPr>
            <a:r>
              <a:rPr sz="2000" spc="-5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▰</a:t>
            </a:r>
            <a:r>
              <a:rPr sz="200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	</a:t>
            </a:r>
            <a:r>
              <a:rPr sz="20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Графика,</a:t>
            </a:r>
            <a:r>
              <a:rPr sz="2000" spc="-10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орфография</a:t>
            </a:r>
            <a:r>
              <a:rPr sz="2000" spc="-114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 </a:t>
            </a:r>
            <a:r>
              <a:rPr sz="20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пунктуация</a:t>
            </a:r>
            <a:endParaRPr sz="2000">
              <a:latin typeface="Microsoft Sans Serif" panose="020B0604020202020204"/>
              <a:cs typeface="Microsoft Sans Serif" panose="020B0604020202020204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  <a:tabLst>
                <a:tab pos="485775" algn="l"/>
              </a:tabLst>
            </a:pPr>
            <a:r>
              <a:rPr sz="2000" spc="-5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▰</a:t>
            </a:r>
            <a:r>
              <a:rPr sz="200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	</a:t>
            </a:r>
            <a:r>
              <a:rPr sz="2000" spc="-3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Лексическая</a:t>
            </a:r>
            <a:r>
              <a:rPr sz="2000" spc="-6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сторона</a:t>
            </a:r>
            <a:r>
              <a:rPr sz="2000" spc="-6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речи</a:t>
            </a:r>
            <a:endParaRPr sz="2000">
              <a:latin typeface="Microsoft Sans Serif" panose="020B0604020202020204"/>
              <a:cs typeface="Microsoft Sans Serif" panose="020B0604020202020204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  <a:tabLst>
                <a:tab pos="485775" algn="l"/>
              </a:tabLst>
            </a:pPr>
            <a:r>
              <a:rPr sz="2000" spc="-5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▰</a:t>
            </a:r>
            <a:r>
              <a:rPr sz="200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	</a:t>
            </a:r>
            <a:r>
              <a:rPr sz="2000" spc="-2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Грамматическая</a:t>
            </a:r>
            <a:r>
              <a:rPr sz="2000" spc="-3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сторона </a:t>
            </a:r>
            <a:r>
              <a:rPr sz="20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речи</a:t>
            </a:r>
            <a:endParaRPr sz="2000">
              <a:latin typeface="Microsoft Sans Serif" panose="020B0604020202020204"/>
              <a:cs typeface="Microsoft Sans Serif" panose="020B0604020202020204"/>
            </a:endParaRPr>
          </a:p>
          <a:p>
            <a:pPr marL="486410" marR="392430" indent="-474345">
              <a:lnSpc>
                <a:spcPct val="100000"/>
              </a:lnSpc>
              <a:spcBef>
                <a:spcPts val="805"/>
              </a:spcBef>
              <a:tabLst>
                <a:tab pos="485775" algn="l"/>
              </a:tabLst>
            </a:pPr>
            <a:r>
              <a:rPr sz="2000" spc="-5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▰</a:t>
            </a:r>
            <a:r>
              <a:rPr sz="200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	</a:t>
            </a:r>
            <a:r>
              <a:rPr sz="20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Социокультурные</a:t>
            </a:r>
            <a:r>
              <a:rPr sz="2000" spc="-1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знания</a:t>
            </a:r>
            <a:r>
              <a:rPr sz="2000" spc="-9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 </a:t>
            </a:r>
            <a:r>
              <a:rPr sz="20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умения</a:t>
            </a:r>
            <a:endParaRPr sz="2000">
              <a:latin typeface="Microsoft Sans Serif" panose="020B0604020202020204"/>
              <a:cs typeface="Microsoft Sans Serif" panose="020B0604020202020204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  <a:tabLst>
                <a:tab pos="485775" algn="l"/>
              </a:tabLst>
            </a:pPr>
            <a:r>
              <a:rPr sz="2000" spc="-5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▰</a:t>
            </a:r>
            <a:r>
              <a:rPr sz="200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	</a:t>
            </a:r>
            <a:r>
              <a:rPr sz="20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Компенсаторные</a:t>
            </a:r>
            <a:r>
              <a:rPr sz="2000" spc="-5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умения</a:t>
            </a:r>
            <a:endParaRPr sz="2000">
              <a:latin typeface="Microsoft Sans Serif" panose="020B0604020202020204"/>
              <a:cs typeface="Microsoft Sans Serif" panose="020B06040202020202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507491"/>
            <a:ext cx="8404860" cy="829310"/>
          </a:xfrm>
          <a:prstGeom prst="rect">
            <a:avLst/>
          </a:prstGeom>
          <a:solidFill>
            <a:srgbClr val="3E5278"/>
          </a:solidFill>
        </p:spPr>
        <p:txBody>
          <a:bodyPr vert="horz" wrap="square" lIns="0" tIns="214629" rIns="0" bIns="0" rtlCol="0">
            <a:spAutoFit/>
          </a:bodyPr>
          <a:lstStyle/>
          <a:p>
            <a:pPr marL="1176655" marR="1200150">
              <a:lnSpc>
                <a:spcPct val="100000"/>
              </a:lnSpc>
              <a:spcBef>
                <a:spcPts val="1690"/>
              </a:spcBef>
            </a:pPr>
            <a:r>
              <a:rPr lang="ru-RU" sz="2000" dirty="0"/>
              <a:t>Федеральные</a:t>
            </a:r>
            <a:r>
              <a:rPr sz="2000" spc="-95" dirty="0"/>
              <a:t> </a:t>
            </a:r>
            <a:r>
              <a:rPr sz="2000" dirty="0"/>
              <a:t>рабочие</a:t>
            </a:r>
            <a:r>
              <a:rPr sz="2000" spc="-80" dirty="0"/>
              <a:t> </a:t>
            </a:r>
            <a:r>
              <a:rPr sz="2000" dirty="0"/>
              <a:t>программы.</a:t>
            </a:r>
            <a:r>
              <a:rPr sz="2000" spc="-100" dirty="0"/>
              <a:t> </a:t>
            </a:r>
            <a:r>
              <a:rPr sz="2000" spc="-10" dirty="0"/>
              <a:t>Читательская грамотность</a:t>
            </a:r>
            <a:endParaRPr sz="2000"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5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300099" y="2173681"/>
            <a:ext cx="16700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85775" algn="l"/>
              </a:tabLst>
            </a:pPr>
            <a:r>
              <a:rPr sz="2000" spc="-5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▰</a:t>
            </a:r>
            <a:r>
              <a:rPr sz="200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	</a:t>
            </a:r>
            <a:r>
              <a:rPr sz="16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Предметная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97732" y="2225497"/>
            <a:ext cx="7874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область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4621" y="2225497"/>
            <a:ext cx="14160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«Иностранный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74317" y="2469895"/>
            <a:ext cx="385762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95"/>
              </a:spcBef>
              <a:tabLst>
                <a:tab pos="2458720" algn="l"/>
              </a:tabLst>
            </a:pPr>
            <a:r>
              <a:rPr sz="16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язык»</a:t>
            </a:r>
            <a:r>
              <a:rPr sz="1600" spc="28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 </a:t>
            </a:r>
            <a:r>
              <a:rPr sz="16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вносит</a:t>
            </a:r>
            <a:r>
              <a:rPr sz="1600" spc="28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 </a:t>
            </a:r>
            <a:r>
              <a:rPr sz="16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большой</a:t>
            </a:r>
            <a:r>
              <a:rPr sz="1600" spc="29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 </a:t>
            </a:r>
            <a:r>
              <a:rPr sz="16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вклад</a:t>
            </a:r>
            <a:r>
              <a:rPr sz="1600" spc="28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 </a:t>
            </a:r>
            <a:r>
              <a:rPr sz="1600" spc="-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 </a:t>
            </a:r>
            <a:r>
              <a:rPr sz="16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формирование</a:t>
            </a:r>
            <a:r>
              <a:rPr sz="16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600" b="1" spc="-10" dirty="0">
                <a:solidFill>
                  <a:srgbClr val="D26E00"/>
                </a:solidFill>
                <a:latin typeface="Arial" panose="020B0604020202020204"/>
                <a:cs typeface="Arial" panose="020B0604020202020204"/>
              </a:rPr>
              <a:t>читательской </a:t>
            </a:r>
            <a:r>
              <a:rPr sz="1600" b="1" dirty="0">
                <a:solidFill>
                  <a:srgbClr val="D26E00"/>
                </a:solidFill>
                <a:latin typeface="Arial" panose="020B0604020202020204"/>
                <a:cs typeface="Arial" panose="020B0604020202020204"/>
              </a:rPr>
              <a:t>грамотности</a:t>
            </a:r>
            <a:r>
              <a:rPr sz="1600" b="1" spc="30" dirty="0">
                <a:solidFill>
                  <a:srgbClr val="D26E00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6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обучаемых</a:t>
            </a:r>
            <a:r>
              <a:rPr sz="1600" b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,</a:t>
            </a:r>
            <a:r>
              <a:rPr sz="1600" b="1" spc="3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6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понимаемой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  <a:p>
            <a:pPr marL="12700" algn="just">
              <a:lnSpc>
                <a:spcPct val="100000"/>
              </a:lnSpc>
            </a:pPr>
            <a:r>
              <a:rPr sz="16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«как</a:t>
            </a:r>
            <a:r>
              <a:rPr sz="1600" spc="1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способность</a:t>
            </a:r>
            <a:r>
              <a:rPr sz="1600" spc="14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человека</a:t>
            </a:r>
            <a:r>
              <a:rPr sz="1600" spc="13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понимать</a:t>
            </a:r>
            <a:r>
              <a:rPr sz="1600" spc="14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74317" y="3445255"/>
            <a:ext cx="385699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454150" algn="l"/>
                <a:tab pos="1641475" algn="l"/>
                <a:tab pos="1813560" algn="l"/>
                <a:tab pos="3150870" algn="l"/>
              </a:tabLst>
            </a:pPr>
            <a:r>
              <a:rPr sz="16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использовать</a:t>
            </a:r>
            <a:r>
              <a:rPr sz="16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	</a:t>
            </a:r>
            <a:r>
              <a:rPr sz="16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письменные</a:t>
            </a:r>
            <a:r>
              <a:rPr sz="16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600" spc="-3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тексты, </a:t>
            </a:r>
            <a:r>
              <a:rPr sz="16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размышлять</a:t>
            </a:r>
            <a:r>
              <a:rPr sz="16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600" spc="-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</a:t>
            </a:r>
            <a:r>
              <a:rPr sz="16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	</a:t>
            </a:r>
            <a:r>
              <a:rPr sz="1600" spc="-2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них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74317" y="3933190"/>
            <a:ext cx="198373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87425" algn="l"/>
                <a:tab pos="1520825" algn="l"/>
              </a:tabLst>
            </a:pPr>
            <a:r>
              <a:rPr sz="16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чтением</a:t>
            </a:r>
            <a:r>
              <a:rPr sz="16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600" spc="-2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для</a:t>
            </a:r>
            <a:r>
              <a:rPr sz="16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6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того,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18584" y="3689096"/>
            <a:ext cx="1713864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31775">
              <a:lnSpc>
                <a:spcPct val="100000"/>
              </a:lnSpc>
              <a:spcBef>
                <a:spcPts val="95"/>
              </a:spcBef>
              <a:tabLst>
                <a:tab pos="603885" algn="l"/>
                <a:tab pos="770255" algn="l"/>
              </a:tabLst>
            </a:pPr>
            <a:r>
              <a:rPr sz="1600" spc="-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16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6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заниматься </a:t>
            </a:r>
            <a:r>
              <a:rPr sz="16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чтобы</a:t>
            </a:r>
            <a:r>
              <a:rPr sz="16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	</a:t>
            </a:r>
            <a:r>
              <a:rPr sz="16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достигать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96305" y="4420870"/>
            <a:ext cx="1333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00099" y="4177029"/>
            <a:ext cx="4330700" cy="1591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6410" marR="5080" algn="just">
              <a:lnSpc>
                <a:spcPct val="100000"/>
              </a:lnSpc>
              <a:spcBef>
                <a:spcPts val="95"/>
              </a:spcBef>
              <a:tabLst>
                <a:tab pos="2418715" algn="l"/>
              </a:tabLst>
            </a:pPr>
            <a:r>
              <a:rPr sz="16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своих</a:t>
            </a:r>
            <a:r>
              <a:rPr sz="1600" spc="19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целей,</a:t>
            </a:r>
            <a:r>
              <a:rPr sz="1600" spc="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расширять</a:t>
            </a:r>
            <a:r>
              <a:rPr sz="1600" spc="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свои</a:t>
            </a:r>
            <a:r>
              <a:rPr sz="1600" spc="204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знания</a:t>
            </a:r>
            <a:r>
              <a:rPr sz="1600" spc="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 </a:t>
            </a:r>
            <a:r>
              <a:rPr sz="16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возможности,</a:t>
            </a:r>
            <a:r>
              <a:rPr sz="16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6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участвовать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  <a:p>
            <a:pPr marL="486410" algn="just">
              <a:lnSpc>
                <a:spcPct val="100000"/>
              </a:lnSpc>
            </a:pPr>
            <a:r>
              <a:rPr sz="16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социальной</a:t>
            </a:r>
            <a:r>
              <a:rPr sz="16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жизни»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  <a:p>
            <a:pPr marL="486410" marR="5080" indent="-474345" algn="just">
              <a:lnSpc>
                <a:spcPct val="98000"/>
              </a:lnSpc>
              <a:spcBef>
                <a:spcPts val="450"/>
              </a:spcBef>
            </a:pPr>
            <a:r>
              <a:rPr sz="200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▰</a:t>
            </a:r>
            <a:r>
              <a:rPr sz="2000" spc="395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  </a:t>
            </a:r>
            <a:r>
              <a:rPr sz="16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</a:t>
            </a:r>
            <a:r>
              <a:rPr sz="1600" spc="114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lang="ru-RU" altLang="en-US" sz="16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Федеральных</a:t>
            </a:r>
            <a:r>
              <a:rPr sz="1600" spc="1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6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рабочих</a:t>
            </a:r>
            <a:r>
              <a:rPr sz="1600" spc="114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6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программах</a:t>
            </a:r>
            <a:r>
              <a:rPr sz="1600" spc="10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600" spc="35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– </a:t>
            </a:r>
            <a:r>
              <a:rPr sz="16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заложен</a:t>
            </a:r>
            <a:r>
              <a:rPr sz="16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ресурс</a:t>
            </a:r>
            <a:r>
              <a:rPr sz="1600" spc="-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формирования</a:t>
            </a:r>
            <a:r>
              <a:rPr sz="1600" spc="-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данного метапредметного</a:t>
            </a:r>
            <a:r>
              <a:rPr sz="1600" spc="-6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умения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61010">
              <a:lnSpc>
                <a:spcPct val="156000"/>
              </a:lnSpc>
              <a:spcBef>
                <a:spcPts val="100"/>
              </a:spcBef>
            </a:pPr>
            <a:r>
              <a:rPr dirty="0"/>
              <a:t>Обучение</a:t>
            </a:r>
            <a:r>
              <a:rPr spc="-5" dirty="0"/>
              <a:t> </a:t>
            </a:r>
            <a:r>
              <a:rPr dirty="0"/>
              <a:t>чтению</a:t>
            </a:r>
            <a:r>
              <a:rPr spc="-10" dirty="0"/>
              <a:t> </a:t>
            </a:r>
            <a:r>
              <a:rPr dirty="0"/>
              <a:t>вслух</a:t>
            </a:r>
            <a:r>
              <a:rPr spc="20" dirty="0"/>
              <a:t> </a:t>
            </a:r>
            <a:r>
              <a:rPr dirty="0"/>
              <a:t>и</a:t>
            </a:r>
            <a:r>
              <a:rPr spc="-10" dirty="0"/>
              <a:t> </a:t>
            </a:r>
            <a:r>
              <a:rPr dirty="0"/>
              <a:t>про</a:t>
            </a:r>
            <a:r>
              <a:rPr spc="-10" dirty="0"/>
              <a:t> </a:t>
            </a:r>
            <a:r>
              <a:rPr dirty="0"/>
              <a:t>себя</a:t>
            </a:r>
            <a:r>
              <a:rPr spc="5" dirty="0"/>
              <a:t> </a:t>
            </a:r>
            <a:r>
              <a:rPr dirty="0"/>
              <a:t>-</a:t>
            </a:r>
            <a:r>
              <a:rPr spc="-10" dirty="0"/>
              <a:t> </a:t>
            </a:r>
            <a:r>
              <a:rPr dirty="0"/>
              <a:t>со</a:t>
            </a:r>
            <a:r>
              <a:rPr spc="-15" dirty="0"/>
              <a:t> </a:t>
            </a:r>
            <a:r>
              <a:rPr dirty="0"/>
              <a:t>2</a:t>
            </a:r>
            <a:r>
              <a:rPr spc="-5" dirty="0"/>
              <a:t> </a:t>
            </a:r>
            <a:r>
              <a:rPr dirty="0"/>
              <a:t>по</a:t>
            </a:r>
            <a:r>
              <a:rPr spc="-20" dirty="0"/>
              <a:t> </a:t>
            </a:r>
            <a:r>
              <a:rPr dirty="0"/>
              <a:t>9</a:t>
            </a:r>
            <a:r>
              <a:rPr spc="-5" dirty="0"/>
              <a:t> </a:t>
            </a:r>
            <a:r>
              <a:rPr spc="-10" dirty="0"/>
              <a:t>класс </a:t>
            </a:r>
            <a:r>
              <a:rPr dirty="0"/>
              <a:t>В</a:t>
            </a:r>
            <a:r>
              <a:rPr spc="15" dirty="0"/>
              <a:t> </a:t>
            </a:r>
            <a:r>
              <a:rPr spc="-10" dirty="0"/>
              <a:t>Содержании</a:t>
            </a:r>
            <a:r>
              <a:rPr spc="-5" dirty="0"/>
              <a:t> </a:t>
            </a:r>
            <a:r>
              <a:rPr spc="-10" dirty="0"/>
              <a:t>обучения</a:t>
            </a:r>
          </a:p>
          <a:p>
            <a:pPr marL="486410" marR="212725" indent="-474345">
              <a:lnSpc>
                <a:spcPct val="97000"/>
              </a:lnSpc>
              <a:spcBef>
                <a:spcPts val="75"/>
              </a:spcBef>
              <a:tabLst>
                <a:tab pos="485775" algn="l"/>
              </a:tabLst>
            </a:pPr>
            <a:r>
              <a:rPr sz="2000" spc="-5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▰</a:t>
            </a:r>
            <a:r>
              <a:rPr sz="200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	</a:t>
            </a:r>
            <a:r>
              <a:rPr spc="-10" dirty="0"/>
              <a:t>предусмотрено</a:t>
            </a:r>
            <a:r>
              <a:rPr dirty="0"/>
              <a:t> </a:t>
            </a:r>
            <a:r>
              <a:rPr spc="-10" dirty="0"/>
              <a:t>формирование</a:t>
            </a:r>
            <a:r>
              <a:rPr dirty="0"/>
              <a:t> </a:t>
            </a:r>
            <a:r>
              <a:rPr spc="-10" dirty="0"/>
              <a:t>различных</a:t>
            </a:r>
            <a:r>
              <a:rPr spc="25" dirty="0"/>
              <a:t> </a:t>
            </a:r>
            <a:r>
              <a:rPr spc="-10" dirty="0"/>
              <a:t>видов </a:t>
            </a:r>
            <a:r>
              <a:rPr dirty="0"/>
              <a:t>чтения:</a:t>
            </a:r>
            <a:r>
              <a:rPr spc="-15" dirty="0"/>
              <a:t> </a:t>
            </a:r>
            <a:r>
              <a:rPr dirty="0"/>
              <a:t>с</a:t>
            </a:r>
            <a:r>
              <a:rPr spc="-10" dirty="0"/>
              <a:t> пониманием</a:t>
            </a:r>
            <a:r>
              <a:rPr spc="-25" dirty="0"/>
              <a:t> </a:t>
            </a:r>
            <a:r>
              <a:rPr dirty="0"/>
              <a:t>основного</a:t>
            </a:r>
            <a:r>
              <a:rPr spc="-35" dirty="0"/>
              <a:t> </a:t>
            </a:r>
            <a:r>
              <a:rPr spc="-10" dirty="0"/>
              <a:t>содержания,</a:t>
            </a:r>
            <a:r>
              <a:rPr spc="-30" dirty="0"/>
              <a:t> </a:t>
            </a:r>
            <a:r>
              <a:rPr spc="-50" dirty="0"/>
              <a:t>с </a:t>
            </a:r>
            <a:r>
              <a:rPr spc="-10" dirty="0"/>
              <a:t>пониманием</a:t>
            </a:r>
            <a:r>
              <a:rPr spc="-20" dirty="0"/>
              <a:t> </a:t>
            </a:r>
            <a:r>
              <a:rPr spc="-10" dirty="0"/>
              <a:t>запрашиваемой</a:t>
            </a:r>
            <a:r>
              <a:rPr spc="-35" dirty="0"/>
              <a:t> </a:t>
            </a:r>
            <a:r>
              <a:rPr spc="-10" dirty="0"/>
              <a:t>информации,</a:t>
            </a:r>
            <a:r>
              <a:rPr spc="-5" dirty="0"/>
              <a:t> </a:t>
            </a:r>
            <a:r>
              <a:rPr spc="-50" dirty="0"/>
              <a:t>с </a:t>
            </a:r>
            <a:r>
              <a:rPr dirty="0"/>
              <a:t>полным</a:t>
            </a:r>
            <a:r>
              <a:rPr spc="-30" dirty="0"/>
              <a:t> </a:t>
            </a:r>
            <a:r>
              <a:rPr spc="-10" dirty="0"/>
              <a:t>пониманием</a:t>
            </a:r>
            <a:r>
              <a:rPr spc="-55" dirty="0"/>
              <a:t> </a:t>
            </a:r>
            <a:r>
              <a:rPr spc="-10" dirty="0"/>
              <a:t>прочитанного</a:t>
            </a:r>
            <a:endParaRPr sz="2000">
              <a:latin typeface="Cambria Math" panose="02040503050406030204"/>
              <a:cs typeface="Cambria Math" panose="02040503050406030204"/>
            </a:endParaRPr>
          </a:p>
          <a:p>
            <a:pPr marL="486410" marR="5080" indent="-474345">
              <a:lnSpc>
                <a:spcPct val="90000"/>
              </a:lnSpc>
              <a:spcBef>
                <a:spcPts val="245"/>
              </a:spcBef>
              <a:tabLst>
                <a:tab pos="485775" algn="l"/>
              </a:tabLst>
            </a:pPr>
            <a:r>
              <a:rPr sz="2000" spc="-5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▰</a:t>
            </a:r>
            <a:r>
              <a:rPr sz="200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	</a:t>
            </a:r>
            <a:r>
              <a:rPr dirty="0"/>
              <a:t>перечислены</a:t>
            </a:r>
            <a:r>
              <a:rPr spc="-45" dirty="0"/>
              <a:t> </a:t>
            </a:r>
            <a:r>
              <a:rPr dirty="0"/>
              <a:t>типы</a:t>
            </a:r>
            <a:r>
              <a:rPr spc="-20" dirty="0"/>
              <a:t> </a:t>
            </a:r>
            <a:r>
              <a:rPr dirty="0"/>
              <a:t>и</a:t>
            </a:r>
            <a:r>
              <a:rPr spc="-15" dirty="0"/>
              <a:t> </a:t>
            </a:r>
            <a:r>
              <a:rPr dirty="0"/>
              <a:t>жанры</a:t>
            </a:r>
            <a:r>
              <a:rPr spc="-30" dirty="0"/>
              <a:t> </a:t>
            </a:r>
            <a:r>
              <a:rPr spc="-10" dirty="0"/>
              <a:t>текстов</a:t>
            </a:r>
            <a:r>
              <a:rPr spc="-40" dirty="0"/>
              <a:t> </a:t>
            </a:r>
            <a:r>
              <a:rPr dirty="0"/>
              <a:t>для</a:t>
            </a:r>
            <a:r>
              <a:rPr spc="-10" dirty="0"/>
              <a:t> </a:t>
            </a:r>
            <a:r>
              <a:rPr dirty="0"/>
              <a:t>чтения</a:t>
            </a:r>
            <a:r>
              <a:rPr spc="-25" dirty="0"/>
              <a:t> для </a:t>
            </a:r>
            <a:r>
              <a:rPr spc="-20" dirty="0"/>
              <a:t>каждого</a:t>
            </a:r>
            <a:r>
              <a:rPr spc="-40" dirty="0"/>
              <a:t> </a:t>
            </a:r>
            <a:r>
              <a:rPr dirty="0"/>
              <a:t>года</a:t>
            </a:r>
            <a:r>
              <a:rPr spc="-25" dirty="0"/>
              <a:t> </a:t>
            </a:r>
            <a:r>
              <a:rPr spc="-10" dirty="0"/>
              <a:t>обучения</a:t>
            </a:r>
            <a:endParaRPr sz="2000">
              <a:latin typeface="Cambria Math" panose="02040503050406030204"/>
              <a:cs typeface="Cambria Math" panose="02040503050406030204"/>
            </a:endParaRPr>
          </a:p>
          <a:p>
            <a:pPr marL="12700" algn="just">
              <a:lnSpc>
                <a:spcPts val="1435"/>
              </a:lnSpc>
              <a:spcBef>
                <a:spcPts val="805"/>
              </a:spcBef>
            </a:pPr>
            <a:r>
              <a:rPr dirty="0"/>
              <a:t>В</a:t>
            </a:r>
            <a:r>
              <a:rPr spc="25" dirty="0"/>
              <a:t> </a:t>
            </a:r>
            <a:r>
              <a:rPr spc="-10" dirty="0"/>
              <a:t>Предметных</a:t>
            </a:r>
            <a:r>
              <a:rPr spc="-15" dirty="0"/>
              <a:t> </a:t>
            </a:r>
            <a:r>
              <a:rPr spc="-10" dirty="0"/>
              <a:t>результатах</a:t>
            </a:r>
          </a:p>
          <a:p>
            <a:pPr marL="486410" marR="128270" indent="-474345" algn="just">
              <a:lnSpc>
                <a:spcPct val="95000"/>
              </a:lnSpc>
              <a:spcBef>
                <a:spcPts val="120"/>
              </a:spcBef>
            </a:pPr>
            <a:r>
              <a:rPr sz="200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▰</a:t>
            </a:r>
            <a:r>
              <a:rPr sz="2000" spc="405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  </a:t>
            </a:r>
            <a:r>
              <a:rPr dirty="0"/>
              <a:t>определены</a:t>
            </a:r>
            <a:r>
              <a:rPr spc="-35" dirty="0"/>
              <a:t> </a:t>
            </a:r>
            <a:r>
              <a:rPr spc="-20" dirty="0"/>
              <a:t>коммуникативные</a:t>
            </a:r>
            <a:r>
              <a:rPr spc="-10" dirty="0"/>
              <a:t> </a:t>
            </a:r>
            <a:r>
              <a:rPr dirty="0"/>
              <a:t>умения</a:t>
            </a:r>
            <a:r>
              <a:rPr spc="-5" dirty="0"/>
              <a:t> </a:t>
            </a:r>
            <a:r>
              <a:rPr dirty="0"/>
              <a:t>в</a:t>
            </a:r>
            <a:r>
              <a:rPr spc="10" dirty="0"/>
              <a:t> </a:t>
            </a:r>
            <a:r>
              <a:rPr dirty="0"/>
              <a:t>чтения</a:t>
            </a:r>
            <a:r>
              <a:rPr spc="-15" dirty="0"/>
              <a:t> </a:t>
            </a:r>
            <a:r>
              <a:rPr spc="-50" dirty="0"/>
              <a:t>и </a:t>
            </a:r>
            <a:r>
              <a:rPr spc="-20" dirty="0"/>
              <a:t>указаны </a:t>
            </a:r>
            <a:r>
              <a:rPr dirty="0"/>
              <a:t>объемы</a:t>
            </a:r>
            <a:r>
              <a:rPr spc="-35" dirty="0"/>
              <a:t> </a:t>
            </a:r>
            <a:r>
              <a:rPr spc="-10" dirty="0"/>
              <a:t>текстов</a:t>
            </a:r>
            <a:r>
              <a:rPr spc="-30" dirty="0"/>
              <a:t> </a:t>
            </a:r>
            <a:r>
              <a:rPr dirty="0"/>
              <a:t>для</a:t>
            </a:r>
            <a:r>
              <a:rPr spc="-5" dirty="0"/>
              <a:t> </a:t>
            </a:r>
            <a:r>
              <a:rPr dirty="0"/>
              <a:t>чтения</a:t>
            </a:r>
            <a:r>
              <a:rPr spc="-15" dirty="0"/>
              <a:t> </a:t>
            </a:r>
            <a:r>
              <a:rPr dirty="0"/>
              <a:t>(для</a:t>
            </a:r>
            <a:r>
              <a:rPr spc="-5" dirty="0"/>
              <a:t> </a:t>
            </a:r>
            <a:r>
              <a:rPr spc="-10" dirty="0"/>
              <a:t>каждого класса)</a:t>
            </a:r>
            <a:endParaRPr sz="2000">
              <a:latin typeface="Cambria Math" panose="02040503050406030204"/>
              <a:cs typeface="Cambria Math" panose="02040503050406030204"/>
            </a:endParaRPr>
          </a:p>
          <a:p>
            <a:pPr marL="12700" algn="just">
              <a:lnSpc>
                <a:spcPct val="100000"/>
              </a:lnSpc>
              <a:spcBef>
                <a:spcPts val="805"/>
              </a:spcBef>
            </a:pPr>
            <a:r>
              <a:rPr dirty="0"/>
              <a:t>В</a:t>
            </a:r>
            <a:r>
              <a:rPr spc="30" dirty="0"/>
              <a:t> </a:t>
            </a:r>
            <a:r>
              <a:rPr spc="-20" dirty="0"/>
              <a:t>Тематическом</a:t>
            </a:r>
            <a:r>
              <a:rPr spc="25" dirty="0"/>
              <a:t> </a:t>
            </a:r>
            <a:r>
              <a:rPr spc="-10" dirty="0"/>
              <a:t>планировании</a:t>
            </a:r>
          </a:p>
          <a:p>
            <a:pPr marL="486410" marR="448945" indent="-474345">
              <a:lnSpc>
                <a:spcPct val="90000"/>
              </a:lnSpc>
              <a:spcBef>
                <a:spcPts val="240"/>
              </a:spcBef>
              <a:tabLst>
                <a:tab pos="485775" algn="l"/>
              </a:tabLst>
            </a:pPr>
            <a:r>
              <a:rPr sz="2000" spc="-5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▰</a:t>
            </a:r>
            <a:r>
              <a:rPr sz="200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	</a:t>
            </a:r>
            <a:r>
              <a:rPr dirty="0"/>
              <a:t>Перечислены</a:t>
            </a:r>
            <a:r>
              <a:rPr spc="-50" dirty="0"/>
              <a:t> </a:t>
            </a:r>
            <a:r>
              <a:rPr dirty="0"/>
              <a:t>умения</a:t>
            </a:r>
            <a:r>
              <a:rPr spc="-35" dirty="0"/>
              <a:t> </a:t>
            </a:r>
            <a:r>
              <a:rPr dirty="0"/>
              <a:t>в</a:t>
            </a:r>
            <a:r>
              <a:rPr spc="-15" dirty="0"/>
              <a:t> </a:t>
            </a:r>
            <a:r>
              <a:rPr dirty="0"/>
              <a:t>чтении</a:t>
            </a:r>
            <a:r>
              <a:rPr spc="-30" dirty="0"/>
              <a:t> </a:t>
            </a:r>
            <a:r>
              <a:rPr spc="-10" dirty="0"/>
              <a:t>(важными</a:t>
            </a:r>
            <a:r>
              <a:rPr spc="-35" dirty="0"/>
              <a:t> </a:t>
            </a:r>
            <a:r>
              <a:rPr spc="-25" dirty="0"/>
              <a:t>для </a:t>
            </a:r>
            <a:r>
              <a:rPr spc="-10" dirty="0"/>
              <a:t>формирования</a:t>
            </a:r>
            <a:r>
              <a:rPr spc="-15" dirty="0"/>
              <a:t> </a:t>
            </a:r>
            <a:r>
              <a:rPr dirty="0"/>
              <a:t>3</a:t>
            </a:r>
            <a:r>
              <a:rPr spc="15" dirty="0"/>
              <a:t> </a:t>
            </a:r>
            <a:r>
              <a:rPr dirty="0"/>
              <a:t>уровней</a:t>
            </a:r>
            <a:r>
              <a:rPr spc="5" dirty="0"/>
              <a:t> </a:t>
            </a:r>
            <a:r>
              <a:rPr spc="-25" dirty="0"/>
              <a:t>ЧТ)</a:t>
            </a:r>
            <a:endParaRPr sz="2000">
              <a:latin typeface="Cambria Math" panose="02040503050406030204"/>
              <a:cs typeface="Cambria Math" panose="0204050305040603020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507491"/>
            <a:ext cx="8404860" cy="1030605"/>
          </a:xfrm>
          <a:prstGeom prst="rect">
            <a:avLst/>
          </a:prstGeom>
          <a:solidFill>
            <a:srgbClr val="3E5278"/>
          </a:solidFill>
        </p:spPr>
        <p:txBody>
          <a:bodyPr vert="horz" wrap="square" lIns="0" tIns="214629" rIns="0" bIns="0" rtlCol="0">
            <a:spAutoFit/>
          </a:bodyPr>
          <a:lstStyle/>
          <a:p>
            <a:pPr marL="1176655">
              <a:lnSpc>
                <a:spcPct val="100000"/>
              </a:lnSpc>
              <a:spcBef>
                <a:spcPts val="1690"/>
              </a:spcBef>
            </a:pPr>
            <a:r>
              <a:rPr sz="2000" dirty="0"/>
              <a:t>Смысловое</a:t>
            </a:r>
            <a:r>
              <a:rPr sz="2000" spc="-60" dirty="0"/>
              <a:t> </a:t>
            </a:r>
            <a:r>
              <a:rPr sz="2000" spc="-10" dirty="0"/>
              <a:t>чтение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764540" y="1985263"/>
            <a:ext cx="4895850" cy="218503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486410" marR="5080" indent="-474345" algn="just">
              <a:lnSpc>
                <a:spcPct val="92000"/>
              </a:lnSpc>
              <a:spcBef>
                <a:spcPts val="285"/>
              </a:spcBef>
            </a:pPr>
            <a:r>
              <a:rPr sz="200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▰</a:t>
            </a:r>
            <a:r>
              <a:rPr sz="2000" spc="409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 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Чтение</a:t>
            </a:r>
            <a:r>
              <a:rPr sz="1000" spc="16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вслух</a:t>
            </a:r>
            <a:r>
              <a:rPr sz="1000" spc="17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учебных</a:t>
            </a:r>
            <a:r>
              <a:rPr sz="1000" spc="17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текстов</a:t>
            </a:r>
            <a:r>
              <a:rPr sz="1000" spc="16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</a:t>
            </a:r>
            <a:r>
              <a:rPr sz="1000" spc="16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соблюдением</a:t>
            </a:r>
            <a:r>
              <a:rPr sz="1000" spc="16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правил</a:t>
            </a:r>
            <a:r>
              <a:rPr sz="1000" spc="17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чтения</a:t>
            </a:r>
            <a:r>
              <a:rPr sz="1000" spc="17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000" spc="-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соответствующей</a:t>
            </a:r>
            <a:r>
              <a:rPr sz="1000" spc="42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интонацией,</a:t>
            </a:r>
            <a:r>
              <a:rPr sz="1000" spc="4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понимание</a:t>
            </a:r>
            <a:r>
              <a:rPr sz="1000" spc="4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прочитанного.</a:t>
            </a:r>
            <a:r>
              <a:rPr sz="1000" spc="42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Тексты</a:t>
            </a:r>
            <a:r>
              <a:rPr sz="1000" spc="42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spc="-2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для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чтения</a:t>
            </a:r>
            <a:r>
              <a:rPr sz="1000" spc="-3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вслух:</a:t>
            </a:r>
            <a:r>
              <a:rPr sz="10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диалог,</a:t>
            </a:r>
            <a:r>
              <a:rPr sz="1000" spc="-1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рассказ,</a:t>
            </a:r>
            <a:r>
              <a:rPr sz="1000" spc="-5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сказка.</a:t>
            </a:r>
            <a:endParaRPr sz="1000">
              <a:latin typeface="Microsoft Sans Serif" panose="020B0604020202020204"/>
              <a:cs typeface="Microsoft Sans Serif" panose="020B0604020202020204"/>
            </a:endParaRPr>
          </a:p>
          <a:p>
            <a:pPr marL="486410" marR="5080" indent="-474345" algn="just">
              <a:lnSpc>
                <a:spcPct val="86000"/>
              </a:lnSpc>
              <a:spcBef>
                <a:spcPts val="140"/>
              </a:spcBef>
            </a:pPr>
            <a:r>
              <a:rPr sz="200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▰</a:t>
            </a:r>
            <a:r>
              <a:rPr sz="2000" spc="409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 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Чтение</a:t>
            </a:r>
            <a:r>
              <a:rPr sz="1000" spc="484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про</a:t>
            </a:r>
            <a:r>
              <a:rPr sz="1000" spc="484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себя</a:t>
            </a:r>
            <a:r>
              <a:rPr sz="1000" spc="49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учебных</a:t>
            </a:r>
            <a:r>
              <a:rPr sz="1000" spc="49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1000" spc="484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адаптированных</a:t>
            </a:r>
            <a:r>
              <a:rPr sz="1000" spc="1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аутентичных</a:t>
            </a:r>
            <a:r>
              <a:rPr sz="1000" spc="49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текстов,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построенных</a:t>
            </a:r>
            <a:r>
              <a:rPr sz="1000" spc="1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на</a:t>
            </a:r>
            <a:r>
              <a:rPr sz="1000" spc="1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изученном</a:t>
            </a:r>
            <a:r>
              <a:rPr sz="1000" spc="114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языковом</a:t>
            </a:r>
            <a:r>
              <a:rPr sz="1000" spc="1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материале,</a:t>
            </a:r>
            <a:r>
              <a:rPr sz="1000" spc="114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</a:t>
            </a:r>
            <a:r>
              <a:rPr sz="1000" spc="114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различной</a:t>
            </a:r>
            <a:r>
              <a:rPr sz="1000" spc="114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глубиной</a:t>
            </a:r>
            <a:endParaRPr sz="1000">
              <a:latin typeface="Microsoft Sans Serif" panose="020B0604020202020204"/>
              <a:cs typeface="Microsoft Sans Serif" panose="020B0604020202020204"/>
            </a:endParaRPr>
          </a:p>
          <a:p>
            <a:pPr marL="486410" marR="5080" algn="just">
              <a:lnSpc>
                <a:spcPct val="100000"/>
              </a:lnSpc>
            </a:pP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проникновения</a:t>
            </a:r>
            <a:r>
              <a:rPr sz="1000" spc="16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</a:t>
            </a:r>
            <a:r>
              <a:rPr sz="1000" spc="16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их</a:t>
            </a:r>
            <a:r>
              <a:rPr sz="1000" spc="16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содержание</a:t>
            </a:r>
            <a:r>
              <a:rPr sz="1000" spc="16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</a:t>
            </a:r>
            <a:r>
              <a:rPr sz="1000" spc="16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зависимости</a:t>
            </a:r>
            <a:r>
              <a:rPr sz="1000" spc="16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от</a:t>
            </a:r>
            <a:r>
              <a:rPr sz="1000" spc="16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0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поставленной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коммуникативной</a:t>
            </a:r>
            <a:r>
              <a:rPr sz="1000" spc="14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задачи:</a:t>
            </a:r>
            <a:r>
              <a:rPr sz="1000" spc="1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</a:t>
            </a:r>
            <a:r>
              <a:rPr sz="1000" spc="14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пониманием</a:t>
            </a:r>
            <a:r>
              <a:rPr sz="1000" spc="14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основного</a:t>
            </a:r>
            <a:r>
              <a:rPr sz="1000" spc="14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содержания,</a:t>
            </a:r>
            <a:r>
              <a:rPr sz="1000" spc="14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000" spc="-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 </a:t>
            </a:r>
            <a:r>
              <a:rPr sz="10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пониманием запрашиваемой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информации.</a:t>
            </a:r>
            <a:endParaRPr sz="1000">
              <a:latin typeface="Microsoft Sans Serif" panose="020B0604020202020204"/>
              <a:cs typeface="Microsoft Sans Serif" panose="020B0604020202020204"/>
            </a:endParaRPr>
          </a:p>
          <a:p>
            <a:pPr marL="486410" marR="6350" indent="-474345" algn="just">
              <a:lnSpc>
                <a:spcPct val="86000"/>
              </a:lnSpc>
              <a:spcBef>
                <a:spcPts val="140"/>
              </a:spcBef>
            </a:pPr>
            <a:r>
              <a:rPr sz="200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▰</a:t>
            </a:r>
            <a:r>
              <a:rPr sz="2000" spc="39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 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Чтение</a:t>
            </a:r>
            <a:r>
              <a:rPr sz="1000" spc="1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</a:t>
            </a:r>
            <a:r>
              <a:rPr sz="1000" spc="1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пониманием</a:t>
            </a:r>
            <a:r>
              <a:rPr sz="1000" spc="15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основного</a:t>
            </a:r>
            <a:r>
              <a:rPr sz="1000" spc="15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содержания</a:t>
            </a:r>
            <a:r>
              <a:rPr sz="1000" spc="15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текста</a:t>
            </a:r>
            <a:r>
              <a:rPr sz="1000" spc="14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0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предполагает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определение</a:t>
            </a:r>
            <a:r>
              <a:rPr sz="1000" spc="13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основной</a:t>
            </a:r>
            <a:r>
              <a:rPr sz="1000" spc="13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темы</a:t>
            </a:r>
            <a:r>
              <a:rPr sz="1000" spc="14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1000" spc="14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главных</a:t>
            </a:r>
            <a:r>
              <a:rPr sz="1000" spc="1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фактов/событий</a:t>
            </a:r>
            <a:r>
              <a:rPr sz="1000" spc="1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</a:t>
            </a:r>
            <a:r>
              <a:rPr sz="1000" spc="14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прочитанном</a:t>
            </a:r>
            <a:endParaRPr sz="1000">
              <a:latin typeface="Microsoft Sans Serif" panose="020B0604020202020204"/>
              <a:cs typeface="Microsoft Sans Serif" panose="020B0604020202020204"/>
            </a:endParaRPr>
          </a:p>
          <a:p>
            <a:pPr marL="486410" marR="6985" algn="just">
              <a:lnSpc>
                <a:spcPct val="100000"/>
              </a:lnSpc>
            </a:pP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тексте</a:t>
            </a:r>
            <a:r>
              <a:rPr sz="1000" spc="45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</a:t>
            </a:r>
            <a:r>
              <a:rPr sz="1000" spc="46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опорой</a:t>
            </a:r>
            <a:r>
              <a:rPr sz="1000" spc="48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1000" spc="459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без</a:t>
            </a:r>
            <a:r>
              <a:rPr sz="1000" spc="47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опоры</a:t>
            </a:r>
            <a:r>
              <a:rPr sz="1000" spc="47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на</a:t>
            </a:r>
            <a:r>
              <a:rPr sz="1000" spc="45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иллюстрации,</a:t>
            </a:r>
            <a:r>
              <a:rPr sz="1000" spc="46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</a:t>
            </a:r>
            <a:r>
              <a:rPr sz="1000" spc="48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использованием языковой,</a:t>
            </a:r>
            <a:r>
              <a:rPr sz="10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</a:t>
            </a:r>
            <a:r>
              <a:rPr sz="1000" spc="-2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том</a:t>
            </a:r>
            <a:r>
              <a:rPr sz="1000" spc="-3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числе</a:t>
            </a:r>
            <a:r>
              <a:rPr sz="1000" spc="-1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контекстуальной,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догадки.</a:t>
            </a:r>
            <a:endParaRPr sz="10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540" y="4119117"/>
            <a:ext cx="3061970" cy="61023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486410" marR="5080" indent="-474345" algn="just">
              <a:lnSpc>
                <a:spcPct val="92000"/>
              </a:lnSpc>
              <a:spcBef>
                <a:spcPts val="285"/>
              </a:spcBef>
            </a:pPr>
            <a:r>
              <a:rPr sz="200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▰</a:t>
            </a:r>
            <a:r>
              <a:rPr sz="2000" spc="409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 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Чтение</a:t>
            </a:r>
            <a:r>
              <a:rPr sz="1000" spc="229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</a:t>
            </a:r>
            <a:r>
              <a:rPr sz="1000" spc="23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пониманием</a:t>
            </a:r>
            <a:r>
              <a:rPr sz="1000" spc="23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0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запрашиваемой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нахождение</a:t>
            </a:r>
            <a:r>
              <a:rPr sz="1000" spc="21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</a:t>
            </a:r>
            <a:r>
              <a:rPr sz="1000" spc="2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прочитанном</a:t>
            </a:r>
            <a:r>
              <a:rPr sz="1000" spc="2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тексте</a:t>
            </a:r>
            <a:r>
              <a:rPr sz="1000" spc="2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000" spc="-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информации</a:t>
            </a:r>
            <a:r>
              <a:rPr sz="1000" spc="434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фактического</a:t>
            </a:r>
            <a:r>
              <a:rPr sz="1000" spc="43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характера</a:t>
            </a:r>
            <a:r>
              <a:rPr sz="1000" spc="43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b="1" spc="-5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с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93565" y="4247134"/>
            <a:ext cx="176657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0640" algn="just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информации</a:t>
            </a:r>
            <a:r>
              <a:rPr sz="1000" spc="19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0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предполагает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понимание</a:t>
            </a:r>
            <a:r>
              <a:rPr sz="1000" spc="2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0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запрашиваемой </a:t>
            </a:r>
            <a:r>
              <a:rPr sz="1000" b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опорой</a:t>
            </a:r>
            <a:r>
              <a:rPr sz="1000" b="1" spc="13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000" b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000" b="1" spc="13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000" b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без</a:t>
            </a:r>
            <a:r>
              <a:rPr sz="1000" b="1" spc="135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000" b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опоры</a:t>
            </a:r>
            <a:r>
              <a:rPr sz="1000" b="1" spc="13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000" spc="-2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на</a:t>
            </a:r>
            <a:endParaRPr sz="10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4540" y="4704334"/>
            <a:ext cx="4895215" cy="1040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6410" marR="5715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иллюстрации,</a:t>
            </a:r>
            <a:r>
              <a:rPr sz="1000" spc="2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</a:t>
            </a:r>
            <a:r>
              <a:rPr sz="1000" spc="3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использованием</a:t>
            </a:r>
            <a:r>
              <a:rPr sz="1000" spc="2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языковой,</a:t>
            </a:r>
            <a:r>
              <a:rPr sz="1000" spc="4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</a:t>
            </a:r>
            <a:r>
              <a:rPr sz="1000" spc="2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том</a:t>
            </a:r>
            <a:r>
              <a:rPr sz="1000" spc="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числе</a:t>
            </a:r>
            <a:r>
              <a:rPr sz="1000" spc="2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контекстуальной, догадки.</a:t>
            </a:r>
            <a:endParaRPr sz="1000">
              <a:latin typeface="Microsoft Sans Serif" panose="020B0604020202020204"/>
              <a:cs typeface="Microsoft Sans Serif" panose="020B0604020202020204"/>
            </a:endParaRPr>
          </a:p>
          <a:p>
            <a:pPr marL="486410" marR="5080" indent="-474345">
              <a:lnSpc>
                <a:spcPct val="86000"/>
              </a:lnSpc>
              <a:spcBef>
                <a:spcPts val="130"/>
              </a:spcBef>
              <a:tabLst>
                <a:tab pos="485775" algn="l"/>
                <a:tab pos="1066800" algn="l"/>
                <a:tab pos="1969135" algn="l"/>
                <a:tab pos="2569845" algn="l"/>
                <a:tab pos="3226435" algn="l"/>
                <a:tab pos="4003675" algn="l"/>
                <a:tab pos="4232275" algn="l"/>
              </a:tabLst>
            </a:pPr>
            <a:r>
              <a:rPr sz="2000" spc="-5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▰</a:t>
            </a:r>
            <a:r>
              <a:rPr sz="200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	</a:t>
            </a:r>
            <a:r>
              <a:rPr sz="10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Чтение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0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несплошных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0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текстов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0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(таблиц,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0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диаграмм)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000" spc="-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0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понимание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представленной</a:t>
            </a:r>
            <a:r>
              <a:rPr sz="1000" spc="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</a:t>
            </a:r>
            <a:r>
              <a:rPr sz="1000" spc="3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них</a:t>
            </a:r>
            <a:r>
              <a:rPr sz="1000" spc="5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информации.</a:t>
            </a:r>
            <a:r>
              <a:rPr sz="1000" spc="4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Тексты</a:t>
            </a:r>
            <a:r>
              <a:rPr sz="1000" spc="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для</a:t>
            </a:r>
            <a:r>
              <a:rPr sz="1000" spc="4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чтения:</a:t>
            </a:r>
            <a:r>
              <a:rPr sz="1000" spc="4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диалог,</a:t>
            </a:r>
            <a:r>
              <a:rPr sz="1000" spc="4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рассказ,</a:t>
            </a:r>
            <a:endParaRPr sz="1000">
              <a:latin typeface="Microsoft Sans Serif" panose="020B0604020202020204"/>
              <a:cs typeface="Microsoft Sans Serif" panose="020B0604020202020204"/>
            </a:endParaRPr>
          </a:p>
          <a:p>
            <a:pPr marL="486410" marR="5715">
              <a:lnSpc>
                <a:spcPct val="100000"/>
              </a:lnSpc>
            </a:pP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сказка,</a:t>
            </a:r>
            <a:r>
              <a:rPr sz="1000" spc="15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электронное</a:t>
            </a:r>
            <a:r>
              <a:rPr sz="1000" spc="15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сообщение</a:t>
            </a:r>
            <a:r>
              <a:rPr sz="1000" spc="16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личного</a:t>
            </a:r>
            <a:r>
              <a:rPr sz="1000" spc="15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характера,</a:t>
            </a:r>
            <a:r>
              <a:rPr sz="1000" spc="15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текст</a:t>
            </a:r>
            <a:r>
              <a:rPr sz="1000" spc="15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0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научно- </a:t>
            </a:r>
            <a:r>
              <a:rPr sz="1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популярного</a:t>
            </a:r>
            <a:r>
              <a:rPr sz="10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характера,</a:t>
            </a:r>
            <a:r>
              <a:rPr sz="1000" spc="-3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стихотворение.</a:t>
            </a:r>
            <a:endParaRPr sz="1000">
              <a:latin typeface="Microsoft Sans Serif" panose="020B0604020202020204"/>
              <a:cs typeface="Microsoft Sans Serif" panose="020B0604020202020204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5464" y="1925827"/>
            <a:ext cx="3340360" cy="187756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0046969" y="1993138"/>
            <a:ext cx="809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4</a:t>
            </a:r>
            <a:r>
              <a:rPr sz="1800" spc="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класс</a:t>
            </a:r>
            <a:endParaRPr sz="18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53547" y="4313046"/>
            <a:ext cx="809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7</a:t>
            </a:r>
            <a:r>
              <a:rPr sz="1800" spc="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класс</a:t>
            </a:r>
            <a:endParaRPr sz="1800">
              <a:latin typeface="Microsoft Sans Serif" panose="020B0604020202020204"/>
              <a:cs typeface="Microsoft Sans Serif" panose="020B0604020202020204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8420" y="4191000"/>
            <a:ext cx="3528060" cy="1440180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5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65919" y="6195059"/>
            <a:ext cx="407034" cy="407034"/>
          </a:xfrm>
          <a:custGeom>
            <a:avLst/>
            <a:gdLst/>
            <a:ahLst/>
            <a:cxnLst/>
            <a:rect l="l" t="t" r="r" b="b"/>
            <a:pathLst>
              <a:path w="407034" h="407034">
                <a:moveTo>
                  <a:pt x="406907" y="0"/>
                </a:moveTo>
                <a:lnTo>
                  <a:pt x="0" y="406907"/>
                </a:lnTo>
                <a:lnTo>
                  <a:pt x="406907" y="406907"/>
                </a:lnTo>
                <a:lnTo>
                  <a:pt x="406907" y="0"/>
                </a:lnTo>
                <a:close/>
              </a:path>
            </a:pathLst>
          </a:custGeom>
          <a:solidFill>
            <a:srgbClr val="FF9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663683" y="6195059"/>
            <a:ext cx="2528570" cy="407034"/>
          </a:xfrm>
          <a:prstGeom prst="rect">
            <a:avLst/>
          </a:prstGeom>
          <a:solidFill>
            <a:srgbClr val="FF9700"/>
          </a:solidFill>
        </p:spPr>
        <p:txBody>
          <a:bodyPr vert="horz" wrap="square" lIns="0" tIns="71755" rIns="0" bIns="0" rtlCol="0">
            <a:spAutoFit/>
          </a:bodyPr>
          <a:lstStyle/>
          <a:p>
            <a:pPr marR="133985" algn="r">
              <a:lnSpc>
                <a:spcPct val="100000"/>
              </a:lnSpc>
              <a:spcBef>
                <a:spcPts val="565"/>
              </a:spcBef>
            </a:pPr>
            <a:r>
              <a:rPr sz="1600" b="1" spc="-2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17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" y="178307"/>
            <a:ext cx="5814060" cy="273405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6016752" y="178307"/>
            <a:ext cx="5224780" cy="2871470"/>
            <a:chOff x="6016752" y="178307"/>
            <a:chExt cx="5224780" cy="287147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16752" y="178307"/>
              <a:ext cx="3200400" cy="27340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05088" y="199643"/>
              <a:ext cx="2535936" cy="2849879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284988" y="3049523"/>
            <a:ext cx="11294745" cy="2973705"/>
            <a:chOff x="284988" y="3049523"/>
            <a:chExt cx="11294745" cy="297370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80459" y="3168395"/>
              <a:ext cx="5508178" cy="258571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4988" y="3049523"/>
              <a:ext cx="3201924" cy="289102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17152" y="3227831"/>
              <a:ext cx="2362200" cy="250240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86911" y="5602223"/>
              <a:ext cx="3313176" cy="420623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743201" y="6137859"/>
            <a:ext cx="681100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D26E00"/>
                </a:solidFill>
                <a:latin typeface="Arial" panose="020B0604020202020204"/>
                <a:cs typeface="Arial" panose="020B0604020202020204"/>
              </a:rPr>
              <a:t>ФУНКЦИОНАЛЬНАЯ</a:t>
            </a:r>
            <a:r>
              <a:rPr sz="1800" b="1" spc="-65" dirty="0">
                <a:solidFill>
                  <a:srgbClr val="D26E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spc="-25" dirty="0">
                <a:solidFill>
                  <a:srgbClr val="D26E00"/>
                </a:solidFill>
                <a:latin typeface="Arial" panose="020B0604020202020204"/>
                <a:cs typeface="Arial" panose="020B0604020202020204"/>
              </a:rPr>
              <a:t>ГРАМОТНОСТЬ.</a:t>
            </a:r>
            <a:r>
              <a:rPr sz="1800" b="1" spc="-55" dirty="0">
                <a:solidFill>
                  <a:srgbClr val="D26E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spc="-30" dirty="0">
                <a:solidFill>
                  <a:srgbClr val="D26E00"/>
                </a:solidFill>
                <a:latin typeface="Arial" panose="020B0604020202020204"/>
                <a:cs typeface="Arial" panose="020B0604020202020204"/>
              </a:rPr>
              <a:t>ИНОСТРАННЫЙ</a:t>
            </a:r>
            <a:r>
              <a:rPr sz="1800" b="1" spc="-60" dirty="0">
                <a:solidFill>
                  <a:srgbClr val="D26E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spc="-20" dirty="0">
                <a:solidFill>
                  <a:srgbClr val="D26E00"/>
                </a:solidFill>
                <a:latin typeface="Arial" panose="020B0604020202020204"/>
                <a:cs typeface="Arial" panose="020B0604020202020204"/>
              </a:rPr>
              <a:t>ЯЗЫК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201" y="2242154"/>
            <a:ext cx="10427117" cy="330977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507491"/>
            <a:ext cx="8404860" cy="1030605"/>
          </a:xfrm>
          <a:prstGeom prst="rect">
            <a:avLst/>
          </a:prstGeom>
          <a:solidFill>
            <a:srgbClr val="3E5278"/>
          </a:solidFill>
        </p:spPr>
        <p:txBody>
          <a:bodyPr vert="horz" wrap="square" lIns="0" tIns="34290" rIns="0" bIns="0" rtlCol="0">
            <a:spAutoFit/>
          </a:bodyPr>
          <a:lstStyle/>
          <a:p>
            <a:pPr marL="1885950" marR="1356360" indent="-2540" algn="ctr">
              <a:lnSpc>
                <a:spcPct val="100000"/>
              </a:lnSpc>
              <a:spcBef>
                <a:spcPts val="270"/>
              </a:spcBef>
            </a:pPr>
            <a:r>
              <a:rPr sz="2000" spc="-10" dirty="0">
                <a:latin typeface="Calibri" panose="020F0502020204030204"/>
                <a:cs typeface="Calibri" panose="020F0502020204030204"/>
              </a:rPr>
              <a:t>Количественные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нормативы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в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требованиях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к 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результатам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освоение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иностранного</a:t>
            </a:r>
            <a:r>
              <a:rPr sz="20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и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второго </a:t>
            </a:r>
            <a:r>
              <a:rPr sz="2000" dirty="0">
                <a:latin typeface="Calibri" panose="020F0502020204030204"/>
                <a:cs typeface="Calibri" panose="020F0502020204030204"/>
              </a:rPr>
              <a:t>иностранного</a:t>
            </a:r>
            <a:r>
              <a:rPr sz="20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языка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5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0" y="527685"/>
            <a:ext cx="8404860" cy="960120"/>
          </a:xfrm>
          <a:solidFill>
            <a:schemeClr val="tx2"/>
          </a:solidFill>
        </p:spPr>
        <p:txBody>
          <a:bodyPr>
            <a:noAutofit/>
          </a:bodyPr>
          <a:lstStyle/>
          <a:p>
            <a:endParaRPr lang="ru-RU" altLang="en-US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5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533400" y="685800"/>
            <a:ext cx="77590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800" b="1">
                <a:solidFill>
                  <a:schemeClr val="bg1"/>
                </a:solidFill>
              </a:rPr>
              <a:t>ФЕДЕРАЛЬНАЯ РАБОЧАЯ ПРОГРАММЫ</a:t>
            </a:r>
          </a:p>
        </p:txBody>
      </p:sp>
      <p:pic>
        <p:nvPicPr>
          <p:cNvPr id="7" name="Замещающее содержимое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34483" t="15761" r="35345" b="7561"/>
          <a:stretch>
            <a:fillRect/>
          </a:stretch>
        </p:blipFill>
        <p:spPr>
          <a:xfrm>
            <a:off x="318135" y="1905000"/>
            <a:ext cx="1905635" cy="2608580"/>
          </a:xfrm>
          <a:prstGeom prst="rect">
            <a:avLst/>
          </a:prstGeom>
        </p:spPr>
      </p:pic>
      <p:pic>
        <p:nvPicPr>
          <p:cNvPr id="10" name="Замещающее содержимое 9"/>
          <p:cNvPicPr>
            <a:picLocks noGrp="1" noChangeAspect="1"/>
          </p:cNvPicPr>
          <p:nvPr>
            <p:ph sz="half" idx="3"/>
          </p:nvPr>
        </p:nvPicPr>
        <p:blipFill>
          <a:blip r:embed="rId3"/>
          <a:srcRect l="33643" t="16342" r="35331" b="8983"/>
          <a:stretch>
            <a:fillRect/>
          </a:stretch>
        </p:blipFill>
        <p:spPr>
          <a:xfrm>
            <a:off x="2514600" y="1905000"/>
            <a:ext cx="1917700" cy="2595245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4"/>
          <a:srcRect l="34187" t="16667" r="35359" b="9375"/>
          <a:stretch>
            <a:fillRect/>
          </a:stretch>
        </p:blipFill>
        <p:spPr>
          <a:xfrm>
            <a:off x="4572000" y="1905000"/>
            <a:ext cx="1888490" cy="2578735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5"/>
          <a:srcRect l="34187" t="16667" r="35359" b="8333"/>
          <a:stretch>
            <a:fillRect/>
          </a:stretch>
        </p:blipFill>
        <p:spPr>
          <a:xfrm>
            <a:off x="6600190" y="1905000"/>
            <a:ext cx="1884045" cy="260858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9619" y="169163"/>
            <a:ext cx="1041400" cy="346075"/>
          </a:xfrm>
          <a:custGeom>
            <a:avLst/>
            <a:gdLst/>
            <a:ahLst/>
            <a:cxnLst/>
            <a:rect l="l" t="t" r="r" b="b"/>
            <a:pathLst>
              <a:path w="1041400" h="346075">
                <a:moveTo>
                  <a:pt x="337565" y="0"/>
                </a:moveTo>
                <a:lnTo>
                  <a:pt x="0" y="345947"/>
                </a:lnTo>
                <a:lnTo>
                  <a:pt x="1040891" y="345947"/>
                </a:lnTo>
                <a:lnTo>
                  <a:pt x="337565" y="0"/>
                </a:lnTo>
                <a:close/>
              </a:path>
            </a:pathLst>
          </a:custGeom>
          <a:solidFill>
            <a:srgbClr val="25314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431020" cy="1769745"/>
            <a:chOff x="0" y="0"/>
            <a:chExt cx="9431020" cy="176974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008745" cy="1769745"/>
            </a:xfrm>
            <a:custGeom>
              <a:avLst/>
              <a:gdLst/>
              <a:ahLst/>
              <a:cxnLst/>
              <a:rect l="l" t="t" r="r" b="b"/>
              <a:pathLst>
                <a:path w="9008745" h="1769745">
                  <a:moveTo>
                    <a:pt x="9008364" y="0"/>
                  </a:moveTo>
                  <a:lnTo>
                    <a:pt x="7245096" y="0"/>
                  </a:lnTo>
                  <a:lnTo>
                    <a:pt x="7239000" y="0"/>
                  </a:lnTo>
                  <a:lnTo>
                    <a:pt x="0" y="0"/>
                  </a:lnTo>
                  <a:lnTo>
                    <a:pt x="0" y="1769364"/>
                  </a:lnTo>
                  <a:lnTo>
                    <a:pt x="7239000" y="1769364"/>
                  </a:lnTo>
                  <a:lnTo>
                    <a:pt x="7245096" y="1769364"/>
                  </a:lnTo>
                  <a:lnTo>
                    <a:pt x="7245096" y="1763268"/>
                  </a:lnTo>
                  <a:lnTo>
                    <a:pt x="9008364" y="0"/>
                  </a:lnTo>
                  <a:close/>
                </a:path>
              </a:pathLst>
            </a:custGeom>
            <a:solidFill>
              <a:srgbClr val="C6D2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400288" y="507491"/>
              <a:ext cx="1030605" cy="1030605"/>
            </a:xfrm>
            <a:custGeom>
              <a:avLst/>
              <a:gdLst/>
              <a:ahLst/>
              <a:cxnLst/>
              <a:rect l="l" t="t" r="r" b="b"/>
              <a:pathLst>
                <a:path w="1030604" h="1030605">
                  <a:moveTo>
                    <a:pt x="1030223" y="0"/>
                  </a:moveTo>
                  <a:lnTo>
                    <a:pt x="0" y="0"/>
                  </a:lnTo>
                  <a:lnTo>
                    <a:pt x="0" y="1030224"/>
                  </a:lnTo>
                  <a:lnTo>
                    <a:pt x="1030223" y="0"/>
                  </a:lnTo>
                  <a:close/>
                </a:path>
              </a:pathLst>
            </a:custGeom>
            <a:solidFill>
              <a:srgbClr val="3E52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9262871" y="6597395"/>
            <a:ext cx="525780" cy="175260"/>
          </a:xfrm>
          <a:custGeom>
            <a:avLst/>
            <a:gdLst/>
            <a:ahLst/>
            <a:cxnLst/>
            <a:rect l="l" t="t" r="r" b="b"/>
            <a:pathLst>
              <a:path w="525779" h="175259">
                <a:moveTo>
                  <a:pt x="525779" y="0"/>
                </a:moveTo>
                <a:lnTo>
                  <a:pt x="0" y="0"/>
                </a:lnTo>
                <a:lnTo>
                  <a:pt x="355346" y="175259"/>
                </a:lnTo>
                <a:lnTo>
                  <a:pt x="525779" y="0"/>
                </a:lnTo>
                <a:close/>
              </a:path>
            </a:pathLst>
          </a:custGeom>
          <a:solidFill>
            <a:srgbClr val="D26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9265919" y="5963411"/>
            <a:ext cx="2926080" cy="894715"/>
            <a:chOff x="9265919" y="5963411"/>
            <a:chExt cx="2926080" cy="894715"/>
          </a:xfrm>
        </p:grpSpPr>
        <p:sp>
          <p:nvSpPr>
            <p:cNvPr id="8" name="object 8"/>
            <p:cNvSpPr/>
            <p:nvPr/>
          </p:nvSpPr>
          <p:spPr>
            <a:xfrm>
              <a:off x="9474708" y="5963411"/>
              <a:ext cx="2717800" cy="894715"/>
            </a:xfrm>
            <a:custGeom>
              <a:avLst/>
              <a:gdLst/>
              <a:ahLst/>
              <a:cxnLst/>
              <a:rect l="l" t="t" r="r" b="b"/>
              <a:pathLst>
                <a:path w="2717800" h="894715">
                  <a:moveTo>
                    <a:pt x="2717279" y="0"/>
                  </a:moveTo>
                  <a:lnTo>
                    <a:pt x="894588" y="0"/>
                  </a:lnTo>
                  <a:lnTo>
                    <a:pt x="891540" y="0"/>
                  </a:lnTo>
                  <a:lnTo>
                    <a:pt x="891540" y="3048"/>
                  </a:lnTo>
                  <a:lnTo>
                    <a:pt x="0" y="894588"/>
                  </a:lnTo>
                  <a:lnTo>
                    <a:pt x="891540" y="894588"/>
                  </a:lnTo>
                  <a:lnTo>
                    <a:pt x="894588" y="894588"/>
                  </a:lnTo>
                  <a:lnTo>
                    <a:pt x="2717279" y="894588"/>
                  </a:lnTo>
                  <a:lnTo>
                    <a:pt x="2717279" y="0"/>
                  </a:lnTo>
                  <a:close/>
                </a:path>
              </a:pathLst>
            </a:custGeom>
            <a:solidFill>
              <a:srgbClr val="C6D2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265920" y="6195059"/>
              <a:ext cx="2926080" cy="407034"/>
            </a:xfrm>
            <a:custGeom>
              <a:avLst/>
              <a:gdLst/>
              <a:ahLst/>
              <a:cxnLst/>
              <a:rect l="l" t="t" r="r" b="b"/>
              <a:pathLst>
                <a:path w="2926079" h="407034">
                  <a:moveTo>
                    <a:pt x="2926080" y="0"/>
                  </a:moveTo>
                  <a:lnTo>
                    <a:pt x="406908" y="0"/>
                  </a:lnTo>
                  <a:lnTo>
                    <a:pt x="397764" y="0"/>
                  </a:lnTo>
                  <a:lnTo>
                    <a:pt x="397764" y="9144"/>
                  </a:lnTo>
                  <a:lnTo>
                    <a:pt x="0" y="406908"/>
                  </a:lnTo>
                  <a:lnTo>
                    <a:pt x="397764" y="406908"/>
                  </a:lnTo>
                  <a:lnTo>
                    <a:pt x="406908" y="406908"/>
                  </a:lnTo>
                  <a:lnTo>
                    <a:pt x="2926080" y="406908"/>
                  </a:lnTo>
                  <a:lnTo>
                    <a:pt x="2926080" y="0"/>
                  </a:lnTo>
                  <a:close/>
                </a:path>
              </a:pathLst>
            </a:custGeom>
            <a:solidFill>
              <a:srgbClr val="FF9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0" y="507491"/>
            <a:ext cx="8404860" cy="677545"/>
          </a:xfrm>
          <a:prstGeom prst="rect">
            <a:avLst/>
          </a:prstGeom>
          <a:solidFill>
            <a:srgbClr val="3E5278"/>
          </a:solidFill>
        </p:spPr>
        <p:txBody>
          <a:bodyPr vert="horz" wrap="square" lIns="0" tIns="62230" rIns="0" bIns="0" rtlCol="0">
            <a:spAutoFit/>
          </a:bodyPr>
          <a:lstStyle/>
          <a:p>
            <a:pPr marL="1176655" marR="466090">
              <a:lnSpc>
                <a:spcPct val="100000"/>
              </a:lnSpc>
              <a:spcBef>
                <a:spcPts val="490"/>
              </a:spcBef>
            </a:pPr>
            <a:r>
              <a:rPr lang="ru-RU" altLang="en-US" sz="20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Федеральные </a:t>
            </a:r>
            <a:r>
              <a:rPr sz="20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рабочие</a:t>
            </a:r>
            <a:r>
              <a:rPr sz="2000" b="1" spc="-7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программы</a:t>
            </a:r>
            <a:r>
              <a:rPr sz="2000" b="1" spc="-7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altLang="en-US" sz="2000" b="1" spc="-7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НОО и ООО</a:t>
            </a:r>
            <a:r>
              <a:rPr sz="2000" b="1" spc="-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предметной</a:t>
            </a:r>
            <a:r>
              <a:rPr sz="20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области</a:t>
            </a:r>
            <a:r>
              <a:rPr lang="ru-RU" altLang="en-US" sz="20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«Иностранный</a:t>
            </a:r>
            <a:r>
              <a:rPr sz="2000" b="1" spc="-9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язык»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5"/>
              </a:lnSpc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  <p:sp>
        <p:nvSpPr>
          <p:cNvPr id="11" name="object 11"/>
          <p:cNvSpPr txBox="1"/>
          <p:nvPr/>
        </p:nvSpPr>
        <p:spPr>
          <a:xfrm>
            <a:off x="1300099" y="2223973"/>
            <a:ext cx="421386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86410" marR="5080" indent="-474345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▰</a:t>
            </a:r>
            <a:r>
              <a:rPr sz="2000" spc="40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  </a:t>
            </a:r>
            <a:r>
              <a:rPr sz="2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преемственны</a:t>
            </a:r>
            <a:r>
              <a:rPr sz="2000" spc="14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2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по</a:t>
            </a:r>
            <a:r>
              <a:rPr sz="2000" spc="14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20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отношению </a:t>
            </a:r>
            <a:r>
              <a:rPr sz="2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друг</a:t>
            </a:r>
            <a:r>
              <a:rPr sz="2000" spc="28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к</a:t>
            </a:r>
            <a:r>
              <a:rPr sz="2000" spc="29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другу</a:t>
            </a:r>
            <a:r>
              <a:rPr sz="2000" spc="27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2000" spc="29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по</a:t>
            </a:r>
            <a:r>
              <a:rPr sz="2000" spc="29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структуре,</a:t>
            </a:r>
            <a:r>
              <a:rPr sz="2000" spc="27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 </a:t>
            </a:r>
            <a:r>
              <a:rPr sz="2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по</a:t>
            </a:r>
            <a:r>
              <a:rPr sz="2000" spc="-3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содержанию.</a:t>
            </a:r>
            <a:endParaRPr sz="20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00099" y="3239516"/>
            <a:ext cx="218059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86410" marR="391160" indent="-474345">
              <a:lnSpc>
                <a:spcPct val="100000"/>
              </a:lnSpc>
              <a:spcBef>
                <a:spcPts val="105"/>
              </a:spcBef>
              <a:tabLst>
                <a:tab pos="485775" algn="l"/>
              </a:tabLst>
            </a:pPr>
            <a:r>
              <a:rPr sz="2000" spc="-5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▰</a:t>
            </a:r>
            <a:r>
              <a:rPr sz="200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	</a:t>
            </a:r>
            <a:r>
              <a:rPr sz="2000" spc="-2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•Структура </a:t>
            </a:r>
            <a:r>
              <a:rPr sz="20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рабочих</a:t>
            </a:r>
            <a:endParaRPr sz="2000">
              <a:latin typeface="Microsoft Sans Serif" panose="020B0604020202020204"/>
              <a:cs typeface="Microsoft Sans Serif" panose="020B0604020202020204"/>
            </a:endParaRPr>
          </a:p>
          <a:p>
            <a:pPr marL="486410">
              <a:lnSpc>
                <a:spcPct val="100000"/>
              </a:lnSpc>
            </a:pPr>
            <a:r>
              <a:rPr sz="20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соответствует</a:t>
            </a:r>
            <a:endParaRPr sz="20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60800" y="3239770"/>
            <a:ext cx="1978660" cy="936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92760" marR="5080" indent="-226060" algn="r">
              <a:lnSpc>
                <a:spcPct val="100000"/>
              </a:lnSpc>
              <a:spcBef>
                <a:spcPts val="105"/>
              </a:spcBef>
            </a:pPr>
            <a:r>
              <a:rPr lang="ru-RU" altLang="en-US" sz="20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Федеральных</a:t>
            </a:r>
            <a:r>
              <a:rPr sz="20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3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программ</a:t>
            </a:r>
            <a:endParaRPr sz="2000">
              <a:latin typeface="Microsoft Sans Serif" panose="020B0604020202020204"/>
              <a:cs typeface="Microsoft Sans Serif" panose="020B0604020202020204"/>
            </a:endParaRPr>
          </a:p>
          <a:p>
            <a:pPr marR="5080" algn="r">
              <a:lnSpc>
                <a:spcPct val="100000"/>
              </a:lnSpc>
            </a:pPr>
            <a:r>
              <a:rPr sz="20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требованиям,</a:t>
            </a:r>
            <a:endParaRPr sz="20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74317" y="4154170"/>
            <a:ext cx="3738879" cy="628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обозначенным</a:t>
            </a:r>
            <a:r>
              <a:rPr sz="2000" spc="16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</a:t>
            </a:r>
            <a:r>
              <a:rPr sz="2000" spc="16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ФГОС</a:t>
            </a:r>
            <a:r>
              <a:rPr sz="2000" spc="1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НОО</a:t>
            </a:r>
            <a:r>
              <a:rPr lang="ru-RU" altLang="en-US" sz="2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, </a:t>
            </a:r>
            <a:r>
              <a:rPr sz="2000" spc="-4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ФГОС</a:t>
            </a:r>
            <a:r>
              <a:rPr sz="2000" spc="-7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ООО.</a:t>
            </a:r>
            <a:endParaRPr sz="20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76569" y="2173681"/>
            <a:ext cx="4156710" cy="282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360"/>
              </a:lnSpc>
              <a:spcBef>
                <a:spcPts val="105"/>
              </a:spcBef>
              <a:tabLst>
                <a:tab pos="485775" algn="l"/>
              </a:tabLst>
            </a:pPr>
            <a:r>
              <a:rPr sz="2000" spc="-5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▰</a:t>
            </a:r>
            <a:r>
              <a:rPr sz="200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	</a:t>
            </a:r>
            <a:r>
              <a:rPr sz="16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включают</a:t>
            </a:r>
            <a:r>
              <a:rPr sz="1600" spc="-5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Пояснительную</a:t>
            </a:r>
            <a:r>
              <a:rPr sz="1600" spc="-1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записку</a:t>
            </a:r>
            <a:r>
              <a:rPr sz="1600" spc="-6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  <a:p>
            <a:pPr marL="486410">
              <a:lnSpc>
                <a:spcPts val="1880"/>
              </a:lnSpc>
            </a:pPr>
            <a:r>
              <a:rPr sz="16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три</a:t>
            </a:r>
            <a:r>
              <a:rPr sz="1600" spc="-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крупных</a:t>
            </a:r>
            <a:r>
              <a:rPr sz="1600" spc="-2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раздела: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  <a:p>
            <a:pPr marL="486410" marR="255270" indent="-474345">
              <a:lnSpc>
                <a:spcPct val="98000"/>
              </a:lnSpc>
              <a:spcBef>
                <a:spcPts val="450"/>
              </a:spcBef>
              <a:tabLst>
                <a:tab pos="485775" algn="l"/>
              </a:tabLst>
            </a:pPr>
            <a:r>
              <a:rPr sz="2000" spc="-5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▰</a:t>
            </a:r>
            <a:r>
              <a:rPr sz="200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	</a:t>
            </a:r>
            <a:r>
              <a:rPr sz="16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1)</a:t>
            </a:r>
            <a:r>
              <a:rPr sz="1600" spc="-3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Содержание</a:t>
            </a:r>
            <a:r>
              <a:rPr sz="1600" spc="-1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обучения</a:t>
            </a:r>
            <a:r>
              <a:rPr sz="1600" spc="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учебному </a:t>
            </a:r>
            <a:r>
              <a:rPr sz="16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предмету</a:t>
            </a:r>
            <a:r>
              <a:rPr sz="1600" spc="-9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«Английский</a:t>
            </a:r>
            <a:r>
              <a:rPr sz="1600" spc="-6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язык», </a:t>
            </a:r>
            <a:r>
              <a:rPr sz="16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распределенное</a:t>
            </a:r>
            <a:r>
              <a:rPr sz="1600" spc="-4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по</a:t>
            </a:r>
            <a:r>
              <a:rPr sz="1600" spc="-6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годам</a:t>
            </a:r>
            <a:r>
              <a:rPr sz="1600" spc="-6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обучения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  <a:p>
            <a:pPr marL="486410" marR="5080" indent="-474345">
              <a:lnSpc>
                <a:spcPct val="98000"/>
              </a:lnSpc>
              <a:spcBef>
                <a:spcPts val="455"/>
              </a:spcBef>
              <a:tabLst>
                <a:tab pos="485775" algn="l"/>
              </a:tabLst>
            </a:pPr>
            <a:r>
              <a:rPr sz="2000" spc="-5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▰</a:t>
            </a:r>
            <a:r>
              <a:rPr sz="200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	</a:t>
            </a:r>
            <a:r>
              <a:rPr sz="16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2)</a:t>
            </a:r>
            <a:r>
              <a:rPr sz="1600" spc="-7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Планируемые</a:t>
            </a:r>
            <a:r>
              <a:rPr sz="1600" spc="-3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результаты</a:t>
            </a:r>
            <a:r>
              <a:rPr sz="1600" spc="-3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освоения </a:t>
            </a:r>
            <a:r>
              <a:rPr sz="16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учебного</a:t>
            </a:r>
            <a:r>
              <a:rPr sz="1600" spc="-4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предмета</a:t>
            </a:r>
            <a:r>
              <a:rPr sz="1600" spc="-7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(личностные, метапредметные</a:t>
            </a:r>
            <a:r>
              <a:rPr sz="1600" spc="-1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1600" spc="-3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предметные)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  <a:p>
            <a:pPr marL="486410" marR="333375" indent="-474345">
              <a:lnSpc>
                <a:spcPct val="96000"/>
              </a:lnSpc>
              <a:spcBef>
                <a:spcPts val="485"/>
              </a:spcBef>
              <a:tabLst>
                <a:tab pos="485775" algn="l"/>
              </a:tabLst>
            </a:pPr>
            <a:r>
              <a:rPr sz="2000" spc="-5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▰</a:t>
            </a:r>
            <a:r>
              <a:rPr sz="200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	</a:t>
            </a:r>
            <a:r>
              <a:rPr sz="16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3)</a:t>
            </a:r>
            <a:r>
              <a:rPr sz="1600" spc="-6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Тематическое</a:t>
            </a:r>
            <a:r>
              <a:rPr sz="1600" spc="-3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планирование</a:t>
            </a:r>
            <a:r>
              <a:rPr sz="1600" spc="-3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2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(по </a:t>
            </a:r>
            <a:r>
              <a:rPr sz="16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классам)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9619" y="169163"/>
            <a:ext cx="1041400" cy="346075"/>
          </a:xfrm>
          <a:custGeom>
            <a:avLst/>
            <a:gdLst/>
            <a:ahLst/>
            <a:cxnLst/>
            <a:rect l="l" t="t" r="r" b="b"/>
            <a:pathLst>
              <a:path w="1041400" h="346075">
                <a:moveTo>
                  <a:pt x="337565" y="0"/>
                </a:moveTo>
                <a:lnTo>
                  <a:pt x="0" y="345947"/>
                </a:lnTo>
                <a:lnTo>
                  <a:pt x="1040891" y="345947"/>
                </a:lnTo>
                <a:lnTo>
                  <a:pt x="337565" y="0"/>
                </a:lnTo>
                <a:close/>
              </a:path>
            </a:pathLst>
          </a:custGeom>
          <a:solidFill>
            <a:srgbClr val="25314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431020" cy="1769745"/>
            <a:chOff x="0" y="0"/>
            <a:chExt cx="9431020" cy="176974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008745" cy="1769745"/>
            </a:xfrm>
            <a:custGeom>
              <a:avLst/>
              <a:gdLst/>
              <a:ahLst/>
              <a:cxnLst/>
              <a:rect l="l" t="t" r="r" b="b"/>
              <a:pathLst>
                <a:path w="9008745" h="1769745">
                  <a:moveTo>
                    <a:pt x="9008364" y="0"/>
                  </a:moveTo>
                  <a:lnTo>
                    <a:pt x="7245096" y="0"/>
                  </a:lnTo>
                  <a:lnTo>
                    <a:pt x="7239000" y="0"/>
                  </a:lnTo>
                  <a:lnTo>
                    <a:pt x="0" y="0"/>
                  </a:lnTo>
                  <a:lnTo>
                    <a:pt x="0" y="1769364"/>
                  </a:lnTo>
                  <a:lnTo>
                    <a:pt x="7239000" y="1769364"/>
                  </a:lnTo>
                  <a:lnTo>
                    <a:pt x="7245096" y="1769364"/>
                  </a:lnTo>
                  <a:lnTo>
                    <a:pt x="7245096" y="1763268"/>
                  </a:lnTo>
                  <a:lnTo>
                    <a:pt x="9008364" y="0"/>
                  </a:lnTo>
                  <a:close/>
                </a:path>
              </a:pathLst>
            </a:custGeom>
            <a:solidFill>
              <a:srgbClr val="C6D2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507491"/>
              <a:ext cx="9431020" cy="1030605"/>
            </a:xfrm>
            <a:custGeom>
              <a:avLst/>
              <a:gdLst/>
              <a:ahLst/>
              <a:cxnLst/>
              <a:rect l="l" t="t" r="r" b="b"/>
              <a:pathLst>
                <a:path w="9431020" h="1030605">
                  <a:moveTo>
                    <a:pt x="9430512" y="0"/>
                  </a:moveTo>
                  <a:lnTo>
                    <a:pt x="8404860" y="0"/>
                  </a:lnTo>
                  <a:lnTo>
                    <a:pt x="8400288" y="0"/>
                  </a:lnTo>
                  <a:lnTo>
                    <a:pt x="0" y="0"/>
                  </a:lnTo>
                  <a:lnTo>
                    <a:pt x="0" y="1030224"/>
                  </a:lnTo>
                  <a:lnTo>
                    <a:pt x="8400288" y="1030224"/>
                  </a:lnTo>
                  <a:lnTo>
                    <a:pt x="8404860" y="1030224"/>
                  </a:lnTo>
                  <a:lnTo>
                    <a:pt x="8404860" y="1025652"/>
                  </a:lnTo>
                  <a:lnTo>
                    <a:pt x="9430512" y="0"/>
                  </a:lnTo>
                  <a:close/>
                </a:path>
              </a:pathLst>
            </a:custGeom>
            <a:solidFill>
              <a:srgbClr val="3E52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9262871" y="6597395"/>
            <a:ext cx="525780" cy="175260"/>
          </a:xfrm>
          <a:custGeom>
            <a:avLst/>
            <a:gdLst/>
            <a:ahLst/>
            <a:cxnLst/>
            <a:rect l="l" t="t" r="r" b="b"/>
            <a:pathLst>
              <a:path w="525779" h="175259">
                <a:moveTo>
                  <a:pt x="525779" y="0"/>
                </a:moveTo>
                <a:lnTo>
                  <a:pt x="0" y="0"/>
                </a:lnTo>
                <a:lnTo>
                  <a:pt x="355346" y="175259"/>
                </a:lnTo>
                <a:lnTo>
                  <a:pt x="525779" y="0"/>
                </a:lnTo>
                <a:close/>
              </a:path>
            </a:pathLst>
          </a:custGeom>
          <a:solidFill>
            <a:srgbClr val="D26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4203191" y="5772911"/>
            <a:ext cx="7988934" cy="1085215"/>
            <a:chOff x="4203191" y="5772911"/>
            <a:chExt cx="7988934" cy="1085215"/>
          </a:xfrm>
        </p:grpSpPr>
        <p:sp>
          <p:nvSpPr>
            <p:cNvPr id="8" name="object 8"/>
            <p:cNvSpPr/>
            <p:nvPr/>
          </p:nvSpPr>
          <p:spPr>
            <a:xfrm>
              <a:off x="9474708" y="5963411"/>
              <a:ext cx="2717800" cy="894715"/>
            </a:xfrm>
            <a:custGeom>
              <a:avLst/>
              <a:gdLst/>
              <a:ahLst/>
              <a:cxnLst/>
              <a:rect l="l" t="t" r="r" b="b"/>
              <a:pathLst>
                <a:path w="2717800" h="894715">
                  <a:moveTo>
                    <a:pt x="2717279" y="0"/>
                  </a:moveTo>
                  <a:lnTo>
                    <a:pt x="894588" y="0"/>
                  </a:lnTo>
                  <a:lnTo>
                    <a:pt x="891540" y="0"/>
                  </a:lnTo>
                  <a:lnTo>
                    <a:pt x="891540" y="3048"/>
                  </a:lnTo>
                  <a:lnTo>
                    <a:pt x="0" y="894588"/>
                  </a:lnTo>
                  <a:lnTo>
                    <a:pt x="891540" y="894588"/>
                  </a:lnTo>
                  <a:lnTo>
                    <a:pt x="894588" y="894588"/>
                  </a:lnTo>
                  <a:lnTo>
                    <a:pt x="2717279" y="894588"/>
                  </a:lnTo>
                  <a:lnTo>
                    <a:pt x="2717279" y="0"/>
                  </a:lnTo>
                  <a:close/>
                </a:path>
              </a:pathLst>
            </a:custGeom>
            <a:solidFill>
              <a:srgbClr val="C6D2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265920" y="6195059"/>
              <a:ext cx="2926080" cy="407034"/>
            </a:xfrm>
            <a:custGeom>
              <a:avLst/>
              <a:gdLst/>
              <a:ahLst/>
              <a:cxnLst/>
              <a:rect l="l" t="t" r="r" b="b"/>
              <a:pathLst>
                <a:path w="2926079" h="407034">
                  <a:moveTo>
                    <a:pt x="2926080" y="0"/>
                  </a:moveTo>
                  <a:lnTo>
                    <a:pt x="406908" y="0"/>
                  </a:lnTo>
                  <a:lnTo>
                    <a:pt x="397764" y="0"/>
                  </a:lnTo>
                  <a:lnTo>
                    <a:pt x="397764" y="9144"/>
                  </a:lnTo>
                  <a:lnTo>
                    <a:pt x="0" y="406908"/>
                  </a:lnTo>
                  <a:lnTo>
                    <a:pt x="397764" y="406908"/>
                  </a:lnTo>
                  <a:lnTo>
                    <a:pt x="406908" y="406908"/>
                  </a:lnTo>
                  <a:lnTo>
                    <a:pt x="2926080" y="406908"/>
                  </a:lnTo>
                  <a:lnTo>
                    <a:pt x="2926080" y="0"/>
                  </a:lnTo>
                  <a:close/>
                </a:path>
              </a:pathLst>
            </a:custGeom>
            <a:solidFill>
              <a:srgbClr val="FF9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16145" y="5785865"/>
              <a:ext cx="7569834" cy="509270"/>
            </a:xfrm>
            <a:custGeom>
              <a:avLst/>
              <a:gdLst/>
              <a:ahLst/>
              <a:cxnLst/>
              <a:rect l="l" t="t" r="r" b="b"/>
              <a:pathLst>
                <a:path w="7569834" h="509270">
                  <a:moveTo>
                    <a:pt x="7569708" y="0"/>
                  </a:moveTo>
                  <a:lnTo>
                    <a:pt x="272668" y="0"/>
                  </a:lnTo>
                  <a:lnTo>
                    <a:pt x="0" y="254508"/>
                  </a:lnTo>
                  <a:lnTo>
                    <a:pt x="272668" y="509016"/>
                  </a:lnTo>
                  <a:lnTo>
                    <a:pt x="7569708" y="509016"/>
                  </a:lnTo>
                  <a:lnTo>
                    <a:pt x="7569708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16145" y="5785865"/>
              <a:ext cx="7569834" cy="509270"/>
            </a:xfrm>
            <a:custGeom>
              <a:avLst/>
              <a:gdLst/>
              <a:ahLst/>
              <a:cxnLst/>
              <a:rect l="l" t="t" r="r" b="b"/>
              <a:pathLst>
                <a:path w="7569834" h="509270">
                  <a:moveTo>
                    <a:pt x="7569708" y="509016"/>
                  </a:moveTo>
                  <a:lnTo>
                    <a:pt x="272668" y="509016"/>
                  </a:lnTo>
                  <a:lnTo>
                    <a:pt x="0" y="254508"/>
                  </a:lnTo>
                  <a:lnTo>
                    <a:pt x="272668" y="0"/>
                  </a:lnTo>
                  <a:lnTo>
                    <a:pt x="7569708" y="0"/>
                  </a:lnTo>
                  <a:lnTo>
                    <a:pt x="7569708" y="50901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90"/>
              </a:spcBef>
            </a:pP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1176655">
              <a:lnSpc>
                <a:spcPct val="100000"/>
              </a:lnSpc>
              <a:spcBef>
                <a:spcPts val="5"/>
              </a:spcBef>
            </a:pPr>
            <a:r>
              <a:rPr sz="2000" dirty="0"/>
              <a:t>Обновленные</a:t>
            </a:r>
            <a:r>
              <a:rPr sz="2000" spc="-25" dirty="0"/>
              <a:t> </a:t>
            </a:r>
            <a:r>
              <a:rPr sz="2000" spc="-20" dirty="0"/>
              <a:t>ФГОС</a:t>
            </a:r>
            <a:endParaRPr sz="2000"/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663" y="803148"/>
            <a:ext cx="454152" cy="463296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259079" y="1953766"/>
            <a:ext cx="3458210" cy="4814570"/>
            <a:chOff x="259079" y="1953766"/>
            <a:chExt cx="3458210" cy="4814570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1800" y="1962910"/>
              <a:ext cx="2980316" cy="467571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63651" y="1958338"/>
              <a:ext cx="3449320" cy="4805680"/>
            </a:xfrm>
            <a:custGeom>
              <a:avLst/>
              <a:gdLst/>
              <a:ahLst/>
              <a:cxnLst/>
              <a:rect l="l" t="t" r="r" b="b"/>
              <a:pathLst>
                <a:path w="3449320" h="4805680">
                  <a:moveTo>
                    <a:pt x="0" y="4805172"/>
                  </a:moveTo>
                  <a:lnTo>
                    <a:pt x="3448812" y="4805172"/>
                  </a:lnTo>
                  <a:lnTo>
                    <a:pt x="3448812" y="0"/>
                  </a:lnTo>
                  <a:lnTo>
                    <a:pt x="0" y="0"/>
                  </a:lnTo>
                  <a:lnTo>
                    <a:pt x="0" y="4805172"/>
                  </a:lnTo>
                  <a:close/>
                </a:path>
              </a:pathLst>
            </a:custGeom>
            <a:ln w="9144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4203191" y="3419855"/>
            <a:ext cx="7595870" cy="1106805"/>
            <a:chOff x="4203191" y="3419855"/>
            <a:chExt cx="7595870" cy="1106805"/>
          </a:xfrm>
        </p:grpSpPr>
        <p:sp>
          <p:nvSpPr>
            <p:cNvPr id="19" name="object 19"/>
            <p:cNvSpPr/>
            <p:nvPr/>
          </p:nvSpPr>
          <p:spPr>
            <a:xfrm>
              <a:off x="4216145" y="3432809"/>
              <a:ext cx="7569834" cy="509270"/>
            </a:xfrm>
            <a:custGeom>
              <a:avLst/>
              <a:gdLst/>
              <a:ahLst/>
              <a:cxnLst/>
              <a:rect l="l" t="t" r="r" b="b"/>
              <a:pathLst>
                <a:path w="7569834" h="509270">
                  <a:moveTo>
                    <a:pt x="7569708" y="0"/>
                  </a:moveTo>
                  <a:lnTo>
                    <a:pt x="272668" y="0"/>
                  </a:lnTo>
                  <a:lnTo>
                    <a:pt x="0" y="254507"/>
                  </a:lnTo>
                  <a:lnTo>
                    <a:pt x="272668" y="509015"/>
                  </a:lnTo>
                  <a:lnTo>
                    <a:pt x="7569708" y="509015"/>
                  </a:lnTo>
                  <a:lnTo>
                    <a:pt x="756970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216145" y="3432809"/>
              <a:ext cx="7569834" cy="509270"/>
            </a:xfrm>
            <a:custGeom>
              <a:avLst/>
              <a:gdLst/>
              <a:ahLst/>
              <a:cxnLst/>
              <a:rect l="l" t="t" r="r" b="b"/>
              <a:pathLst>
                <a:path w="7569834" h="509270">
                  <a:moveTo>
                    <a:pt x="7569708" y="509015"/>
                  </a:moveTo>
                  <a:lnTo>
                    <a:pt x="272668" y="509015"/>
                  </a:lnTo>
                  <a:lnTo>
                    <a:pt x="0" y="254507"/>
                  </a:lnTo>
                  <a:lnTo>
                    <a:pt x="272668" y="0"/>
                  </a:lnTo>
                  <a:lnTo>
                    <a:pt x="7569708" y="0"/>
                  </a:lnTo>
                  <a:lnTo>
                    <a:pt x="7569708" y="509015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216145" y="4004309"/>
              <a:ext cx="7569834" cy="509270"/>
            </a:xfrm>
            <a:custGeom>
              <a:avLst/>
              <a:gdLst/>
              <a:ahLst/>
              <a:cxnLst/>
              <a:rect l="l" t="t" r="r" b="b"/>
              <a:pathLst>
                <a:path w="7569834" h="509270">
                  <a:moveTo>
                    <a:pt x="7569708" y="0"/>
                  </a:moveTo>
                  <a:lnTo>
                    <a:pt x="272668" y="0"/>
                  </a:lnTo>
                  <a:lnTo>
                    <a:pt x="0" y="254507"/>
                  </a:lnTo>
                  <a:lnTo>
                    <a:pt x="272668" y="509015"/>
                  </a:lnTo>
                  <a:lnTo>
                    <a:pt x="7569708" y="509015"/>
                  </a:lnTo>
                  <a:lnTo>
                    <a:pt x="7569708" y="0"/>
                  </a:lnTo>
                  <a:close/>
                </a:path>
              </a:pathLst>
            </a:custGeom>
            <a:solidFill>
              <a:srgbClr val="43A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216145" y="4004309"/>
              <a:ext cx="7569834" cy="509270"/>
            </a:xfrm>
            <a:custGeom>
              <a:avLst/>
              <a:gdLst/>
              <a:ahLst/>
              <a:cxnLst/>
              <a:rect l="l" t="t" r="r" b="b"/>
              <a:pathLst>
                <a:path w="7569834" h="509270">
                  <a:moveTo>
                    <a:pt x="7569708" y="509015"/>
                  </a:moveTo>
                  <a:lnTo>
                    <a:pt x="272668" y="509015"/>
                  </a:lnTo>
                  <a:lnTo>
                    <a:pt x="0" y="254507"/>
                  </a:lnTo>
                  <a:lnTo>
                    <a:pt x="272668" y="0"/>
                  </a:lnTo>
                  <a:lnTo>
                    <a:pt x="7569708" y="0"/>
                  </a:lnTo>
                  <a:lnTo>
                    <a:pt x="7569708" y="509015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Microsoft Sans Serif" panose="020B0604020202020204"/>
                <a:cs typeface="Microsoft Sans Serif" panose="020B0604020202020204"/>
              </a:rPr>
              <a:t>Приказ</a:t>
            </a:r>
            <a:r>
              <a:rPr b="0" spc="31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b="0" dirty="0">
                <a:latin typeface="Microsoft Sans Serif" panose="020B0604020202020204"/>
                <a:cs typeface="Microsoft Sans Serif" panose="020B0604020202020204"/>
              </a:rPr>
              <a:t>Министерства</a:t>
            </a:r>
            <a:r>
              <a:rPr b="0" spc="31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b="0" dirty="0">
                <a:latin typeface="Microsoft Sans Serif" panose="020B0604020202020204"/>
                <a:cs typeface="Microsoft Sans Serif" panose="020B0604020202020204"/>
              </a:rPr>
              <a:t>просвещения</a:t>
            </a:r>
            <a:r>
              <a:rPr b="0" spc="31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b="0" dirty="0">
                <a:latin typeface="Microsoft Sans Serif" panose="020B0604020202020204"/>
                <a:cs typeface="Microsoft Sans Serif" panose="020B0604020202020204"/>
              </a:rPr>
              <a:t>Российской</a:t>
            </a:r>
            <a:r>
              <a:rPr b="0" spc="31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b="0" dirty="0">
                <a:latin typeface="Microsoft Sans Serif" panose="020B0604020202020204"/>
                <a:cs typeface="Microsoft Sans Serif" panose="020B0604020202020204"/>
              </a:rPr>
              <a:t>Федерации</a:t>
            </a:r>
            <a:r>
              <a:rPr b="0" spc="31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b="0" dirty="0">
                <a:latin typeface="Microsoft Sans Serif" panose="020B0604020202020204"/>
                <a:cs typeface="Microsoft Sans Serif" panose="020B0604020202020204"/>
              </a:rPr>
              <a:t>от</a:t>
            </a:r>
            <a:r>
              <a:rPr b="0" spc="31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b="0" dirty="0">
                <a:latin typeface="Microsoft Sans Serif" panose="020B0604020202020204"/>
                <a:cs typeface="Microsoft Sans Serif" panose="020B0604020202020204"/>
              </a:rPr>
              <a:t>31</a:t>
            </a:r>
            <a:r>
              <a:rPr b="0" spc="30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b="0" dirty="0">
                <a:latin typeface="Microsoft Sans Serif" panose="020B0604020202020204"/>
                <a:cs typeface="Microsoft Sans Serif" panose="020B0604020202020204"/>
              </a:rPr>
              <a:t>мая</a:t>
            </a:r>
            <a:r>
              <a:rPr b="0" spc="31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b="0" dirty="0">
                <a:latin typeface="Microsoft Sans Serif" panose="020B0604020202020204"/>
                <a:cs typeface="Microsoft Sans Serif" panose="020B0604020202020204"/>
              </a:rPr>
              <a:t>2021</a:t>
            </a:r>
            <a:r>
              <a:rPr b="0" spc="30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b="0" dirty="0">
                <a:latin typeface="Microsoft Sans Serif" panose="020B0604020202020204"/>
                <a:cs typeface="Microsoft Sans Serif" panose="020B0604020202020204"/>
              </a:rPr>
              <a:t>г.</a:t>
            </a:r>
            <a:r>
              <a:rPr b="0" spc="30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b="0" spc="95" dirty="0">
                <a:latin typeface="Microsoft Sans Serif" panose="020B0604020202020204"/>
                <a:cs typeface="Microsoft Sans Serif" panose="020B0604020202020204"/>
              </a:rPr>
              <a:t>№</a:t>
            </a:r>
            <a:r>
              <a:rPr b="0" spc="31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b="0" dirty="0">
                <a:latin typeface="Microsoft Sans Serif" panose="020B0604020202020204"/>
                <a:cs typeface="Microsoft Sans Serif" panose="020B0604020202020204"/>
              </a:rPr>
              <a:t>286</a:t>
            </a:r>
            <a:r>
              <a:rPr b="0" spc="30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pc="-25" dirty="0"/>
              <a:t>«Об </a:t>
            </a:r>
            <a:r>
              <a:rPr dirty="0"/>
              <a:t>утверждении</a:t>
            </a:r>
            <a:r>
              <a:rPr spc="30" dirty="0"/>
              <a:t> </a:t>
            </a:r>
            <a:r>
              <a:rPr dirty="0"/>
              <a:t>Федерального</a:t>
            </a:r>
            <a:r>
              <a:rPr spc="20" dirty="0"/>
              <a:t> </a:t>
            </a:r>
            <a:r>
              <a:rPr dirty="0"/>
              <a:t>Государственного</a:t>
            </a:r>
            <a:r>
              <a:rPr spc="25" dirty="0"/>
              <a:t> </a:t>
            </a:r>
            <a:r>
              <a:rPr dirty="0"/>
              <a:t>образовательного</a:t>
            </a:r>
            <a:r>
              <a:rPr spc="10" dirty="0"/>
              <a:t> </a:t>
            </a:r>
            <a:r>
              <a:rPr dirty="0"/>
              <a:t>стандарта</a:t>
            </a:r>
            <a:r>
              <a:rPr spc="35" dirty="0"/>
              <a:t> </a:t>
            </a:r>
            <a:r>
              <a:rPr spc="-10" dirty="0"/>
              <a:t>начального </a:t>
            </a:r>
            <a:r>
              <a:rPr dirty="0"/>
              <a:t>общего</a:t>
            </a:r>
            <a:r>
              <a:rPr spc="-35" dirty="0"/>
              <a:t> </a:t>
            </a:r>
            <a:r>
              <a:rPr spc="-10" dirty="0"/>
              <a:t>образования»</a:t>
            </a:r>
          </a:p>
          <a:p>
            <a:pPr marL="12700" marR="5080" algn="just">
              <a:lnSpc>
                <a:spcPct val="100000"/>
              </a:lnSpc>
              <a:spcBef>
                <a:spcPts val="1440"/>
              </a:spcBef>
            </a:pPr>
            <a:r>
              <a:rPr b="0" dirty="0">
                <a:latin typeface="Microsoft Sans Serif" panose="020B0604020202020204"/>
                <a:cs typeface="Microsoft Sans Serif" panose="020B0604020202020204"/>
              </a:rPr>
              <a:t>Приказ</a:t>
            </a:r>
            <a:r>
              <a:rPr b="0" spc="31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b="0" dirty="0">
                <a:latin typeface="Microsoft Sans Serif" panose="020B0604020202020204"/>
                <a:cs typeface="Microsoft Sans Serif" panose="020B0604020202020204"/>
              </a:rPr>
              <a:t>Министерства</a:t>
            </a:r>
            <a:r>
              <a:rPr b="0" spc="31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b="0" dirty="0">
                <a:latin typeface="Microsoft Sans Serif" panose="020B0604020202020204"/>
                <a:cs typeface="Microsoft Sans Serif" panose="020B0604020202020204"/>
              </a:rPr>
              <a:t>просвещения</a:t>
            </a:r>
            <a:r>
              <a:rPr b="0" spc="31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b="0" dirty="0">
                <a:latin typeface="Microsoft Sans Serif" panose="020B0604020202020204"/>
                <a:cs typeface="Microsoft Sans Serif" panose="020B0604020202020204"/>
              </a:rPr>
              <a:t>Российской</a:t>
            </a:r>
            <a:r>
              <a:rPr b="0" spc="31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b="0" dirty="0">
                <a:latin typeface="Microsoft Sans Serif" panose="020B0604020202020204"/>
                <a:cs typeface="Microsoft Sans Serif" panose="020B0604020202020204"/>
              </a:rPr>
              <a:t>Федерации</a:t>
            </a:r>
            <a:r>
              <a:rPr b="0" spc="31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b="0" dirty="0">
                <a:latin typeface="Microsoft Sans Serif" panose="020B0604020202020204"/>
                <a:cs typeface="Microsoft Sans Serif" panose="020B0604020202020204"/>
              </a:rPr>
              <a:t>от</a:t>
            </a:r>
            <a:r>
              <a:rPr b="0" spc="31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b="0" dirty="0">
                <a:latin typeface="Microsoft Sans Serif" panose="020B0604020202020204"/>
                <a:cs typeface="Microsoft Sans Serif" panose="020B0604020202020204"/>
              </a:rPr>
              <a:t>31</a:t>
            </a:r>
            <a:r>
              <a:rPr b="0" spc="30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b="0" dirty="0">
                <a:latin typeface="Microsoft Sans Serif" panose="020B0604020202020204"/>
                <a:cs typeface="Microsoft Sans Serif" panose="020B0604020202020204"/>
              </a:rPr>
              <a:t>мая</a:t>
            </a:r>
            <a:r>
              <a:rPr b="0" spc="31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b="0" dirty="0">
                <a:latin typeface="Microsoft Sans Serif" panose="020B0604020202020204"/>
                <a:cs typeface="Microsoft Sans Serif" panose="020B0604020202020204"/>
              </a:rPr>
              <a:t>2021</a:t>
            </a:r>
            <a:r>
              <a:rPr b="0" spc="30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b="0" dirty="0">
                <a:latin typeface="Microsoft Sans Serif" panose="020B0604020202020204"/>
                <a:cs typeface="Microsoft Sans Serif" panose="020B0604020202020204"/>
              </a:rPr>
              <a:t>г.</a:t>
            </a:r>
            <a:r>
              <a:rPr b="0" spc="30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b="0" spc="95" dirty="0">
                <a:latin typeface="Microsoft Sans Serif" panose="020B0604020202020204"/>
                <a:cs typeface="Microsoft Sans Serif" panose="020B0604020202020204"/>
              </a:rPr>
              <a:t>№</a:t>
            </a:r>
            <a:r>
              <a:rPr b="0" spc="31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b="0" dirty="0">
                <a:latin typeface="Microsoft Sans Serif" panose="020B0604020202020204"/>
                <a:cs typeface="Microsoft Sans Serif" panose="020B0604020202020204"/>
              </a:rPr>
              <a:t>287</a:t>
            </a:r>
            <a:r>
              <a:rPr b="0" spc="30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pc="-25" dirty="0"/>
              <a:t>«Об </a:t>
            </a:r>
            <a:r>
              <a:rPr dirty="0"/>
              <a:t>утверждении</a:t>
            </a:r>
            <a:r>
              <a:rPr spc="165" dirty="0"/>
              <a:t> </a:t>
            </a:r>
            <a:r>
              <a:rPr dirty="0"/>
              <a:t>Федерального</a:t>
            </a:r>
            <a:r>
              <a:rPr spc="180" dirty="0"/>
              <a:t> </a:t>
            </a:r>
            <a:r>
              <a:rPr dirty="0"/>
              <a:t>Государственного</a:t>
            </a:r>
            <a:r>
              <a:rPr spc="180" dirty="0"/>
              <a:t> </a:t>
            </a:r>
            <a:r>
              <a:rPr dirty="0"/>
              <a:t>образовательного</a:t>
            </a:r>
            <a:r>
              <a:rPr spc="165" dirty="0"/>
              <a:t> </a:t>
            </a:r>
            <a:r>
              <a:rPr dirty="0"/>
              <a:t>стандарта</a:t>
            </a:r>
            <a:r>
              <a:rPr spc="190" dirty="0"/>
              <a:t> </a:t>
            </a:r>
            <a:r>
              <a:rPr spc="-10" dirty="0"/>
              <a:t>основного </a:t>
            </a:r>
            <a:r>
              <a:rPr dirty="0"/>
              <a:t>общего</a:t>
            </a:r>
            <a:r>
              <a:rPr spc="-35" dirty="0"/>
              <a:t> </a:t>
            </a:r>
            <a:r>
              <a:rPr spc="-10" dirty="0"/>
              <a:t>образования»</a:t>
            </a:r>
          </a:p>
          <a:p>
            <a:pPr marL="551180" algn="ctr">
              <a:lnSpc>
                <a:spcPts val="1660"/>
              </a:lnSpc>
              <a:spcBef>
                <a:spcPts val="1225"/>
              </a:spcBef>
            </a:pPr>
            <a:r>
              <a:rPr sz="1450" dirty="0">
                <a:solidFill>
                  <a:srgbClr val="FFFFFF"/>
                </a:solidFill>
              </a:rPr>
              <a:t>Приводят</a:t>
            </a:r>
            <a:r>
              <a:rPr sz="1450" spc="-40" dirty="0">
                <a:solidFill>
                  <a:srgbClr val="FFFFFF"/>
                </a:solidFill>
              </a:rPr>
              <a:t> </a:t>
            </a:r>
            <a:r>
              <a:rPr sz="1450" dirty="0">
                <a:solidFill>
                  <a:srgbClr val="FFFFFF"/>
                </a:solidFill>
              </a:rPr>
              <a:t>Стандарты</a:t>
            </a:r>
            <a:r>
              <a:rPr sz="1450" spc="-20" dirty="0">
                <a:solidFill>
                  <a:srgbClr val="FFFFFF"/>
                </a:solidFill>
              </a:rPr>
              <a:t> </a:t>
            </a:r>
            <a:r>
              <a:rPr sz="1450" dirty="0">
                <a:solidFill>
                  <a:srgbClr val="FFFFFF"/>
                </a:solidFill>
              </a:rPr>
              <a:t>в</a:t>
            </a:r>
            <a:r>
              <a:rPr sz="1450" spc="-40" dirty="0">
                <a:solidFill>
                  <a:srgbClr val="FFFFFF"/>
                </a:solidFill>
              </a:rPr>
              <a:t> </a:t>
            </a:r>
            <a:r>
              <a:rPr sz="1450" dirty="0">
                <a:solidFill>
                  <a:srgbClr val="FFFFFF"/>
                </a:solidFill>
              </a:rPr>
              <a:t>соответствие</a:t>
            </a:r>
            <a:r>
              <a:rPr sz="1450" spc="-30" dirty="0">
                <a:solidFill>
                  <a:srgbClr val="FFFFFF"/>
                </a:solidFill>
              </a:rPr>
              <a:t> </a:t>
            </a:r>
            <a:r>
              <a:rPr sz="1450" dirty="0">
                <a:solidFill>
                  <a:srgbClr val="FFFFFF"/>
                </a:solidFill>
              </a:rPr>
              <a:t>Федеральному</a:t>
            </a:r>
            <a:r>
              <a:rPr sz="1450" spc="-15" dirty="0">
                <a:solidFill>
                  <a:srgbClr val="FFFFFF"/>
                </a:solidFill>
              </a:rPr>
              <a:t> </a:t>
            </a:r>
            <a:r>
              <a:rPr sz="1450" dirty="0">
                <a:solidFill>
                  <a:srgbClr val="FFFFFF"/>
                </a:solidFill>
              </a:rPr>
              <a:t>закону</a:t>
            </a:r>
            <a:r>
              <a:rPr sz="1450" spc="-25" dirty="0">
                <a:solidFill>
                  <a:srgbClr val="FFFFFF"/>
                </a:solidFill>
              </a:rPr>
              <a:t> «Об</a:t>
            </a:r>
            <a:endParaRPr sz="1450"/>
          </a:p>
          <a:p>
            <a:pPr marL="551815" algn="ctr">
              <a:lnSpc>
                <a:spcPts val="1660"/>
              </a:lnSpc>
            </a:pPr>
            <a:r>
              <a:rPr sz="1450" dirty="0">
                <a:solidFill>
                  <a:srgbClr val="FFFFFF"/>
                </a:solidFill>
              </a:rPr>
              <a:t>образовании</a:t>
            </a:r>
            <a:r>
              <a:rPr sz="1450" spc="-30" dirty="0">
                <a:solidFill>
                  <a:srgbClr val="FFFFFF"/>
                </a:solidFill>
              </a:rPr>
              <a:t> </a:t>
            </a:r>
            <a:r>
              <a:rPr sz="1450" dirty="0">
                <a:solidFill>
                  <a:srgbClr val="FFFFFF"/>
                </a:solidFill>
              </a:rPr>
              <a:t>в</a:t>
            </a:r>
            <a:r>
              <a:rPr sz="1450" spc="-30" dirty="0">
                <a:solidFill>
                  <a:srgbClr val="FFFFFF"/>
                </a:solidFill>
              </a:rPr>
              <a:t> </a:t>
            </a:r>
            <a:r>
              <a:rPr sz="1450" dirty="0">
                <a:solidFill>
                  <a:srgbClr val="FFFFFF"/>
                </a:solidFill>
              </a:rPr>
              <a:t>Российской</a:t>
            </a:r>
            <a:r>
              <a:rPr sz="1450" spc="-20" dirty="0">
                <a:solidFill>
                  <a:srgbClr val="FFFFFF"/>
                </a:solidFill>
              </a:rPr>
              <a:t> </a:t>
            </a:r>
            <a:r>
              <a:rPr sz="1450" spc="-10" dirty="0">
                <a:solidFill>
                  <a:srgbClr val="FFFFFF"/>
                </a:solidFill>
              </a:rPr>
              <a:t>Федерации»</a:t>
            </a:r>
            <a:endParaRPr sz="1450"/>
          </a:p>
          <a:p>
            <a:pPr>
              <a:lnSpc>
                <a:spcPct val="100000"/>
              </a:lnSpc>
              <a:spcBef>
                <a:spcPts val="310"/>
              </a:spcBef>
            </a:pPr>
            <a:endParaRPr sz="1450"/>
          </a:p>
          <a:p>
            <a:pPr marL="552450" algn="ctr">
              <a:lnSpc>
                <a:spcPct val="100000"/>
              </a:lnSpc>
            </a:pPr>
            <a:r>
              <a:rPr sz="1450" spc="-10" dirty="0">
                <a:solidFill>
                  <a:srgbClr val="FFFFFF"/>
                </a:solidFill>
              </a:rPr>
              <a:t>Устанавливают</a:t>
            </a:r>
            <a:r>
              <a:rPr sz="1450" spc="-35" dirty="0">
                <a:solidFill>
                  <a:srgbClr val="FFFFFF"/>
                </a:solidFill>
              </a:rPr>
              <a:t> </a:t>
            </a:r>
            <a:r>
              <a:rPr sz="1450" dirty="0">
                <a:solidFill>
                  <a:srgbClr val="FFFFFF"/>
                </a:solidFill>
              </a:rPr>
              <a:t>вариативность/модульность</a:t>
            </a:r>
            <a:r>
              <a:rPr sz="1450" spc="15" dirty="0">
                <a:solidFill>
                  <a:srgbClr val="FFFFFF"/>
                </a:solidFill>
              </a:rPr>
              <a:t> </a:t>
            </a:r>
            <a:r>
              <a:rPr sz="1450" dirty="0">
                <a:solidFill>
                  <a:srgbClr val="FFFFFF"/>
                </a:solidFill>
              </a:rPr>
              <a:t>реализации</a:t>
            </a:r>
            <a:r>
              <a:rPr sz="1450" spc="-40" dirty="0">
                <a:solidFill>
                  <a:srgbClr val="FFFFFF"/>
                </a:solidFill>
              </a:rPr>
              <a:t> </a:t>
            </a:r>
            <a:r>
              <a:rPr sz="1450" spc="-10" dirty="0">
                <a:solidFill>
                  <a:srgbClr val="FFFFFF"/>
                </a:solidFill>
              </a:rPr>
              <a:t>программ</a:t>
            </a:r>
            <a:endParaRPr sz="1450"/>
          </a:p>
        </p:txBody>
      </p:sp>
      <p:grpSp>
        <p:nvGrpSpPr>
          <p:cNvPr id="24" name="object 24"/>
          <p:cNvGrpSpPr/>
          <p:nvPr/>
        </p:nvGrpSpPr>
        <p:grpSpPr>
          <a:xfrm>
            <a:off x="4203191" y="4590288"/>
            <a:ext cx="7595870" cy="535305"/>
            <a:chOff x="4203191" y="4590288"/>
            <a:chExt cx="7595870" cy="535305"/>
          </a:xfrm>
        </p:grpSpPr>
        <p:sp>
          <p:nvSpPr>
            <p:cNvPr id="25" name="object 25"/>
            <p:cNvSpPr/>
            <p:nvPr/>
          </p:nvSpPr>
          <p:spPr>
            <a:xfrm>
              <a:off x="4216145" y="4603242"/>
              <a:ext cx="7569834" cy="509270"/>
            </a:xfrm>
            <a:custGeom>
              <a:avLst/>
              <a:gdLst/>
              <a:ahLst/>
              <a:cxnLst/>
              <a:rect l="l" t="t" r="r" b="b"/>
              <a:pathLst>
                <a:path w="7569834" h="509270">
                  <a:moveTo>
                    <a:pt x="7569708" y="0"/>
                  </a:moveTo>
                  <a:lnTo>
                    <a:pt x="272668" y="0"/>
                  </a:lnTo>
                  <a:lnTo>
                    <a:pt x="0" y="254507"/>
                  </a:lnTo>
                  <a:lnTo>
                    <a:pt x="272668" y="509015"/>
                  </a:lnTo>
                  <a:lnTo>
                    <a:pt x="7569708" y="509015"/>
                  </a:lnTo>
                  <a:lnTo>
                    <a:pt x="7569708" y="0"/>
                  </a:lnTo>
                  <a:close/>
                </a:path>
              </a:pathLst>
            </a:custGeom>
            <a:solidFill>
              <a:srgbClr val="43BA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216145" y="4603242"/>
              <a:ext cx="7569834" cy="509270"/>
            </a:xfrm>
            <a:custGeom>
              <a:avLst/>
              <a:gdLst/>
              <a:ahLst/>
              <a:cxnLst/>
              <a:rect l="l" t="t" r="r" b="b"/>
              <a:pathLst>
                <a:path w="7569834" h="509270">
                  <a:moveTo>
                    <a:pt x="7569708" y="509015"/>
                  </a:moveTo>
                  <a:lnTo>
                    <a:pt x="272668" y="509015"/>
                  </a:lnTo>
                  <a:lnTo>
                    <a:pt x="0" y="254507"/>
                  </a:lnTo>
                  <a:lnTo>
                    <a:pt x="272668" y="0"/>
                  </a:lnTo>
                  <a:lnTo>
                    <a:pt x="7569708" y="0"/>
                  </a:lnTo>
                  <a:lnTo>
                    <a:pt x="7569708" y="509015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4203191" y="5187696"/>
            <a:ext cx="7595870" cy="535305"/>
            <a:chOff x="4203191" y="5187696"/>
            <a:chExt cx="7595870" cy="535305"/>
          </a:xfrm>
        </p:grpSpPr>
        <p:sp>
          <p:nvSpPr>
            <p:cNvPr id="28" name="object 28"/>
            <p:cNvSpPr/>
            <p:nvPr/>
          </p:nvSpPr>
          <p:spPr>
            <a:xfrm>
              <a:off x="4216145" y="5200650"/>
              <a:ext cx="7569834" cy="509270"/>
            </a:xfrm>
            <a:custGeom>
              <a:avLst/>
              <a:gdLst/>
              <a:ahLst/>
              <a:cxnLst/>
              <a:rect l="l" t="t" r="r" b="b"/>
              <a:pathLst>
                <a:path w="7569834" h="509270">
                  <a:moveTo>
                    <a:pt x="7569708" y="0"/>
                  </a:moveTo>
                  <a:lnTo>
                    <a:pt x="272668" y="0"/>
                  </a:lnTo>
                  <a:lnTo>
                    <a:pt x="0" y="254508"/>
                  </a:lnTo>
                  <a:lnTo>
                    <a:pt x="272668" y="509016"/>
                  </a:lnTo>
                  <a:lnTo>
                    <a:pt x="7569708" y="509016"/>
                  </a:lnTo>
                  <a:lnTo>
                    <a:pt x="7569708" y="0"/>
                  </a:lnTo>
                  <a:close/>
                </a:path>
              </a:pathLst>
            </a:custGeom>
            <a:solidFill>
              <a:srgbClr val="45B4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216145" y="5200650"/>
              <a:ext cx="7569834" cy="509270"/>
            </a:xfrm>
            <a:custGeom>
              <a:avLst/>
              <a:gdLst/>
              <a:ahLst/>
              <a:cxnLst/>
              <a:rect l="l" t="t" r="r" b="b"/>
              <a:pathLst>
                <a:path w="7569834" h="509270">
                  <a:moveTo>
                    <a:pt x="7569708" y="509016"/>
                  </a:moveTo>
                  <a:lnTo>
                    <a:pt x="272668" y="509016"/>
                  </a:lnTo>
                  <a:lnTo>
                    <a:pt x="0" y="254508"/>
                  </a:lnTo>
                  <a:lnTo>
                    <a:pt x="272668" y="0"/>
                  </a:lnTo>
                  <a:lnTo>
                    <a:pt x="7569708" y="0"/>
                  </a:lnTo>
                  <a:lnTo>
                    <a:pt x="7569708" y="50901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077970" y="4716526"/>
            <a:ext cx="7505700" cy="20853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692785" algn="ctr">
              <a:lnSpc>
                <a:spcPct val="100000"/>
              </a:lnSpc>
              <a:spcBef>
                <a:spcPts val="110"/>
              </a:spcBef>
            </a:pPr>
            <a:r>
              <a:rPr sz="145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Детализируют</a:t>
            </a:r>
            <a:r>
              <a:rPr sz="145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5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условия</a:t>
            </a:r>
            <a:r>
              <a:rPr sz="1450" b="1" spc="-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5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реализации</a:t>
            </a:r>
            <a:r>
              <a:rPr sz="1450" b="1" spc="-6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5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образовательных</a:t>
            </a:r>
            <a:r>
              <a:rPr sz="1450" b="1" spc="-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5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программ</a:t>
            </a:r>
            <a:endParaRPr sz="145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1305"/>
              </a:spcBef>
            </a:pPr>
            <a:endParaRPr sz="1450">
              <a:latin typeface="Arial" panose="020B0604020202020204"/>
              <a:cs typeface="Arial" panose="020B0604020202020204"/>
            </a:endParaRPr>
          </a:p>
          <a:p>
            <a:pPr marL="692150" algn="ctr">
              <a:lnSpc>
                <a:spcPct val="100000"/>
              </a:lnSpc>
            </a:pPr>
            <a:r>
              <a:rPr sz="145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Конкретизированные </a:t>
            </a:r>
            <a:r>
              <a:rPr sz="1450" b="1" spc="-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результаты</a:t>
            </a:r>
            <a:r>
              <a:rPr sz="1450" b="1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5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систематизированы</a:t>
            </a:r>
            <a:endParaRPr sz="145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405"/>
              </a:spcBef>
            </a:pPr>
            <a:endParaRPr sz="1450">
              <a:latin typeface="Arial" panose="020B0604020202020204"/>
              <a:cs typeface="Arial" panose="020B0604020202020204"/>
            </a:endParaRPr>
          </a:p>
          <a:p>
            <a:pPr marL="692785" algn="ctr">
              <a:lnSpc>
                <a:spcPts val="1665"/>
              </a:lnSpc>
              <a:spcBef>
                <a:spcPts val="5"/>
              </a:spcBef>
            </a:pPr>
            <a:r>
              <a:rPr sz="145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Оптимизированы</a:t>
            </a:r>
            <a:r>
              <a:rPr sz="1450" b="1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5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требования к</a:t>
            </a:r>
            <a:r>
              <a:rPr sz="1450" b="1" spc="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5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основной</a:t>
            </a:r>
            <a:r>
              <a:rPr sz="1450" b="1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5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образовательной</a:t>
            </a:r>
            <a:r>
              <a:rPr sz="1450" b="1" spc="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5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программе</a:t>
            </a:r>
            <a:r>
              <a:rPr sz="1450" b="1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50" b="1" spc="-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и</a:t>
            </a:r>
            <a:endParaRPr sz="1450">
              <a:latin typeface="Arial" panose="020B0604020202020204"/>
              <a:cs typeface="Arial" panose="020B0604020202020204"/>
            </a:endParaRPr>
          </a:p>
          <a:p>
            <a:pPr marL="695960" algn="ctr">
              <a:lnSpc>
                <a:spcPts val="1520"/>
              </a:lnSpc>
            </a:pPr>
            <a:r>
              <a:rPr sz="145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рабочей</a:t>
            </a:r>
            <a:r>
              <a:rPr sz="1450" b="1" spc="-2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5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программе</a:t>
            </a:r>
            <a:endParaRPr sz="145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4295"/>
              </a:lnSpc>
            </a:pPr>
            <a:endParaRPr sz="185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" y="457326"/>
            <a:ext cx="8455660" cy="1245870"/>
          </a:xfrm>
          <a:prstGeom prst="rect">
            <a:avLst/>
          </a:prstGeom>
          <a:solidFill>
            <a:srgbClr val="3E5278"/>
          </a:solidFill>
        </p:spPr>
        <p:txBody>
          <a:bodyPr vert="horz" wrap="square" lIns="0" tIns="138430" rIns="0" bIns="0" rtlCol="0">
            <a:spAutoFit/>
          </a:bodyPr>
          <a:lstStyle/>
          <a:p>
            <a:pPr marR="39370">
              <a:lnSpc>
                <a:spcPct val="100000"/>
              </a:lnSpc>
              <a:spcBef>
                <a:spcPts val="1090"/>
              </a:spcBef>
            </a:pP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225425">
              <a:lnSpc>
                <a:spcPct val="100000"/>
              </a:lnSpc>
            </a:pPr>
            <a:r>
              <a:rPr lang="ru-RU" sz="2400" dirty="0"/>
              <a:t>Федеральные</a:t>
            </a:r>
            <a:r>
              <a:rPr sz="2400" spc="-50" dirty="0"/>
              <a:t> </a:t>
            </a:r>
            <a:r>
              <a:rPr sz="2400" dirty="0"/>
              <a:t>рабочие</a:t>
            </a:r>
            <a:r>
              <a:rPr sz="2400" spc="-45" dirty="0"/>
              <a:t> </a:t>
            </a:r>
            <a:r>
              <a:rPr sz="2400" dirty="0"/>
              <a:t>программы</a:t>
            </a:r>
            <a:r>
              <a:rPr sz="2400" spc="-45" dirty="0"/>
              <a:t> </a:t>
            </a:r>
            <a:r>
              <a:rPr sz="2400" spc="-10" dirty="0"/>
              <a:t>(«Английский</a:t>
            </a:r>
            <a:r>
              <a:rPr sz="2400" spc="-40" dirty="0"/>
              <a:t> </a:t>
            </a:r>
            <a:r>
              <a:rPr sz="2400" spc="-10" dirty="0"/>
              <a:t>язык»)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1828800"/>
            <a:ext cx="8703310" cy="437705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5"/>
              </a:lnSpc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507491"/>
            <a:ext cx="8404860" cy="1030605"/>
          </a:xfrm>
          <a:prstGeom prst="rect">
            <a:avLst/>
          </a:prstGeom>
          <a:solidFill>
            <a:srgbClr val="3E5278"/>
          </a:solidFill>
        </p:spPr>
        <p:txBody>
          <a:bodyPr vert="horz" wrap="square" lIns="0" tIns="749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90"/>
              </a:spcBef>
            </a:pP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57785" algn="ctr">
              <a:lnSpc>
                <a:spcPct val="100000"/>
              </a:lnSpc>
              <a:spcBef>
                <a:spcPts val="5"/>
              </a:spcBef>
            </a:pPr>
            <a:r>
              <a:rPr sz="2000" dirty="0"/>
              <a:t>Пояснительная</a:t>
            </a:r>
            <a:r>
              <a:rPr sz="2000" spc="-55" dirty="0"/>
              <a:t> </a:t>
            </a:r>
            <a:r>
              <a:rPr sz="2000" dirty="0"/>
              <a:t>записка</a:t>
            </a:r>
            <a:r>
              <a:rPr sz="2000" spc="-50" dirty="0"/>
              <a:t> </a:t>
            </a:r>
            <a:r>
              <a:rPr sz="2000" dirty="0"/>
              <a:t>и</a:t>
            </a:r>
            <a:r>
              <a:rPr sz="2000" spc="-35" dirty="0"/>
              <a:t> </a:t>
            </a:r>
            <a:r>
              <a:rPr sz="2000" dirty="0"/>
              <a:t>содержание</a:t>
            </a:r>
            <a:r>
              <a:rPr sz="2000" spc="-45" dirty="0"/>
              <a:t> </a:t>
            </a:r>
            <a:r>
              <a:rPr sz="2000" spc="-10" dirty="0"/>
              <a:t>обучения</a:t>
            </a:r>
            <a:endParaRPr sz="2000"/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5"/>
              </a:lnSpc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300099" y="2225497"/>
            <a:ext cx="1774189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72110" algn="l"/>
              </a:tabLst>
            </a:pPr>
            <a:r>
              <a:rPr sz="1400" spc="-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400" b="1" spc="-1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Пояснительной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89172" y="2225497"/>
            <a:ext cx="264033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42340" algn="l"/>
                <a:tab pos="2527300" algn="l"/>
              </a:tabLst>
            </a:pPr>
            <a:r>
              <a:rPr sz="1400" b="1" spc="-1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записке</a:t>
            </a:r>
            <a:r>
              <a:rPr sz="1400" b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формулируются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400" spc="-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00099" y="2439416"/>
            <a:ext cx="27647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26235" algn="l"/>
              </a:tabLst>
            </a:pP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характеризуются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современные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40529" y="2439416"/>
            <a:ext cx="16878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20395" algn="l"/>
              </a:tabLst>
            </a:pPr>
            <a:r>
              <a:rPr sz="14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цели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иноязычного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00099" y="2652776"/>
            <a:ext cx="46278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63650" algn="l"/>
                <a:tab pos="2400935" algn="l"/>
                <a:tab pos="3257550" algn="l"/>
                <a:tab pos="4418965" algn="l"/>
              </a:tabLst>
            </a:pP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образования,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называются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условия,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повлиявшие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400" spc="-2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на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00099" y="2866136"/>
            <a:ext cx="46291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70940" algn="l"/>
                <a:tab pos="1544320" algn="l"/>
                <a:tab pos="3063875" algn="l"/>
                <a:tab pos="3841115" algn="l"/>
              </a:tabLst>
            </a:pP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пересмотр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400" spc="-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конкретизацию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целей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обучения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00099" y="3079495"/>
            <a:ext cx="17659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иностранному</a:t>
            </a:r>
            <a:r>
              <a:rPr sz="1400" spc="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языку: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00099" y="3318763"/>
            <a:ext cx="46278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85775" algn="l"/>
                <a:tab pos="2078355" algn="l"/>
                <a:tab pos="3073400" algn="l"/>
              </a:tabLst>
            </a:pPr>
            <a:r>
              <a:rPr sz="2000" spc="-5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▰</a:t>
            </a:r>
            <a:r>
              <a:rPr sz="200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	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геополитические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процессы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(многополярность,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74317" y="4989321"/>
            <a:ext cx="41535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42035" algn="l"/>
                <a:tab pos="2275205" algn="l"/>
                <a:tab pos="2538095" algn="l"/>
                <a:tab pos="3552825" algn="l"/>
                <a:tab pos="4044950" algn="l"/>
              </a:tabLst>
            </a:pPr>
            <a:r>
              <a:rPr sz="1400" b="1" spc="-1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усилении</a:t>
            </a:r>
            <a:r>
              <a:rPr sz="1400" b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1400" b="1" spc="-1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требований</a:t>
            </a:r>
            <a:r>
              <a:rPr sz="1400" b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1400" spc="-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к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владению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400" spc="-2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ИЯ,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400" spc="-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74317" y="5202682"/>
            <a:ext cx="415417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необходимости</a:t>
            </a:r>
            <a:r>
              <a:rPr sz="1400" spc="6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400" b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сбалансированного</a:t>
            </a:r>
            <a:r>
              <a:rPr sz="1400" b="1" spc="495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spc="-1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обучения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всем</a:t>
            </a:r>
            <a:r>
              <a:rPr sz="1400" spc="14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видам</a:t>
            </a:r>
            <a:r>
              <a:rPr sz="1400" spc="14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общения</a:t>
            </a:r>
            <a:r>
              <a:rPr sz="1400" spc="14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(устным</a:t>
            </a:r>
            <a:r>
              <a:rPr sz="1400" spc="1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1400" spc="14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письменным</a:t>
            </a:r>
            <a:r>
              <a:rPr sz="1400" b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);</a:t>
            </a:r>
            <a:r>
              <a:rPr sz="1400" b="1" spc="11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spc="-5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к </a:t>
            </a:r>
            <a:r>
              <a:rPr sz="1400" b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возрастанию</a:t>
            </a:r>
            <a:r>
              <a:rPr sz="1400" b="1" spc="-6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роли</a:t>
            </a:r>
            <a:r>
              <a:rPr sz="1400" b="1" spc="-55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dirty="0">
                <a:solidFill>
                  <a:srgbClr val="D26E00"/>
                </a:solidFill>
                <a:latin typeface="Arial" panose="020B0604020202020204"/>
                <a:cs typeface="Arial" panose="020B0604020202020204"/>
              </a:rPr>
              <a:t>читательской</a:t>
            </a:r>
            <a:r>
              <a:rPr sz="1400" b="1" spc="-40" dirty="0">
                <a:solidFill>
                  <a:srgbClr val="D26E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spc="-10" dirty="0">
                <a:solidFill>
                  <a:srgbClr val="D26E00"/>
                </a:solidFill>
                <a:latin typeface="Arial" panose="020B0604020202020204"/>
                <a:cs typeface="Arial" panose="020B0604020202020204"/>
              </a:rPr>
              <a:t>грамотности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11010" y="2225497"/>
            <a:ext cx="420687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Содержание</a:t>
            </a:r>
            <a:r>
              <a:rPr sz="1400" b="1" spc="14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обучения</a:t>
            </a:r>
            <a:r>
              <a:rPr sz="1400" b="1" spc="145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дает</a:t>
            </a:r>
            <a:r>
              <a:rPr sz="1400" b="1" spc="145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представление</a:t>
            </a:r>
            <a:r>
              <a:rPr sz="1400" b="1" spc="145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spc="-2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об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общем</a:t>
            </a:r>
            <a:r>
              <a:rPr sz="14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массиве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изучаемых</a:t>
            </a:r>
            <a:r>
              <a:rPr sz="14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дидактических 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единиц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</a:t>
            </a:r>
            <a:r>
              <a:rPr sz="1400" spc="1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его 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распределением</a:t>
            </a:r>
            <a:r>
              <a:rPr sz="1400" spc="-4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по</a:t>
            </a:r>
            <a:r>
              <a:rPr sz="1400" spc="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классам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11010" y="3205988"/>
            <a:ext cx="4208780" cy="52895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486410" marR="5080" indent="-474345">
              <a:lnSpc>
                <a:spcPct val="93000"/>
              </a:lnSpc>
              <a:spcBef>
                <a:spcPts val="265"/>
              </a:spcBef>
              <a:tabLst>
                <a:tab pos="485775" algn="l"/>
              </a:tabLst>
            </a:pPr>
            <a:r>
              <a:rPr sz="2000" spc="-5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▰</a:t>
            </a:r>
            <a:r>
              <a:rPr sz="200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	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ориентация</a:t>
            </a:r>
            <a:r>
              <a:rPr sz="1400" spc="4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на</a:t>
            </a:r>
            <a:r>
              <a:rPr sz="1400" spc="46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требования</a:t>
            </a:r>
            <a:r>
              <a:rPr sz="1400" spc="46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ФГОС</a:t>
            </a:r>
            <a:r>
              <a:rPr sz="1400" spc="47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НОО</a:t>
            </a:r>
            <a:r>
              <a:rPr sz="1400" spc="47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 </a:t>
            </a:r>
            <a:r>
              <a:rPr sz="14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ООО,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00099" y="3608323"/>
            <a:ext cx="5283835" cy="1407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6410" algn="just">
              <a:lnSpc>
                <a:spcPts val="1380"/>
              </a:lnSpc>
              <a:spcBef>
                <a:spcPts val="100"/>
              </a:spcBef>
            </a:pP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открытость),</a:t>
            </a:r>
            <a:r>
              <a:rPr sz="1400" spc="3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которые</a:t>
            </a:r>
            <a:r>
              <a:rPr sz="1400" spc="3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привели</a:t>
            </a:r>
            <a:r>
              <a:rPr sz="1400" spc="32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b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к</a:t>
            </a:r>
            <a:r>
              <a:rPr sz="1400" b="1" spc="30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включению</a:t>
            </a:r>
            <a:r>
              <a:rPr sz="1400" b="1" spc="295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spc="-5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в</a:t>
            </a:r>
            <a:endParaRPr sz="1400">
              <a:latin typeface="Arial" panose="020B0604020202020204"/>
              <a:cs typeface="Arial" panose="020B0604020202020204"/>
            </a:endParaRPr>
          </a:p>
          <a:p>
            <a:pPr marL="486410" algn="just">
              <a:lnSpc>
                <a:spcPts val="2040"/>
              </a:lnSpc>
            </a:pPr>
            <a:r>
              <a:rPr sz="1400" b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состав</a:t>
            </a:r>
            <a:r>
              <a:rPr sz="1400" b="1" spc="125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изучаемых</a:t>
            </a:r>
            <a:r>
              <a:rPr sz="1400" spc="13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</a:t>
            </a:r>
            <a:r>
              <a:rPr sz="1400" spc="1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школе</a:t>
            </a:r>
            <a:r>
              <a:rPr sz="1400" spc="14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иностранных</a:t>
            </a:r>
            <a:r>
              <a:rPr sz="1400" spc="13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языков</a:t>
            </a:r>
            <a:r>
              <a:rPr sz="1400" spc="36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  </a:t>
            </a:r>
            <a:r>
              <a:rPr sz="3000" spc="-75" baseline="300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▰</a:t>
            </a:r>
            <a:endParaRPr sz="3000" baseline="3000">
              <a:latin typeface="Cambria Math" panose="02040503050406030204"/>
              <a:cs typeface="Cambria Math" panose="02040503050406030204"/>
            </a:endParaRPr>
          </a:p>
          <a:p>
            <a:pPr marL="486410" algn="just">
              <a:lnSpc>
                <a:spcPts val="1620"/>
              </a:lnSpc>
            </a:pP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некоторые</a:t>
            </a:r>
            <a:r>
              <a:rPr sz="1400" spc="-4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новые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для нас,</a:t>
            </a:r>
            <a:r>
              <a:rPr sz="14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например,</a:t>
            </a:r>
            <a:r>
              <a:rPr sz="1400" spc="-3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китайский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  <a:p>
            <a:pPr marL="486410" marR="659130" indent="-474345" algn="just">
              <a:lnSpc>
                <a:spcPct val="97000"/>
              </a:lnSpc>
              <a:spcBef>
                <a:spcPts val="275"/>
              </a:spcBef>
            </a:pPr>
            <a:r>
              <a:rPr sz="200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▰</a:t>
            </a:r>
            <a:r>
              <a:rPr sz="2000" spc="395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 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возросшая</a:t>
            </a:r>
            <a:r>
              <a:rPr sz="1400" spc="8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значимость</a:t>
            </a:r>
            <a:r>
              <a:rPr sz="1400" spc="9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владения</a:t>
            </a:r>
            <a:r>
              <a:rPr sz="1400" spc="8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иностранным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языком</a:t>
            </a:r>
            <a:r>
              <a:rPr sz="1400" spc="8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как</a:t>
            </a:r>
            <a:r>
              <a:rPr sz="1400" spc="7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для</a:t>
            </a:r>
            <a:r>
              <a:rPr sz="1400" spc="8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самообразования,</a:t>
            </a:r>
            <a:r>
              <a:rPr sz="1400" spc="9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так</a:t>
            </a:r>
            <a:r>
              <a:rPr sz="1400" spc="8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1400" spc="8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400" spc="-2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для 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профессионального</a:t>
            </a:r>
            <a:r>
              <a:rPr sz="1400" spc="-3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роста,</a:t>
            </a:r>
            <a:r>
              <a:rPr sz="1400" spc="-2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которая</a:t>
            </a:r>
            <a:r>
              <a:rPr sz="1400" spc="-3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выразилось</a:t>
            </a:r>
            <a:r>
              <a:rPr sz="14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b="1" spc="-5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в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35267" y="3810711"/>
            <a:ext cx="368300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93800" algn="l"/>
                <a:tab pos="2207260" algn="l"/>
              </a:tabLst>
            </a:pP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Примерных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основных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образовательных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84975" y="4024629"/>
            <a:ext cx="37344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программ</a:t>
            </a:r>
            <a:r>
              <a:rPr sz="1400" spc="35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начального</a:t>
            </a:r>
            <a:r>
              <a:rPr sz="1400" spc="39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1400" spc="37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основного</a:t>
            </a:r>
            <a:r>
              <a:rPr sz="1400" spc="39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общего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84975" y="4237990"/>
            <a:ext cx="37331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18715" algn="l"/>
              </a:tabLst>
            </a:pP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образования,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Универсальных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84975" y="4451350"/>
            <a:ext cx="37344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кодификаторов</a:t>
            </a:r>
            <a:r>
              <a:rPr sz="1400" spc="7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</a:t>
            </a:r>
            <a:r>
              <a:rPr sz="1400" spc="8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распределением</a:t>
            </a:r>
            <a:r>
              <a:rPr sz="1400" spc="1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учебного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780144" y="4664709"/>
            <a:ext cx="173608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49960" algn="l"/>
              </a:tabLst>
            </a:pP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годам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обучения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932544" y="4878070"/>
            <a:ext cx="15843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универсальность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784975" y="4664709"/>
            <a:ext cx="125793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материала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spc="-1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обеспечивает</a:t>
            </a:r>
            <a:endParaRPr sz="14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Примерных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097393" y="4664709"/>
            <a:ext cx="70485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по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  <a:p>
            <a:pPr marL="12700" marR="5080" indent="126365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некую рабочих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126093" y="5091429"/>
            <a:ext cx="13944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63320" algn="l"/>
              </a:tabLst>
            </a:pP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программ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400" b="1" spc="-25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по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784975" y="5304790"/>
            <a:ext cx="373316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отношению</a:t>
            </a:r>
            <a:r>
              <a:rPr sz="1400" b="1" spc="31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к</a:t>
            </a:r>
            <a:r>
              <a:rPr sz="1400" b="1" spc="335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разным</a:t>
            </a:r>
            <a:r>
              <a:rPr sz="1400" b="1" spc="34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УМК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,</a:t>
            </a:r>
            <a:r>
              <a:rPr sz="1400" spc="3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вошедшим</a:t>
            </a:r>
            <a:r>
              <a:rPr sz="1400" spc="34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 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Федеральный</a:t>
            </a:r>
            <a:r>
              <a:rPr sz="1400" spc="-4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перечень</a:t>
            </a:r>
            <a:r>
              <a:rPr sz="1400" spc="-3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учебников.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507491"/>
            <a:ext cx="8404860" cy="1030605"/>
          </a:xfrm>
          <a:prstGeom prst="rect">
            <a:avLst/>
          </a:prstGeom>
          <a:solidFill>
            <a:srgbClr val="3E5278"/>
          </a:solidFill>
        </p:spPr>
        <p:txBody>
          <a:bodyPr vert="horz" wrap="square" lIns="0" tIns="303530" rIns="0" bIns="0" rtlCol="0">
            <a:spAutoFit/>
          </a:bodyPr>
          <a:lstStyle/>
          <a:p>
            <a:pPr marL="1176655">
              <a:lnSpc>
                <a:spcPct val="100000"/>
              </a:lnSpc>
              <a:spcBef>
                <a:spcPts val="2390"/>
              </a:spcBef>
            </a:pPr>
            <a:r>
              <a:rPr sz="2800" dirty="0"/>
              <a:t>Предметные</a:t>
            </a:r>
            <a:r>
              <a:rPr sz="2800" spc="-180" dirty="0"/>
              <a:t> </a:t>
            </a:r>
            <a:r>
              <a:rPr sz="2800" spc="-10" dirty="0"/>
              <a:t>результаты</a:t>
            </a:r>
            <a:endParaRPr sz="28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5"/>
              </a:lnSpc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300099" y="2124913"/>
            <a:ext cx="4340860" cy="3278504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486410" marR="372110" indent="-474345">
              <a:lnSpc>
                <a:spcPct val="90000"/>
              </a:lnSpc>
              <a:spcBef>
                <a:spcPts val="345"/>
              </a:spcBef>
              <a:tabLst>
                <a:tab pos="485775" algn="l"/>
              </a:tabLst>
            </a:pPr>
            <a:r>
              <a:rPr sz="2000" spc="-5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▰</a:t>
            </a:r>
            <a:r>
              <a:rPr sz="200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	</a:t>
            </a:r>
            <a:r>
              <a:rPr sz="12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Предметные</a:t>
            </a:r>
            <a:r>
              <a:rPr sz="1200" spc="-4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результаты</a:t>
            </a:r>
            <a:r>
              <a:rPr sz="1200" spc="-3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даются</a:t>
            </a:r>
            <a:r>
              <a:rPr sz="12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по</a:t>
            </a:r>
            <a:r>
              <a:rPr sz="12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классам,</a:t>
            </a:r>
            <a:r>
              <a:rPr sz="1200" spc="-3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-2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что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позволяет</a:t>
            </a:r>
            <a:r>
              <a:rPr sz="1200" spc="-6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проследить</a:t>
            </a:r>
            <a:r>
              <a:rPr sz="1200" spc="-5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динамику</a:t>
            </a:r>
            <a:r>
              <a:rPr sz="1200" spc="-4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развития</a:t>
            </a:r>
            <a:endParaRPr sz="1200">
              <a:latin typeface="Microsoft Sans Serif" panose="020B0604020202020204"/>
              <a:cs typeface="Microsoft Sans Serif" panose="020B0604020202020204"/>
            </a:endParaRPr>
          </a:p>
          <a:p>
            <a:pPr marL="486410" marR="72390">
              <a:lnSpc>
                <a:spcPct val="100000"/>
              </a:lnSpc>
            </a:pPr>
            <a:r>
              <a:rPr sz="12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коммуникативных</a:t>
            </a:r>
            <a:r>
              <a:rPr sz="1200" spc="-3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умений</a:t>
            </a:r>
            <a:r>
              <a:rPr sz="12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</a:t>
            </a:r>
            <a:r>
              <a:rPr sz="12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говорении,</a:t>
            </a:r>
            <a:r>
              <a:rPr sz="1200" spc="-2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аудировании,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чтении</a:t>
            </a:r>
            <a:r>
              <a:rPr sz="1200" spc="-2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12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письменной</a:t>
            </a:r>
            <a:r>
              <a:rPr sz="12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речи,</a:t>
            </a:r>
            <a:r>
              <a:rPr sz="1200" spc="-3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динамику</a:t>
            </a:r>
            <a:r>
              <a:rPr sz="12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овладения</a:t>
            </a:r>
            <a:endParaRPr sz="1200">
              <a:latin typeface="Microsoft Sans Serif" panose="020B0604020202020204"/>
              <a:cs typeface="Microsoft Sans Serif" panose="020B0604020202020204"/>
            </a:endParaRPr>
          </a:p>
          <a:p>
            <a:pPr marL="486410" marR="5080">
              <a:lnSpc>
                <a:spcPct val="100000"/>
              </a:lnSpc>
            </a:pPr>
            <a:r>
              <a:rPr sz="12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языковыми</a:t>
            </a:r>
            <a:r>
              <a:rPr sz="1200" spc="-3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знаниями</a:t>
            </a:r>
            <a:r>
              <a:rPr sz="1200" spc="-2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1200" spc="-2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совершенствования</a:t>
            </a:r>
            <a:r>
              <a:rPr sz="1200" spc="-4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языковых навыков</a:t>
            </a:r>
            <a:r>
              <a:rPr sz="1200" spc="-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(орфографических,</a:t>
            </a:r>
            <a:r>
              <a:rPr sz="1200" spc="-4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пунктуационных,</a:t>
            </a:r>
            <a:endParaRPr sz="1200">
              <a:latin typeface="Microsoft Sans Serif" panose="020B0604020202020204"/>
              <a:cs typeface="Microsoft Sans Serif" panose="020B0604020202020204"/>
            </a:endParaRPr>
          </a:p>
          <a:p>
            <a:pPr marL="486410">
              <a:lnSpc>
                <a:spcPct val="100000"/>
              </a:lnSpc>
            </a:pPr>
            <a:r>
              <a:rPr sz="12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лексических,</a:t>
            </a:r>
            <a:r>
              <a:rPr sz="1200" spc="3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грамматических).</a:t>
            </a:r>
            <a:endParaRPr sz="1200">
              <a:latin typeface="Microsoft Sans Serif" panose="020B0604020202020204"/>
              <a:cs typeface="Microsoft Sans Serif" panose="020B0604020202020204"/>
            </a:endParaRPr>
          </a:p>
          <a:p>
            <a:pPr marL="12700">
              <a:lnSpc>
                <a:spcPts val="2320"/>
              </a:lnSpc>
              <a:spcBef>
                <a:spcPts val="5"/>
              </a:spcBef>
              <a:tabLst>
                <a:tab pos="485775" algn="l"/>
              </a:tabLst>
            </a:pPr>
            <a:r>
              <a:rPr sz="2000" spc="-5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▰</a:t>
            </a:r>
            <a:r>
              <a:rPr sz="200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	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</a:t>
            </a:r>
            <a:r>
              <a:rPr sz="1200" spc="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Предметных</a:t>
            </a:r>
            <a:r>
              <a:rPr sz="12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результатах</a:t>
            </a:r>
            <a:r>
              <a:rPr sz="1200" spc="-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для</a:t>
            </a:r>
            <a:r>
              <a:rPr sz="1200" spc="3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каждого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года</a:t>
            </a:r>
            <a:endParaRPr sz="1200">
              <a:latin typeface="Microsoft Sans Serif" panose="020B0604020202020204"/>
              <a:cs typeface="Microsoft Sans Serif" panose="020B0604020202020204"/>
            </a:endParaRPr>
          </a:p>
          <a:p>
            <a:pPr marL="486410">
              <a:lnSpc>
                <a:spcPts val="1355"/>
              </a:lnSpc>
            </a:pP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обучения</a:t>
            </a:r>
            <a:r>
              <a:rPr sz="12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указываются</a:t>
            </a:r>
            <a:r>
              <a:rPr sz="1200" spc="-3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количественные</a:t>
            </a:r>
            <a:r>
              <a:rPr sz="1200" spc="-4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показатели:</a:t>
            </a:r>
            <a:endParaRPr sz="1200">
              <a:latin typeface="Microsoft Sans Serif" panose="020B0604020202020204"/>
              <a:cs typeface="Microsoft Sans Serif" panose="020B0604020202020204"/>
            </a:endParaRPr>
          </a:p>
          <a:p>
            <a:pPr marL="486410" marR="56515" indent="-474345">
              <a:lnSpc>
                <a:spcPct val="90000"/>
              </a:lnSpc>
              <a:spcBef>
                <a:spcPts val="240"/>
              </a:spcBef>
              <a:tabLst>
                <a:tab pos="485775" algn="l"/>
              </a:tabLst>
            </a:pPr>
            <a:r>
              <a:rPr sz="2000" spc="-5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▰</a:t>
            </a:r>
            <a:r>
              <a:rPr sz="200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	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•объемы</a:t>
            </a:r>
            <a:r>
              <a:rPr sz="1200" spc="-3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1200" spc="-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виды</a:t>
            </a:r>
            <a:r>
              <a:rPr sz="12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устных</a:t>
            </a:r>
            <a:r>
              <a:rPr sz="1200" spc="1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12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письменных высказываний обучающихся</a:t>
            </a:r>
            <a:endParaRPr sz="1200">
              <a:latin typeface="Microsoft Sans Serif" panose="020B0604020202020204"/>
              <a:cs typeface="Microsoft Sans Serif" panose="020B0604020202020204"/>
            </a:endParaRPr>
          </a:p>
          <a:p>
            <a:pPr marL="486410" marR="36195" indent="-474345">
              <a:lnSpc>
                <a:spcPct val="90000"/>
              </a:lnSpc>
              <a:spcBef>
                <a:spcPts val="240"/>
              </a:spcBef>
              <a:tabLst>
                <a:tab pos="485775" algn="l"/>
              </a:tabLst>
            </a:pPr>
            <a:r>
              <a:rPr sz="2000" spc="-5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▰</a:t>
            </a:r>
            <a:r>
              <a:rPr sz="200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	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•объемы</a:t>
            </a:r>
            <a:r>
              <a:rPr sz="1200" spc="-5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текстов</a:t>
            </a:r>
            <a:r>
              <a:rPr sz="1200" spc="-6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для</a:t>
            </a:r>
            <a:r>
              <a:rPr sz="1200" spc="-3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чтения,</a:t>
            </a:r>
            <a:r>
              <a:rPr sz="1200" spc="-3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время</a:t>
            </a:r>
            <a:r>
              <a:rPr sz="1200" spc="-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звучания</a:t>
            </a:r>
            <a:r>
              <a:rPr sz="1200" spc="-2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текстов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для</a:t>
            </a:r>
            <a:r>
              <a:rPr sz="1200" spc="1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аудирования</a:t>
            </a:r>
            <a:endParaRPr sz="1200">
              <a:latin typeface="Microsoft Sans Serif" panose="020B0604020202020204"/>
              <a:cs typeface="Microsoft Sans Serif" panose="020B0604020202020204"/>
            </a:endParaRPr>
          </a:p>
          <a:p>
            <a:pPr marL="486410" marR="38100" indent="-474345">
              <a:lnSpc>
                <a:spcPct val="90000"/>
              </a:lnSpc>
              <a:spcBef>
                <a:spcPts val="245"/>
              </a:spcBef>
              <a:tabLst>
                <a:tab pos="485775" algn="l"/>
              </a:tabLst>
            </a:pPr>
            <a:r>
              <a:rPr sz="2000" spc="-5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▰</a:t>
            </a:r>
            <a:r>
              <a:rPr sz="200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	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• </a:t>
            </a:r>
            <a:r>
              <a:rPr sz="12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количество</a:t>
            </a:r>
            <a:r>
              <a:rPr sz="12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лексических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единиц</a:t>
            </a:r>
            <a:r>
              <a:rPr sz="12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для</a:t>
            </a:r>
            <a:r>
              <a:rPr sz="1200" spc="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рецептивного</a:t>
            </a:r>
            <a:r>
              <a:rPr sz="1200" spc="-2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-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 </a:t>
            </a:r>
            <a:r>
              <a:rPr sz="12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продуктивного</a:t>
            </a:r>
            <a:r>
              <a:rPr sz="1200" spc="-3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усвоения</a:t>
            </a:r>
            <a:endParaRPr sz="12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76569" y="2124913"/>
            <a:ext cx="20148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85775" algn="l"/>
              </a:tabLst>
            </a:pPr>
            <a:r>
              <a:rPr sz="2000" spc="-5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▰</a:t>
            </a:r>
            <a:r>
              <a:rPr sz="200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	</a:t>
            </a:r>
            <a:r>
              <a:rPr sz="1200" b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Говорение</a:t>
            </a:r>
            <a:r>
              <a:rPr sz="1200" b="1" spc="-2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(4</a:t>
            </a:r>
            <a:r>
              <a:rPr sz="1200" b="1" spc="-2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spc="-1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класс)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76569" y="2512567"/>
            <a:ext cx="4213860" cy="2423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2545" algn="just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создавать</a:t>
            </a:r>
            <a:r>
              <a:rPr sz="1200" spc="-2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устные</a:t>
            </a:r>
            <a:r>
              <a:rPr sz="1200" spc="-1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связные</a:t>
            </a:r>
            <a:r>
              <a:rPr sz="1200" spc="-1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монологические </a:t>
            </a:r>
            <a:r>
              <a:rPr sz="12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высказывания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(описание,</a:t>
            </a:r>
            <a:r>
              <a:rPr sz="1200" spc="19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рассуждение;</a:t>
            </a:r>
            <a:r>
              <a:rPr sz="1200" spc="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повествование/сообщение)</a:t>
            </a:r>
            <a:r>
              <a:rPr sz="1200" spc="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200" spc="-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вербальными</a:t>
            </a:r>
            <a:r>
              <a:rPr sz="1200" spc="19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и/или</a:t>
            </a:r>
            <a:r>
              <a:rPr sz="1200" spc="19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зрительными</a:t>
            </a:r>
            <a:r>
              <a:rPr sz="1200" spc="19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опорами</a:t>
            </a:r>
            <a:r>
              <a:rPr sz="1200" spc="19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</a:t>
            </a:r>
            <a:r>
              <a:rPr sz="1200" spc="19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2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рамках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тематического</a:t>
            </a:r>
            <a:r>
              <a:rPr sz="1200" spc="459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содержания</a:t>
            </a:r>
            <a:r>
              <a:rPr sz="1200" spc="459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речи</a:t>
            </a:r>
            <a:r>
              <a:rPr sz="1200" spc="459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для</a:t>
            </a:r>
            <a:r>
              <a:rPr sz="1200" spc="4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4</a:t>
            </a:r>
            <a:r>
              <a:rPr sz="1200" spc="459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класса</a:t>
            </a:r>
            <a:r>
              <a:rPr sz="1200" spc="459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(объём </a:t>
            </a:r>
            <a:r>
              <a:rPr sz="12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монологического</a:t>
            </a:r>
            <a:r>
              <a:rPr sz="1200" spc="-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высказывания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49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—</a:t>
            </a:r>
            <a:r>
              <a:rPr sz="1200" spc="3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не</a:t>
            </a:r>
            <a:r>
              <a:rPr sz="1200" spc="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менее</a:t>
            </a:r>
            <a:r>
              <a:rPr sz="1200" spc="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24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4—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5</a:t>
            </a:r>
            <a:r>
              <a:rPr sz="1200" spc="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фраз);</a:t>
            </a:r>
            <a:endParaRPr sz="1200">
              <a:latin typeface="Microsoft Sans Serif" panose="020B0604020202020204"/>
              <a:cs typeface="Microsoft Sans Serif" panose="020B0604020202020204"/>
            </a:endParaRPr>
          </a:p>
          <a:p>
            <a:pPr marL="12700" algn="just">
              <a:lnSpc>
                <a:spcPts val="2390"/>
              </a:lnSpc>
            </a:pPr>
            <a:r>
              <a:rPr sz="200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▰</a:t>
            </a:r>
            <a:r>
              <a:rPr sz="2000" spc="415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  </a:t>
            </a:r>
            <a:r>
              <a:rPr sz="1200" b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Лексическая</a:t>
            </a:r>
            <a:r>
              <a:rPr sz="1200" b="1" spc="-45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сторона</a:t>
            </a:r>
            <a:r>
              <a:rPr sz="1200" b="1" spc="5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речи</a:t>
            </a:r>
            <a:r>
              <a:rPr sz="1200" b="1" spc="-5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(9</a:t>
            </a:r>
            <a:r>
              <a:rPr sz="1200" b="1" spc="-1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 класс)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 marR="5080" algn="just">
              <a:lnSpc>
                <a:spcPct val="100000"/>
              </a:lnSpc>
              <a:spcBef>
                <a:spcPts val="645"/>
              </a:spcBef>
            </a:pP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распознавать</a:t>
            </a:r>
            <a:r>
              <a:rPr sz="1200" spc="9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</a:t>
            </a:r>
            <a:r>
              <a:rPr sz="1200" spc="9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звучащем</a:t>
            </a:r>
            <a:r>
              <a:rPr sz="1200" spc="9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1200" spc="9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письменном</a:t>
            </a:r>
            <a:r>
              <a:rPr sz="1200" spc="1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тексте</a:t>
            </a:r>
            <a:r>
              <a:rPr sz="1200" spc="9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2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1350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лексических</a:t>
            </a:r>
            <a:r>
              <a:rPr sz="1200" spc="21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единиц</a:t>
            </a:r>
            <a:r>
              <a:rPr sz="1200" spc="2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(слов,</a:t>
            </a:r>
            <a:r>
              <a:rPr sz="1200" spc="2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словосочетаний,</a:t>
            </a:r>
            <a:r>
              <a:rPr sz="1200" spc="22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2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речевых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клише)</a:t>
            </a:r>
            <a:r>
              <a:rPr sz="1200" spc="16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1200" spc="18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правильно</a:t>
            </a:r>
            <a:r>
              <a:rPr sz="1200" spc="17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употреблять</a:t>
            </a:r>
            <a:r>
              <a:rPr sz="1200" spc="17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</a:t>
            </a:r>
            <a:r>
              <a:rPr sz="1200" spc="17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устной</a:t>
            </a:r>
            <a:r>
              <a:rPr sz="1200" spc="17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1200" spc="18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письменной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речи</a:t>
            </a:r>
            <a:r>
              <a:rPr sz="1200" spc="3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1200</a:t>
            </a:r>
            <a:r>
              <a:rPr sz="1200" spc="4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лексических</a:t>
            </a:r>
            <a:r>
              <a:rPr sz="1200" spc="4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единиц,</a:t>
            </a:r>
            <a:r>
              <a:rPr sz="1200" spc="4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обслуживающих</a:t>
            </a:r>
            <a:r>
              <a:rPr sz="1200" spc="3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ситуации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общения</a:t>
            </a:r>
            <a:r>
              <a:rPr sz="1200" spc="39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</a:t>
            </a:r>
            <a:r>
              <a:rPr sz="1200" spc="39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рамках</a:t>
            </a:r>
            <a:r>
              <a:rPr sz="1200" spc="39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тематического</a:t>
            </a:r>
            <a:r>
              <a:rPr sz="1200" spc="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содержания,</a:t>
            </a:r>
            <a:r>
              <a:rPr sz="1200" spc="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200" spc="-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соблюдением</a:t>
            </a:r>
            <a:r>
              <a:rPr sz="1200" spc="3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существующей</a:t>
            </a:r>
            <a:r>
              <a:rPr sz="1200" spc="3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нормы</a:t>
            </a:r>
            <a:r>
              <a:rPr sz="1200" spc="34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 </a:t>
            </a:r>
            <a:r>
              <a:rPr sz="12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лексической</a:t>
            </a:r>
            <a:endParaRPr sz="12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76569" y="4910073"/>
            <a:ext cx="12890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сочетаемости;</a:t>
            </a:r>
            <a:r>
              <a:rPr sz="1200" spc="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229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….</a:t>
            </a:r>
            <a:endParaRPr sz="1200">
              <a:latin typeface="Microsoft Sans Serif" panose="020B0604020202020204"/>
              <a:cs typeface="Microsoft Sans Serif" panose="020B0604020202020204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481571" y="1904168"/>
            <a:ext cx="5710555" cy="4954270"/>
            <a:chOff x="6481571" y="1904168"/>
            <a:chExt cx="5710555" cy="49542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37075" y="1904168"/>
              <a:ext cx="3177029" cy="207804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81571" y="3982211"/>
              <a:ext cx="3415283" cy="223266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507491"/>
            <a:ext cx="8404860" cy="1030605"/>
          </a:xfrm>
          <a:prstGeom prst="rect">
            <a:avLst/>
          </a:prstGeom>
          <a:solidFill>
            <a:srgbClr val="3E5278"/>
          </a:solidFill>
        </p:spPr>
        <p:txBody>
          <a:bodyPr vert="horz" wrap="square" lIns="0" tIns="62230" rIns="0" bIns="0" rtlCol="0">
            <a:spAutoFit/>
          </a:bodyPr>
          <a:lstStyle/>
          <a:p>
            <a:pPr marL="1176655" marR="718185">
              <a:lnSpc>
                <a:spcPct val="100000"/>
              </a:lnSpc>
              <a:spcBef>
                <a:spcPts val="490"/>
              </a:spcBef>
            </a:pPr>
            <a:r>
              <a:rPr sz="2000" dirty="0"/>
              <a:t>Грамматический</a:t>
            </a:r>
            <a:r>
              <a:rPr sz="2000" spc="-100" dirty="0"/>
              <a:t> </a:t>
            </a:r>
            <a:r>
              <a:rPr sz="2000" dirty="0"/>
              <a:t>материал</a:t>
            </a:r>
            <a:r>
              <a:rPr sz="2000" spc="-40" dirty="0"/>
              <a:t> </a:t>
            </a:r>
            <a:r>
              <a:rPr sz="2000" dirty="0"/>
              <a:t>не</a:t>
            </a:r>
            <a:r>
              <a:rPr sz="2000" spc="-55" dirty="0"/>
              <a:t> </a:t>
            </a:r>
            <a:r>
              <a:rPr sz="2000" dirty="0"/>
              <a:t>только</a:t>
            </a:r>
            <a:r>
              <a:rPr sz="2000" spc="-30" dirty="0"/>
              <a:t> </a:t>
            </a:r>
            <a:r>
              <a:rPr sz="2000" dirty="0"/>
              <a:t>назван,</a:t>
            </a:r>
            <a:r>
              <a:rPr sz="2000" spc="-55" dirty="0"/>
              <a:t> </a:t>
            </a:r>
            <a:r>
              <a:rPr sz="2000" spc="-25" dirty="0"/>
              <a:t>но </a:t>
            </a:r>
            <a:r>
              <a:rPr sz="2000" dirty="0"/>
              <a:t>конкретизирован</a:t>
            </a:r>
            <a:r>
              <a:rPr sz="2000" spc="-35" dirty="0"/>
              <a:t> </a:t>
            </a:r>
            <a:r>
              <a:rPr sz="2000" dirty="0"/>
              <a:t>и</a:t>
            </a:r>
            <a:r>
              <a:rPr sz="2000" spc="-20" dirty="0"/>
              <a:t> </a:t>
            </a:r>
            <a:r>
              <a:rPr sz="2000" spc="-10" dirty="0"/>
              <a:t>проиллюстрирован</a:t>
            </a:r>
            <a:r>
              <a:rPr sz="2000" spc="-5" dirty="0"/>
              <a:t> </a:t>
            </a:r>
            <a:r>
              <a:rPr sz="2000" dirty="0"/>
              <a:t>с</a:t>
            </a:r>
            <a:r>
              <a:rPr sz="2000" spc="-25" dirty="0"/>
              <a:t> </a:t>
            </a:r>
            <a:r>
              <a:rPr sz="2000" spc="-10" dirty="0"/>
              <a:t>помощью </a:t>
            </a:r>
            <a:r>
              <a:rPr sz="2000" dirty="0"/>
              <a:t>речевых</a:t>
            </a:r>
            <a:r>
              <a:rPr sz="2000" spc="-30" dirty="0"/>
              <a:t> </a:t>
            </a:r>
            <a:r>
              <a:rPr sz="2000" spc="-10" dirty="0"/>
              <a:t>образцов</a:t>
            </a:r>
            <a:endParaRPr sz="200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79787" y="2194560"/>
            <a:ext cx="4467585" cy="380122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876169" y="1852421"/>
            <a:ext cx="809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4</a:t>
            </a:r>
            <a:r>
              <a:rPr sz="1800" spc="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класс</a:t>
            </a:r>
            <a:endParaRPr sz="18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5"/>
              </a:lnSpc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  <p:sp>
        <p:nvSpPr>
          <p:cNvPr id="8" name="object 8"/>
          <p:cNvSpPr txBox="1"/>
          <p:nvPr/>
        </p:nvSpPr>
        <p:spPr>
          <a:xfrm>
            <a:off x="10237089" y="1852421"/>
            <a:ext cx="809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8</a:t>
            </a:r>
            <a:r>
              <a:rPr sz="1800" spc="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класс</a:t>
            </a:r>
            <a:endParaRPr sz="1800">
              <a:latin typeface="Microsoft Sans Serif" panose="020B0604020202020204"/>
              <a:cs typeface="Microsoft Sans Serif" panose="020B0604020202020204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9619" y="169163"/>
            <a:ext cx="1041400" cy="346075"/>
          </a:xfrm>
          <a:custGeom>
            <a:avLst/>
            <a:gdLst/>
            <a:ahLst/>
            <a:cxnLst/>
            <a:rect l="l" t="t" r="r" b="b"/>
            <a:pathLst>
              <a:path w="1041400" h="346075">
                <a:moveTo>
                  <a:pt x="337565" y="0"/>
                </a:moveTo>
                <a:lnTo>
                  <a:pt x="0" y="345947"/>
                </a:lnTo>
                <a:lnTo>
                  <a:pt x="1040891" y="345947"/>
                </a:lnTo>
                <a:lnTo>
                  <a:pt x="337565" y="0"/>
                </a:lnTo>
                <a:close/>
              </a:path>
            </a:pathLst>
          </a:custGeom>
          <a:solidFill>
            <a:srgbClr val="25314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431020" cy="1769745"/>
            <a:chOff x="0" y="0"/>
            <a:chExt cx="9431020" cy="176974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008745" cy="1769745"/>
            </a:xfrm>
            <a:custGeom>
              <a:avLst/>
              <a:gdLst/>
              <a:ahLst/>
              <a:cxnLst/>
              <a:rect l="l" t="t" r="r" b="b"/>
              <a:pathLst>
                <a:path w="9008745" h="1769745">
                  <a:moveTo>
                    <a:pt x="9008364" y="0"/>
                  </a:moveTo>
                  <a:lnTo>
                    <a:pt x="7245096" y="0"/>
                  </a:lnTo>
                  <a:lnTo>
                    <a:pt x="7239000" y="0"/>
                  </a:lnTo>
                  <a:lnTo>
                    <a:pt x="0" y="0"/>
                  </a:lnTo>
                  <a:lnTo>
                    <a:pt x="0" y="1769364"/>
                  </a:lnTo>
                  <a:lnTo>
                    <a:pt x="7239000" y="1769364"/>
                  </a:lnTo>
                  <a:lnTo>
                    <a:pt x="7245096" y="1769364"/>
                  </a:lnTo>
                  <a:lnTo>
                    <a:pt x="7245096" y="1763268"/>
                  </a:lnTo>
                  <a:lnTo>
                    <a:pt x="9008364" y="0"/>
                  </a:lnTo>
                  <a:close/>
                </a:path>
              </a:pathLst>
            </a:custGeom>
            <a:solidFill>
              <a:srgbClr val="C6D2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507491"/>
              <a:ext cx="9431020" cy="1030605"/>
            </a:xfrm>
            <a:custGeom>
              <a:avLst/>
              <a:gdLst/>
              <a:ahLst/>
              <a:cxnLst/>
              <a:rect l="l" t="t" r="r" b="b"/>
              <a:pathLst>
                <a:path w="9431020" h="1030605">
                  <a:moveTo>
                    <a:pt x="9430512" y="0"/>
                  </a:moveTo>
                  <a:lnTo>
                    <a:pt x="8404860" y="0"/>
                  </a:lnTo>
                  <a:lnTo>
                    <a:pt x="8400288" y="0"/>
                  </a:lnTo>
                  <a:lnTo>
                    <a:pt x="0" y="0"/>
                  </a:lnTo>
                  <a:lnTo>
                    <a:pt x="0" y="1030224"/>
                  </a:lnTo>
                  <a:lnTo>
                    <a:pt x="8400288" y="1030224"/>
                  </a:lnTo>
                  <a:lnTo>
                    <a:pt x="8404860" y="1030224"/>
                  </a:lnTo>
                  <a:lnTo>
                    <a:pt x="8404860" y="1025652"/>
                  </a:lnTo>
                  <a:lnTo>
                    <a:pt x="9430512" y="0"/>
                  </a:lnTo>
                  <a:close/>
                </a:path>
              </a:pathLst>
            </a:custGeom>
            <a:solidFill>
              <a:srgbClr val="3E52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9262871" y="6597395"/>
            <a:ext cx="525780" cy="175260"/>
          </a:xfrm>
          <a:custGeom>
            <a:avLst/>
            <a:gdLst/>
            <a:ahLst/>
            <a:cxnLst/>
            <a:rect l="l" t="t" r="r" b="b"/>
            <a:pathLst>
              <a:path w="525779" h="175259">
                <a:moveTo>
                  <a:pt x="525779" y="0"/>
                </a:moveTo>
                <a:lnTo>
                  <a:pt x="0" y="0"/>
                </a:lnTo>
                <a:lnTo>
                  <a:pt x="355346" y="175259"/>
                </a:lnTo>
                <a:lnTo>
                  <a:pt x="525779" y="0"/>
                </a:lnTo>
                <a:close/>
              </a:path>
            </a:pathLst>
          </a:custGeom>
          <a:solidFill>
            <a:srgbClr val="D26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9265919" y="5963411"/>
            <a:ext cx="2926080" cy="894715"/>
            <a:chOff x="9265919" y="5963411"/>
            <a:chExt cx="2926080" cy="894715"/>
          </a:xfrm>
        </p:grpSpPr>
        <p:sp>
          <p:nvSpPr>
            <p:cNvPr id="8" name="object 8"/>
            <p:cNvSpPr/>
            <p:nvPr/>
          </p:nvSpPr>
          <p:spPr>
            <a:xfrm>
              <a:off x="9474708" y="5963411"/>
              <a:ext cx="2717800" cy="894715"/>
            </a:xfrm>
            <a:custGeom>
              <a:avLst/>
              <a:gdLst/>
              <a:ahLst/>
              <a:cxnLst/>
              <a:rect l="l" t="t" r="r" b="b"/>
              <a:pathLst>
                <a:path w="2717800" h="894715">
                  <a:moveTo>
                    <a:pt x="2717279" y="0"/>
                  </a:moveTo>
                  <a:lnTo>
                    <a:pt x="894588" y="0"/>
                  </a:lnTo>
                  <a:lnTo>
                    <a:pt x="891540" y="0"/>
                  </a:lnTo>
                  <a:lnTo>
                    <a:pt x="891540" y="3048"/>
                  </a:lnTo>
                  <a:lnTo>
                    <a:pt x="0" y="894588"/>
                  </a:lnTo>
                  <a:lnTo>
                    <a:pt x="891540" y="894588"/>
                  </a:lnTo>
                  <a:lnTo>
                    <a:pt x="894588" y="894588"/>
                  </a:lnTo>
                  <a:lnTo>
                    <a:pt x="2717279" y="894588"/>
                  </a:lnTo>
                  <a:lnTo>
                    <a:pt x="2717279" y="0"/>
                  </a:lnTo>
                  <a:close/>
                </a:path>
              </a:pathLst>
            </a:custGeom>
            <a:solidFill>
              <a:srgbClr val="C6D2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265920" y="6195059"/>
              <a:ext cx="2926080" cy="407034"/>
            </a:xfrm>
            <a:custGeom>
              <a:avLst/>
              <a:gdLst/>
              <a:ahLst/>
              <a:cxnLst/>
              <a:rect l="l" t="t" r="r" b="b"/>
              <a:pathLst>
                <a:path w="2926079" h="407034">
                  <a:moveTo>
                    <a:pt x="2926080" y="0"/>
                  </a:moveTo>
                  <a:lnTo>
                    <a:pt x="406908" y="0"/>
                  </a:lnTo>
                  <a:lnTo>
                    <a:pt x="397764" y="0"/>
                  </a:lnTo>
                  <a:lnTo>
                    <a:pt x="397764" y="9144"/>
                  </a:lnTo>
                  <a:lnTo>
                    <a:pt x="0" y="406908"/>
                  </a:lnTo>
                  <a:lnTo>
                    <a:pt x="397764" y="406908"/>
                  </a:lnTo>
                  <a:lnTo>
                    <a:pt x="406908" y="406908"/>
                  </a:lnTo>
                  <a:lnTo>
                    <a:pt x="2926080" y="406908"/>
                  </a:lnTo>
                  <a:lnTo>
                    <a:pt x="2926080" y="0"/>
                  </a:lnTo>
                  <a:close/>
                </a:path>
              </a:pathLst>
            </a:custGeom>
            <a:solidFill>
              <a:srgbClr val="FF9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0124" y="1263396"/>
            <a:ext cx="8284464" cy="5213603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4850" rIns="0" bIns="0" rtlCol="0">
            <a:spAutoFit/>
          </a:bodyPr>
          <a:lstStyle/>
          <a:p>
            <a:pPr marL="1991995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Готовое</a:t>
            </a:r>
            <a:r>
              <a:rPr spc="-65" dirty="0"/>
              <a:t> </a:t>
            </a:r>
            <a:r>
              <a:rPr spc="-10" dirty="0"/>
              <a:t>тематическое</a:t>
            </a:r>
            <a:r>
              <a:rPr spc="-30" dirty="0"/>
              <a:t> </a:t>
            </a:r>
            <a:r>
              <a:rPr spc="-10" dirty="0"/>
              <a:t>планирование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5"/>
              </a:lnSpc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  <p:sp>
        <p:nvSpPr>
          <p:cNvPr id="12" name="object 12"/>
          <p:cNvSpPr txBox="1"/>
          <p:nvPr/>
        </p:nvSpPr>
        <p:spPr>
          <a:xfrm>
            <a:off x="8794495" y="2066670"/>
            <a:ext cx="2703195" cy="313690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486410" marR="5715" indent="-474345" algn="just">
              <a:lnSpc>
                <a:spcPct val="96000"/>
              </a:lnSpc>
              <a:spcBef>
                <a:spcPts val="190"/>
              </a:spcBef>
              <a:tabLst>
                <a:tab pos="1811020" algn="l"/>
              </a:tabLst>
            </a:pPr>
            <a:r>
              <a:rPr sz="200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▰</a:t>
            </a:r>
            <a:r>
              <a:rPr sz="2000" spc="445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  </a:t>
            </a:r>
            <a:r>
              <a:rPr sz="105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Раздел</a:t>
            </a:r>
            <a:r>
              <a:rPr sz="10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05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Тематическое </a:t>
            </a:r>
            <a:r>
              <a:rPr sz="10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планирование</a:t>
            </a:r>
            <a:r>
              <a:rPr sz="1050" spc="33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  </a:t>
            </a:r>
            <a:r>
              <a:rPr sz="10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имеет</a:t>
            </a:r>
            <a:r>
              <a:rPr sz="1050" spc="33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  </a:t>
            </a:r>
            <a:r>
              <a:rPr sz="105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свои </a:t>
            </a:r>
            <a:r>
              <a:rPr sz="10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особенности,</a:t>
            </a:r>
            <a:r>
              <a:rPr sz="1050" spc="13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отличающие</a:t>
            </a:r>
            <a:r>
              <a:rPr sz="1050" spc="13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данную </a:t>
            </a:r>
            <a:r>
              <a:rPr sz="10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ПРП</a:t>
            </a:r>
            <a:r>
              <a:rPr sz="1050" spc="3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0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от</a:t>
            </a:r>
            <a:r>
              <a:rPr sz="1050" spc="29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0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Примерных</a:t>
            </a:r>
            <a:r>
              <a:rPr sz="1050" spc="3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05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программ </a:t>
            </a:r>
            <a:r>
              <a:rPr sz="10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прошлого</a:t>
            </a:r>
            <a:r>
              <a:rPr sz="1050" spc="-6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поколения:</a:t>
            </a:r>
            <a:endParaRPr sz="1050">
              <a:latin typeface="Microsoft Sans Serif" panose="020B0604020202020204"/>
              <a:cs typeface="Microsoft Sans Serif" panose="020B0604020202020204"/>
            </a:endParaRPr>
          </a:p>
          <a:p>
            <a:pPr marL="486410" marR="5715" indent="-474345" algn="just">
              <a:lnSpc>
                <a:spcPct val="87000"/>
              </a:lnSpc>
              <a:spcBef>
                <a:spcPts val="155"/>
              </a:spcBef>
              <a:tabLst>
                <a:tab pos="1783080" algn="l"/>
              </a:tabLst>
            </a:pPr>
            <a:r>
              <a:rPr sz="200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▰</a:t>
            </a:r>
            <a:r>
              <a:rPr sz="2000" spc="445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  </a:t>
            </a:r>
            <a:r>
              <a:rPr sz="105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Таблица</a:t>
            </a:r>
            <a:r>
              <a:rPr sz="10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05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тематического </a:t>
            </a:r>
            <a:r>
              <a:rPr sz="105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планирования</a:t>
            </a:r>
            <a:r>
              <a:rPr sz="1050" spc="1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содержит:</a:t>
            </a:r>
            <a:endParaRPr sz="1050">
              <a:latin typeface="Microsoft Sans Serif" panose="020B0604020202020204"/>
              <a:cs typeface="Microsoft Sans Serif" panose="020B0604020202020204"/>
            </a:endParaRPr>
          </a:p>
          <a:p>
            <a:pPr marL="12700" marR="5715" indent="194945" algn="just">
              <a:lnSpc>
                <a:spcPct val="100000"/>
              </a:lnSpc>
              <a:spcBef>
                <a:spcPts val="805"/>
              </a:spcBef>
              <a:buAutoNum type="arabicParenR"/>
              <a:tabLst>
                <a:tab pos="207645" algn="l"/>
              </a:tabLst>
            </a:pPr>
            <a:r>
              <a:rPr sz="10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Программную</a:t>
            </a:r>
            <a:r>
              <a:rPr sz="1050" spc="2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тему,</a:t>
            </a:r>
            <a:r>
              <a:rPr sz="1050" spc="22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примерное</a:t>
            </a:r>
            <a:r>
              <a:rPr sz="1050" spc="229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число </a:t>
            </a:r>
            <a:r>
              <a:rPr sz="10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часов</a:t>
            </a:r>
            <a:r>
              <a:rPr sz="1050" spc="32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0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на</a:t>
            </a:r>
            <a:r>
              <a:rPr sz="1050" spc="33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0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её</a:t>
            </a:r>
            <a:r>
              <a:rPr sz="1050" spc="32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0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изучение</a:t>
            </a:r>
            <a:r>
              <a:rPr sz="1050" spc="33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0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(набор</a:t>
            </a:r>
            <a:r>
              <a:rPr sz="1050" spc="32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050" spc="-2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тем </a:t>
            </a:r>
            <a:r>
              <a:rPr sz="10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обязателен,</a:t>
            </a:r>
            <a:r>
              <a:rPr sz="1050" spc="13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0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но</a:t>
            </a:r>
            <a:r>
              <a:rPr sz="1050" spc="14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0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их</a:t>
            </a:r>
            <a:r>
              <a:rPr sz="1050" spc="14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05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последовательность может</a:t>
            </a:r>
            <a:r>
              <a:rPr sz="1050" spc="-4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варьироваться)</a:t>
            </a:r>
            <a:endParaRPr sz="1050">
              <a:latin typeface="Microsoft Sans Serif" panose="020B0604020202020204"/>
              <a:cs typeface="Microsoft Sans Serif" panose="020B0604020202020204"/>
            </a:endParaRPr>
          </a:p>
          <a:p>
            <a:pPr marL="12700" marR="5715" indent="179705" algn="just">
              <a:lnSpc>
                <a:spcPct val="100000"/>
              </a:lnSpc>
              <a:spcBef>
                <a:spcPts val="805"/>
              </a:spcBef>
              <a:buAutoNum type="arabicParenR"/>
              <a:tabLst>
                <a:tab pos="192405" algn="l"/>
              </a:tabLst>
            </a:pPr>
            <a:r>
              <a:rPr sz="10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Программное</a:t>
            </a:r>
            <a:r>
              <a:rPr sz="1050" spc="8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содержание</a:t>
            </a:r>
            <a:r>
              <a:rPr sz="1050" spc="8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(языковой</a:t>
            </a:r>
            <a:r>
              <a:rPr sz="1050" spc="8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spc="-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 </a:t>
            </a:r>
            <a:r>
              <a:rPr sz="10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речевой</a:t>
            </a:r>
            <a:r>
              <a:rPr sz="1050" spc="-4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материал)</a:t>
            </a:r>
            <a:endParaRPr sz="1050">
              <a:latin typeface="Microsoft Sans Serif" panose="020B0604020202020204"/>
              <a:cs typeface="Microsoft Sans Serif" panose="020B0604020202020204"/>
            </a:endParaRPr>
          </a:p>
          <a:p>
            <a:pPr marL="12700" marR="5080" indent="160020" algn="just">
              <a:lnSpc>
                <a:spcPct val="100000"/>
              </a:lnSpc>
              <a:spcBef>
                <a:spcPts val="795"/>
              </a:spcBef>
              <a:buAutoNum type="arabicParenR"/>
              <a:tabLst>
                <a:tab pos="172720" algn="l"/>
                <a:tab pos="1556385" algn="l"/>
              </a:tabLst>
            </a:pPr>
            <a:r>
              <a:rPr sz="105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Характеристику</a:t>
            </a:r>
            <a:r>
              <a:rPr sz="10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деятельности</a:t>
            </a:r>
            <a:r>
              <a:rPr sz="1050" spc="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(учебной, познавательной,</a:t>
            </a:r>
            <a:r>
              <a:rPr sz="10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05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коммуникативной/ </a:t>
            </a:r>
            <a:r>
              <a:rPr sz="105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речевой</a:t>
            </a:r>
            <a:r>
              <a:rPr sz="12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)</a:t>
            </a:r>
            <a:endParaRPr sz="1200">
              <a:latin typeface="Microsoft Sans Serif" panose="020B0604020202020204"/>
              <a:cs typeface="Microsoft Sans Serif" panose="020B0604020202020204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9619" y="169163"/>
            <a:ext cx="1041400" cy="346075"/>
          </a:xfrm>
          <a:custGeom>
            <a:avLst/>
            <a:gdLst/>
            <a:ahLst/>
            <a:cxnLst/>
            <a:rect l="l" t="t" r="r" b="b"/>
            <a:pathLst>
              <a:path w="1041400" h="346075">
                <a:moveTo>
                  <a:pt x="337565" y="0"/>
                </a:moveTo>
                <a:lnTo>
                  <a:pt x="0" y="345947"/>
                </a:lnTo>
                <a:lnTo>
                  <a:pt x="1040891" y="345947"/>
                </a:lnTo>
                <a:lnTo>
                  <a:pt x="337565" y="0"/>
                </a:lnTo>
                <a:close/>
              </a:path>
            </a:pathLst>
          </a:custGeom>
          <a:solidFill>
            <a:srgbClr val="25314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431020" cy="1769745"/>
            <a:chOff x="0" y="0"/>
            <a:chExt cx="9431020" cy="176974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008745" cy="1769745"/>
            </a:xfrm>
            <a:custGeom>
              <a:avLst/>
              <a:gdLst/>
              <a:ahLst/>
              <a:cxnLst/>
              <a:rect l="l" t="t" r="r" b="b"/>
              <a:pathLst>
                <a:path w="9008745" h="1769745">
                  <a:moveTo>
                    <a:pt x="9008364" y="0"/>
                  </a:moveTo>
                  <a:lnTo>
                    <a:pt x="7245096" y="0"/>
                  </a:lnTo>
                  <a:lnTo>
                    <a:pt x="7239000" y="0"/>
                  </a:lnTo>
                  <a:lnTo>
                    <a:pt x="0" y="0"/>
                  </a:lnTo>
                  <a:lnTo>
                    <a:pt x="0" y="1769364"/>
                  </a:lnTo>
                  <a:lnTo>
                    <a:pt x="7239000" y="1769364"/>
                  </a:lnTo>
                  <a:lnTo>
                    <a:pt x="7245096" y="1769364"/>
                  </a:lnTo>
                  <a:lnTo>
                    <a:pt x="7245096" y="1763268"/>
                  </a:lnTo>
                  <a:lnTo>
                    <a:pt x="9008364" y="0"/>
                  </a:lnTo>
                  <a:close/>
                </a:path>
              </a:pathLst>
            </a:custGeom>
            <a:solidFill>
              <a:srgbClr val="C6D2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507491"/>
              <a:ext cx="9431020" cy="1030605"/>
            </a:xfrm>
            <a:custGeom>
              <a:avLst/>
              <a:gdLst/>
              <a:ahLst/>
              <a:cxnLst/>
              <a:rect l="l" t="t" r="r" b="b"/>
              <a:pathLst>
                <a:path w="9431020" h="1030605">
                  <a:moveTo>
                    <a:pt x="9430512" y="0"/>
                  </a:moveTo>
                  <a:lnTo>
                    <a:pt x="8404860" y="0"/>
                  </a:lnTo>
                  <a:lnTo>
                    <a:pt x="8400288" y="0"/>
                  </a:lnTo>
                  <a:lnTo>
                    <a:pt x="0" y="0"/>
                  </a:lnTo>
                  <a:lnTo>
                    <a:pt x="0" y="1030224"/>
                  </a:lnTo>
                  <a:lnTo>
                    <a:pt x="8400288" y="1030224"/>
                  </a:lnTo>
                  <a:lnTo>
                    <a:pt x="8404860" y="1030224"/>
                  </a:lnTo>
                  <a:lnTo>
                    <a:pt x="8404860" y="1025652"/>
                  </a:lnTo>
                  <a:lnTo>
                    <a:pt x="9430512" y="0"/>
                  </a:lnTo>
                  <a:close/>
                </a:path>
              </a:pathLst>
            </a:custGeom>
            <a:solidFill>
              <a:srgbClr val="3E52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9262871" y="6597395"/>
            <a:ext cx="525780" cy="175260"/>
          </a:xfrm>
          <a:custGeom>
            <a:avLst/>
            <a:gdLst/>
            <a:ahLst/>
            <a:cxnLst/>
            <a:rect l="l" t="t" r="r" b="b"/>
            <a:pathLst>
              <a:path w="525779" h="175259">
                <a:moveTo>
                  <a:pt x="525779" y="0"/>
                </a:moveTo>
                <a:lnTo>
                  <a:pt x="0" y="0"/>
                </a:lnTo>
                <a:lnTo>
                  <a:pt x="355346" y="175259"/>
                </a:lnTo>
                <a:lnTo>
                  <a:pt x="525779" y="0"/>
                </a:lnTo>
                <a:close/>
              </a:path>
            </a:pathLst>
          </a:custGeom>
          <a:solidFill>
            <a:srgbClr val="D26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9265919" y="5963411"/>
            <a:ext cx="2926080" cy="894715"/>
            <a:chOff x="9265919" y="5963411"/>
            <a:chExt cx="2926080" cy="894715"/>
          </a:xfrm>
        </p:grpSpPr>
        <p:sp>
          <p:nvSpPr>
            <p:cNvPr id="8" name="object 8"/>
            <p:cNvSpPr/>
            <p:nvPr/>
          </p:nvSpPr>
          <p:spPr>
            <a:xfrm>
              <a:off x="9474708" y="5963411"/>
              <a:ext cx="2717800" cy="894715"/>
            </a:xfrm>
            <a:custGeom>
              <a:avLst/>
              <a:gdLst/>
              <a:ahLst/>
              <a:cxnLst/>
              <a:rect l="l" t="t" r="r" b="b"/>
              <a:pathLst>
                <a:path w="2717800" h="894715">
                  <a:moveTo>
                    <a:pt x="2717279" y="0"/>
                  </a:moveTo>
                  <a:lnTo>
                    <a:pt x="894588" y="0"/>
                  </a:lnTo>
                  <a:lnTo>
                    <a:pt x="891540" y="0"/>
                  </a:lnTo>
                  <a:lnTo>
                    <a:pt x="891540" y="3048"/>
                  </a:lnTo>
                  <a:lnTo>
                    <a:pt x="0" y="894588"/>
                  </a:lnTo>
                  <a:lnTo>
                    <a:pt x="891540" y="894588"/>
                  </a:lnTo>
                  <a:lnTo>
                    <a:pt x="894588" y="894588"/>
                  </a:lnTo>
                  <a:lnTo>
                    <a:pt x="2717279" y="894588"/>
                  </a:lnTo>
                  <a:lnTo>
                    <a:pt x="2717279" y="0"/>
                  </a:lnTo>
                  <a:close/>
                </a:path>
              </a:pathLst>
            </a:custGeom>
            <a:solidFill>
              <a:srgbClr val="C6D2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265920" y="6195059"/>
              <a:ext cx="2926080" cy="407034"/>
            </a:xfrm>
            <a:custGeom>
              <a:avLst/>
              <a:gdLst/>
              <a:ahLst/>
              <a:cxnLst/>
              <a:rect l="l" t="t" r="r" b="b"/>
              <a:pathLst>
                <a:path w="2926079" h="407034">
                  <a:moveTo>
                    <a:pt x="2926080" y="0"/>
                  </a:moveTo>
                  <a:lnTo>
                    <a:pt x="406908" y="0"/>
                  </a:lnTo>
                  <a:lnTo>
                    <a:pt x="397764" y="0"/>
                  </a:lnTo>
                  <a:lnTo>
                    <a:pt x="397764" y="9144"/>
                  </a:lnTo>
                  <a:lnTo>
                    <a:pt x="0" y="406908"/>
                  </a:lnTo>
                  <a:lnTo>
                    <a:pt x="397764" y="406908"/>
                  </a:lnTo>
                  <a:lnTo>
                    <a:pt x="406908" y="406908"/>
                  </a:lnTo>
                  <a:lnTo>
                    <a:pt x="2926080" y="406908"/>
                  </a:lnTo>
                  <a:lnTo>
                    <a:pt x="2926080" y="0"/>
                  </a:lnTo>
                  <a:close/>
                </a:path>
              </a:pathLst>
            </a:custGeom>
            <a:solidFill>
              <a:srgbClr val="FF9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1312" y="1272539"/>
            <a:ext cx="7421880" cy="4908803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308975" y="2495169"/>
            <a:ext cx="354520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85775" algn="l"/>
                <a:tab pos="940435" algn="l"/>
                <a:tab pos="1457325" algn="l"/>
                <a:tab pos="2564765" algn="l"/>
              </a:tabLst>
            </a:pPr>
            <a:r>
              <a:rPr sz="2000" b="0" spc="-5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▰</a:t>
            </a:r>
            <a:r>
              <a:rPr sz="2000" b="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	</a:t>
            </a:r>
            <a:r>
              <a:rPr sz="1200" b="0" spc="-2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Это</a:t>
            </a:r>
            <a:r>
              <a:rPr sz="1200" b="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200" b="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дает</a:t>
            </a:r>
            <a:r>
              <a:rPr sz="1200" b="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200" b="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возможность</a:t>
            </a:r>
            <a:r>
              <a:rPr sz="1200" b="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200" b="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использовать</a:t>
            </a:r>
            <a:endParaRPr sz="12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08975" y="2780157"/>
            <a:ext cx="3545204" cy="2708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6410" marR="5715" algn="just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учебники,</a:t>
            </a:r>
            <a:r>
              <a:rPr sz="1200" spc="19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</a:t>
            </a:r>
            <a:r>
              <a:rPr sz="1200" spc="19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которых</a:t>
            </a:r>
            <a:r>
              <a:rPr sz="1200" spc="18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есть</a:t>
            </a:r>
            <a:r>
              <a:rPr sz="1200" spc="19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все</a:t>
            </a:r>
            <a:r>
              <a:rPr sz="1200" spc="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материалы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по</a:t>
            </a:r>
            <a:r>
              <a:rPr sz="1200" spc="229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обязательным</a:t>
            </a:r>
            <a:r>
              <a:rPr sz="1200" spc="22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темам</a:t>
            </a:r>
            <a:r>
              <a:rPr sz="1200" spc="23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ФГОС</a:t>
            </a:r>
            <a:r>
              <a:rPr sz="1200" spc="229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 </a:t>
            </a:r>
            <a:r>
              <a:rPr sz="1200" spc="-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 </a:t>
            </a:r>
            <a:r>
              <a:rPr sz="12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Примерной</a:t>
            </a:r>
            <a:endParaRPr sz="1200">
              <a:latin typeface="Microsoft Sans Serif" panose="020B0604020202020204"/>
              <a:cs typeface="Microsoft Sans Serif" panose="020B0604020202020204"/>
            </a:endParaRPr>
          </a:p>
          <a:p>
            <a:pPr marL="486410" marR="5080" indent="-474345" algn="just">
              <a:lnSpc>
                <a:spcPct val="95000"/>
              </a:lnSpc>
              <a:spcBef>
                <a:spcPts val="125"/>
              </a:spcBef>
            </a:pPr>
            <a:r>
              <a:rPr sz="200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▰</a:t>
            </a:r>
            <a:r>
              <a:rPr sz="2000" spc="409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 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программы,</a:t>
            </a:r>
            <a:r>
              <a:rPr sz="1200" spc="1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но</a:t>
            </a:r>
            <a:r>
              <a:rPr sz="1200" spc="1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при</a:t>
            </a:r>
            <a:r>
              <a:rPr sz="1200" spc="1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этом</a:t>
            </a:r>
            <a:r>
              <a:rPr sz="1200" spc="114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2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распределять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время,</a:t>
            </a:r>
            <a:r>
              <a:rPr sz="1200" spc="484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исходя</a:t>
            </a:r>
            <a:r>
              <a:rPr sz="1200" spc="49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из</a:t>
            </a:r>
            <a:r>
              <a:rPr sz="1200" spc="49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особенностей</a:t>
            </a:r>
            <a:r>
              <a:rPr sz="1200" spc="49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200" spc="-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потребностей</a:t>
            </a:r>
            <a:r>
              <a:rPr sz="1200" spc="-5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класса.</a:t>
            </a:r>
            <a:endParaRPr sz="1200">
              <a:latin typeface="Microsoft Sans Serif" panose="020B0604020202020204"/>
              <a:cs typeface="Microsoft Sans Serif" panose="020B0604020202020204"/>
            </a:endParaRPr>
          </a:p>
          <a:p>
            <a:pPr marL="486410" marR="5080" indent="-474345" algn="just">
              <a:lnSpc>
                <a:spcPct val="96000"/>
              </a:lnSpc>
              <a:spcBef>
                <a:spcPts val="80"/>
              </a:spcBef>
            </a:pPr>
            <a:r>
              <a:rPr sz="200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▰</a:t>
            </a:r>
            <a:r>
              <a:rPr sz="2000" spc="345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 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Таким</a:t>
            </a:r>
            <a:r>
              <a:rPr sz="1200" spc="6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образом,</a:t>
            </a:r>
            <a:r>
              <a:rPr sz="1200" spc="7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сохраняется</a:t>
            </a:r>
            <a:r>
              <a:rPr sz="1200" spc="6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возможность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вариативности</a:t>
            </a:r>
            <a:r>
              <a:rPr sz="1200" spc="44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</a:t>
            </a:r>
            <a:r>
              <a:rPr sz="1200" spc="44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подаче</a:t>
            </a:r>
            <a:r>
              <a:rPr sz="1200" spc="44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2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материала, возможность</a:t>
            </a:r>
            <a:r>
              <a:rPr sz="1200" spc="4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добавить</a:t>
            </a:r>
            <a:r>
              <a:rPr sz="1200" spc="4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время</a:t>
            </a:r>
            <a:r>
              <a:rPr sz="1200" spc="3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на</a:t>
            </a:r>
            <a:r>
              <a:rPr sz="1200" spc="4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изучение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темы</a:t>
            </a:r>
            <a:r>
              <a:rPr sz="1200" spc="-3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при</a:t>
            </a:r>
            <a:r>
              <a:rPr sz="1200" spc="-1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необходимости.</a:t>
            </a:r>
            <a:endParaRPr sz="1200">
              <a:latin typeface="Microsoft Sans Serif" panose="020B0604020202020204"/>
              <a:cs typeface="Microsoft Sans Serif" panose="020B0604020202020204"/>
            </a:endParaRPr>
          </a:p>
          <a:p>
            <a:pPr marL="486410" marR="5715" indent="-474345" algn="just">
              <a:lnSpc>
                <a:spcPct val="95000"/>
              </a:lnSpc>
              <a:spcBef>
                <a:spcPts val="130"/>
              </a:spcBef>
            </a:pPr>
            <a:r>
              <a:rPr sz="200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▰</a:t>
            </a:r>
            <a:r>
              <a:rPr sz="2000" spc="385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 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За</a:t>
            </a:r>
            <a:r>
              <a:rPr sz="1200" spc="16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счет</a:t>
            </a:r>
            <a:r>
              <a:rPr sz="1200" spc="16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школьного</a:t>
            </a:r>
            <a:r>
              <a:rPr sz="1200" spc="15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компонента</a:t>
            </a:r>
            <a:r>
              <a:rPr sz="1200" spc="16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2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можно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изучать</a:t>
            </a:r>
            <a:r>
              <a:rPr sz="1200" spc="44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1200" spc="45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другие</a:t>
            </a:r>
            <a:r>
              <a:rPr sz="1200" spc="45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темы,</a:t>
            </a:r>
            <a:r>
              <a:rPr sz="1200" spc="4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2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используя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дополнительные</a:t>
            </a:r>
            <a:r>
              <a:rPr sz="1200" spc="-5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учебные</a:t>
            </a:r>
            <a:r>
              <a:rPr sz="1200" spc="-4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пособия.</a:t>
            </a:r>
            <a:endParaRPr sz="1200">
              <a:latin typeface="Microsoft Sans Serif" panose="020B0604020202020204"/>
              <a:cs typeface="Microsoft Sans Serif" panose="020B0604020202020204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94776" y="1370075"/>
            <a:ext cx="3325368" cy="920496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5"/>
              </a:lnSpc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65920" y="6195059"/>
            <a:ext cx="2926080" cy="407034"/>
          </a:xfrm>
          <a:custGeom>
            <a:avLst/>
            <a:gdLst/>
            <a:ahLst/>
            <a:cxnLst/>
            <a:rect l="l" t="t" r="r" b="b"/>
            <a:pathLst>
              <a:path w="2926079" h="407034">
                <a:moveTo>
                  <a:pt x="2926080" y="0"/>
                </a:moveTo>
                <a:lnTo>
                  <a:pt x="406908" y="0"/>
                </a:lnTo>
                <a:lnTo>
                  <a:pt x="397764" y="0"/>
                </a:lnTo>
                <a:lnTo>
                  <a:pt x="397764" y="9144"/>
                </a:lnTo>
                <a:lnTo>
                  <a:pt x="0" y="406908"/>
                </a:lnTo>
                <a:lnTo>
                  <a:pt x="397764" y="406908"/>
                </a:lnTo>
                <a:lnTo>
                  <a:pt x="406908" y="406908"/>
                </a:lnTo>
                <a:lnTo>
                  <a:pt x="2926080" y="406908"/>
                </a:lnTo>
                <a:lnTo>
                  <a:pt x="2926080" y="0"/>
                </a:lnTo>
                <a:close/>
              </a:path>
            </a:pathLst>
          </a:custGeom>
          <a:solidFill>
            <a:srgbClr val="FF9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63651" y="1973071"/>
            <a:ext cx="855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2 </a:t>
            </a:r>
            <a:r>
              <a:rPr sz="1800" b="1" spc="-1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класс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3651" y="2273300"/>
            <a:ext cx="42119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85775" algn="l"/>
              </a:tabLst>
            </a:pPr>
            <a:r>
              <a:rPr sz="2000" spc="-5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▰</a:t>
            </a:r>
            <a:r>
              <a:rPr sz="200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	</a:t>
            </a:r>
            <a:r>
              <a:rPr sz="1400" b="1" i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Мир</a:t>
            </a:r>
            <a:r>
              <a:rPr sz="1400" b="1" i="1" spc="204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i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моего</a:t>
            </a:r>
            <a:r>
              <a:rPr sz="1400" b="1" i="1" spc="215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i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«я».</a:t>
            </a:r>
            <a:r>
              <a:rPr sz="1400" b="1" i="1" spc="204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Приветствие.</a:t>
            </a:r>
            <a:r>
              <a:rPr sz="1400" spc="24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Знакомство.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7615" y="2562860"/>
            <a:ext cx="37376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32130" algn="l"/>
                <a:tab pos="1256030" algn="l"/>
                <a:tab pos="1776095" algn="l"/>
                <a:tab pos="2344420" algn="l"/>
                <a:tab pos="3382010" algn="l"/>
              </a:tabLst>
            </a:pPr>
            <a:r>
              <a:rPr sz="1400" spc="-2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Моя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семья.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400" spc="-2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Мой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4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день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рождения.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400" spc="-2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Моя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7615" y="2776220"/>
            <a:ext cx="11817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любимая</a:t>
            </a:r>
            <a:r>
              <a:rPr sz="14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еда.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3651" y="3013659"/>
            <a:ext cx="42119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85775" algn="l"/>
                <a:tab pos="1021080" algn="l"/>
                <a:tab pos="1638935" algn="l"/>
                <a:tab pos="2801620" algn="l"/>
                <a:tab pos="3773170" algn="l"/>
              </a:tabLst>
            </a:pPr>
            <a:r>
              <a:rPr sz="2000" spc="-5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▰</a:t>
            </a:r>
            <a:r>
              <a:rPr sz="200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	</a:t>
            </a:r>
            <a:r>
              <a:rPr sz="1400" b="1" i="1" spc="-25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Мир</a:t>
            </a:r>
            <a:r>
              <a:rPr sz="1400" b="1" i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1400" b="1" i="1" spc="-2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моих</a:t>
            </a:r>
            <a:r>
              <a:rPr sz="1400" b="1" i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1400" b="1" i="1" spc="-1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увлечений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.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Любимый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цвет,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3651" y="3303777"/>
            <a:ext cx="4213225" cy="1312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86410" marR="5715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игрушка.</a:t>
            </a:r>
            <a:r>
              <a:rPr sz="1400" spc="30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Любимые</a:t>
            </a:r>
            <a:r>
              <a:rPr sz="1400" spc="28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занятия.</a:t>
            </a:r>
            <a:r>
              <a:rPr sz="1400" spc="30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Мой</a:t>
            </a:r>
            <a:r>
              <a:rPr sz="1400" spc="3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питомец.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Выходной</a:t>
            </a:r>
            <a:r>
              <a:rPr sz="1400" spc="-1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день.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  <a:p>
            <a:pPr marL="12700">
              <a:lnSpc>
                <a:spcPts val="2340"/>
              </a:lnSpc>
              <a:spcBef>
                <a:spcPts val="200"/>
              </a:spcBef>
              <a:tabLst>
                <a:tab pos="485775" algn="l"/>
              </a:tabLst>
            </a:pPr>
            <a:r>
              <a:rPr sz="2000" spc="-5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▰</a:t>
            </a:r>
            <a:r>
              <a:rPr sz="200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	</a:t>
            </a:r>
            <a:r>
              <a:rPr sz="1400" b="1" i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Мир</a:t>
            </a:r>
            <a:r>
              <a:rPr sz="1400" b="1" i="1" spc="65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i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вокруг</a:t>
            </a:r>
            <a:r>
              <a:rPr sz="1400" b="1" i="1" spc="65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i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меня.</a:t>
            </a:r>
            <a:r>
              <a:rPr sz="1400" b="1" i="1" spc="8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Моя</a:t>
            </a:r>
            <a:r>
              <a:rPr sz="1400" spc="8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школа.</a:t>
            </a:r>
            <a:r>
              <a:rPr sz="1400" spc="9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Мои</a:t>
            </a:r>
            <a:r>
              <a:rPr sz="1400" spc="8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друзья.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  <a:p>
            <a:pPr marL="486410">
              <a:lnSpc>
                <a:spcPts val="1620"/>
              </a:lnSpc>
            </a:pP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Моя</a:t>
            </a:r>
            <a:r>
              <a:rPr sz="1400" spc="-1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малая</a:t>
            </a:r>
            <a:r>
              <a:rPr sz="1400" spc="-1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родина</a:t>
            </a:r>
            <a:r>
              <a:rPr sz="14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(город,</a:t>
            </a:r>
            <a:r>
              <a:rPr sz="1400" spc="-4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село).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  <a:p>
            <a:pPr marL="12700">
              <a:lnSpc>
                <a:spcPct val="100000"/>
              </a:lnSpc>
              <a:spcBef>
                <a:spcPts val="205"/>
              </a:spcBef>
              <a:tabLst>
                <a:tab pos="485775" algn="l"/>
                <a:tab pos="1264920" algn="l"/>
                <a:tab pos="2065655" algn="l"/>
                <a:tab pos="2304415" algn="l"/>
                <a:tab pos="3159760" algn="l"/>
              </a:tabLst>
            </a:pPr>
            <a:r>
              <a:rPr sz="2000" spc="-5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▰</a:t>
            </a:r>
            <a:r>
              <a:rPr sz="200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	</a:t>
            </a:r>
            <a:r>
              <a:rPr sz="1400" b="1" i="1" spc="-1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Родная</a:t>
            </a:r>
            <a:r>
              <a:rPr sz="1400" b="1" i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1400" b="1" i="1" spc="-1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страна</a:t>
            </a:r>
            <a:r>
              <a:rPr sz="1400" b="1" i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1400" b="1" i="1" spc="-5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400" b="1" i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1400" b="1" i="1" spc="-1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страны</a:t>
            </a:r>
            <a:r>
              <a:rPr sz="1400" b="1" i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1400" b="1" i="1" spc="-1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изучаемого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7615" y="4574488"/>
            <a:ext cx="373951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59790" algn="l"/>
                <a:tab pos="1914525" algn="l"/>
                <a:tab pos="2771140" algn="l"/>
                <a:tab pos="3626485" algn="l"/>
              </a:tabLst>
            </a:pPr>
            <a:r>
              <a:rPr sz="1400" b="1" i="1" spc="-1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языка.</a:t>
            </a:r>
            <a:r>
              <a:rPr sz="1400" b="1" i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Названия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родной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страны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400" spc="-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37615" y="4788534"/>
            <a:ext cx="37382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страны/стран</a:t>
            </a:r>
            <a:r>
              <a:rPr sz="1400" spc="13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изучаемого</a:t>
            </a:r>
            <a:r>
              <a:rPr sz="1400" spc="13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языка;</a:t>
            </a:r>
            <a:r>
              <a:rPr sz="1400" spc="13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их</a:t>
            </a:r>
            <a:r>
              <a:rPr sz="1400" spc="13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столиц.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37615" y="5001895"/>
            <a:ext cx="122301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Произведения Литературные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26283" y="5001895"/>
            <a:ext cx="23495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8600">
              <a:lnSpc>
                <a:spcPct val="100000"/>
              </a:lnSpc>
              <a:spcBef>
                <a:spcPts val="100"/>
              </a:spcBef>
              <a:tabLst>
                <a:tab pos="1109345" algn="l"/>
                <a:tab pos="1370330" algn="l"/>
                <a:tab pos="1945005" algn="l"/>
              </a:tabLst>
            </a:pP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детского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	</a:t>
            </a:r>
            <a:r>
              <a:rPr sz="14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фольклора. 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персонажи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детских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400" spc="-3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книг.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37615" y="5428589"/>
            <a:ext cx="373761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Праздники</a:t>
            </a:r>
            <a:r>
              <a:rPr sz="1400" spc="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родной</a:t>
            </a:r>
            <a:r>
              <a:rPr sz="1400" spc="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страны</a:t>
            </a:r>
            <a:r>
              <a:rPr sz="1400" spc="39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1400" spc="39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страны/стран </a:t>
            </a:r>
            <a:r>
              <a:rPr sz="14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изучаемого</a:t>
            </a:r>
            <a:r>
              <a:rPr sz="1400" spc="-3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языка</a:t>
            </a:r>
            <a:r>
              <a:rPr sz="1400" spc="-1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(Новый</a:t>
            </a:r>
            <a:r>
              <a:rPr sz="14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год,</a:t>
            </a:r>
            <a:r>
              <a:rPr sz="14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Рождество)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917691" y="3017532"/>
            <a:ext cx="6033135" cy="2526030"/>
            <a:chOff x="5917691" y="3017532"/>
            <a:chExt cx="6033135" cy="2526030"/>
          </a:xfrm>
        </p:grpSpPr>
        <p:sp>
          <p:nvSpPr>
            <p:cNvPr id="15" name="object 15"/>
            <p:cNvSpPr/>
            <p:nvPr/>
          </p:nvSpPr>
          <p:spPr>
            <a:xfrm>
              <a:off x="11225783" y="4047236"/>
              <a:ext cx="154305" cy="200025"/>
            </a:xfrm>
            <a:custGeom>
              <a:avLst/>
              <a:gdLst/>
              <a:ahLst/>
              <a:cxnLst/>
              <a:rect l="l" t="t" r="r" b="b"/>
              <a:pathLst>
                <a:path w="154304" h="200025">
                  <a:moveTo>
                    <a:pt x="153924" y="0"/>
                  </a:moveTo>
                  <a:lnTo>
                    <a:pt x="0" y="0"/>
                  </a:lnTo>
                  <a:lnTo>
                    <a:pt x="0" y="199644"/>
                  </a:lnTo>
                  <a:lnTo>
                    <a:pt x="153924" y="199644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19415" y="3017532"/>
              <a:ext cx="3193542" cy="40156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17691" y="3230892"/>
              <a:ext cx="1640586" cy="40156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35567" y="3230892"/>
              <a:ext cx="1139190" cy="40156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12735" y="3546360"/>
              <a:ext cx="4537710" cy="40156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17691" y="3759720"/>
              <a:ext cx="1110234" cy="40156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364467" y="3759720"/>
              <a:ext cx="578357" cy="40156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17691" y="3973080"/>
              <a:ext cx="2722625" cy="40156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17691" y="4186440"/>
              <a:ext cx="5851398" cy="40156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17691" y="4399800"/>
              <a:ext cx="1861565" cy="40156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823703" y="4715268"/>
              <a:ext cx="1030986" cy="40156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917691" y="4928628"/>
              <a:ext cx="4991862" cy="40156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917691" y="5141988"/>
              <a:ext cx="4028694" cy="401561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5544439" y="1973072"/>
            <a:ext cx="7626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4</a:t>
            </a:r>
            <a:r>
              <a:rPr sz="1600" b="1" spc="-5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spc="-1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класс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29" name="object 2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121652" y="2490228"/>
            <a:ext cx="4554474" cy="401561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5544439" y="2242820"/>
            <a:ext cx="6240780" cy="3608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340"/>
              </a:lnSpc>
              <a:spcBef>
                <a:spcPts val="105"/>
              </a:spcBef>
              <a:tabLst>
                <a:tab pos="485775" algn="l"/>
              </a:tabLst>
            </a:pPr>
            <a:r>
              <a:rPr sz="2000" spc="-5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▰</a:t>
            </a:r>
            <a:r>
              <a:rPr sz="200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	</a:t>
            </a:r>
            <a:r>
              <a:rPr sz="1400" b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Мир</a:t>
            </a:r>
            <a:r>
              <a:rPr sz="1400" b="1" spc="-6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моего</a:t>
            </a:r>
            <a:r>
              <a:rPr sz="1400" b="1" spc="-45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«я».</a:t>
            </a:r>
            <a:r>
              <a:rPr sz="1400" b="1" spc="-5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Моя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семья.</a:t>
            </a:r>
            <a:r>
              <a:rPr sz="1400" spc="-3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Мой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день</a:t>
            </a:r>
            <a:r>
              <a:rPr sz="1400" spc="-3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рождения,</a:t>
            </a:r>
            <a:r>
              <a:rPr sz="1400" spc="-2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подарки.</a:t>
            </a:r>
            <a:r>
              <a:rPr sz="1400" spc="-2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Моя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  <a:p>
            <a:pPr marL="486410" algn="just">
              <a:lnSpc>
                <a:spcPts val="1620"/>
              </a:lnSpc>
            </a:pP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любимая</a:t>
            </a:r>
            <a:r>
              <a:rPr sz="1400" spc="-1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еда.</a:t>
            </a:r>
            <a:r>
              <a:rPr sz="14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Мой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день</a:t>
            </a:r>
            <a:r>
              <a:rPr sz="1400" spc="-1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(распорядок</a:t>
            </a:r>
            <a:r>
              <a:rPr sz="1400" spc="-4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дня, домашние</a:t>
            </a:r>
            <a:r>
              <a:rPr sz="1400" spc="-1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обязанности).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  <a:p>
            <a:pPr marL="12700">
              <a:lnSpc>
                <a:spcPts val="2340"/>
              </a:lnSpc>
              <a:spcBef>
                <a:spcPts val="190"/>
              </a:spcBef>
              <a:tabLst>
                <a:tab pos="485775" algn="l"/>
              </a:tabLst>
            </a:pPr>
            <a:r>
              <a:rPr sz="2000" spc="-5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▰</a:t>
            </a:r>
            <a:r>
              <a:rPr sz="200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	</a:t>
            </a:r>
            <a:r>
              <a:rPr sz="1400" b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Мир</a:t>
            </a:r>
            <a:r>
              <a:rPr sz="1400" b="1" spc="-65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моих</a:t>
            </a:r>
            <a:r>
              <a:rPr sz="1400" b="1" spc="-45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увлечений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.</a:t>
            </a:r>
            <a:r>
              <a:rPr sz="1400" spc="-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Любимая</a:t>
            </a:r>
            <a:r>
              <a:rPr sz="1400" spc="-1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игрушка,</a:t>
            </a:r>
            <a:r>
              <a:rPr sz="1400" spc="-1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игра.</a:t>
            </a:r>
            <a:r>
              <a:rPr sz="1400" spc="-2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Мой</a:t>
            </a:r>
            <a:r>
              <a:rPr sz="1400" spc="-1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питомец.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  <a:p>
            <a:pPr marL="486410" algn="just">
              <a:lnSpc>
                <a:spcPts val="1620"/>
              </a:lnSpc>
            </a:pP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Любимые</a:t>
            </a:r>
            <a:r>
              <a:rPr sz="1400" spc="-5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занятия.</a:t>
            </a:r>
            <a:r>
              <a:rPr sz="1400" spc="-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Занятия</a:t>
            </a:r>
            <a:r>
              <a:rPr sz="1400" spc="-5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спортом.</a:t>
            </a:r>
            <a:r>
              <a:rPr sz="1400" spc="-6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Любимая</a:t>
            </a:r>
            <a:r>
              <a:rPr sz="1400" spc="-5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сказка/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  <a:p>
            <a:pPr marL="486410" algn="just">
              <a:lnSpc>
                <a:spcPct val="100000"/>
              </a:lnSpc>
            </a:pP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история/рассказ.</a:t>
            </a:r>
            <a:r>
              <a:rPr sz="1400" spc="-4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Выходной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день.</a:t>
            </a:r>
            <a:r>
              <a:rPr sz="1400" spc="-3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Каникулы.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  <a:p>
            <a:pPr marL="486410" marR="5080" indent="-474345" algn="just">
              <a:lnSpc>
                <a:spcPct val="97000"/>
              </a:lnSpc>
              <a:spcBef>
                <a:spcPts val="285"/>
              </a:spcBef>
            </a:pPr>
            <a:r>
              <a:rPr sz="200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▰</a:t>
            </a:r>
            <a:r>
              <a:rPr sz="2000" spc="395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  </a:t>
            </a:r>
            <a:r>
              <a:rPr sz="1400" b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Мир</a:t>
            </a:r>
            <a:r>
              <a:rPr sz="1400" b="1" spc="-5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вокруг</a:t>
            </a:r>
            <a:r>
              <a:rPr sz="1400" b="1" spc="5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меня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.</a:t>
            </a:r>
            <a:r>
              <a:rPr sz="1400" spc="-3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Моя</a:t>
            </a:r>
            <a:r>
              <a:rPr sz="1400" spc="-1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комната</a:t>
            </a:r>
            <a:r>
              <a:rPr sz="1400" spc="-3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(квартира,</a:t>
            </a:r>
            <a:r>
              <a:rPr sz="1400" spc="-3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дом),</a:t>
            </a:r>
            <a:r>
              <a:rPr sz="1400" spc="-3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предметы</a:t>
            </a:r>
            <a:r>
              <a:rPr sz="1400" spc="-3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мебели</a:t>
            </a:r>
            <a:r>
              <a:rPr sz="1400" spc="-1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интерьера.</a:t>
            </a:r>
            <a:r>
              <a:rPr sz="1400" spc="-7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Моя</a:t>
            </a:r>
            <a:r>
              <a:rPr sz="1400" spc="-3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школа,</a:t>
            </a:r>
            <a:r>
              <a:rPr sz="1400" spc="-5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любимые</a:t>
            </a:r>
            <a:r>
              <a:rPr sz="1400" spc="-3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учебные</a:t>
            </a:r>
            <a:r>
              <a:rPr sz="1400" spc="-3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предметы.</a:t>
            </a:r>
            <a:r>
              <a:rPr sz="1400" spc="-5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Мои</a:t>
            </a:r>
            <a:r>
              <a:rPr sz="1400" spc="-4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друзья,</a:t>
            </a:r>
            <a:r>
              <a:rPr sz="1400" spc="-3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2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их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внешность</a:t>
            </a:r>
            <a:r>
              <a:rPr sz="1400" spc="-4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1400" spc="-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черты</a:t>
            </a:r>
            <a:r>
              <a:rPr sz="1400" spc="-3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характера.</a:t>
            </a:r>
            <a:r>
              <a:rPr sz="1400" spc="-2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Моя</a:t>
            </a:r>
            <a:r>
              <a:rPr sz="1400" spc="-1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малая</a:t>
            </a:r>
            <a:r>
              <a:rPr sz="1400" spc="-1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родина</a:t>
            </a:r>
            <a:r>
              <a:rPr sz="14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(город,</a:t>
            </a:r>
            <a:r>
              <a:rPr sz="1400" spc="-4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село).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  <a:p>
            <a:pPr marL="486410" marR="183515" algn="just">
              <a:lnSpc>
                <a:spcPct val="100000"/>
              </a:lnSpc>
            </a:pP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Путешествия.</a:t>
            </a:r>
            <a:r>
              <a:rPr sz="1400" spc="-5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3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Дикие</a:t>
            </a:r>
            <a:r>
              <a:rPr sz="1400" spc="-3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1400" spc="-4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домашние</a:t>
            </a:r>
            <a:r>
              <a:rPr sz="1400" spc="-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животные.</a:t>
            </a:r>
            <a:r>
              <a:rPr sz="1400" spc="-5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Погода.</a:t>
            </a:r>
            <a:r>
              <a:rPr sz="1400" spc="-6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Времена</a:t>
            </a:r>
            <a:r>
              <a:rPr sz="1400" spc="-6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года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(месяцы).</a:t>
            </a:r>
            <a:r>
              <a:rPr sz="1400" spc="-7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Покупки.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  <a:p>
            <a:pPr marL="486410" marR="662305" indent="-474345">
              <a:lnSpc>
                <a:spcPct val="98000"/>
              </a:lnSpc>
              <a:spcBef>
                <a:spcPts val="250"/>
              </a:spcBef>
              <a:tabLst>
                <a:tab pos="485775" algn="l"/>
              </a:tabLst>
            </a:pPr>
            <a:r>
              <a:rPr sz="2000" spc="-5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▰</a:t>
            </a:r>
            <a:r>
              <a:rPr sz="200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	</a:t>
            </a:r>
            <a:r>
              <a:rPr sz="1400" b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Родная</a:t>
            </a:r>
            <a:r>
              <a:rPr sz="1400" b="1" spc="-55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страна</a:t>
            </a:r>
            <a:r>
              <a:rPr sz="1400" b="1" spc="-25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400" b="1" spc="-4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страны</a:t>
            </a:r>
            <a:r>
              <a:rPr sz="1400" b="1" spc="-25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изучаемого</a:t>
            </a:r>
            <a:r>
              <a:rPr sz="1400" b="1" spc="-2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языка.</a:t>
            </a:r>
            <a:r>
              <a:rPr sz="1400" b="1" spc="-25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Россия</a:t>
            </a:r>
            <a:r>
              <a:rPr sz="1400" spc="-3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страна/страны</a:t>
            </a:r>
            <a:r>
              <a:rPr sz="1400" spc="-4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изучаемого</a:t>
            </a:r>
            <a:r>
              <a:rPr sz="1400" spc="-2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языка.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Их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столицы,</a:t>
            </a:r>
            <a:r>
              <a:rPr sz="1400" spc="-3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основные достопримечательности</a:t>
            </a:r>
            <a:r>
              <a:rPr sz="1400" spc="-4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1400" spc="-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интересные</a:t>
            </a:r>
            <a:r>
              <a:rPr sz="1400" spc="-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факты.</a:t>
            </a:r>
            <a:r>
              <a:rPr sz="1400" spc="-2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Произведения детского</a:t>
            </a:r>
            <a:r>
              <a:rPr sz="1400" spc="-5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фольклора.</a:t>
            </a:r>
            <a:r>
              <a:rPr sz="1400" spc="-4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Литературные</a:t>
            </a:r>
            <a:r>
              <a:rPr sz="1400" spc="-3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персонажи</a:t>
            </a:r>
            <a:r>
              <a:rPr sz="1400" spc="-3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детских</a:t>
            </a:r>
            <a:r>
              <a:rPr sz="1400" spc="-3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книг. Праздники</a:t>
            </a:r>
            <a:r>
              <a:rPr sz="14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родной</a:t>
            </a:r>
            <a:r>
              <a:rPr sz="1400" spc="-2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страны</a:t>
            </a:r>
            <a:r>
              <a:rPr sz="1400" spc="-4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1400" spc="-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страны/стран</a:t>
            </a:r>
            <a:r>
              <a:rPr sz="1400" spc="-4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изучаемого 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языка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</p:txBody>
      </p:sp>
      <p:pic>
        <p:nvPicPr>
          <p:cNvPr id="31" name="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83919" y="179831"/>
            <a:ext cx="6655308" cy="1228344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9613772" y="582929"/>
            <a:ext cx="207454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3975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426193"/>
                </a:solidFill>
                <a:latin typeface="Arial" panose="020B0604020202020204"/>
                <a:cs typeface="Arial" panose="020B0604020202020204"/>
              </a:rPr>
              <a:t>РЕАЛИЗАЦИЯ</a:t>
            </a:r>
            <a:endParaRPr sz="180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sz="1800" b="1" spc="-10" dirty="0">
                <a:solidFill>
                  <a:srgbClr val="426193"/>
                </a:solidFill>
                <a:latin typeface="Arial" panose="020B0604020202020204"/>
                <a:cs typeface="Arial" panose="020B0604020202020204"/>
              </a:rPr>
              <a:t>концентрического</a:t>
            </a:r>
            <a:endParaRPr sz="1800">
              <a:latin typeface="Arial" panose="020B0604020202020204"/>
              <a:cs typeface="Arial" panose="020B0604020202020204"/>
            </a:endParaRPr>
          </a:p>
          <a:p>
            <a:pPr marR="55245" algn="ctr">
              <a:lnSpc>
                <a:spcPct val="100000"/>
              </a:lnSpc>
            </a:pPr>
            <a:r>
              <a:rPr sz="1800" b="1" spc="-10" dirty="0">
                <a:solidFill>
                  <a:srgbClr val="426193"/>
                </a:solidFill>
                <a:latin typeface="Arial" panose="020B0604020202020204"/>
                <a:cs typeface="Arial" panose="020B0604020202020204"/>
              </a:rPr>
              <a:t>принципа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5"/>
              </a:lnSpc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8536" y="254508"/>
            <a:ext cx="11713845" cy="6604000"/>
            <a:chOff x="478536" y="254508"/>
            <a:chExt cx="11713845" cy="6604000"/>
          </a:xfrm>
        </p:grpSpPr>
        <p:sp>
          <p:nvSpPr>
            <p:cNvPr id="3" name="object 3"/>
            <p:cNvSpPr/>
            <p:nvPr/>
          </p:nvSpPr>
          <p:spPr>
            <a:xfrm>
              <a:off x="9265920" y="6195060"/>
              <a:ext cx="2926080" cy="407034"/>
            </a:xfrm>
            <a:custGeom>
              <a:avLst/>
              <a:gdLst/>
              <a:ahLst/>
              <a:cxnLst/>
              <a:rect l="l" t="t" r="r" b="b"/>
              <a:pathLst>
                <a:path w="2926079" h="407034">
                  <a:moveTo>
                    <a:pt x="2926080" y="0"/>
                  </a:moveTo>
                  <a:lnTo>
                    <a:pt x="406908" y="0"/>
                  </a:lnTo>
                  <a:lnTo>
                    <a:pt x="397764" y="0"/>
                  </a:lnTo>
                  <a:lnTo>
                    <a:pt x="397764" y="9144"/>
                  </a:lnTo>
                  <a:lnTo>
                    <a:pt x="0" y="406908"/>
                  </a:lnTo>
                  <a:lnTo>
                    <a:pt x="397764" y="406908"/>
                  </a:lnTo>
                  <a:lnTo>
                    <a:pt x="406908" y="406908"/>
                  </a:lnTo>
                  <a:lnTo>
                    <a:pt x="2926080" y="406908"/>
                  </a:lnTo>
                  <a:lnTo>
                    <a:pt x="2926080" y="0"/>
                  </a:lnTo>
                  <a:close/>
                </a:path>
              </a:pathLst>
            </a:custGeom>
            <a:solidFill>
              <a:srgbClr val="FF9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8536" y="254508"/>
              <a:ext cx="10888980" cy="572414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5"/>
              </a:lnSpc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65919" y="6195059"/>
            <a:ext cx="407034" cy="407034"/>
          </a:xfrm>
          <a:custGeom>
            <a:avLst/>
            <a:gdLst/>
            <a:ahLst/>
            <a:cxnLst/>
            <a:rect l="l" t="t" r="r" b="b"/>
            <a:pathLst>
              <a:path w="407034" h="407034">
                <a:moveTo>
                  <a:pt x="406907" y="0"/>
                </a:moveTo>
                <a:lnTo>
                  <a:pt x="0" y="406907"/>
                </a:lnTo>
                <a:lnTo>
                  <a:pt x="406907" y="406907"/>
                </a:lnTo>
                <a:lnTo>
                  <a:pt x="406907" y="0"/>
                </a:lnTo>
                <a:close/>
              </a:path>
            </a:pathLst>
          </a:custGeom>
          <a:solidFill>
            <a:srgbClr val="FF9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663683" y="6195059"/>
            <a:ext cx="2528570" cy="407034"/>
          </a:xfrm>
          <a:prstGeom prst="rect">
            <a:avLst/>
          </a:prstGeom>
          <a:solidFill>
            <a:srgbClr val="FF9700"/>
          </a:solidFill>
        </p:spPr>
        <p:txBody>
          <a:bodyPr vert="horz" wrap="square" lIns="0" tIns="71755" rIns="0" bIns="0" rtlCol="0">
            <a:spAutoFit/>
          </a:bodyPr>
          <a:lstStyle/>
          <a:p>
            <a:pPr marR="133985" algn="r">
              <a:lnSpc>
                <a:spcPct val="100000"/>
              </a:lnSpc>
              <a:spcBef>
                <a:spcPts val="565"/>
              </a:spcBef>
            </a:pPr>
            <a:r>
              <a:rPr sz="1600" b="1" spc="-2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33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68580"/>
            <a:ext cx="10560050" cy="5396865"/>
            <a:chOff x="0" y="68580"/>
            <a:chExt cx="10560050" cy="53968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8580"/>
              <a:ext cx="10559795" cy="30114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8912" y="3084575"/>
              <a:ext cx="4676578" cy="219092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35395" y="2927603"/>
              <a:ext cx="4322063" cy="253746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57936" y="5465165"/>
            <a:ext cx="8215630" cy="104775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486410" marR="5080" indent="-474345" algn="just">
              <a:lnSpc>
                <a:spcPct val="87000"/>
              </a:lnSpc>
              <a:spcBef>
                <a:spcPts val="415"/>
              </a:spcBef>
            </a:pPr>
            <a:r>
              <a:rPr sz="200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▰</a:t>
            </a:r>
            <a:r>
              <a:rPr sz="2000" spc="405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  </a:t>
            </a:r>
            <a:r>
              <a:rPr sz="1050" b="1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Примерные</a:t>
            </a:r>
            <a:r>
              <a:rPr sz="1050" b="1" spc="360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рабочие</a:t>
            </a:r>
            <a:r>
              <a:rPr sz="1050" b="1" spc="340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программы</a:t>
            </a:r>
            <a:r>
              <a:rPr sz="1050" b="1" spc="350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служат</a:t>
            </a:r>
            <a:r>
              <a:rPr sz="1050" b="1" spc="330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основой</a:t>
            </a:r>
            <a:r>
              <a:rPr sz="1050" b="1" spc="355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для</a:t>
            </a:r>
            <a:r>
              <a:rPr sz="1050" b="1" spc="350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создания</a:t>
            </a:r>
            <a:r>
              <a:rPr sz="1050" b="1" spc="355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учителями</a:t>
            </a:r>
            <a:r>
              <a:rPr sz="1050" b="1" spc="350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собственных</a:t>
            </a:r>
            <a:r>
              <a:rPr sz="1050" b="1" spc="355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рабочих</a:t>
            </a:r>
            <a:r>
              <a:rPr sz="1050" b="1" spc="350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spc="-10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программ, </a:t>
            </a:r>
            <a:r>
              <a:rPr sz="1050" b="1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учитывающих</a:t>
            </a:r>
            <a:r>
              <a:rPr sz="1050" b="1" spc="-10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познавательные</a:t>
            </a:r>
            <a:r>
              <a:rPr sz="1050" b="1" spc="-45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потребности</a:t>
            </a:r>
            <a:r>
              <a:rPr sz="1050" b="1" spc="-25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обучающихся</a:t>
            </a:r>
            <a:r>
              <a:rPr sz="1050" b="1" spc="-30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050" b="1" spc="-45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особенности</a:t>
            </a:r>
            <a:r>
              <a:rPr sz="1050" b="1" spc="-35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УМК,</a:t>
            </a:r>
            <a:r>
              <a:rPr sz="1050" b="1" spc="-75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который</a:t>
            </a:r>
            <a:r>
              <a:rPr sz="1050" b="1" spc="-55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ими</a:t>
            </a:r>
            <a:r>
              <a:rPr sz="1050" b="1" spc="-55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spc="-10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используется.</a:t>
            </a:r>
            <a:endParaRPr sz="1050">
              <a:latin typeface="Arial" panose="020B0604020202020204"/>
              <a:cs typeface="Arial" panose="020B0604020202020204"/>
            </a:endParaRPr>
          </a:p>
          <a:p>
            <a:pPr marL="486410" marR="5080" indent="-474345" algn="just">
              <a:lnSpc>
                <a:spcPct val="93000"/>
              </a:lnSpc>
              <a:spcBef>
                <a:spcPts val="10"/>
              </a:spcBef>
            </a:pPr>
            <a:r>
              <a:rPr sz="200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▰</a:t>
            </a:r>
            <a:r>
              <a:rPr sz="2000" spc="37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  </a:t>
            </a:r>
            <a:r>
              <a:rPr sz="1050" b="1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Самостоятельность</a:t>
            </a:r>
            <a:r>
              <a:rPr sz="1050" b="1" spc="25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учителя</a:t>
            </a:r>
            <a:r>
              <a:rPr sz="1050" b="1" spc="5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при</a:t>
            </a:r>
            <a:r>
              <a:rPr sz="1050" b="1" spc="5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планировании</a:t>
            </a:r>
            <a:r>
              <a:rPr sz="1050" b="1" spc="10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учебного</a:t>
            </a:r>
            <a:r>
              <a:rPr sz="1050" b="1" spc="10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процесса</a:t>
            </a:r>
            <a:r>
              <a:rPr sz="1050" b="1" spc="-5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обеспечивается ресурсом</a:t>
            </a:r>
            <a:r>
              <a:rPr sz="1050" b="1" spc="5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учебного</a:t>
            </a:r>
            <a:r>
              <a:rPr sz="1050" b="1" spc="5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времени</a:t>
            </a:r>
            <a:r>
              <a:rPr sz="1050" b="1" spc="-10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spc="-50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в </a:t>
            </a:r>
            <a:r>
              <a:rPr sz="1050" b="1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30%</a:t>
            </a:r>
            <a:r>
              <a:rPr sz="1050" b="1" spc="150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на</a:t>
            </a:r>
            <a:r>
              <a:rPr sz="1050" b="1" spc="204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уровне</a:t>
            </a:r>
            <a:r>
              <a:rPr sz="1050" b="1" spc="180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основного</a:t>
            </a:r>
            <a:r>
              <a:rPr sz="1050" b="1" spc="175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общего</a:t>
            </a:r>
            <a:r>
              <a:rPr sz="1050" b="1" spc="170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образования</a:t>
            </a:r>
            <a:r>
              <a:rPr sz="1050" b="1" spc="175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050" b="1" spc="175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20%</a:t>
            </a:r>
            <a:r>
              <a:rPr sz="1050" b="1" spc="165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на</a:t>
            </a:r>
            <a:r>
              <a:rPr sz="1050" b="1" spc="190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уровне</a:t>
            </a:r>
            <a:r>
              <a:rPr sz="1050" b="1" spc="195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начального</a:t>
            </a:r>
            <a:r>
              <a:rPr sz="1050" b="1" spc="180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общего</a:t>
            </a:r>
            <a:r>
              <a:rPr sz="1050" b="1" spc="180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образования.</a:t>
            </a:r>
            <a:r>
              <a:rPr sz="1050" b="1" spc="175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Различия</a:t>
            </a:r>
            <a:r>
              <a:rPr sz="1050" b="1" spc="180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spc="-50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в </a:t>
            </a:r>
            <a:r>
              <a:rPr sz="1050" b="1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ресурсе</a:t>
            </a:r>
            <a:r>
              <a:rPr sz="1050" b="1" spc="185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объясняются</a:t>
            </a:r>
            <a:r>
              <a:rPr sz="1050" b="1" spc="195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тем,</a:t>
            </a:r>
            <a:r>
              <a:rPr sz="1050" b="1" spc="180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что</a:t>
            </a:r>
            <a:r>
              <a:rPr sz="1050" b="1" spc="185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индивидуальные</a:t>
            </a:r>
            <a:r>
              <a:rPr sz="1050" b="1" spc="185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различия</a:t>
            </a:r>
            <a:r>
              <a:rPr sz="1050" b="1" spc="180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между</a:t>
            </a:r>
            <a:r>
              <a:rPr sz="1050" b="1" spc="175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младшими</a:t>
            </a:r>
            <a:r>
              <a:rPr sz="1050" b="1" spc="185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школьниками</a:t>
            </a:r>
            <a:r>
              <a:rPr sz="1050" b="1" spc="185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1050" b="1" spc="185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темпе</a:t>
            </a:r>
            <a:r>
              <a:rPr sz="1050" b="1" spc="180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spc="-10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овладения</a:t>
            </a:r>
            <a:endParaRPr sz="10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1900" y="6486550"/>
            <a:ext cx="564134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иностранным</a:t>
            </a:r>
            <a:r>
              <a:rPr sz="1050" b="1" spc="-25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языком</a:t>
            </a:r>
            <a:r>
              <a:rPr sz="1050" b="1" spc="-50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менее</a:t>
            </a:r>
            <a:r>
              <a:rPr sz="1050" b="1" spc="-25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очевидны</a:t>
            </a:r>
            <a:r>
              <a:rPr sz="1050" b="1" spc="-45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050" b="1" spc="-15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начальный</a:t>
            </a:r>
            <a:r>
              <a:rPr sz="1050" b="1" spc="-40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курс</a:t>
            </a:r>
            <a:r>
              <a:rPr sz="1050" b="1" spc="-10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больше</a:t>
            </a:r>
            <a:r>
              <a:rPr sz="1050" b="1" spc="-35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00" b="1" spc="-10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регламент</a:t>
            </a:r>
            <a:r>
              <a:rPr sz="1050" b="1" spc="-10" dirty="0">
                <a:solidFill>
                  <a:srgbClr val="8E8E8E"/>
                </a:solidFill>
                <a:latin typeface="Arial" panose="020B0604020202020204"/>
                <a:cs typeface="Arial" panose="020B0604020202020204"/>
              </a:rPr>
              <a:t>ирован.</a:t>
            </a:r>
            <a:endParaRPr sz="105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9619" y="169163"/>
            <a:ext cx="1041400" cy="346075"/>
          </a:xfrm>
          <a:custGeom>
            <a:avLst/>
            <a:gdLst/>
            <a:ahLst/>
            <a:cxnLst/>
            <a:rect l="l" t="t" r="r" b="b"/>
            <a:pathLst>
              <a:path w="1041400" h="346075">
                <a:moveTo>
                  <a:pt x="337565" y="0"/>
                </a:moveTo>
                <a:lnTo>
                  <a:pt x="0" y="345947"/>
                </a:lnTo>
                <a:lnTo>
                  <a:pt x="1040891" y="345947"/>
                </a:lnTo>
                <a:lnTo>
                  <a:pt x="337565" y="0"/>
                </a:lnTo>
                <a:close/>
              </a:path>
            </a:pathLst>
          </a:custGeom>
          <a:solidFill>
            <a:srgbClr val="25314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431020" cy="1769745"/>
            <a:chOff x="0" y="0"/>
            <a:chExt cx="9431020" cy="176974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008745" cy="1769745"/>
            </a:xfrm>
            <a:custGeom>
              <a:avLst/>
              <a:gdLst/>
              <a:ahLst/>
              <a:cxnLst/>
              <a:rect l="l" t="t" r="r" b="b"/>
              <a:pathLst>
                <a:path w="9008745" h="1769745">
                  <a:moveTo>
                    <a:pt x="9008364" y="0"/>
                  </a:moveTo>
                  <a:lnTo>
                    <a:pt x="7245096" y="0"/>
                  </a:lnTo>
                  <a:lnTo>
                    <a:pt x="7239000" y="0"/>
                  </a:lnTo>
                  <a:lnTo>
                    <a:pt x="0" y="0"/>
                  </a:lnTo>
                  <a:lnTo>
                    <a:pt x="0" y="1769364"/>
                  </a:lnTo>
                  <a:lnTo>
                    <a:pt x="7239000" y="1769364"/>
                  </a:lnTo>
                  <a:lnTo>
                    <a:pt x="7245096" y="1769364"/>
                  </a:lnTo>
                  <a:lnTo>
                    <a:pt x="7245096" y="1763268"/>
                  </a:lnTo>
                  <a:lnTo>
                    <a:pt x="9008364" y="0"/>
                  </a:lnTo>
                  <a:close/>
                </a:path>
              </a:pathLst>
            </a:custGeom>
            <a:solidFill>
              <a:srgbClr val="C6D2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400288" y="507491"/>
              <a:ext cx="1030605" cy="1030605"/>
            </a:xfrm>
            <a:custGeom>
              <a:avLst/>
              <a:gdLst/>
              <a:ahLst/>
              <a:cxnLst/>
              <a:rect l="l" t="t" r="r" b="b"/>
              <a:pathLst>
                <a:path w="1030604" h="1030605">
                  <a:moveTo>
                    <a:pt x="1030223" y="0"/>
                  </a:moveTo>
                  <a:lnTo>
                    <a:pt x="0" y="0"/>
                  </a:lnTo>
                  <a:lnTo>
                    <a:pt x="0" y="1030224"/>
                  </a:lnTo>
                  <a:lnTo>
                    <a:pt x="1030223" y="0"/>
                  </a:lnTo>
                  <a:close/>
                </a:path>
              </a:pathLst>
            </a:custGeom>
            <a:solidFill>
              <a:srgbClr val="3E52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9262871" y="6597395"/>
            <a:ext cx="525780" cy="175260"/>
          </a:xfrm>
          <a:custGeom>
            <a:avLst/>
            <a:gdLst/>
            <a:ahLst/>
            <a:cxnLst/>
            <a:rect l="l" t="t" r="r" b="b"/>
            <a:pathLst>
              <a:path w="525779" h="175259">
                <a:moveTo>
                  <a:pt x="525779" y="0"/>
                </a:moveTo>
                <a:lnTo>
                  <a:pt x="0" y="0"/>
                </a:lnTo>
                <a:lnTo>
                  <a:pt x="355346" y="175259"/>
                </a:lnTo>
                <a:lnTo>
                  <a:pt x="525779" y="0"/>
                </a:lnTo>
                <a:close/>
              </a:path>
            </a:pathLst>
          </a:custGeom>
          <a:solidFill>
            <a:srgbClr val="D26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9265919" y="5963411"/>
            <a:ext cx="2926080" cy="894715"/>
            <a:chOff x="9265919" y="5963411"/>
            <a:chExt cx="2926080" cy="894715"/>
          </a:xfrm>
        </p:grpSpPr>
        <p:sp>
          <p:nvSpPr>
            <p:cNvPr id="8" name="object 8"/>
            <p:cNvSpPr/>
            <p:nvPr/>
          </p:nvSpPr>
          <p:spPr>
            <a:xfrm>
              <a:off x="9474708" y="5963411"/>
              <a:ext cx="2717800" cy="894715"/>
            </a:xfrm>
            <a:custGeom>
              <a:avLst/>
              <a:gdLst/>
              <a:ahLst/>
              <a:cxnLst/>
              <a:rect l="l" t="t" r="r" b="b"/>
              <a:pathLst>
                <a:path w="2717800" h="894715">
                  <a:moveTo>
                    <a:pt x="2717279" y="0"/>
                  </a:moveTo>
                  <a:lnTo>
                    <a:pt x="894588" y="0"/>
                  </a:lnTo>
                  <a:lnTo>
                    <a:pt x="891540" y="0"/>
                  </a:lnTo>
                  <a:lnTo>
                    <a:pt x="891540" y="3048"/>
                  </a:lnTo>
                  <a:lnTo>
                    <a:pt x="0" y="894588"/>
                  </a:lnTo>
                  <a:lnTo>
                    <a:pt x="891540" y="894588"/>
                  </a:lnTo>
                  <a:lnTo>
                    <a:pt x="894588" y="894588"/>
                  </a:lnTo>
                  <a:lnTo>
                    <a:pt x="2717279" y="894588"/>
                  </a:lnTo>
                  <a:lnTo>
                    <a:pt x="2717279" y="0"/>
                  </a:lnTo>
                  <a:close/>
                </a:path>
              </a:pathLst>
            </a:custGeom>
            <a:solidFill>
              <a:srgbClr val="C6D2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265919" y="6195059"/>
              <a:ext cx="407034" cy="407034"/>
            </a:xfrm>
            <a:custGeom>
              <a:avLst/>
              <a:gdLst/>
              <a:ahLst/>
              <a:cxnLst/>
              <a:rect l="l" t="t" r="r" b="b"/>
              <a:pathLst>
                <a:path w="407034" h="407034">
                  <a:moveTo>
                    <a:pt x="406907" y="0"/>
                  </a:moveTo>
                  <a:lnTo>
                    <a:pt x="0" y="406907"/>
                  </a:lnTo>
                  <a:lnTo>
                    <a:pt x="406907" y="406907"/>
                  </a:lnTo>
                  <a:lnTo>
                    <a:pt x="406907" y="0"/>
                  </a:lnTo>
                  <a:close/>
                </a:path>
              </a:pathLst>
            </a:custGeom>
            <a:solidFill>
              <a:srgbClr val="FF9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0" y="507491"/>
            <a:ext cx="8404860" cy="1030605"/>
          </a:xfrm>
          <a:prstGeom prst="rect">
            <a:avLst/>
          </a:prstGeom>
          <a:solidFill>
            <a:srgbClr val="3E5278"/>
          </a:solidFill>
        </p:spPr>
        <p:txBody>
          <a:bodyPr vert="horz" wrap="square" lIns="0" tIns="749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90"/>
              </a:spcBef>
            </a:pP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1176655">
              <a:lnSpc>
                <a:spcPct val="100000"/>
              </a:lnSpc>
              <a:spcBef>
                <a:spcPts val="5"/>
              </a:spcBef>
            </a:pPr>
            <a:r>
              <a:rPr sz="2000" dirty="0"/>
              <a:t>Второй</a:t>
            </a:r>
            <a:r>
              <a:rPr sz="2000" spc="-65" dirty="0"/>
              <a:t> </a:t>
            </a:r>
            <a:r>
              <a:rPr sz="2000" dirty="0"/>
              <a:t>иностранный</a:t>
            </a:r>
            <a:r>
              <a:rPr sz="2000" spc="-65" dirty="0"/>
              <a:t> </a:t>
            </a:r>
            <a:r>
              <a:rPr sz="2000" spc="-20" dirty="0"/>
              <a:t>язык</a:t>
            </a:r>
            <a:endParaRPr sz="2000"/>
          </a:p>
        </p:txBody>
      </p:sp>
      <p:sp>
        <p:nvSpPr>
          <p:cNvPr id="11" name="object 11"/>
          <p:cNvSpPr txBox="1"/>
          <p:nvPr/>
        </p:nvSpPr>
        <p:spPr>
          <a:xfrm>
            <a:off x="701446" y="1992833"/>
            <a:ext cx="1767839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85775" algn="l"/>
              </a:tabLst>
            </a:pPr>
            <a:r>
              <a:rPr sz="2000" spc="-5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▰</a:t>
            </a:r>
            <a:r>
              <a:rPr sz="200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	</a:t>
            </a:r>
            <a:r>
              <a:rPr sz="12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Образовательная</a:t>
            </a:r>
            <a:endParaRPr sz="12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43961" y="2094941"/>
            <a:ext cx="9144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организация</a:t>
            </a:r>
            <a:endParaRPr sz="12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75410" y="2094941"/>
            <a:ext cx="3150235" cy="392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сама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  <a:tabLst>
                <a:tab pos="1094105" algn="l"/>
                <a:tab pos="2284730" algn="l"/>
                <a:tab pos="2772410" algn="l"/>
              </a:tabLst>
            </a:pPr>
            <a:r>
              <a:rPr sz="1200" b="1" spc="-1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определяет</a:t>
            </a:r>
            <a:r>
              <a:rPr sz="1200" b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1200" b="1" spc="-1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приемлемую</a:t>
            </a:r>
            <a:r>
              <a:rPr sz="1200" b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1200" b="1" spc="-25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для</a:t>
            </a:r>
            <a:r>
              <a:rPr sz="1200" b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1200" b="1" spc="-2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себя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75410" y="2461386"/>
            <a:ext cx="31508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модель</a:t>
            </a:r>
            <a:r>
              <a:rPr sz="1200" b="1" spc="-3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введения</a:t>
            </a:r>
            <a:r>
              <a:rPr sz="1200" b="1" spc="-2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преподавания</a:t>
            </a:r>
            <a:r>
              <a:rPr sz="1200" spc="-1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предмета</a:t>
            </a:r>
            <a:endParaRPr sz="1200">
              <a:latin typeface="Microsoft Sans Serif" panose="020B0604020202020204"/>
              <a:cs typeface="Microsoft Sans Serif" panose="020B0604020202020204"/>
            </a:endParaRPr>
          </a:p>
          <a:p>
            <a:pPr marL="12700" marR="5080">
              <a:lnSpc>
                <a:spcPct val="100000"/>
              </a:lnSpc>
              <a:tabLst>
                <a:tab pos="930910" algn="l"/>
                <a:tab pos="2187575" algn="l"/>
                <a:tab pos="2969260" algn="l"/>
              </a:tabLst>
            </a:pPr>
            <a:r>
              <a:rPr sz="12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«Второй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2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иностранный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2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язык»,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200" spc="-2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не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противоречащую</a:t>
            </a:r>
            <a:r>
              <a:rPr sz="1200" spc="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ФГОС</a:t>
            </a:r>
            <a:r>
              <a:rPr sz="1200" spc="19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ООО</a:t>
            </a:r>
            <a:r>
              <a:rPr sz="1200" spc="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1200" spc="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СанПиН</a:t>
            </a:r>
            <a:r>
              <a:rPr sz="1200" spc="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-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endParaRPr sz="12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75410" y="3010027"/>
            <a:ext cx="1886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381125" algn="l"/>
              </a:tabLst>
            </a:pPr>
            <a:r>
              <a:rPr sz="12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обеспечивающую допорогового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2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уровня</a:t>
            </a:r>
            <a:endParaRPr sz="12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51097" y="3010027"/>
            <a:ext cx="8750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45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достижение иноязычной</a:t>
            </a:r>
            <a:endParaRPr sz="12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75410" y="3375786"/>
            <a:ext cx="31496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коммуникативной</a:t>
            </a:r>
            <a:r>
              <a:rPr sz="1200" spc="30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компетенции</a:t>
            </a:r>
            <a:r>
              <a:rPr sz="1200" spc="30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на</a:t>
            </a:r>
            <a:r>
              <a:rPr sz="1200" spc="3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втором</a:t>
            </a:r>
            <a:endParaRPr sz="1200">
              <a:latin typeface="Microsoft Sans Serif" panose="020B0604020202020204"/>
              <a:cs typeface="Microsoft Sans Serif" panose="020B0604020202020204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иностранном</a:t>
            </a:r>
            <a:r>
              <a:rPr sz="1200" spc="1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языке.</a:t>
            </a:r>
            <a:endParaRPr sz="12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663683" y="6195059"/>
            <a:ext cx="2528570" cy="407034"/>
          </a:xfrm>
          <a:prstGeom prst="rect">
            <a:avLst/>
          </a:prstGeom>
          <a:solidFill>
            <a:srgbClr val="FF9700"/>
          </a:solidFill>
        </p:spPr>
        <p:txBody>
          <a:bodyPr vert="horz" wrap="square" lIns="0" tIns="71755" rIns="0" bIns="0" rtlCol="0">
            <a:spAutoFit/>
          </a:bodyPr>
          <a:lstStyle/>
          <a:p>
            <a:pPr marR="133985" algn="r">
              <a:lnSpc>
                <a:spcPct val="100000"/>
              </a:lnSpc>
              <a:spcBef>
                <a:spcPts val="565"/>
              </a:spcBef>
            </a:pPr>
            <a:r>
              <a:rPr sz="1600" b="1" spc="-2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34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91811" y="2259465"/>
            <a:ext cx="6800088" cy="272878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9623" y="3930927"/>
            <a:ext cx="3461772" cy="2325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9619" y="169163"/>
            <a:ext cx="1041400" cy="346075"/>
          </a:xfrm>
          <a:custGeom>
            <a:avLst/>
            <a:gdLst/>
            <a:ahLst/>
            <a:cxnLst/>
            <a:rect l="l" t="t" r="r" b="b"/>
            <a:pathLst>
              <a:path w="1041400" h="346075">
                <a:moveTo>
                  <a:pt x="337565" y="0"/>
                </a:moveTo>
                <a:lnTo>
                  <a:pt x="0" y="345947"/>
                </a:lnTo>
                <a:lnTo>
                  <a:pt x="1040891" y="345947"/>
                </a:lnTo>
                <a:lnTo>
                  <a:pt x="337565" y="0"/>
                </a:lnTo>
                <a:close/>
              </a:path>
            </a:pathLst>
          </a:custGeom>
          <a:solidFill>
            <a:srgbClr val="25314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431020" cy="1769745"/>
            <a:chOff x="0" y="0"/>
            <a:chExt cx="9431020" cy="176974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008745" cy="1769745"/>
            </a:xfrm>
            <a:custGeom>
              <a:avLst/>
              <a:gdLst/>
              <a:ahLst/>
              <a:cxnLst/>
              <a:rect l="l" t="t" r="r" b="b"/>
              <a:pathLst>
                <a:path w="9008745" h="1769745">
                  <a:moveTo>
                    <a:pt x="9008364" y="0"/>
                  </a:moveTo>
                  <a:lnTo>
                    <a:pt x="7245096" y="0"/>
                  </a:lnTo>
                  <a:lnTo>
                    <a:pt x="7239000" y="0"/>
                  </a:lnTo>
                  <a:lnTo>
                    <a:pt x="0" y="0"/>
                  </a:lnTo>
                  <a:lnTo>
                    <a:pt x="0" y="1769364"/>
                  </a:lnTo>
                  <a:lnTo>
                    <a:pt x="7239000" y="1769364"/>
                  </a:lnTo>
                  <a:lnTo>
                    <a:pt x="7245096" y="1769364"/>
                  </a:lnTo>
                  <a:lnTo>
                    <a:pt x="7245096" y="1763268"/>
                  </a:lnTo>
                  <a:lnTo>
                    <a:pt x="9008364" y="0"/>
                  </a:lnTo>
                  <a:close/>
                </a:path>
              </a:pathLst>
            </a:custGeom>
            <a:solidFill>
              <a:srgbClr val="C6D2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507491"/>
              <a:ext cx="9431020" cy="1030605"/>
            </a:xfrm>
            <a:custGeom>
              <a:avLst/>
              <a:gdLst/>
              <a:ahLst/>
              <a:cxnLst/>
              <a:rect l="l" t="t" r="r" b="b"/>
              <a:pathLst>
                <a:path w="9431020" h="1030605">
                  <a:moveTo>
                    <a:pt x="9430512" y="0"/>
                  </a:moveTo>
                  <a:lnTo>
                    <a:pt x="8404860" y="0"/>
                  </a:lnTo>
                  <a:lnTo>
                    <a:pt x="8400288" y="0"/>
                  </a:lnTo>
                  <a:lnTo>
                    <a:pt x="0" y="0"/>
                  </a:lnTo>
                  <a:lnTo>
                    <a:pt x="0" y="1030224"/>
                  </a:lnTo>
                  <a:lnTo>
                    <a:pt x="8400288" y="1030224"/>
                  </a:lnTo>
                  <a:lnTo>
                    <a:pt x="8404860" y="1030224"/>
                  </a:lnTo>
                  <a:lnTo>
                    <a:pt x="8404860" y="1025652"/>
                  </a:lnTo>
                  <a:lnTo>
                    <a:pt x="9430512" y="0"/>
                  </a:lnTo>
                  <a:close/>
                </a:path>
              </a:pathLst>
            </a:custGeom>
            <a:solidFill>
              <a:srgbClr val="3E52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9262871" y="6597395"/>
            <a:ext cx="525780" cy="175260"/>
          </a:xfrm>
          <a:custGeom>
            <a:avLst/>
            <a:gdLst/>
            <a:ahLst/>
            <a:cxnLst/>
            <a:rect l="l" t="t" r="r" b="b"/>
            <a:pathLst>
              <a:path w="525779" h="175259">
                <a:moveTo>
                  <a:pt x="525779" y="0"/>
                </a:moveTo>
                <a:lnTo>
                  <a:pt x="0" y="0"/>
                </a:lnTo>
                <a:lnTo>
                  <a:pt x="355346" y="175259"/>
                </a:lnTo>
                <a:lnTo>
                  <a:pt x="525779" y="0"/>
                </a:lnTo>
                <a:close/>
              </a:path>
            </a:pathLst>
          </a:custGeom>
          <a:solidFill>
            <a:srgbClr val="D26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8497823" y="1781555"/>
            <a:ext cx="3694429" cy="5076825"/>
            <a:chOff x="8497823" y="1781555"/>
            <a:chExt cx="3694429" cy="5076825"/>
          </a:xfrm>
        </p:grpSpPr>
        <p:sp>
          <p:nvSpPr>
            <p:cNvPr id="8" name="object 8"/>
            <p:cNvSpPr/>
            <p:nvPr/>
          </p:nvSpPr>
          <p:spPr>
            <a:xfrm>
              <a:off x="9474708" y="5963411"/>
              <a:ext cx="2717800" cy="894715"/>
            </a:xfrm>
            <a:custGeom>
              <a:avLst/>
              <a:gdLst/>
              <a:ahLst/>
              <a:cxnLst/>
              <a:rect l="l" t="t" r="r" b="b"/>
              <a:pathLst>
                <a:path w="2717800" h="894715">
                  <a:moveTo>
                    <a:pt x="2717279" y="0"/>
                  </a:moveTo>
                  <a:lnTo>
                    <a:pt x="894588" y="0"/>
                  </a:lnTo>
                  <a:lnTo>
                    <a:pt x="891540" y="0"/>
                  </a:lnTo>
                  <a:lnTo>
                    <a:pt x="891540" y="3048"/>
                  </a:lnTo>
                  <a:lnTo>
                    <a:pt x="0" y="894588"/>
                  </a:lnTo>
                  <a:lnTo>
                    <a:pt x="891540" y="894588"/>
                  </a:lnTo>
                  <a:lnTo>
                    <a:pt x="894588" y="894588"/>
                  </a:lnTo>
                  <a:lnTo>
                    <a:pt x="2717279" y="894588"/>
                  </a:lnTo>
                  <a:lnTo>
                    <a:pt x="2717279" y="0"/>
                  </a:lnTo>
                  <a:close/>
                </a:path>
              </a:pathLst>
            </a:custGeom>
            <a:solidFill>
              <a:srgbClr val="C6D2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265920" y="6195059"/>
              <a:ext cx="2926080" cy="407034"/>
            </a:xfrm>
            <a:custGeom>
              <a:avLst/>
              <a:gdLst/>
              <a:ahLst/>
              <a:cxnLst/>
              <a:rect l="l" t="t" r="r" b="b"/>
              <a:pathLst>
                <a:path w="2926079" h="407034">
                  <a:moveTo>
                    <a:pt x="2926080" y="0"/>
                  </a:moveTo>
                  <a:lnTo>
                    <a:pt x="406908" y="0"/>
                  </a:lnTo>
                  <a:lnTo>
                    <a:pt x="397764" y="0"/>
                  </a:lnTo>
                  <a:lnTo>
                    <a:pt x="397764" y="9144"/>
                  </a:lnTo>
                  <a:lnTo>
                    <a:pt x="0" y="406908"/>
                  </a:lnTo>
                  <a:lnTo>
                    <a:pt x="397764" y="406908"/>
                  </a:lnTo>
                  <a:lnTo>
                    <a:pt x="406908" y="406908"/>
                  </a:lnTo>
                  <a:lnTo>
                    <a:pt x="2926080" y="406908"/>
                  </a:lnTo>
                  <a:lnTo>
                    <a:pt x="2926080" y="0"/>
                  </a:lnTo>
                  <a:close/>
                </a:path>
              </a:pathLst>
            </a:custGeom>
            <a:solidFill>
              <a:srgbClr val="FF9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499347" y="1783079"/>
              <a:ext cx="3491865" cy="4937760"/>
            </a:xfrm>
            <a:custGeom>
              <a:avLst/>
              <a:gdLst/>
              <a:ahLst/>
              <a:cxnLst/>
              <a:rect l="l" t="t" r="r" b="b"/>
              <a:pathLst>
                <a:path w="3491865" h="4937759">
                  <a:moveTo>
                    <a:pt x="3491483" y="0"/>
                  </a:moveTo>
                  <a:lnTo>
                    <a:pt x="0" y="0"/>
                  </a:lnTo>
                  <a:lnTo>
                    <a:pt x="0" y="4937760"/>
                  </a:lnTo>
                  <a:lnTo>
                    <a:pt x="2909570" y="4937760"/>
                  </a:lnTo>
                  <a:lnTo>
                    <a:pt x="3491483" y="4355833"/>
                  </a:lnTo>
                  <a:lnTo>
                    <a:pt x="3491483" y="0"/>
                  </a:lnTo>
                  <a:close/>
                </a:path>
              </a:pathLst>
            </a:custGeom>
            <a:solidFill>
              <a:srgbClr val="C8E8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408917" y="6138913"/>
              <a:ext cx="582295" cy="582295"/>
            </a:xfrm>
            <a:custGeom>
              <a:avLst/>
              <a:gdLst/>
              <a:ahLst/>
              <a:cxnLst/>
              <a:rect l="l" t="t" r="r" b="b"/>
              <a:pathLst>
                <a:path w="582295" h="582295">
                  <a:moveTo>
                    <a:pt x="581913" y="0"/>
                  </a:moveTo>
                  <a:lnTo>
                    <a:pt x="116331" y="116382"/>
                  </a:lnTo>
                  <a:lnTo>
                    <a:pt x="0" y="581926"/>
                  </a:lnTo>
                  <a:lnTo>
                    <a:pt x="581913" y="0"/>
                  </a:lnTo>
                  <a:close/>
                </a:path>
              </a:pathLst>
            </a:custGeom>
            <a:solidFill>
              <a:srgbClr val="A1BA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499347" y="1783079"/>
              <a:ext cx="3491865" cy="4937760"/>
            </a:xfrm>
            <a:custGeom>
              <a:avLst/>
              <a:gdLst/>
              <a:ahLst/>
              <a:cxnLst/>
              <a:rect l="l" t="t" r="r" b="b"/>
              <a:pathLst>
                <a:path w="3491865" h="4937759">
                  <a:moveTo>
                    <a:pt x="2909570" y="4937760"/>
                  </a:moveTo>
                  <a:lnTo>
                    <a:pt x="3025902" y="4472216"/>
                  </a:lnTo>
                  <a:lnTo>
                    <a:pt x="3491483" y="4355833"/>
                  </a:lnTo>
                  <a:lnTo>
                    <a:pt x="2909570" y="4937760"/>
                  </a:lnTo>
                  <a:lnTo>
                    <a:pt x="0" y="4937760"/>
                  </a:lnTo>
                  <a:lnTo>
                    <a:pt x="0" y="0"/>
                  </a:lnTo>
                  <a:lnTo>
                    <a:pt x="3491483" y="0"/>
                  </a:lnTo>
                  <a:lnTo>
                    <a:pt x="3491483" y="4355833"/>
                  </a:lnTo>
                </a:path>
              </a:pathLst>
            </a:custGeom>
            <a:ln w="3175">
              <a:solidFill>
                <a:srgbClr val="43A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90"/>
              </a:spcBef>
            </a:pP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1176655">
              <a:lnSpc>
                <a:spcPct val="100000"/>
              </a:lnSpc>
              <a:spcBef>
                <a:spcPts val="5"/>
              </a:spcBef>
            </a:pPr>
            <a:r>
              <a:rPr sz="2000" dirty="0"/>
              <a:t>Обновленные</a:t>
            </a:r>
            <a:r>
              <a:rPr sz="2000" spc="-25" dirty="0"/>
              <a:t> </a:t>
            </a:r>
            <a:r>
              <a:rPr sz="2000" spc="-20" dirty="0"/>
              <a:t>ФГОС</a:t>
            </a:r>
            <a:endParaRPr sz="2000"/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663" y="803148"/>
            <a:ext cx="454152" cy="463296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366166" y="1788032"/>
            <a:ext cx="7023100" cy="927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25"/>
              </a:lnSpc>
              <a:spcBef>
                <a:spcPts val="95"/>
              </a:spcBef>
            </a:pPr>
            <a:r>
              <a:rPr sz="16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Ключевая</a:t>
            </a:r>
            <a:r>
              <a:rPr sz="1600" spc="-6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педагогическая</a:t>
            </a:r>
            <a:r>
              <a:rPr sz="1600" spc="-5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задача: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  <a:p>
            <a:pPr marL="12700">
              <a:lnSpc>
                <a:spcPts val="1730"/>
              </a:lnSpc>
            </a:pPr>
            <a:r>
              <a:rPr sz="16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создание</a:t>
            </a:r>
            <a:r>
              <a:rPr sz="1600" spc="-4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условий</a:t>
            </a:r>
            <a:r>
              <a:rPr sz="1600" spc="-4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инициирующих</a:t>
            </a:r>
            <a:r>
              <a:rPr sz="1600" spc="-2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действие</a:t>
            </a:r>
            <a:r>
              <a:rPr sz="1600" spc="-4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обучающегося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  <a:p>
            <a:pPr marL="12700" marR="5080">
              <a:lnSpc>
                <a:spcPts val="1730"/>
              </a:lnSpc>
              <a:spcBef>
                <a:spcPts val="120"/>
              </a:spcBef>
            </a:pPr>
            <a:r>
              <a:rPr sz="16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Требования</a:t>
            </a:r>
            <a:r>
              <a:rPr sz="1600" spc="-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к</a:t>
            </a:r>
            <a:r>
              <a:rPr sz="1600" spc="-4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3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результатам</a:t>
            </a:r>
            <a:r>
              <a:rPr sz="1600" spc="-3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реализации</a:t>
            </a:r>
            <a:r>
              <a:rPr sz="16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ОП</a:t>
            </a:r>
            <a:r>
              <a:rPr sz="1600" spc="-4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сформулированы</a:t>
            </a:r>
            <a:r>
              <a:rPr sz="1600" spc="-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</a:t>
            </a:r>
            <a:r>
              <a:rPr sz="1600" spc="-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категориях </a:t>
            </a:r>
            <a:r>
              <a:rPr sz="16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системно-</a:t>
            </a:r>
            <a:r>
              <a:rPr sz="16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деятельностного</a:t>
            </a:r>
            <a:r>
              <a:rPr sz="1600" spc="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подхода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47408" y="2759900"/>
            <a:ext cx="4630420" cy="3975100"/>
            <a:chOff x="347408" y="2759900"/>
            <a:chExt cx="4630420" cy="3975100"/>
          </a:xfrm>
        </p:grpSpPr>
        <p:sp>
          <p:nvSpPr>
            <p:cNvPr id="18" name="object 18"/>
            <p:cNvSpPr/>
            <p:nvPr/>
          </p:nvSpPr>
          <p:spPr>
            <a:xfrm>
              <a:off x="4706874" y="6135623"/>
              <a:ext cx="257810" cy="0"/>
            </a:xfrm>
            <a:custGeom>
              <a:avLst/>
              <a:gdLst/>
              <a:ahLst/>
              <a:cxnLst/>
              <a:rect l="l" t="t" r="r" b="b"/>
              <a:pathLst>
                <a:path w="257810">
                  <a:moveTo>
                    <a:pt x="0" y="0"/>
                  </a:moveTo>
                  <a:lnTo>
                    <a:pt x="257555" y="0"/>
                  </a:lnTo>
                </a:path>
              </a:pathLst>
            </a:custGeom>
            <a:ln w="25908">
              <a:solidFill>
                <a:srgbClr val="D26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50797" y="4717542"/>
              <a:ext cx="608330" cy="1417320"/>
            </a:xfrm>
            <a:custGeom>
              <a:avLst/>
              <a:gdLst/>
              <a:ahLst/>
              <a:cxnLst/>
              <a:rect l="l" t="t" r="r" b="b"/>
              <a:pathLst>
                <a:path w="608330" h="1417320">
                  <a:moveTo>
                    <a:pt x="0" y="0"/>
                  </a:moveTo>
                  <a:lnTo>
                    <a:pt x="304038" y="0"/>
                  </a:lnTo>
                  <a:lnTo>
                    <a:pt x="304038" y="1417319"/>
                  </a:lnTo>
                  <a:lnTo>
                    <a:pt x="608076" y="1417319"/>
                  </a:lnTo>
                </a:path>
              </a:pathLst>
            </a:custGeom>
            <a:ln w="25908">
              <a:solidFill>
                <a:srgbClr val="FF9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706874" y="4718304"/>
              <a:ext cx="257810" cy="0"/>
            </a:xfrm>
            <a:custGeom>
              <a:avLst/>
              <a:gdLst/>
              <a:ahLst/>
              <a:cxnLst/>
              <a:rect l="l" t="t" r="r" b="b"/>
              <a:pathLst>
                <a:path w="257810">
                  <a:moveTo>
                    <a:pt x="0" y="0"/>
                  </a:moveTo>
                  <a:lnTo>
                    <a:pt x="257555" y="0"/>
                  </a:lnTo>
                </a:path>
              </a:pathLst>
            </a:custGeom>
            <a:ln w="25908">
              <a:solidFill>
                <a:srgbClr val="D26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40713" y="4718304"/>
              <a:ext cx="518159" cy="0"/>
            </a:xfrm>
            <a:custGeom>
              <a:avLst/>
              <a:gdLst/>
              <a:ahLst/>
              <a:cxnLst/>
              <a:rect l="l" t="t" r="r" b="b"/>
              <a:pathLst>
                <a:path w="518160">
                  <a:moveTo>
                    <a:pt x="0" y="0"/>
                  </a:moveTo>
                  <a:lnTo>
                    <a:pt x="518160" y="0"/>
                  </a:lnTo>
                </a:path>
              </a:pathLst>
            </a:custGeom>
            <a:ln w="25908">
              <a:solidFill>
                <a:srgbClr val="FF9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706874" y="3300984"/>
              <a:ext cx="257810" cy="0"/>
            </a:xfrm>
            <a:custGeom>
              <a:avLst/>
              <a:gdLst/>
              <a:ahLst/>
              <a:cxnLst/>
              <a:rect l="l" t="t" r="r" b="b"/>
              <a:pathLst>
                <a:path w="257810">
                  <a:moveTo>
                    <a:pt x="0" y="0"/>
                  </a:moveTo>
                  <a:lnTo>
                    <a:pt x="257555" y="0"/>
                  </a:lnTo>
                </a:path>
              </a:pathLst>
            </a:custGeom>
            <a:ln w="25907">
              <a:solidFill>
                <a:srgbClr val="D26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50797" y="3301746"/>
              <a:ext cx="608330" cy="1416050"/>
            </a:xfrm>
            <a:custGeom>
              <a:avLst/>
              <a:gdLst/>
              <a:ahLst/>
              <a:cxnLst/>
              <a:rect l="l" t="t" r="r" b="b"/>
              <a:pathLst>
                <a:path w="608330" h="1416050">
                  <a:moveTo>
                    <a:pt x="0" y="1415795"/>
                  </a:moveTo>
                  <a:lnTo>
                    <a:pt x="304038" y="1415795"/>
                  </a:lnTo>
                  <a:lnTo>
                    <a:pt x="304038" y="0"/>
                  </a:lnTo>
                  <a:lnTo>
                    <a:pt x="608076" y="0"/>
                  </a:lnTo>
                </a:path>
              </a:pathLst>
            </a:custGeom>
            <a:ln w="25908">
              <a:solidFill>
                <a:srgbClr val="FF9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0425" y="2772918"/>
              <a:ext cx="780415" cy="3949065"/>
            </a:xfrm>
            <a:custGeom>
              <a:avLst/>
              <a:gdLst/>
              <a:ahLst/>
              <a:cxnLst/>
              <a:rect l="l" t="t" r="r" b="b"/>
              <a:pathLst>
                <a:path w="780415" h="3949065">
                  <a:moveTo>
                    <a:pt x="780288" y="0"/>
                  </a:moveTo>
                  <a:lnTo>
                    <a:pt x="0" y="0"/>
                  </a:lnTo>
                  <a:lnTo>
                    <a:pt x="0" y="3948684"/>
                  </a:lnTo>
                  <a:lnTo>
                    <a:pt x="780288" y="3948684"/>
                  </a:lnTo>
                  <a:lnTo>
                    <a:pt x="7802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60425" y="2772918"/>
              <a:ext cx="780415" cy="3949065"/>
            </a:xfrm>
            <a:custGeom>
              <a:avLst/>
              <a:gdLst/>
              <a:ahLst/>
              <a:cxnLst/>
              <a:rect l="l" t="t" r="r" b="b"/>
              <a:pathLst>
                <a:path w="780415" h="3949065">
                  <a:moveTo>
                    <a:pt x="0" y="3948684"/>
                  </a:moveTo>
                  <a:lnTo>
                    <a:pt x="780288" y="3948684"/>
                  </a:lnTo>
                  <a:lnTo>
                    <a:pt x="780288" y="0"/>
                  </a:lnTo>
                  <a:lnTo>
                    <a:pt x="0" y="0"/>
                  </a:lnTo>
                  <a:lnTo>
                    <a:pt x="0" y="3948684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30267" y="2892978"/>
            <a:ext cx="619760" cy="3710304"/>
          </a:xfrm>
          <a:prstGeom prst="rect">
            <a:avLst/>
          </a:prstGeom>
        </p:spPr>
        <p:txBody>
          <a:bodyPr vert="vert270" wrap="square" lIns="0" tIns="25400" rIns="0" bIns="0" rtlCol="0">
            <a:spAutoFit/>
          </a:bodyPr>
          <a:lstStyle/>
          <a:p>
            <a:pPr marL="1365885" marR="5080" indent="-1353820">
              <a:lnSpc>
                <a:spcPts val="2290"/>
              </a:lnSpc>
              <a:spcBef>
                <a:spcPts val="200"/>
              </a:spcBef>
            </a:pPr>
            <a:r>
              <a:rPr sz="21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Системно-</a:t>
            </a:r>
            <a:r>
              <a:rPr sz="21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деятельностный подход</a:t>
            </a:r>
            <a:endParaRPr sz="21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645856" y="2961068"/>
            <a:ext cx="3074035" cy="920750"/>
            <a:chOff x="1645856" y="2961068"/>
            <a:chExt cx="3074035" cy="920750"/>
          </a:xfrm>
        </p:grpSpPr>
        <p:sp>
          <p:nvSpPr>
            <p:cNvPr id="28" name="object 28"/>
            <p:cNvSpPr/>
            <p:nvPr/>
          </p:nvSpPr>
          <p:spPr>
            <a:xfrm>
              <a:off x="1658874" y="2974085"/>
              <a:ext cx="3048000" cy="894715"/>
            </a:xfrm>
            <a:custGeom>
              <a:avLst/>
              <a:gdLst/>
              <a:ahLst/>
              <a:cxnLst/>
              <a:rect l="l" t="t" r="r" b="b"/>
              <a:pathLst>
                <a:path w="3048000" h="894714">
                  <a:moveTo>
                    <a:pt x="3048000" y="0"/>
                  </a:moveTo>
                  <a:lnTo>
                    <a:pt x="0" y="0"/>
                  </a:lnTo>
                  <a:lnTo>
                    <a:pt x="0" y="894588"/>
                  </a:lnTo>
                  <a:lnTo>
                    <a:pt x="3048000" y="894588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43A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658874" y="2974085"/>
              <a:ext cx="3048000" cy="894715"/>
            </a:xfrm>
            <a:custGeom>
              <a:avLst/>
              <a:gdLst/>
              <a:ahLst/>
              <a:cxnLst/>
              <a:rect l="l" t="t" r="r" b="b"/>
              <a:pathLst>
                <a:path w="3048000" h="894714">
                  <a:moveTo>
                    <a:pt x="0" y="894588"/>
                  </a:moveTo>
                  <a:lnTo>
                    <a:pt x="3048000" y="894588"/>
                  </a:lnTo>
                  <a:lnTo>
                    <a:pt x="3048000" y="0"/>
                  </a:lnTo>
                  <a:lnTo>
                    <a:pt x="0" y="0"/>
                  </a:lnTo>
                  <a:lnTo>
                    <a:pt x="0" y="894588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730501" y="3117341"/>
            <a:ext cx="2903220" cy="5670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2120"/>
              </a:lnSpc>
              <a:spcBef>
                <a:spcPts val="120"/>
              </a:spcBef>
            </a:pPr>
            <a:r>
              <a:rPr sz="185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Личностные</a:t>
            </a:r>
            <a:r>
              <a:rPr sz="185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5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результаты</a:t>
            </a:r>
            <a:endParaRPr sz="1850">
              <a:latin typeface="Arial" panose="020B0604020202020204"/>
              <a:cs typeface="Arial" panose="020B0604020202020204"/>
            </a:endParaRPr>
          </a:p>
          <a:p>
            <a:pPr marL="140335">
              <a:lnSpc>
                <a:spcPts val="2120"/>
              </a:lnSpc>
            </a:pPr>
            <a:r>
              <a:rPr sz="185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(ценности</a:t>
            </a:r>
            <a:r>
              <a:rPr sz="1850" spc="1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5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1850" spc="25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50" spc="-1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мотивация)</a:t>
            </a:r>
            <a:endParaRPr sz="1850">
              <a:latin typeface="Microsoft Sans Serif" panose="020B0604020202020204"/>
              <a:cs typeface="Microsoft Sans Serif" panose="020B0604020202020204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4951412" y="2721800"/>
            <a:ext cx="3229610" cy="1160145"/>
            <a:chOff x="4951412" y="2721800"/>
            <a:chExt cx="3229610" cy="1160145"/>
          </a:xfrm>
        </p:grpSpPr>
        <p:sp>
          <p:nvSpPr>
            <p:cNvPr id="32" name="object 32"/>
            <p:cNvSpPr/>
            <p:nvPr/>
          </p:nvSpPr>
          <p:spPr>
            <a:xfrm>
              <a:off x="4964429" y="2734818"/>
              <a:ext cx="3203575" cy="1134110"/>
            </a:xfrm>
            <a:custGeom>
              <a:avLst/>
              <a:gdLst/>
              <a:ahLst/>
              <a:cxnLst/>
              <a:rect l="l" t="t" r="r" b="b"/>
              <a:pathLst>
                <a:path w="3203575" h="1134110">
                  <a:moveTo>
                    <a:pt x="3203448" y="0"/>
                  </a:moveTo>
                  <a:lnTo>
                    <a:pt x="0" y="0"/>
                  </a:lnTo>
                  <a:lnTo>
                    <a:pt x="0" y="1133855"/>
                  </a:lnTo>
                  <a:lnTo>
                    <a:pt x="3203448" y="1133855"/>
                  </a:lnTo>
                  <a:lnTo>
                    <a:pt x="3203448" y="0"/>
                  </a:lnTo>
                  <a:close/>
                </a:path>
              </a:pathLst>
            </a:custGeom>
            <a:solidFill>
              <a:srgbClr val="43BA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964429" y="2734818"/>
              <a:ext cx="3203575" cy="1134110"/>
            </a:xfrm>
            <a:custGeom>
              <a:avLst/>
              <a:gdLst/>
              <a:ahLst/>
              <a:cxnLst/>
              <a:rect l="l" t="t" r="r" b="b"/>
              <a:pathLst>
                <a:path w="3203575" h="1134110">
                  <a:moveTo>
                    <a:pt x="0" y="1133855"/>
                  </a:moveTo>
                  <a:lnTo>
                    <a:pt x="3203448" y="1133855"/>
                  </a:lnTo>
                  <a:lnTo>
                    <a:pt x="3203448" y="0"/>
                  </a:lnTo>
                  <a:lnTo>
                    <a:pt x="0" y="0"/>
                  </a:lnTo>
                  <a:lnTo>
                    <a:pt x="0" y="1133855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5215890" y="2869184"/>
            <a:ext cx="2698115" cy="82296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 indent="1270" algn="ctr">
              <a:lnSpc>
                <a:spcPts val="2020"/>
              </a:lnSpc>
              <a:spcBef>
                <a:spcPts val="355"/>
              </a:spcBef>
            </a:pPr>
            <a:r>
              <a:rPr sz="185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Ориентация</a:t>
            </a:r>
            <a:r>
              <a:rPr sz="1850" spc="45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50" spc="-25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на </a:t>
            </a:r>
            <a:r>
              <a:rPr sz="185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формирование</a:t>
            </a:r>
            <a:r>
              <a:rPr sz="1850" spc="-65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50" spc="-1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системы </a:t>
            </a:r>
            <a:r>
              <a:rPr sz="185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ценности</a:t>
            </a:r>
            <a:r>
              <a:rPr sz="1850" spc="1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5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1850" spc="3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50" spc="-1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мотивов</a:t>
            </a:r>
            <a:endParaRPr sz="1850">
              <a:latin typeface="Microsoft Sans Serif" panose="020B0604020202020204"/>
              <a:cs typeface="Microsoft Sans Serif" panose="020B0604020202020204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645856" y="4372292"/>
            <a:ext cx="3074035" cy="925194"/>
            <a:chOff x="1645856" y="4372292"/>
            <a:chExt cx="3074035" cy="925194"/>
          </a:xfrm>
        </p:grpSpPr>
        <p:sp>
          <p:nvSpPr>
            <p:cNvPr id="36" name="object 36"/>
            <p:cNvSpPr/>
            <p:nvPr/>
          </p:nvSpPr>
          <p:spPr>
            <a:xfrm>
              <a:off x="1658874" y="4385309"/>
              <a:ext cx="3048000" cy="899160"/>
            </a:xfrm>
            <a:custGeom>
              <a:avLst/>
              <a:gdLst/>
              <a:ahLst/>
              <a:cxnLst/>
              <a:rect l="l" t="t" r="r" b="b"/>
              <a:pathLst>
                <a:path w="3048000" h="899160">
                  <a:moveTo>
                    <a:pt x="3048000" y="0"/>
                  </a:moveTo>
                  <a:lnTo>
                    <a:pt x="0" y="0"/>
                  </a:lnTo>
                  <a:lnTo>
                    <a:pt x="0" y="899159"/>
                  </a:lnTo>
                  <a:lnTo>
                    <a:pt x="3048000" y="899159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43A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58874" y="4385309"/>
              <a:ext cx="3048000" cy="899160"/>
            </a:xfrm>
            <a:custGeom>
              <a:avLst/>
              <a:gdLst/>
              <a:ahLst/>
              <a:cxnLst/>
              <a:rect l="l" t="t" r="r" b="b"/>
              <a:pathLst>
                <a:path w="3048000" h="899160">
                  <a:moveTo>
                    <a:pt x="0" y="899159"/>
                  </a:moveTo>
                  <a:lnTo>
                    <a:pt x="3048000" y="899159"/>
                  </a:lnTo>
                  <a:lnTo>
                    <a:pt x="3048000" y="0"/>
                  </a:lnTo>
                  <a:lnTo>
                    <a:pt x="0" y="0"/>
                  </a:lnTo>
                  <a:lnTo>
                    <a:pt x="0" y="89915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1764029" y="4531867"/>
            <a:ext cx="2835910" cy="56705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 indent="386715">
              <a:lnSpc>
                <a:spcPts val="2020"/>
              </a:lnSpc>
              <a:spcBef>
                <a:spcPts val="355"/>
              </a:spcBef>
            </a:pPr>
            <a:r>
              <a:rPr sz="185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Метапредметные результаты</a:t>
            </a:r>
            <a:r>
              <a:rPr sz="1850" b="1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5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(«soft</a:t>
            </a:r>
            <a:r>
              <a:rPr sz="1850" spc="-5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50" spc="-1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skills»)</a:t>
            </a:r>
            <a:endParaRPr sz="1850">
              <a:latin typeface="Microsoft Sans Serif" panose="020B0604020202020204"/>
              <a:cs typeface="Microsoft Sans Serif" panose="020B0604020202020204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4951412" y="4145216"/>
            <a:ext cx="3229610" cy="1160145"/>
            <a:chOff x="4951412" y="4145216"/>
            <a:chExt cx="3229610" cy="1160145"/>
          </a:xfrm>
        </p:grpSpPr>
        <p:sp>
          <p:nvSpPr>
            <p:cNvPr id="40" name="object 40"/>
            <p:cNvSpPr/>
            <p:nvPr/>
          </p:nvSpPr>
          <p:spPr>
            <a:xfrm>
              <a:off x="4964429" y="4158233"/>
              <a:ext cx="3203575" cy="1134110"/>
            </a:xfrm>
            <a:custGeom>
              <a:avLst/>
              <a:gdLst/>
              <a:ahLst/>
              <a:cxnLst/>
              <a:rect l="l" t="t" r="r" b="b"/>
              <a:pathLst>
                <a:path w="3203575" h="1134110">
                  <a:moveTo>
                    <a:pt x="3203448" y="0"/>
                  </a:moveTo>
                  <a:lnTo>
                    <a:pt x="0" y="0"/>
                  </a:lnTo>
                  <a:lnTo>
                    <a:pt x="0" y="1133855"/>
                  </a:lnTo>
                  <a:lnTo>
                    <a:pt x="3203448" y="1133855"/>
                  </a:lnTo>
                  <a:lnTo>
                    <a:pt x="3203448" y="0"/>
                  </a:lnTo>
                  <a:close/>
                </a:path>
              </a:pathLst>
            </a:custGeom>
            <a:solidFill>
              <a:srgbClr val="43BA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964429" y="4158233"/>
              <a:ext cx="3203575" cy="1134110"/>
            </a:xfrm>
            <a:custGeom>
              <a:avLst/>
              <a:gdLst/>
              <a:ahLst/>
              <a:cxnLst/>
              <a:rect l="l" t="t" r="r" b="b"/>
              <a:pathLst>
                <a:path w="3203575" h="1134110">
                  <a:moveTo>
                    <a:pt x="0" y="1133855"/>
                  </a:moveTo>
                  <a:lnTo>
                    <a:pt x="3203448" y="1133855"/>
                  </a:lnTo>
                  <a:lnTo>
                    <a:pt x="3203448" y="0"/>
                  </a:lnTo>
                  <a:lnTo>
                    <a:pt x="0" y="0"/>
                  </a:lnTo>
                  <a:lnTo>
                    <a:pt x="0" y="1133855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5247894" y="4165219"/>
            <a:ext cx="2639060" cy="107950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ts val="2120"/>
              </a:lnSpc>
              <a:spcBef>
                <a:spcPts val="120"/>
              </a:spcBef>
            </a:pPr>
            <a:r>
              <a:rPr sz="185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Три</a:t>
            </a:r>
            <a:r>
              <a:rPr sz="1850" spc="-85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5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группы</a:t>
            </a:r>
            <a:r>
              <a:rPr sz="1850" spc="-7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50" spc="-2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УУД:</a:t>
            </a:r>
            <a:endParaRPr sz="1850">
              <a:latin typeface="Microsoft Sans Serif" panose="020B0604020202020204"/>
              <a:cs typeface="Microsoft Sans Serif" panose="020B0604020202020204"/>
            </a:endParaRPr>
          </a:p>
          <a:p>
            <a:pPr algn="ctr">
              <a:lnSpc>
                <a:spcPts val="2015"/>
              </a:lnSpc>
            </a:pPr>
            <a:r>
              <a:rPr sz="1850" spc="-1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познавательные,</a:t>
            </a:r>
            <a:endParaRPr sz="1850">
              <a:latin typeface="Microsoft Sans Serif" panose="020B0604020202020204"/>
              <a:cs typeface="Microsoft Sans Serif" panose="020B0604020202020204"/>
            </a:endParaRPr>
          </a:p>
          <a:p>
            <a:pPr marL="12700" marR="5080" indent="-3175" algn="ctr">
              <a:lnSpc>
                <a:spcPts val="2020"/>
              </a:lnSpc>
              <a:spcBef>
                <a:spcPts val="135"/>
              </a:spcBef>
            </a:pPr>
            <a:r>
              <a:rPr sz="1850" spc="-2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коммуникативные</a:t>
            </a:r>
            <a:r>
              <a:rPr sz="1850" spc="1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50" spc="-5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и </a:t>
            </a:r>
            <a:r>
              <a:rPr sz="185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регулятивные</a:t>
            </a:r>
            <a:r>
              <a:rPr sz="1850" spc="-25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50" spc="-1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действия</a:t>
            </a:r>
            <a:endParaRPr sz="1850">
              <a:latin typeface="Microsoft Sans Serif" panose="020B0604020202020204"/>
              <a:cs typeface="Microsoft Sans Serif" panose="020B0604020202020204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1645856" y="5896292"/>
            <a:ext cx="3074035" cy="826135"/>
            <a:chOff x="1645856" y="5896292"/>
            <a:chExt cx="3074035" cy="826135"/>
          </a:xfrm>
        </p:grpSpPr>
        <p:sp>
          <p:nvSpPr>
            <p:cNvPr id="44" name="object 44"/>
            <p:cNvSpPr/>
            <p:nvPr/>
          </p:nvSpPr>
          <p:spPr>
            <a:xfrm>
              <a:off x="1658874" y="5909309"/>
              <a:ext cx="3048000" cy="800100"/>
            </a:xfrm>
            <a:custGeom>
              <a:avLst/>
              <a:gdLst/>
              <a:ahLst/>
              <a:cxnLst/>
              <a:rect l="l" t="t" r="r" b="b"/>
              <a:pathLst>
                <a:path w="3048000" h="800100">
                  <a:moveTo>
                    <a:pt x="3048000" y="0"/>
                  </a:moveTo>
                  <a:lnTo>
                    <a:pt x="0" y="0"/>
                  </a:lnTo>
                  <a:lnTo>
                    <a:pt x="0" y="800099"/>
                  </a:lnTo>
                  <a:lnTo>
                    <a:pt x="3048000" y="800099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43A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658874" y="5909309"/>
              <a:ext cx="3048000" cy="800100"/>
            </a:xfrm>
            <a:custGeom>
              <a:avLst/>
              <a:gdLst/>
              <a:ahLst/>
              <a:cxnLst/>
              <a:rect l="l" t="t" r="r" b="b"/>
              <a:pathLst>
                <a:path w="3048000" h="800100">
                  <a:moveTo>
                    <a:pt x="0" y="800099"/>
                  </a:moveTo>
                  <a:lnTo>
                    <a:pt x="3048000" y="800099"/>
                  </a:lnTo>
                  <a:lnTo>
                    <a:pt x="3048000" y="0"/>
                  </a:lnTo>
                  <a:lnTo>
                    <a:pt x="0" y="0"/>
                  </a:lnTo>
                  <a:lnTo>
                    <a:pt x="0" y="80009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1713738" y="6133591"/>
            <a:ext cx="2936240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Предметные</a:t>
            </a:r>
            <a:r>
              <a:rPr sz="1850" b="1" spc="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5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результаты</a:t>
            </a:r>
            <a:endParaRPr sz="185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4951476" y="5562600"/>
            <a:ext cx="3229610" cy="1160145"/>
            <a:chOff x="4951476" y="5562600"/>
            <a:chExt cx="3229610" cy="1160145"/>
          </a:xfrm>
        </p:grpSpPr>
        <p:sp>
          <p:nvSpPr>
            <p:cNvPr id="48" name="object 48"/>
            <p:cNvSpPr/>
            <p:nvPr/>
          </p:nvSpPr>
          <p:spPr>
            <a:xfrm>
              <a:off x="4964430" y="5575553"/>
              <a:ext cx="3203575" cy="1134110"/>
            </a:xfrm>
            <a:custGeom>
              <a:avLst/>
              <a:gdLst/>
              <a:ahLst/>
              <a:cxnLst/>
              <a:rect l="l" t="t" r="r" b="b"/>
              <a:pathLst>
                <a:path w="3203575" h="1134109">
                  <a:moveTo>
                    <a:pt x="3203448" y="0"/>
                  </a:moveTo>
                  <a:lnTo>
                    <a:pt x="0" y="0"/>
                  </a:lnTo>
                  <a:lnTo>
                    <a:pt x="0" y="1133856"/>
                  </a:lnTo>
                  <a:lnTo>
                    <a:pt x="3203448" y="1133856"/>
                  </a:lnTo>
                  <a:lnTo>
                    <a:pt x="3203448" y="0"/>
                  </a:lnTo>
                  <a:close/>
                </a:path>
              </a:pathLst>
            </a:custGeom>
            <a:solidFill>
              <a:srgbClr val="43BA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964430" y="5575553"/>
              <a:ext cx="3203575" cy="1134110"/>
            </a:xfrm>
            <a:custGeom>
              <a:avLst/>
              <a:gdLst/>
              <a:ahLst/>
              <a:cxnLst/>
              <a:rect l="l" t="t" r="r" b="b"/>
              <a:pathLst>
                <a:path w="3203575" h="1134109">
                  <a:moveTo>
                    <a:pt x="0" y="1133856"/>
                  </a:moveTo>
                  <a:lnTo>
                    <a:pt x="3203448" y="1133856"/>
                  </a:lnTo>
                  <a:lnTo>
                    <a:pt x="3203448" y="0"/>
                  </a:lnTo>
                  <a:lnTo>
                    <a:pt x="0" y="0"/>
                  </a:lnTo>
                  <a:lnTo>
                    <a:pt x="0" y="113385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5189982" y="5710834"/>
            <a:ext cx="2750185" cy="82296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065" marR="5080" indent="1905" algn="ctr">
              <a:lnSpc>
                <a:spcPts val="2020"/>
              </a:lnSpc>
              <a:spcBef>
                <a:spcPts val="355"/>
              </a:spcBef>
            </a:pPr>
            <a:r>
              <a:rPr sz="1850" spc="-3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Конкретизация</a:t>
            </a:r>
            <a:r>
              <a:rPr sz="1850" spc="-4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50" spc="-5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и </a:t>
            </a:r>
            <a:r>
              <a:rPr sz="1850" spc="-1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систематизация предметных</a:t>
            </a:r>
            <a:r>
              <a:rPr sz="1850" spc="-7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50" spc="-25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результатов</a:t>
            </a:r>
            <a:endParaRPr sz="185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663431" y="1825498"/>
            <a:ext cx="3112770" cy="47821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001395" marR="231140" indent="-658495">
              <a:lnSpc>
                <a:spcPct val="101000"/>
              </a:lnSpc>
              <a:spcBef>
                <a:spcPts val="90"/>
              </a:spcBef>
            </a:pPr>
            <a:r>
              <a:rPr sz="1400" b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Формулировки</a:t>
            </a:r>
            <a:r>
              <a:rPr sz="1400" b="1" spc="-7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50" b="1" spc="-10" dirty="0">
                <a:solidFill>
                  <a:srgbClr val="296E7A"/>
                </a:solidFill>
                <a:latin typeface="Arial" panose="020B0604020202020204"/>
                <a:cs typeface="Arial" panose="020B0604020202020204"/>
              </a:rPr>
              <a:t>личностных результатов</a:t>
            </a:r>
            <a:r>
              <a:rPr sz="1400" b="1" spc="-1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:</a:t>
            </a:r>
            <a:endParaRPr sz="14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«ценностное</a:t>
            </a:r>
            <a:r>
              <a:rPr sz="1400" b="1" spc="-8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отношение</a:t>
            </a:r>
            <a:r>
              <a:rPr sz="1400" b="1" spc="-5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spc="-25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к…»</a:t>
            </a:r>
            <a:endParaRPr sz="14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«уважительное</a:t>
            </a:r>
            <a:r>
              <a:rPr sz="1400" b="1" spc="-5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отношение</a:t>
            </a:r>
            <a:r>
              <a:rPr sz="1400" b="1" spc="-3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spc="-25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к…»</a:t>
            </a:r>
            <a:endParaRPr sz="14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«интерес</a:t>
            </a:r>
            <a:r>
              <a:rPr sz="1400" b="1" spc="-5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spc="-25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к…»</a:t>
            </a:r>
            <a:endParaRPr sz="14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-------</a:t>
            </a:r>
            <a:r>
              <a:rPr sz="14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-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-</a:t>
            </a:r>
            <a:r>
              <a:rPr sz="14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-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-</a:t>
            </a:r>
            <a:r>
              <a:rPr sz="14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-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--</a:t>
            </a:r>
            <a:r>
              <a:rPr sz="14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-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-</a:t>
            </a:r>
            <a:r>
              <a:rPr sz="14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-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-</a:t>
            </a:r>
            <a:r>
              <a:rPr sz="14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-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-</a:t>
            </a:r>
            <a:r>
              <a:rPr sz="14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-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-</a:t>
            </a:r>
            <a:r>
              <a:rPr sz="1400" spc="-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-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  <a:p>
            <a:pPr marL="1030605" marR="5080" indent="-913130">
              <a:lnSpc>
                <a:spcPts val="1760"/>
              </a:lnSpc>
              <a:spcBef>
                <a:spcPts val="50"/>
              </a:spcBef>
            </a:pPr>
            <a:r>
              <a:rPr sz="1400" b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Формулировки</a:t>
            </a:r>
            <a:r>
              <a:rPr sz="1400" b="1" spc="-7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50" b="1" spc="-10" dirty="0">
                <a:solidFill>
                  <a:srgbClr val="296E7A"/>
                </a:solidFill>
                <a:latin typeface="Arial" panose="020B0604020202020204"/>
                <a:cs typeface="Arial" panose="020B0604020202020204"/>
              </a:rPr>
              <a:t>метапредметных результатов</a:t>
            </a:r>
            <a:endParaRPr sz="145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625"/>
              </a:lnSpc>
            </a:pPr>
            <a:r>
              <a:rPr sz="1400" b="1" spc="-1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«находить…»</a:t>
            </a:r>
            <a:endParaRPr sz="14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«выявлять…»</a:t>
            </a:r>
            <a:endParaRPr sz="14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«устанавливать..»</a:t>
            </a:r>
            <a:endParaRPr sz="14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«выбирать…»</a:t>
            </a:r>
            <a:endParaRPr sz="14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-------</a:t>
            </a:r>
            <a:r>
              <a:rPr sz="14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-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-</a:t>
            </a:r>
            <a:r>
              <a:rPr sz="14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-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-</a:t>
            </a:r>
            <a:r>
              <a:rPr sz="14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-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--</a:t>
            </a:r>
            <a:r>
              <a:rPr sz="14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-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-</a:t>
            </a:r>
            <a:r>
              <a:rPr sz="14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-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-</a:t>
            </a:r>
            <a:r>
              <a:rPr sz="14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-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-</a:t>
            </a:r>
            <a:r>
              <a:rPr sz="14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-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-</a:t>
            </a:r>
            <a:r>
              <a:rPr sz="1400" spc="-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-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  <a:p>
            <a:pPr marL="1030605" marR="222885" indent="-696595">
              <a:lnSpc>
                <a:spcPct val="101000"/>
              </a:lnSpc>
              <a:spcBef>
                <a:spcPts val="10"/>
              </a:spcBef>
            </a:pPr>
            <a:r>
              <a:rPr sz="1400" b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Формулировки</a:t>
            </a:r>
            <a:r>
              <a:rPr sz="1400" b="1" spc="-7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50" b="1" spc="-10" dirty="0">
                <a:solidFill>
                  <a:srgbClr val="296E7A"/>
                </a:solidFill>
                <a:latin typeface="Arial" panose="020B0604020202020204"/>
                <a:cs typeface="Arial" panose="020B0604020202020204"/>
              </a:rPr>
              <a:t>предметных результатов</a:t>
            </a:r>
            <a:endParaRPr sz="145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400" b="1" spc="-1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«осознавать…»</a:t>
            </a:r>
            <a:endParaRPr sz="14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«понимать…»</a:t>
            </a:r>
            <a:endParaRPr sz="14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«владеть…»</a:t>
            </a:r>
            <a:endParaRPr sz="14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spc="-1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«использовать…»</a:t>
            </a:r>
            <a:endParaRPr sz="1400">
              <a:latin typeface="Arial" panose="020B0604020202020204"/>
              <a:cs typeface="Arial" panose="020B0604020202020204"/>
            </a:endParaRPr>
          </a:p>
          <a:p>
            <a:pPr marL="12700" marR="552450">
              <a:lnSpc>
                <a:spcPct val="100000"/>
              </a:lnSpc>
            </a:pPr>
            <a:r>
              <a:rPr sz="1400" b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«приобретение</a:t>
            </a:r>
            <a:r>
              <a:rPr sz="1400" b="1" spc="-8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spc="-1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опыта…» </a:t>
            </a:r>
            <a:r>
              <a:rPr sz="14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Конкретизированы</a:t>
            </a:r>
            <a:r>
              <a:rPr sz="1400" b="1" spc="-5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по</a:t>
            </a:r>
            <a:r>
              <a:rPr sz="1400" b="1" spc="-4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spc="-2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годам </a:t>
            </a:r>
            <a:r>
              <a:rPr sz="1400" b="1" spc="-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обучения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39967" y="5134355"/>
            <a:ext cx="6352540" cy="1571625"/>
            <a:chOff x="5839967" y="5134355"/>
            <a:chExt cx="6352540" cy="1571625"/>
          </a:xfrm>
        </p:grpSpPr>
        <p:sp>
          <p:nvSpPr>
            <p:cNvPr id="3" name="object 3"/>
            <p:cNvSpPr/>
            <p:nvPr/>
          </p:nvSpPr>
          <p:spPr>
            <a:xfrm>
              <a:off x="12059411" y="6195059"/>
              <a:ext cx="132715" cy="407034"/>
            </a:xfrm>
            <a:custGeom>
              <a:avLst/>
              <a:gdLst/>
              <a:ahLst/>
              <a:cxnLst/>
              <a:rect l="l" t="t" r="r" b="b"/>
              <a:pathLst>
                <a:path w="132715" h="407034">
                  <a:moveTo>
                    <a:pt x="0" y="406907"/>
                  </a:moveTo>
                  <a:lnTo>
                    <a:pt x="132588" y="406907"/>
                  </a:lnTo>
                  <a:lnTo>
                    <a:pt x="132588" y="0"/>
                  </a:lnTo>
                  <a:lnTo>
                    <a:pt x="0" y="0"/>
                  </a:lnTo>
                  <a:lnTo>
                    <a:pt x="0" y="406907"/>
                  </a:lnTo>
                  <a:close/>
                </a:path>
              </a:pathLst>
            </a:custGeom>
            <a:solidFill>
              <a:srgbClr val="FF9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39967" y="5134355"/>
              <a:ext cx="6219825" cy="1571625"/>
            </a:xfrm>
            <a:custGeom>
              <a:avLst/>
              <a:gdLst/>
              <a:ahLst/>
              <a:cxnLst/>
              <a:rect l="l" t="t" r="r" b="b"/>
              <a:pathLst>
                <a:path w="6219825" h="1571625">
                  <a:moveTo>
                    <a:pt x="6219444" y="0"/>
                  </a:moveTo>
                  <a:lnTo>
                    <a:pt x="0" y="0"/>
                  </a:lnTo>
                  <a:lnTo>
                    <a:pt x="0" y="1571244"/>
                  </a:lnTo>
                  <a:lnTo>
                    <a:pt x="6219444" y="1571244"/>
                  </a:lnTo>
                  <a:lnTo>
                    <a:pt x="62194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5839967" y="141731"/>
            <a:ext cx="6219825" cy="1199515"/>
          </a:xfrm>
          <a:custGeom>
            <a:avLst/>
            <a:gdLst/>
            <a:ahLst/>
            <a:cxnLst/>
            <a:rect l="l" t="t" r="r" b="b"/>
            <a:pathLst>
              <a:path w="6219825" h="1199515">
                <a:moveTo>
                  <a:pt x="6219444" y="0"/>
                </a:moveTo>
                <a:lnTo>
                  <a:pt x="0" y="0"/>
                </a:lnTo>
                <a:lnTo>
                  <a:pt x="0" y="1199387"/>
                </a:lnTo>
                <a:lnTo>
                  <a:pt x="6219444" y="1199387"/>
                </a:lnTo>
                <a:lnTo>
                  <a:pt x="62194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39967" y="1461516"/>
            <a:ext cx="6219825" cy="1016635"/>
          </a:xfrm>
          <a:custGeom>
            <a:avLst/>
            <a:gdLst/>
            <a:ahLst/>
            <a:cxnLst/>
            <a:rect l="l" t="t" r="r" b="b"/>
            <a:pathLst>
              <a:path w="6219825" h="1016635">
                <a:moveTo>
                  <a:pt x="6219444" y="0"/>
                </a:moveTo>
                <a:lnTo>
                  <a:pt x="0" y="0"/>
                </a:lnTo>
                <a:lnTo>
                  <a:pt x="0" y="1016508"/>
                </a:lnTo>
                <a:lnTo>
                  <a:pt x="6219444" y="1016508"/>
                </a:lnTo>
                <a:lnTo>
                  <a:pt x="62194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0" y="135636"/>
          <a:ext cx="12268200" cy="6616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1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8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3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191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0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3365">
                <a:tc rowSpan="3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3175">
                      <a:solidFill>
                        <a:srgbClr val="8E8E8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100" spc="-10" dirty="0">
                          <a:solidFill>
                            <a:srgbClr val="080808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Предметные</a:t>
                      </a:r>
                      <a:r>
                        <a:rPr sz="1100" spc="15" dirty="0">
                          <a:solidFill>
                            <a:srgbClr val="080808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100" spc="-10" dirty="0">
                          <a:solidFill>
                            <a:srgbClr val="080808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области</a:t>
                      </a:r>
                      <a:endParaRPr sz="1100">
                        <a:latin typeface="Microsoft Sans Serif" panose="020B0604020202020204"/>
                        <a:cs typeface="Microsoft Sans Serif" panose="020B0604020202020204"/>
                      </a:endParaRPr>
                    </a:p>
                  </a:txBody>
                  <a:tcPr marL="0" marR="0" marT="43815" marB="0">
                    <a:lnL w="3175">
                      <a:solidFill>
                        <a:srgbClr val="8E8E8E"/>
                      </a:solidFill>
                      <a:prstDash val="solid"/>
                    </a:lnL>
                    <a:lnR w="3175">
                      <a:solidFill>
                        <a:srgbClr val="8E8E8E"/>
                      </a:solidFill>
                      <a:prstDash val="solid"/>
                    </a:lnR>
                    <a:lnT w="3175">
                      <a:solidFill>
                        <a:srgbClr val="8E8E8E"/>
                      </a:solidFill>
                      <a:prstDash val="solid"/>
                    </a:lnT>
                    <a:lnB w="3175">
                      <a:solidFill>
                        <a:srgbClr val="8E8E8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45"/>
                        </a:spcBef>
                        <a:tabLst>
                          <a:tab pos="1190625" algn="l"/>
                        </a:tabLst>
                      </a:pPr>
                      <a:r>
                        <a:rPr sz="1100" spc="-10" dirty="0">
                          <a:solidFill>
                            <a:srgbClr val="080808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Предметы</a:t>
                      </a:r>
                      <a:r>
                        <a:rPr sz="1100" dirty="0">
                          <a:solidFill>
                            <a:srgbClr val="080808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	</a:t>
                      </a:r>
                      <a:r>
                        <a:rPr sz="1100" b="1" dirty="0">
                          <a:solidFill>
                            <a:srgbClr val="FF0000"/>
                          </a:solidFill>
                          <a:latin typeface="Arial" panose="020B0604020202020204"/>
                          <a:cs typeface="Arial" panose="020B0604020202020204"/>
                        </a:rPr>
                        <a:t>ФГОС</a:t>
                      </a:r>
                      <a:r>
                        <a:rPr sz="1100" b="1" spc="-25" dirty="0">
                          <a:solidFill>
                            <a:srgbClr val="FF0000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100" b="1" dirty="0">
                          <a:solidFill>
                            <a:srgbClr val="FF0000"/>
                          </a:solidFill>
                          <a:latin typeface="Arial" panose="020B0604020202020204"/>
                          <a:cs typeface="Arial" panose="020B0604020202020204"/>
                        </a:rPr>
                        <a:t>ООО</a:t>
                      </a:r>
                      <a:r>
                        <a:rPr sz="1100" b="1" spc="-30" dirty="0">
                          <a:solidFill>
                            <a:srgbClr val="FF0000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FF0000"/>
                          </a:solidFill>
                          <a:latin typeface="Arial" panose="020B0604020202020204"/>
                          <a:cs typeface="Arial" panose="020B0604020202020204"/>
                        </a:rPr>
                        <a:t>2021</a:t>
                      </a:r>
                      <a:endParaRPr sz="11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3815" marB="0">
                    <a:lnL w="3175">
                      <a:solidFill>
                        <a:srgbClr val="8E8E8E"/>
                      </a:solidFill>
                      <a:prstDash val="solid"/>
                    </a:lnL>
                    <a:lnR w="3175">
                      <a:solidFill>
                        <a:srgbClr val="8E8E8E"/>
                      </a:solidFill>
                      <a:prstDash val="solid"/>
                    </a:lnR>
                    <a:lnT w="3175">
                      <a:solidFill>
                        <a:srgbClr val="8E8E8E"/>
                      </a:solidFill>
                      <a:prstDash val="solid"/>
                    </a:lnT>
                    <a:lnB w="3175">
                      <a:solidFill>
                        <a:srgbClr val="8E8E8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8E8E8E"/>
                      </a:solidFill>
                      <a:prstDash val="solid"/>
                    </a:lnL>
                    <a:lnR w="12700">
                      <a:solidFill>
                        <a:srgbClr val="FF9700"/>
                      </a:solidFill>
                      <a:prstDash val="solid"/>
                    </a:lnR>
                  </a:tcPr>
                </a:tc>
                <a:tc rowSpan="5">
                  <a:txBody>
                    <a:bodyPr/>
                    <a:lstStyle/>
                    <a:p>
                      <a:pPr marL="92075" marR="83185" algn="just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Для</a:t>
                      </a:r>
                      <a:r>
                        <a:rPr sz="1200" spc="425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20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организаций,</a:t>
                      </a:r>
                      <a:r>
                        <a:rPr sz="1200" spc="434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20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в</a:t>
                      </a:r>
                      <a:r>
                        <a:rPr sz="1200" spc="425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20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которых</a:t>
                      </a:r>
                      <a:r>
                        <a:rPr sz="1200" spc="42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20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языком</a:t>
                      </a:r>
                      <a:r>
                        <a:rPr sz="1200" spc="415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20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образования</a:t>
                      </a:r>
                      <a:r>
                        <a:rPr sz="1200" spc="425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20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является</a:t>
                      </a:r>
                      <a:r>
                        <a:rPr sz="1200" spc="43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20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русский,</a:t>
                      </a:r>
                      <a:r>
                        <a:rPr sz="1200" spc="434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200" spc="-1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изучение </a:t>
                      </a:r>
                      <a:r>
                        <a:rPr sz="120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родного</a:t>
                      </a:r>
                      <a:r>
                        <a:rPr sz="1200" spc="1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20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языка</a:t>
                      </a:r>
                      <a:r>
                        <a:rPr sz="1200" spc="1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20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и родной</a:t>
                      </a:r>
                      <a:r>
                        <a:rPr sz="1200" spc="1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20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литературы</a:t>
                      </a:r>
                      <a:r>
                        <a:rPr sz="1200" spc="15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20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из</a:t>
                      </a:r>
                      <a:r>
                        <a:rPr sz="1200" spc="1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20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числа</a:t>
                      </a:r>
                      <a:r>
                        <a:rPr sz="1200" spc="15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20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языков</a:t>
                      </a:r>
                      <a:r>
                        <a:rPr sz="1200" spc="1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20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народов</a:t>
                      </a:r>
                      <a:r>
                        <a:rPr sz="1200" spc="1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20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РФ,</a:t>
                      </a:r>
                      <a:r>
                        <a:rPr sz="1200" spc="1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200" spc="-1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государственных языков</a:t>
                      </a:r>
                      <a:r>
                        <a:rPr sz="1200" spc="-7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200" spc="-1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республик</a:t>
                      </a:r>
                      <a:r>
                        <a:rPr sz="1200" spc="-4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200" spc="-5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РФ</a:t>
                      </a:r>
                      <a:r>
                        <a:rPr sz="1200" spc="-35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200" spc="-1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осуществляется:</a:t>
                      </a:r>
                      <a:endParaRPr sz="1200">
                        <a:latin typeface="Microsoft Sans Serif" panose="020B0604020202020204"/>
                        <a:cs typeface="Microsoft Sans Serif" panose="020B0604020202020204"/>
                      </a:endParaRPr>
                    </a:p>
                    <a:p>
                      <a:pPr marL="320040" indent="-227965">
                        <a:lnSpc>
                          <a:spcPct val="100000"/>
                        </a:lnSpc>
                        <a:buClr>
                          <a:srgbClr val="FF9700"/>
                        </a:buClr>
                        <a:buFont typeface="Wingdings" panose="05000000000000000000"/>
                        <a:buChar char=""/>
                        <a:tabLst>
                          <a:tab pos="320040" algn="l"/>
                        </a:tabLst>
                      </a:pPr>
                      <a:r>
                        <a:rPr sz="1200" b="1" i="1" dirty="0">
                          <a:solidFill>
                            <a:srgbClr val="2E3D5A"/>
                          </a:solidFill>
                          <a:latin typeface="Arial" panose="020B0604020202020204"/>
                          <a:cs typeface="Arial" panose="020B0604020202020204"/>
                        </a:rPr>
                        <a:t>при</a:t>
                      </a:r>
                      <a:r>
                        <a:rPr sz="1200" b="1" i="1" spc="-30" dirty="0">
                          <a:solidFill>
                            <a:srgbClr val="2E3D5A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i="1" dirty="0">
                          <a:solidFill>
                            <a:srgbClr val="2E3D5A"/>
                          </a:solidFill>
                          <a:latin typeface="Arial" panose="020B0604020202020204"/>
                          <a:cs typeface="Arial" panose="020B0604020202020204"/>
                        </a:rPr>
                        <a:t>наличии </a:t>
                      </a:r>
                      <a:r>
                        <a:rPr sz="1200" b="1" i="1" spc="-10" dirty="0">
                          <a:solidFill>
                            <a:srgbClr val="2E3D5A"/>
                          </a:solidFill>
                          <a:latin typeface="Arial" panose="020B0604020202020204"/>
                          <a:cs typeface="Arial" panose="020B0604020202020204"/>
                        </a:rPr>
                        <a:t>возможностей</a:t>
                      </a:r>
                      <a:r>
                        <a:rPr sz="1200" b="1" i="1" spc="-40" dirty="0">
                          <a:solidFill>
                            <a:srgbClr val="2E3D5A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i="1" spc="-10" dirty="0">
                          <a:solidFill>
                            <a:srgbClr val="2E3D5A"/>
                          </a:solidFill>
                          <a:latin typeface="Arial" panose="020B0604020202020204"/>
                          <a:cs typeface="Arial" panose="020B0604020202020204"/>
                        </a:rPr>
                        <a:t>организации;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 marL="320040" indent="-227965">
                        <a:lnSpc>
                          <a:spcPct val="100000"/>
                        </a:lnSpc>
                        <a:spcBef>
                          <a:spcPts val="5"/>
                        </a:spcBef>
                        <a:buClr>
                          <a:srgbClr val="FF9700"/>
                        </a:buClr>
                        <a:buFont typeface="Wingdings" panose="05000000000000000000"/>
                        <a:buChar char=""/>
                        <a:tabLst>
                          <a:tab pos="320040" algn="l"/>
                          <a:tab pos="2833370" algn="l"/>
                        </a:tabLst>
                      </a:pPr>
                      <a:r>
                        <a:rPr sz="1200" b="1" i="1" dirty="0">
                          <a:solidFill>
                            <a:srgbClr val="2E3D5A"/>
                          </a:solidFill>
                          <a:latin typeface="Arial" panose="020B0604020202020204"/>
                          <a:cs typeface="Arial" panose="020B0604020202020204"/>
                        </a:rPr>
                        <a:t>по</a:t>
                      </a:r>
                      <a:r>
                        <a:rPr sz="1200" b="1" i="1" spc="135" dirty="0">
                          <a:solidFill>
                            <a:srgbClr val="2E3D5A"/>
                          </a:solidFill>
                          <a:latin typeface="Arial" panose="020B0604020202020204"/>
                          <a:cs typeface="Arial" panose="020B0604020202020204"/>
                        </a:rPr>
                        <a:t>  </a:t>
                      </a:r>
                      <a:r>
                        <a:rPr sz="1200" b="1" i="1" dirty="0">
                          <a:solidFill>
                            <a:srgbClr val="2E3D5A"/>
                          </a:solidFill>
                          <a:latin typeface="Arial" panose="020B0604020202020204"/>
                          <a:cs typeface="Arial" panose="020B0604020202020204"/>
                        </a:rPr>
                        <a:t>заявлению</a:t>
                      </a:r>
                      <a:r>
                        <a:rPr sz="1200" b="1" i="1" spc="135" dirty="0">
                          <a:solidFill>
                            <a:srgbClr val="2E3D5A"/>
                          </a:solidFill>
                          <a:latin typeface="Arial" panose="020B0604020202020204"/>
                          <a:cs typeface="Arial" panose="020B0604020202020204"/>
                        </a:rPr>
                        <a:t>  </a:t>
                      </a:r>
                      <a:r>
                        <a:rPr sz="1200" b="1" i="1" spc="-10" dirty="0">
                          <a:solidFill>
                            <a:srgbClr val="2E3D5A"/>
                          </a:solidFill>
                          <a:latin typeface="Arial" panose="020B0604020202020204"/>
                          <a:cs typeface="Arial" panose="020B0604020202020204"/>
                        </a:rPr>
                        <a:t>обучающихся,</a:t>
                      </a:r>
                      <a:r>
                        <a:rPr sz="1200" b="1" i="1" dirty="0">
                          <a:solidFill>
                            <a:srgbClr val="2E3D5A"/>
                          </a:solidFill>
                          <a:latin typeface="Arial" panose="020B0604020202020204"/>
                          <a:cs typeface="Arial" panose="020B0604020202020204"/>
                        </a:rPr>
                        <a:t>	родителей</a:t>
                      </a:r>
                      <a:r>
                        <a:rPr sz="1200" b="1" i="1" spc="120" dirty="0">
                          <a:solidFill>
                            <a:srgbClr val="2E3D5A"/>
                          </a:solidFill>
                          <a:latin typeface="Arial" panose="020B0604020202020204"/>
                          <a:cs typeface="Arial" panose="020B0604020202020204"/>
                        </a:rPr>
                        <a:t>  </a:t>
                      </a:r>
                      <a:r>
                        <a:rPr sz="1200" b="1" i="1" dirty="0">
                          <a:solidFill>
                            <a:srgbClr val="2E3D5A"/>
                          </a:solidFill>
                          <a:latin typeface="Arial" panose="020B0604020202020204"/>
                          <a:cs typeface="Arial" panose="020B0604020202020204"/>
                        </a:rPr>
                        <a:t>(законных</a:t>
                      </a:r>
                      <a:r>
                        <a:rPr sz="1200" b="1" i="1" spc="125" dirty="0">
                          <a:solidFill>
                            <a:srgbClr val="2E3D5A"/>
                          </a:solidFill>
                          <a:latin typeface="Arial" panose="020B0604020202020204"/>
                          <a:cs typeface="Arial" panose="020B0604020202020204"/>
                        </a:rPr>
                        <a:t>  </a:t>
                      </a:r>
                      <a:r>
                        <a:rPr sz="1200" b="1" i="1" spc="-10" dirty="0">
                          <a:solidFill>
                            <a:srgbClr val="2E3D5A"/>
                          </a:solidFill>
                          <a:latin typeface="Arial" panose="020B0604020202020204"/>
                          <a:cs typeface="Arial" panose="020B0604020202020204"/>
                        </a:rPr>
                        <a:t>представителей)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 marL="320675">
                        <a:lnSpc>
                          <a:spcPct val="100000"/>
                        </a:lnSpc>
                      </a:pPr>
                      <a:r>
                        <a:rPr sz="1200" b="1" i="1" spc="-10" dirty="0">
                          <a:solidFill>
                            <a:srgbClr val="2E3D5A"/>
                          </a:solidFill>
                          <a:latin typeface="Arial" panose="020B0604020202020204"/>
                          <a:cs typeface="Arial" panose="020B0604020202020204"/>
                        </a:rPr>
                        <a:t>несовершеннолетних</a:t>
                      </a:r>
                      <a:r>
                        <a:rPr sz="1200" b="1" i="1" spc="65" dirty="0">
                          <a:solidFill>
                            <a:srgbClr val="2E3D5A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i="1" spc="-10" dirty="0">
                          <a:solidFill>
                            <a:srgbClr val="2E3D5A"/>
                          </a:solidFill>
                          <a:latin typeface="Arial" panose="020B0604020202020204"/>
                          <a:cs typeface="Arial" panose="020B0604020202020204"/>
                        </a:rPr>
                        <a:t>обучающихся.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9700"/>
                      </a:solidFill>
                      <a:prstDash val="solid"/>
                    </a:lnL>
                    <a:lnR w="12700">
                      <a:solidFill>
                        <a:srgbClr val="FF9700"/>
                      </a:solidFill>
                      <a:prstDash val="solid"/>
                    </a:lnR>
                    <a:lnT w="12700">
                      <a:solidFill>
                        <a:srgbClr val="FF9700"/>
                      </a:solidFill>
                      <a:prstDash val="solid"/>
                    </a:lnT>
                    <a:lnB w="12700">
                      <a:solidFill>
                        <a:srgbClr val="FF9700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97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0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3175">
                      <a:solidFill>
                        <a:srgbClr val="8E8E8E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300" b="1" i="1" dirty="0">
                          <a:solidFill>
                            <a:srgbClr val="253147"/>
                          </a:solidFill>
                          <a:latin typeface="Arial" panose="020B0604020202020204"/>
                          <a:cs typeface="Arial" panose="020B0604020202020204"/>
                        </a:rPr>
                        <a:t>Обязательная</a:t>
                      </a:r>
                      <a:r>
                        <a:rPr sz="1300" b="1" i="1" spc="-75" dirty="0">
                          <a:solidFill>
                            <a:srgbClr val="253147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300" b="1" i="1" spc="-10" dirty="0">
                          <a:solidFill>
                            <a:srgbClr val="253147"/>
                          </a:solidFill>
                          <a:latin typeface="Arial" panose="020B0604020202020204"/>
                          <a:cs typeface="Arial" panose="020B0604020202020204"/>
                        </a:rPr>
                        <a:t>часть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2545" marB="0">
                    <a:lnL w="3175">
                      <a:solidFill>
                        <a:srgbClr val="8E8E8E"/>
                      </a:solidFill>
                      <a:prstDash val="solid"/>
                    </a:lnL>
                    <a:lnR w="3175">
                      <a:solidFill>
                        <a:srgbClr val="8E8E8E"/>
                      </a:solidFill>
                      <a:prstDash val="solid"/>
                    </a:lnR>
                    <a:lnT w="3175">
                      <a:solidFill>
                        <a:srgbClr val="8E8E8E"/>
                      </a:solidFill>
                      <a:prstDash val="solid"/>
                    </a:lnT>
                    <a:lnB w="3175">
                      <a:solidFill>
                        <a:srgbClr val="8E8E8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L w="3175">
                      <a:solidFill>
                        <a:srgbClr val="8E8E8E"/>
                      </a:solidFill>
                      <a:prstDash val="solid"/>
                    </a:lnL>
                    <a:lnR w="12700">
                      <a:solidFill>
                        <a:srgbClr val="FF97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40005" marB="0">
                    <a:lnL w="12700">
                      <a:solidFill>
                        <a:srgbClr val="FF9700"/>
                      </a:solidFill>
                      <a:prstDash val="solid"/>
                    </a:lnL>
                    <a:lnR w="12700">
                      <a:solidFill>
                        <a:srgbClr val="FF9700"/>
                      </a:solidFill>
                      <a:prstDash val="solid"/>
                    </a:lnR>
                    <a:lnT w="12700">
                      <a:solidFill>
                        <a:srgbClr val="FF9700"/>
                      </a:solidFill>
                      <a:prstDash val="solid"/>
                    </a:lnT>
                    <a:lnB w="12700">
                      <a:solidFill>
                        <a:srgbClr val="FF97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L w="12700">
                      <a:solidFill>
                        <a:srgbClr val="FF97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7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3175">
                      <a:solidFill>
                        <a:srgbClr val="8E8E8E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 marL="95885" marR="68834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b="1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Русский</a:t>
                      </a:r>
                      <a:r>
                        <a:rPr sz="1200" b="1" spc="-40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язык</a:t>
                      </a:r>
                      <a:r>
                        <a:rPr sz="1200" b="1" spc="-30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spc="-50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и </a:t>
                      </a:r>
                      <a:r>
                        <a:rPr sz="1200" b="1" spc="-10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литература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91440" marB="0">
                    <a:lnL w="3175">
                      <a:solidFill>
                        <a:srgbClr val="8E8E8E"/>
                      </a:solidFill>
                      <a:prstDash val="solid"/>
                    </a:lnL>
                    <a:lnR w="3175">
                      <a:solidFill>
                        <a:srgbClr val="8E8E8E"/>
                      </a:solidFill>
                      <a:prstDash val="solid"/>
                    </a:lnR>
                    <a:lnT w="3175">
                      <a:solidFill>
                        <a:srgbClr val="8E8E8E"/>
                      </a:solidFill>
                      <a:prstDash val="solid"/>
                    </a:lnT>
                    <a:lnB w="3175">
                      <a:solidFill>
                        <a:srgbClr val="8E8E8E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b="1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Русский</a:t>
                      </a:r>
                      <a:r>
                        <a:rPr sz="1200" b="1" spc="-50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язык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3180" marB="0">
                    <a:lnL w="3175">
                      <a:solidFill>
                        <a:srgbClr val="8E8E8E"/>
                      </a:solidFill>
                      <a:prstDash val="solid"/>
                    </a:lnL>
                    <a:lnR w="3175">
                      <a:solidFill>
                        <a:srgbClr val="8E8E8E"/>
                      </a:solidFill>
                      <a:prstDash val="solid"/>
                    </a:lnR>
                    <a:lnT w="3175">
                      <a:solidFill>
                        <a:srgbClr val="8E8E8E"/>
                      </a:solidFill>
                      <a:prstDash val="solid"/>
                    </a:lnT>
                    <a:lnB w="3175">
                      <a:solidFill>
                        <a:srgbClr val="8E8E8E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L w="3175">
                      <a:solidFill>
                        <a:srgbClr val="8E8E8E"/>
                      </a:solidFill>
                      <a:prstDash val="solid"/>
                    </a:lnL>
                    <a:lnR w="12700">
                      <a:solidFill>
                        <a:srgbClr val="FF97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40005" marB="0">
                    <a:lnL w="12700">
                      <a:solidFill>
                        <a:srgbClr val="FF9700"/>
                      </a:solidFill>
                      <a:prstDash val="solid"/>
                    </a:lnL>
                    <a:lnR w="12700">
                      <a:solidFill>
                        <a:srgbClr val="FF9700"/>
                      </a:solidFill>
                      <a:prstDash val="solid"/>
                    </a:lnR>
                    <a:lnT w="12700">
                      <a:solidFill>
                        <a:srgbClr val="FF9700"/>
                      </a:solidFill>
                      <a:prstDash val="solid"/>
                    </a:lnT>
                    <a:lnB w="12700">
                      <a:solidFill>
                        <a:srgbClr val="FF97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L w="12700">
                      <a:solidFill>
                        <a:srgbClr val="FF97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7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3175">
                      <a:solidFill>
                        <a:srgbClr val="8E8E8E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91440" marB="0">
                    <a:lnL w="3175">
                      <a:solidFill>
                        <a:srgbClr val="8E8E8E"/>
                      </a:solidFill>
                      <a:prstDash val="solid"/>
                    </a:lnL>
                    <a:lnR w="3175">
                      <a:solidFill>
                        <a:srgbClr val="8E8E8E"/>
                      </a:solidFill>
                      <a:prstDash val="solid"/>
                    </a:lnR>
                    <a:lnT w="3175">
                      <a:solidFill>
                        <a:srgbClr val="8E8E8E"/>
                      </a:solidFill>
                      <a:prstDash val="solid"/>
                    </a:lnT>
                    <a:lnB w="3175">
                      <a:solidFill>
                        <a:srgbClr val="8E8E8E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b="1" spc="-10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Литература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3180" marB="0">
                    <a:lnL w="3175">
                      <a:solidFill>
                        <a:srgbClr val="8E8E8E"/>
                      </a:solidFill>
                      <a:prstDash val="solid"/>
                    </a:lnL>
                    <a:lnR w="3175">
                      <a:solidFill>
                        <a:srgbClr val="8E8E8E"/>
                      </a:solidFill>
                      <a:prstDash val="solid"/>
                    </a:lnR>
                    <a:lnT w="3175">
                      <a:solidFill>
                        <a:srgbClr val="8E8E8E"/>
                      </a:solidFill>
                      <a:prstDash val="solid"/>
                    </a:lnT>
                    <a:lnB w="3175">
                      <a:solidFill>
                        <a:srgbClr val="8E8E8E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L w="3175">
                      <a:solidFill>
                        <a:srgbClr val="8E8E8E"/>
                      </a:solidFill>
                      <a:prstDash val="solid"/>
                    </a:lnL>
                    <a:lnR w="12700">
                      <a:solidFill>
                        <a:srgbClr val="FF97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40005" marB="0">
                    <a:lnL w="12700">
                      <a:solidFill>
                        <a:srgbClr val="FF9700"/>
                      </a:solidFill>
                      <a:prstDash val="solid"/>
                    </a:lnL>
                    <a:lnR w="12700">
                      <a:solidFill>
                        <a:srgbClr val="FF9700"/>
                      </a:solidFill>
                      <a:prstDash val="solid"/>
                    </a:lnR>
                    <a:lnT w="12700">
                      <a:solidFill>
                        <a:srgbClr val="FF9700"/>
                      </a:solidFill>
                      <a:prstDash val="solid"/>
                    </a:lnT>
                    <a:lnB w="12700">
                      <a:solidFill>
                        <a:srgbClr val="FF97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L w="12700">
                      <a:solidFill>
                        <a:srgbClr val="FF97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3175">
                      <a:solidFill>
                        <a:srgbClr val="8E8E8E"/>
                      </a:solidFill>
                      <a:prstDash val="solid"/>
                    </a:lnR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95885" marR="14287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Родной</a:t>
                      </a:r>
                      <a:r>
                        <a:rPr sz="1200" b="1" spc="-20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язык</a:t>
                      </a:r>
                      <a:r>
                        <a:rPr sz="1200" b="1" spc="-15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и</a:t>
                      </a:r>
                      <a:r>
                        <a:rPr sz="1200" b="1" spc="-25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родная литература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7620" marB="0">
                    <a:lnL w="3175">
                      <a:solidFill>
                        <a:srgbClr val="8E8E8E"/>
                      </a:solidFill>
                      <a:prstDash val="solid"/>
                    </a:lnL>
                    <a:lnR w="3175">
                      <a:solidFill>
                        <a:srgbClr val="8E8E8E"/>
                      </a:solidFill>
                      <a:prstDash val="solid"/>
                    </a:lnR>
                    <a:lnT w="3175">
                      <a:solidFill>
                        <a:srgbClr val="8E8E8E"/>
                      </a:solidFill>
                      <a:prstDash val="solid"/>
                    </a:lnT>
                    <a:lnB w="3175">
                      <a:solidFill>
                        <a:srgbClr val="8E8E8E"/>
                      </a:solidFill>
                      <a:prstDash val="solid"/>
                    </a:lnB>
                    <a:solidFill>
                      <a:srgbClr val="FFF5E7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b="1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Родной</a:t>
                      </a:r>
                      <a:r>
                        <a:rPr sz="1200" b="1" spc="-30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язык</a:t>
                      </a:r>
                      <a:r>
                        <a:rPr sz="1200" b="1" spc="-35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и</a:t>
                      </a:r>
                      <a:r>
                        <a:rPr sz="1200" b="1" spc="-40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(или)</a:t>
                      </a:r>
                      <a:r>
                        <a:rPr sz="1200" b="1" spc="-30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государственный</a:t>
                      </a:r>
                      <a:r>
                        <a:rPr sz="1200" b="1" spc="-15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язык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республики</a:t>
                      </a:r>
                      <a:r>
                        <a:rPr sz="1200" b="1" spc="-50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РФ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3180" marB="0">
                    <a:lnL w="3175">
                      <a:solidFill>
                        <a:srgbClr val="8E8E8E"/>
                      </a:solidFill>
                      <a:prstDash val="solid"/>
                    </a:lnL>
                    <a:lnR w="3175">
                      <a:solidFill>
                        <a:srgbClr val="8E8E8E"/>
                      </a:solidFill>
                      <a:prstDash val="solid"/>
                    </a:lnR>
                    <a:lnT w="3175">
                      <a:solidFill>
                        <a:srgbClr val="8E8E8E"/>
                      </a:solidFill>
                      <a:prstDash val="solid"/>
                    </a:lnT>
                    <a:lnB w="3175">
                      <a:solidFill>
                        <a:srgbClr val="8E8E8E"/>
                      </a:solidFill>
                      <a:prstDash val="solid"/>
                    </a:lnB>
                    <a:solidFill>
                      <a:srgbClr val="FFF5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L w="3175">
                      <a:solidFill>
                        <a:srgbClr val="8E8E8E"/>
                      </a:solidFill>
                      <a:prstDash val="solid"/>
                    </a:lnL>
                    <a:lnR w="12700">
                      <a:solidFill>
                        <a:srgbClr val="FF97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40005" marB="0">
                    <a:lnL w="12700">
                      <a:solidFill>
                        <a:srgbClr val="FF9700"/>
                      </a:solidFill>
                      <a:prstDash val="solid"/>
                    </a:lnL>
                    <a:lnR w="12700">
                      <a:solidFill>
                        <a:srgbClr val="FF9700"/>
                      </a:solidFill>
                      <a:prstDash val="solid"/>
                    </a:lnR>
                    <a:lnT w="12700">
                      <a:solidFill>
                        <a:srgbClr val="FF9700"/>
                      </a:solidFill>
                      <a:prstDash val="solid"/>
                    </a:lnT>
                    <a:lnB w="12700">
                      <a:solidFill>
                        <a:srgbClr val="FF97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L w="12700">
                      <a:solidFill>
                        <a:srgbClr val="FF97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0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3175">
                      <a:solidFill>
                        <a:srgbClr val="8E8E8E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7620" marB="0">
                    <a:lnL w="3175">
                      <a:solidFill>
                        <a:srgbClr val="8E8E8E"/>
                      </a:solidFill>
                      <a:prstDash val="solid"/>
                    </a:lnL>
                    <a:lnR w="3175">
                      <a:solidFill>
                        <a:srgbClr val="8E8E8E"/>
                      </a:solidFill>
                      <a:prstDash val="solid"/>
                    </a:lnR>
                    <a:lnT w="3175">
                      <a:solidFill>
                        <a:srgbClr val="8E8E8E"/>
                      </a:solidFill>
                      <a:prstDash val="solid"/>
                    </a:lnT>
                    <a:lnB w="3175">
                      <a:solidFill>
                        <a:srgbClr val="8E8E8E"/>
                      </a:solidFill>
                      <a:prstDash val="solid"/>
                    </a:lnB>
                    <a:solidFill>
                      <a:srgbClr val="FFF5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43180" marB="0">
                    <a:lnL w="3175">
                      <a:solidFill>
                        <a:srgbClr val="8E8E8E"/>
                      </a:solidFill>
                      <a:prstDash val="solid"/>
                    </a:lnL>
                    <a:lnR w="3175">
                      <a:solidFill>
                        <a:srgbClr val="8E8E8E"/>
                      </a:solidFill>
                      <a:prstDash val="solid"/>
                    </a:lnR>
                    <a:lnT w="3175">
                      <a:solidFill>
                        <a:srgbClr val="8E8E8E"/>
                      </a:solidFill>
                      <a:prstDash val="solid"/>
                    </a:lnT>
                    <a:lnB w="3175">
                      <a:solidFill>
                        <a:srgbClr val="8E8E8E"/>
                      </a:solidFill>
                      <a:prstDash val="solid"/>
                    </a:lnB>
                    <a:solidFill>
                      <a:srgbClr val="FFF5E7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8E8E8E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7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3175">
                      <a:solidFill>
                        <a:srgbClr val="8E8E8E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7620" marB="0">
                    <a:lnL w="3175">
                      <a:solidFill>
                        <a:srgbClr val="8E8E8E"/>
                      </a:solidFill>
                      <a:prstDash val="solid"/>
                    </a:lnL>
                    <a:lnR w="3175">
                      <a:solidFill>
                        <a:srgbClr val="8E8E8E"/>
                      </a:solidFill>
                      <a:prstDash val="solid"/>
                    </a:lnR>
                    <a:lnT w="3175">
                      <a:solidFill>
                        <a:srgbClr val="8E8E8E"/>
                      </a:solidFill>
                      <a:prstDash val="solid"/>
                    </a:lnT>
                    <a:lnB w="3175">
                      <a:solidFill>
                        <a:srgbClr val="8E8E8E"/>
                      </a:solidFill>
                      <a:prstDash val="solid"/>
                    </a:lnB>
                    <a:solidFill>
                      <a:srgbClr val="FFF5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43180" marB="0">
                    <a:lnL w="3175">
                      <a:solidFill>
                        <a:srgbClr val="8E8E8E"/>
                      </a:solidFill>
                      <a:prstDash val="solid"/>
                    </a:lnL>
                    <a:lnR w="3175">
                      <a:solidFill>
                        <a:srgbClr val="8E8E8E"/>
                      </a:solidFill>
                      <a:prstDash val="solid"/>
                    </a:lnR>
                    <a:lnT w="3175">
                      <a:solidFill>
                        <a:srgbClr val="8E8E8E"/>
                      </a:solidFill>
                      <a:prstDash val="solid"/>
                    </a:lnT>
                    <a:lnB w="3175">
                      <a:solidFill>
                        <a:srgbClr val="8E8E8E"/>
                      </a:solidFill>
                      <a:prstDash val="solid"/>
                    </a:lnB>
                    <a:solidFill>
                      <a:srgbClr val="FFF5E7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8E8E8E"/>
                      </a:solidFill>
                      <a:prstDash val="solid"/>
                    </a:lnL>
                    <a:lnR w="12700">
                      <a:solidFill>
                        <a:srgbClr val="617BAC"/>
                      </a:solidFill>
                      <a:prstDash val="solid"/>
                    </a:lnR>
                  </a:tcPr>
                </a:tc>
                <a:tc rowSpan="4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Изучение</a:t>
                      </a:r>
                      <a:r>
                        <a:rPr sz="1200" spc="-1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20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второго</a:t>
                      </a:r>
                      <a:r>
                        <a:rPr sz="1200" spc="-5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20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иностранного языка</a:t>
                      </a:r>
                      <a:r>
                        <a:rPr sz="1200" spc="-5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200" b="1" dirty="0">
                          <a:solidFill>
                            <a:srgbClr val="253147"/>
                          </a:solidFill>
                          <a:latin typeface="Arial" panose="020B0604020202020204"/>
                          <a:cs typeface="Arial" panose="020B0604020202020204"/>
                        </a:rPr>
                        <a:t>из</a:t>
                      </a:r>
                      <a:r>
                        <a:rPr sz="1200" b="1" spc="-30" dirty="0">
                          <a:solidFill>
                            <a:srgbClr val="253147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dirty="0">
                          <a:solidFill>
                            <a:srgbClr val="253147"/>
                          </a:solidFill>
                          <a:latin typeface="Arial" panose="020B0604020202020204"/>
                          <a:cs typeface="Arial" panose="020B0604020202020204"/>
                        </a:rPr>
                        <a:t>перечня,</a:t>
                      </a:r>
                      <a:r>
                        <a:rPr sz="1200" b="1" spc="-20" dirty="0">
                          <a:solidFill>
                            <a:srgbClr val="253147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dirty="0">
                          <a:solidFill>
                            <a:srgbClr val="253147"/>
                          </a:solidFill>
                          <a:latin typeface="Arial" panose="020B0604020202020204"/>
                          <a:cs typeface="Arial" panose="020B0604020202020204"/>
                        </a:rPr>
                        <a:t>предлагаемого</a:t>
                      </a:r>
                      <a:r>
                        <a:rPr sz="1200" b="1" spc="-25" dirty="0">
                          <a:solidFill>
                            <a:srgbClr val="253147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253147"/>
                          </a:solidFill>
                          <a:latin typeface="Arial" panose="020B0604020202020204"/>
                          <a:cs typeface="Arial" panose="020B0604020202020204"/>
                        </a:rPr>
                        <a:t>Организацией</a:t>
                      </a:r>
                      <a:r>
                        <a:rPr sz="1200" spc="-1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,</a:t>
                      </a:r>
                      <a:endParaRPr sz="1200">
                        <a:latin typeface="Microsoft Sans Serif" panose="020B0604020202020204"/>
                        <a:cs typeface="Microsoft Sans Serif" panose="020B0604020202020204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осуществляется:</a:t>
                      </a:r>
                      <a:endParaRPr sz="1200">
                        <a:latin typeface="Microsoft Sans Serif" panose="020B0604020202020204"/>
                        <a:cs typeface="Microsoft Sans Serif" panose="020B0604020202020204"/>
                      </a:endParaRPr>
                    </a:p>
                    <a:p>
                      <a:pPr marL="320040" indent="-227965">
                        <a:lnSpc>
                          <a:spcPct val="100000"/>
                        </a:lnSpc>
                        <a:spcBef>
                          <a:spcPts val="5"/>
                        </a:spcBef>
                        <a:buClr>
                          <a:srgbClr val="FF9700"/>
                        </a:buClr>
                        <a:buFont typeface="Wingdings" panose="05000000000000000000"/>
                        <a:buChar char=""/>
                        <a:tabLst>
                          <a:tab pos="320040" algn="l"/>
                        </a:tabLst>
                      </a:pPr>
                      <a:r>
                        <a:rPr sz="1200" b="1" i="1" dirty="0">
                          <a:solidFill>
                            <a:srgbClr val="2E3D5A"/>
                          </a:solidFill>
                          <a:latin typeface="Arial" panose="020B0604020202020204"/>
                          <a:cs typeface="Arial" panose="020B0604020202020204"/>
                        </a:rPr>
                        <a:t>при</a:t>
                      </a:r>
                      <a:r>
                        <a:rPr sz="1200" b="1" i="1" spc="-20" dirty="0">
                          <a:solidFill>
                            <a:srgbClr val="2E3D5A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i="1" dirty="0">
                          <a:solidFill>
                            <a:srgbClr val="2E3D5A"/>
                          </a:solidFill>
                          <a:latin typeface="Arial" panose="020B0604020202020204"/>
                          <a:cs typeface="Arial" panose="020B0604020202020204"/>
                        </a:rPr>
                        <a:t>наличии</a:t>
                      </a:r>
                      <a:r>
                        <a:rPr sz="1200" b="1" i="1" spc="10" dirty="0">
                          <a:solidFill>
                            <a:srgbClr val="2E3D5A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i="1" dirty="0">
                          <a:solidFill>
                            <a:srgbClr val="2E3D5A"/>
                          </a:solidFill>
                          <a:latin typeface="Arial" panose="020B0604020202020204"/>
                          <a:cs typeface="Arial" panose="020B0604020202020204"/>
                        </a:rPr>
                        <a:t>в</a:t>
                      </a:r>
                      <a:r>
                        <a:rPr sz="1200" b="1" i="1" spc="-30" dirty="0">
                          <a:solidFill>
                            <a:srgbClr val="2E3D5A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i="1" dirty="0">
                          <a:solidFill>
                            <a:srgbClr val="2E3D5A"/>
                          </a:solidFill>
                          <a:latin typeface="Arial" panose="020B0604020202020204"/>
                          <a:cs typeface="Arial" panose="020B0604020202020204"/>
                        </a:rPr>
                        <a:t>Организации</a:t>
                      </a:r>
                      <a:r>
                        <a:rPr sz="1200" b="1" i="1" spc="-15" dirty="0">
                          <a:solidFill>
                            <a:srgbClr val="2E3D5A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i="1" spc="-10" dirty="0">
                          <a:solidFill>
                            <a:srgbClr val="2E3D5A"/>
                          </a:solidFill>
                          <a:latin typeface="Arial" panose="020B0604020202020204"/>
                          <a:cs typeface="Arial" panose="020B0604020202020204"/>
                        </a:rPr>
                        <a:t>необходимых</a:t>
                      </a:r>
                      <a:r>
                        <a:rPr sz="1200" b="1" i="1" spc="-55" dirty="0">
                          <a:solidFill>
                            <a:srgbClr val="2E3D5A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i="1" spc="-10" dirty="0">
                          <a:solidFill>
                            <a:srgbClr val="2E3D5A"/>
                          </a:solidFill>
                          <a:latin typeface="Arial" panose="020B0604020202020204"/>
                          <a:cs typeface="Arial" panose="020B0604020202020204"/>
                        </a:rPr>
                        <a:t>условий;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 marL="320675" marR="83185" indent="-228600">
                        <a:lnSpc>
                          <a:spcPct val="100000"/>
                        </a:lnSpc>
                        <a:buClr>
                          <a:srgbClr val="FF9700"/>
                        </a:buClr>
                        <a:buFont typeface="Wingdings" panose="05000000000000000000"/>
                        <a:buChar char=""/>
                        <a:tabLst>
                          <a:tab pos="320675" algn="l"/>
                          <a:tab pos="2833370" algn="l"/>
                        </a:tabLst>
                      </a:pPr>
                      <a:r>
                        <a:rPr sz="1200" b="1" i="1" dirty="0">
                          <a:solidFill>
                            <a:srgbClr val="2E3D5A"/>
                          </a:solidFill>
                          <a:latin typeface="Arial" panose="020B0604020202020204"/>
                          <a:cs typeface="Arial" panose="020B0604020202020204"/>
                        </a:rPr>
                        <a:t>по</a:t>
                      </a:r>
                      <a:r>
                        <a:rPr sz="1200" b="1" i="1" spc="135" dirty="0">
                          <a:solidFill>
                            <a:srgbClr val="2E3D5A"/>
                          </a:solidFill>
                          <a:latin typeface="Arial" panose="020B0604020202020204"/>
                          <a:cs typeface="Arial" panose="020B0604020202020204"/>
                        </a:rPr>
                        <a:t>  </a:t>
                      </a:r>
                      <a:r>
                        <a:rPr sz="1200" b="1" i="1" dirty="0">
                          <a:solidFill>
                            <a:srgbClr val="2E3D5A"/>
                          </a:solidFill>
                          <a:latin typeface="Arial" panose="020B0604020202020204"/>
                          <a:cs typeface="Arial" panose="020B0604020202020204"/>
                        </a:rPr>
                        <a:t>заявлению</a:t>
                      </a:r>
                      <a:r>
                        <a:rPr sz="1200" b="1" i="1" spc="135" dirty="0">
                          <a:solidFill>
                            <a:srgbClr val="2E3D5A"/>
                          </a:solidFill>
                          <a:latin typeface="Arial" panose="020B0604020202020204"/>
                          <a:cs typeface="Arial" panose="020B0604020202020204"/>
                        </a:rPr>
                        <a:t>  </a:t>
                      </a:r>
                      <a:r>
                        <a:rPr sz="1200" b="1" i="1" spc="-10" dirty="0">
                          <a:solidFill>
                            <a:srgbClr val="2E3D5A"/>
                          </a:solidFill>
                          <a:latin typeface="Arial" panose="020B0604020202020204"/>
                          <a:cs typeface="Arial" panose="020B0604020202020204"/>
                        </a:rPr>
                        <a:t>обучающихся,</a:t>
                      </a:r>
                      <a:r>
                        <a:rPr sz="1200" b="1" i="1" dirty="0">
                          <a:solidFill>
                            <a:srgbClr val="2E3D5A"/>
                          </a:solidFill>
                          <a:latin typeface="Arial" panose="020B0604020202020204"/>
                          <a:cs typeface="Arial" panose="020B0604020202020204"/>
                        </a:rPr>
                        <a:t>	родителей</a:t>
                      </a:r>
                      <a:r>
                        <a:rPr sz="1200" b="1" i="1" spc="120" dirty="0">
                          <a:solidFill>
                            <a:srgbClr val="2E3D5A"/>
                          </a:solidFill>
                          <a:latin typeface="Arial" panose="020B0604020202020204"/>
                          <a:cs typeface="Arial" panose="020B0604020202020204"/>
                        </a:rPr>
                        <a:t>  </a:t>
                      </a:r>
                      <a:r>
                        <a:rPr sz="1200" b="1" i="1" dirty="0">
                          <a:solidFill>
                            <a:srgbClr val="2E3D5A"/>
                          </a:solidFill>
                          <a:latin typeface="Arial" panose="020B0604020202020204"/>
                          <a:cs typeface="Arial" panose="020B0604020202020204"/>
                        </a:rPr>
                        <a:t>(законных</a:t>
                      </a:r>
                      <a:r>
                        <a:rPr sz="1200" b="1" i="1" spc="125" dirty="0">
                          <a:solidFill>
                            <a:srgbClr val="2E3D5A"/>
                          </a:solidFill>
                          <a:latin typeface="Arial" panose="020B0604020202020204"/>
                          <a:cs typeface="Arial" panose="020B0604020202020204"/>
                        </a:rPr>
                        <a:t>  </a:t>
                      </a:r>
                      <a:r>
                        <a:rPr sz="1200" b="1" i="1" spc="-10" dirty="0">
                          <a:solidFill>
                            <a:srgbClr val="2E3D5A"/>
                          </a:solidFill>
                          <a:latin typeface="Arial" panose="020B0604020202020204"/>
                          <a:cs typeface="Arial" panose="020B0604020202020204"/>
                        </a:rPr>
                        <a:t>представителей) несовершеннолетних</a:t>
                      </a:r>
                      <a:r>
                        <a:rPr sz="1200" b="1" i="1" spc="35" dirty="0">
                          <a:solidFill>
                            <a:srgbClr val="2E3D5A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i="1" spc="-10" dirty="0">
                          <a:solidFill>
                            <a:srgbClr val="2E3D5A"/>
                          </a:solidFill>
                          <a:latin typeface="Arial" panose="020B0604020202020204"/>
                          <a:cs typeface="Arial" panose="020B0604020202020204"/>
                        </a:rPr>
                        <a:t>обучающихся.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617BAC"/>
                      </a:solidFill>
                      <a:prstDash val="solid"/>
                    </a:lnL>
                    <a:lnR w="12700">
                      <a:solidFill>
                        <a:srgbClr val="617BAC"/>
                      </a:solidFill>
                      <a:prstDash val="solid"/>
                    </a:lnR>
                    <a:lnT w="12700">
                      <a:solidFill>
                        <a:srgbClr val="617BAC"/>
                      </a:solidFill>
                      <a:prstDash val="solid"/>
                    </a:lnT>
                    <a:lnB w="12700">
                      <a:solidFill>
                        <a:srgbClr val="617BAC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617BAC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3175">
                      <a:solidFill>
                        <a:srgbClr val="8E8E8E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7620" marB="0">
                    <a:lnL w="3175">
                      <a:solidFill>
                        <a:srgbClr val="8E8E8E"/>
                      </a:solidFill>
                      <a:prstDash val="solid"/>
                    </a:lnL>
                    <a:lnR w="3175">
                      <a:solidFill>
                        <a:srgbClr val="8E8E8E"/>
                      </a:solidFill>
                      <a:prstDash val="solid"/>
                    </a:lnR>
                    <a:lnT w="3175">
                      <a:solidFill>
                        <a:srgbClr val="8E8E8E"/>
                      </a:solidFill>
                      <a:prstDash val="solid"/>
                    </a:lnT>
                    <a:lnB w="3175">
                      <a:solidFill>
                        <a:srgbClr val="8E8E8E"/>
                      </a:solidFill>
                      <a:prstDash val="solid"/>
                    </a:lnB>
                    <a:solidFill>
                      <a:srgbClr val="FFF5E7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b="1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Родная</a:t>
                      </a:r>
                      <a:r>
                        <a:rPr sz="1200" b="1" spc="-35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литература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3815" marB="0">
                    <a:lnL w="3175">
                      <a:solidFill>
                        <a:srgbClr val="8E8E8E"/>
                      </a:solidFill>
                      <a:prstDash val="solid"/>
                    </a:lnL>
                    <a:lnR w="3175">
                      <a:solidFill>
                        <a:srgbClr val="8E8E8E"/>
                      </a:solidFill>
                      <a:prstDash val="solid"/>
                    </a:lnR>
                    <a:lnT w="3175">
                      <a:solidFill>
                        <a:srgbClr val="8E8E8E"/>
                      </a:solidFill>
                      <a:prstDash val="solid"/>
                    </a:lnT>
                    <a:lnB w="3175">
                      <a:solidFill>
                        <a:srgbClr val="8E8E8E"/>
                      </a:solidFill>
                      <a:prstDash val="solid"/>
                    </a:lnB>
                    <a:solidFill>
                      <a:srgbClr val="FFF5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L w="3175">
                      <a:solidFill>
                        <a:srgbClr val="8E8E8E"/>
                      </a:solidFill>
                      <a:prstDash val="solid"/>
                    </a:lnL>
                    <a:lnR w="12700">
                      <a:solidFill>
                        <a:srgbClr val="617BAC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41910" marB="0">
                    <a:lnL w="12700">
                      <a:solidFill>
                        <a:srgbClr val="617BAC"/>
                      </a:solidFill>
                      <a:prstDash val="solid"/>
                    </a:lnL>
                    <a:lnR w="12700">
                      <a:solidFill>
                        <a:srgbClr val="617BAC"/>
                      </a:solidFill>
                      <a:prstDash val="solid"/>
                    </a:lnR>
                    <a:lnT w="12700">
                      <a:solidFill>
                        <a:srgbClr val="617BAC"/>
                      </a:solidFill>
                      <a:prstDash val="solid"/>
                    </a:lnT>
                    <a:lnB w="12700">
                      <a:solidFill>
                        <a:srgbClr val="617BA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L w="12700">
                      <a:solidFill>
                        <a:srgbClr val="617BAC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7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3175">
                      <a:solidFill>
                        <a:srgbClr val="8E8E8E"/>
                      </a:solidFill>
                      <a:prstDash val="solid"/>
                    </a:lnR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Иностранные</a:t>
                      </a:r>
                      <a:r>
                        <a:rPr sz="1200" b="1" spc="-40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языки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7620" marB="0">
                    <a:lnL w="3175">
                      <a:solidFill>
                        <a:srgbClr val="8E8E8E"/>
                      </a:solidFill>
                      <a:prstDash val="solid"/>
                    </a:lnL>
                    <a:lnR w="3175">
                      <a:solidFill>
                        <a:srgbClr val="8E8E8E"/>
                      </a:solidFill>
                      <a:prstDash val="solid"/>
                    </a:lnR>
                    <a:lnT w="3175">
                      <a:solidFill>
                        <a:srgbClr val="8E8E8E"/>
                      </a:solidFill>
                      <a:prstDash val="solid"/>
                    </a:lnT>
                    <a:lnB w="3175">
                      <a:solidFill>
                        <a:srgbClr val="8E8E8E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b="1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Иностранный</a:t>
                      </a:r>
                      <a:r>
                        <a:rPr sz="1200" b="1" spc="-75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язык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3815" marB="0">
                    <a:lnL w="3175">
                      <a:solidFill>
                        <a:srgbClr val="8E8E8E"/>
                      </a:solidFill>
                      <a:prstDash val="solid"/>
                    </a:lnL>
                    <a:lnR w="3175">
                      <a:solidFill>
                        <a:srgbClr val="8E8E8E"/>
                      </a:solidFill>
                      <a:prstDash val="solid"/>
                    </a:lnR>
                    <a:lnT w="3175">
                      <a:solidFill>
                        <a:srgbClr val="8E8E8E"/>
                      </a:solidFill>
                      <a:prstDash val="solid"/>
                    </a:lnT>
                    <a:lnB w="3175">
                      <a:solidFill>
                        <a:srgbClr val="8E8E8E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L w="3175">
                      <a:solidFill>
                        <a:srgbClr val="8E8E8E"/>
                      </a:solidFill>
                      <a:prstDash val="solid"/>
                    </a:lnL>
                    <a:lnR w="12700">
                      <a:solidFill>
                        <a:srgbClr val="617BAC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41910" marB="0">
                    <a:lnL w="12700">
                      <a:solidFill>
                        <a:srgbClr val="617BAC"/>
                      </a:solidFill>
                      <a:prstDash val="solid"/>
                    </a:lnL>
                    <a:lnR w="12700">
                      <a:solidFill>
                        <a:srgbClr val="617BAC"/>
                      </a:solidFill>
                      <a:prstDash val="solid"/>
                    </a:lnR>
                    <a:lnT w="12700">
                      <a:solidFill>
                        <a:srgbClr val="617BAC"/>
                      </a:solidFill>
                      <a:prstDash val="solid"/>
                    </a:lnT>
                    <a:lnB w="12700">
                      <a:solidFill>
                        <a:srgbClr val="617BA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L w="12700">
                      <a:solidFill>
                        <a:srgbClr val="617BAC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7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3175">
                      <a:solidFill>
                        <a:srgbClr val="8E8E8E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7620" marB="0">
                    <a:lnL w="3175">
                      <a:solidFill>
                        <a:srgbClr val="8E8E8E"/>
                      </a:solidFill>
                      <a:prstDash val="solid"/>
                    </a:lnL>
                    <a:lnR w="3175">
                      <a:solidFill>
                        <a:srgbClr val="8E8E8E"/>
                      </a:solidFill>
                      <a:prstDash val="solid"/>
                    </a:lnR>
                    <a:lnT w="3175">
                      <a:solidFill>
                        <a:srgbClr val="8E8E8E"/>
                      </a:solidFill>
                      <a:prstDash val="solid"/>
                    </a:lnT>
                    <a:lnB w="3175">
                      <a:solidFill>
                        <a:srgbClr val="8E8E8E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b="1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Второй</a:t>
                      </a:r>
                      <a:r>
                        <a:rPr sz="1200" b="1" spc="-45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иностранный</a:t>
                      </a:r>
                      <a:r>
                        <a:rPr sz="1200" b="1" spc="-35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язык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3815" marB="0">
                    <a:lnL w="3175">
                      <a:solidFill>
                        <a:srgbClr val="8E8E8E"/>
                      </a:solidFill>
                      <a:prstDash val="solid"/>
                    </a:lnL>
                    <a:lnR w="3175">
                      <a:solidFill>
                        <a:srgbClr val="8E8E8E"/>
                      </a:solidFill>
                      <a:prstDash val="solid"/>
                    </a:lnR>
                    <a:lnT w="3175">
                      <a:solidFill>
                        <a:srgbClr val="8E8E8E"/>
                      </a:solidFill>
                      <a:prstDash val="solid"/>
                    </a:lnT>
                    <a:lnB w="3175">
                      <a:solidFill>
                        <a:srgbClr val="8E8E8E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L w="3175">
                      <a:solidFill>
                        <a:srgbClr val="8E8E8E"/>
                      </a:solidFill>
                      <a:prstDash val="solid"/>
                    </a:lnL>
                    <a:lnR w="12700">
                      <a:solidFill>
                        <a:srgbClr val="617BAC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41910" marB="0">
                    <a:lnL w="12700">
                      <a:solidFill>
                        <a:srgbClr val="617BAC"/>
                      </a:solidFill>
                      <a:prstDash val="solid"/>
                    </a:lnL>
                    <a:lnR w="12700">
                      <a:solidFill>
                        <a:srgbClr val="617BAC"/>
                      </a:solidFill>
                      <a:prstDash val="solid"/>
                    </a:lnR>
                    <a:lnT w="12700">
                      <a:solidFill>
                        <a:srgbClr val="617BAC"/>
                      </a:solidFill>
                      <a:prstDash val="solid"/>
                    </a:lnT>
                    <a:lnB w="12700">
                      <a:solidFill>
                        <a:srgbClr val="617BA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L w="12700">
                      <a:solidFill>
                        <a:srgbClr val="617BAC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3175">
                      <a:solidFill>
                        <a:srgbClr val="8E8E8E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7620" marB="0">
                    <a:lnL w="3175">
                      <a:solidFill>
                        <a:srgbClr val="8E8E8E"/>
                      </a:solidFill>
                      <a:prstDash val="solid"/>
                    </a:lnL>
                    <a:lnR w="3175">
                      <a:solidFill>
                        <a:srgbClr val="8E8E8E"/>
                      </a:solidFill>
                      <a:prstDash val="solid"/>
                    </a:lnR>
                    <a:lnT w="3175">
                      <a:solidFill>
                        <a:srgbClr val="8E8E8E"/>
                      </a:solidFill>
                      <a:prstDash val="solid"/>
                    </a:lnT>
                    <a:lnB w="3175">
                      <a:solidFill>
                        <a:srgbClr val="8E8E8E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43815" marB="0">
                    <a:lnL w="3175">
                      <a:solidFill>
                        <a:srgbClr val="8E8E8E"/>
                      </a:solidFill>
                      <a:prstDash val="solid"/>
                    </a:lnL>
                    <a:lnR w="3175">
                      <a:solidFill>
                        <a:srgbClr val="8E8E8E"/>
                      </a:solidFill>
                      <a:prstDash val="solid"/>
                    </a:lnR>
                    <a:lnT w="3175">
                      <a:solidFill>
                        <a:srgbClr val="8E8E8E"/>
                      </a:solidFill>
                      <a:prstDash val="solid"/>
                    </a:lnT>
                    <a:lnB w="3175">
                      <a:solidFill>
                        <a:srgbClr val="8E8E8E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8E8E8E"/>
                      </a:solidFill>
                      <a:prstDash val="solid"/>
                    </a:lnL>
                    <a:lnB w="12700">
                      <a:solidFill>
                        <a:srgbClr val="FF97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3175">
                      <a:solidFill>
                        <a:srgbClr val="8E8E8E"/>
                      </a:solidFill>
                      <a:prstDash val="solid"/>
                    </a:lnR>
                  </a:tcPr>
                </a:tc>
                <a:tc rowSpan="3">
                  <a:txBody>
                    <a:bodyPr/>
                    <a:lstStyle/>
                    <a:p>
                      <a:pPr marL="95885" marR="82423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200" b="1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Математика</a:t>
                      </a:r>
                      <a:r>
                        <a:rPr sz="1200" b="1" spc="-60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spc="-50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и </a:t>
                      </a:r>
                      <a:r>
                        <a:rPr sz="1200" b="1" spc="-10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информатика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92075" marB="0">
                    <a:lnL w="3175">
                      <a:solidFill>
                        <a:srgbClr val="8E8E8E"/>
                      </a:solidFill>
                      <a:prstDash val="solid"/>
                    </a:lnL>
                    <a:lnR w="3175">
                      <a:solidFill>
                        <a:srgbClr val="8E8E8E"/>
                      </a:solidFill>
                      <a:prstDash val="solid"/>
                    </a:lnR>
                    <a:lnT w="3175">
                      <a:solidFill>
                        <a:srgbClr val="8E8E8E"/>
                      </a:solidFill>
                      <a:prstDash val="solid"/>
                    </a:lnT>
                    <a:lnB w="3175">
                      <a:solidFill>
                        <a:srgbClr val="8E8E8E"/>
                      </a:solidFill>
                      <a:prstDash val="solid"/>
                    </a:lnB>
                    <a:solidFill>
                      <a:srgbClr val="FFF5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b="1" spc="-10" dirty="0">
                          <a:solidFill>
                            <a:srgbClr val="FF0000"/>
                          </a:solidFill>
                          <a:latin typeface="Arial" panose="020B0604020202020204"/>
                          <a:cs typeface="Arial" panose="020B0604020202020204"/>
                        </a:rPr>
                        <a:t>Математика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3815" marB="0">
                    <a:lnL w="3175">
                      <a:solidFill>
                        <a:srgbClr val="8E8E8E"/>
                      </a:solidFill>
                      <a:prstDash val="solid"/>
                    </a:lnL>
                    <a:lnR w="3175">
                      <a:solidFill>
                        <a:srgbClr val="8E8E8E"/>
                      </a:solidFill>
                      <a:prstDash val="solid"/>
                    </a:lnR>
                    <a:lnT w="3175">
                      <a:solidFill>
                        <a:srgbClr val="8E8E8E"/>
                      </a:solidFill>
                      <a:prstDash val="solid"/>
                    </a:lnT>
                    <a:lnB w="3175">
                      <a:solidFill>
                        <a:srgbClr val="8E8E8E"/>
                      </a:solidFill>
                      <a:prstDash val="solid"/>
                    </a:lnB>
                    <a:solidFill>
                      <a:srgbClr val="FFF5E7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L w="3175">
                      <a:solidFill>
                        <a:srgbClr val="8E8E8E"/>
                      </a:solidFill>
                      <a:prstDash val="solid"/>
                    </a:lnL>
                    <a:lnB w="12700">
                      <a:solidFill>
                        <a:srgbClr val="FF97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03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3175">
                      <a:solidFill>
                        <a:srgbClr val="8E8E8E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92075" marB="0">
                    <a:lnL w="3175">
                      <a:solidFill>
                        <a:srgbClr val="8E8E8E"/>
                      </a:solidFill>
                      <a:prstDash val="solid"/>
                    </a:lnL>
                    <a:lnR w="3175">
                      <a:solidFill>
                        <a:srgbClr val="8E8E8E"/>
                      </a:solidFill>
                      <a:prstDash val="solid"/>
                    </a:lnR>
                    <a:lnT w="3175">
                      <a:solidFill>
                        <a:srgbClr val="8E8E8E"/>
                      </a:solidFill>
                      <a:prstDash val="solid"/>
                    </a:lnT>
                    <a:lnB w="3175">
                      <a:solidFill>
                        <a:srgbClr val="8E8E8E"/>
                      </a:solidFill>
                      <a:prstDash val="solid"/>
                    </a:lnB>
                    <a:solidFill>
                      <a:srgbClr val="FFF5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43815" marB="0">
                    <a:lnL w="3175">
                      <a:solidFill>
                        <a:srgbClr val="8E8E8E"/>
                      </a:solidFill>
                      <a:prstDash val="solid"/>
                    </a:lnL>
                    <a:lnR w="3175">
                      <a:solidFill>
                        <a:srgbClr val="8E8E8E"/>
                      </a:solidFill>
                      <a:prstDash val="solid"/>
                    </a:lnR>
                    <a:lnT w="3175">
                      <a:solidFill>
                        <a:srgbClr val="8E8E8E"/>
                      </a:solidFill>
                      <a:prstDash val="solid"/>
                    </a:lnT>
                    <a:lnB w="3175">
                      <a:solidFill>
                        <a:srgbClr val="8E8E8E"/>
                      </a:solidFill>
                      <a:prstDash val="solid"/>
                    </a:lnB>
                    <a:solidFill>
                      <a:srgbClr val="FFF5E7"/>
                    </a:solidFill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8E8E8E"/>
                      </a:solidFill>
                      <a:prstDash val="solid"/>
                    </a:lnL>
                    <a:lnR w="12700">
                      <a:solidFill>
                        <a:srgbClr val="FF9700"/>
                      </a:solidFill>
                      <a:prstDash val="solid"/>
                    </a:lnR>
                    <a:lnT w="12700" cap="flat" cmpd="sng" algn="ctr">
                      <a:solidFill>
                        <a:srgbClr val="FF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6">
                  <a:txBody>
                    <a:bodyPr/>
                    <a:lstStyle/>
                    <a:p>
                      <a:pPr marL="92075" marR="82550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Учебный</a:t>
                      </a:r>
                      <a:r>
                        <a:rPr sz="1200" spc="49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 </a:t>
                      </a:r>
                      <a:r>
                        <a:rPr sz="120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предмет</a:t>
                      </a:r>
                      <a:r>
                        <a:rPr sz="1200" spc="484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 </a:t>
                      </a:r>
                      <a:r>
                        <a:rPr sz="1200" b="1" dirty="0">
                          <a:solidFill>
                            <a:srgbClr val="253147"/>
                          </a:solidFill>
                          <a:latin typeface="Arial" panose="020B0604020202020204"/>
                          <a:cs typeface="Arial" panose="020B0604020202020204"/>
                        </a:rPr>
                        <a:t>«Математика»</a:t>
                      </a:r>
                      <a:r>
                        <a:rPr sz="1200" b="1" spc="475" dirty="0">
                          <a:solidFill>
                            <a:srgbClr val="253147"/>
                          </a:solidFill>
                          <a:latin typeface="Arial" panose="020B0604020202020204"/>
                          <a:cs typeface="Arial" panose="020B0604020202020204"/>
                        </a:rPr>
                        <a:t>  </a:t>
                      </a:r>
                      <a:r>
                        <a:rPr sz="120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предметной</a:t>
                      </a:r>
                      <a:r>
                        <a:rPr sz="1200" spc="484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 </a:t>
                      </a:r>
                      <a:r>
                        <a:rPr sz="120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области</a:t>
                      </a:r>
                      <a:r>
                        <a:rPr sz="1200" spc="49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 </a:t>
                      </a:r>
                      <a:r>
                        <a:rPr sz="120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«Математика</a:t>
                      </a:r>
                      <a:r>
                        <a:rPr sz="1200" spc="495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 </a:t>
                      </a:r>
                      <a:r>
                        <a:rPr sz="1200" spc="-5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и </a:t>
                      </a:r>
                      <a:r>
                        <a:rPr sz="120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информатика»</a:t>
                      </a:r>
                      <a:r>
                        <a:rPr sz="1200" spc="185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 </a:t>
                      </a:r>
                      <a:r>
                        <a:rPr sz="120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включает</a:t>
                      </a:r>
                      <a:r>
                        <a:rPr sz="1200" spc="185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 </a:t>
                      </a:r>
                      <a:r>
                        <a:rPr sz="120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в</a:t>
                      </a:r>
                      <a:r>
                        <a:rPr sz="1200" spc="18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 </a:t>
                      </a:r>
                      <a:r>
                        <a:rPr sz="120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себя</a:t>
                      </a:r>
                      <a:r>
                        <a:rPr sz="1200" spc="185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 </a:t>
                      </a:r>
                      <a:r>
                        <a:rPr sz="120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учебные</a:t>
                      </a:r>
                      <a:r>
                        <a:rPr sz="1200" spc="18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 </a:t>
                      </a:r>
                      <a:r>
                        <a:rPr sz="120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курсы</a:t>
                      </a:r>
                      <a:r>
                        <a:rPr sz="1200" spc="18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 </a:t>
                      </a:r>
                      <a:r>
                        <a:rPr sz="1200" b="1" i="1" dirty="0">
                          <a:solidFill>
                            <a:srgbClr val="253147"/>
                          </a:solidFill>
                          <a:latin typeface="Arial" panose="020B0604020202020204"/>
                          <a:cs typeface="Arial" panose="020B0604020202020204"/>
                        </a:rPr>
                        <a:t>«Алгебра»,</a:t>
                      </a:r>
                      <a:r>
                        <a:rPr sz="1200" b="1" i="1" spc="170" dirty="0">
                          <a:solidFill>
                            <a:srgbClr val="253147"/>
                          </a:solidFill>
                          <a:latin typeface="Arial" panose="020B0604020202020204"/>
                          <a:cs typeface="Arial" panose="020B0604020202020204"/>
                        </a:rPr>
                        <a:t>  </a:t>
                      </a:r>
                      <a:r>
                        <a:rPr sz="1200" b="1" i="1" spc="-10" dirty="0">
                          <a:solidFill>
                            <a:srgbClr val="253147"/>
                          </a:solidFill>
                          <a:latin typeface="Arial" panose="020B0604020202020204"/>
                          <a:cs typeface="Arial" panose="020B0604020202020204"/>
                        </a:rPr>
                        <a:t>«Геометрия»,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 marL="92075" algn="just">
                        <a:lnSpc>
                          <a:spcPct val="100000"/>
                        </a:lnSpc>
                      </a:pPr>
                      <a:r>
                        <a:rPr sz="1200" b="1" i="1" dirty="0">
                          <a:solidFill>
                            <a:srgbClr val="253147"/>
                          </a:solidFill>
                          <a:latin typeface="Arial" panose="020B0604020202020204"/>
                          <a:cs typeface="Arial" panose="020B0604020202020204"/>
                        </a:rPr>
                        <a:t>«Вероятность</a:t>
                      </a:r>
                      <a:r>
                        <a:rPr sz="1200" b="1" i="1" spc="-20" dirty="0">
                          <a:solidFill>
                            <a:srgbClr val="253147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i="1" dirty="0">
                          <a:solidFill>
                            <a:srgbClr val="253147"/>
                          </a:solidFill>
                          <a:latin typeface="Arial" panose="020B0604020202020204"/>
                          <a:cs typeface="Arial" panose="020B0604020202020204"/>
                        </a:rPr>
                        <a:t>и</a:t>
                      </a:r>
                      <a:r>
                        <a:rPr sz="1200" b="1" i="1" spc="5" dirty="0">
                          <a:solidFill>
                            <a:srgbClr val="253147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i="1" spc="-10" dirty="0">
                          <a:solidFill>
                            <a:srgbClr val="253147"/>
                          </a:solidFill>
                          <a:latin typeface="Arial" panose="020B0604020202020204"/>
                          <a:cs typeface="Arial" panose="020B0604020202020204"/>
                        </a:rPr>
                        <a:t>статистика»</a:t>
                      </a:r>
                      <a:r>
                        <a:rPr sz="1200" spc="-1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.</a:t>
                      </a:r>
                      <a:endParaRPr sz="1200">
                        <a:latin typeface="Microsoft Sans Serif" panose="020B0604020202020204"/>
                        <a:cs typeface="Microsoft Sans Serif" panose="020B0604020202020204"/>
                      </a:endParaRPr>
                    </a:p>
                    <a:p>
                      <a:pPr marL="92075" marR="81915" algn="just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Достижение</a:t>
                      </a:r>
                      <a:r>
                        <a:rPr sz="1200" spc="25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 </a:t>
                      </a:r>
                      <a:r>
                        <a:rPr sz="120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обучающимися</a:t>
                      </a:r>
                      <a:r>
                        <a:rPr sz="1200" spc="27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 </a:t>
                      </a:r>
                      <a:r>
                        <a:rPr sz="120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планируемых</a:t>
                      </a:r>
                      <a:r>
                        <a:rPr sz="1200" spc="26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 </a:t>
                      </a:r>
                      <a:r>
                        <a:rPr sz="120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результатов</a:t>
                      </a:r>
                      <a:r>
                        <a:rPr sz="1200" spc="26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 </a:t>
                      </a:r>
                      <a:r>
                        <a:rPr sz="120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освоения</a:t>
                      </a:r>
                      <a:r>
                        <a:rPr sz="1200" spc="27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 </a:t>
                      </a:r>
                      <a:r>
                        <a:rPr sz="1200" spc="-1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программы </a:t>
                      </a:r>
                      <a:r>
                        <a:rPr sz="120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основного</a:t>
                      </a:r>
                      <a:r>
                        <a:rPr sz="1200" spc="34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20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общего</a:t>
                      </a:r>
                      <a:r>
                        <a:rPr sz="1200" spc="345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20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образования</a:t>
                      </a:r>
                      <a:r>
                        <a:rPr sz="1200" spc="35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20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по</a:t>
                      </a:r>
                      <a:r>
                        <a:rPr sz="1200" spc="355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20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учебному</a:t>
                      </a:r>
                      <a:r>
                        <a:rPr sz="1200" spc="335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20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предмету</a:t>
                      </a:r>
                      <a:r>
                        <a:rPr sz="1200" spc="34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20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«Математика»</a:t>
                      </a:r>
                      <a:r>
                        <a:rPr sz="1200" spc="36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20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в</a:t>
                      </a:r>
                      <a:r>
                        <a:rPr sz="1200" spc="335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200" spc="-1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рамках </a:t>
                      </a:r>
                      <a:r>
                        <a:rPr sz="120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государственной</a:t>
                      </a:r>
                      <a:r>
                        <a:rPr sz="1200" spc="9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 </a:t>
                      </a:r>
                      <a:r>
                        <a:rPr sz="120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итоговой</a:t>
                      </a:r>
                      <a:r>
                        <a:rPr sz="1200" spc="9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 </a:t>
                      </a:r>
                      <a:r>
                        <a:rPr sz="120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аттестации</a:t>
                      </a:r>
                      <a:r>
                        <a:rPr sz="1200" spc="95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 </a:t>
                      </a:r>
                      <a:r>
                        <a:rPr sz="120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включает</a:t>
                      </a:r>
                      <a:r>
                        <a:rPr sz="1200" spc="9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 </a:t>
                      </a:r>
                      <a:r>
                        <a:rPr sz="120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результаты</a:t>
                      </a:r>
                      <a:r>
                        <a:rPr sz="1200" spc="85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 </a:t>
                      </a:r>
                      <a:r>
                        <a:rPr sz="120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освоения</a:t>
                      </a:r>
                      <a:r>
                        <a:rPr sz="1200" spc="95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 </a:t>
                      </a:r>
                      <a:r>
                        <a:rPr sz="1200" spc="-1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рабочих </a:t>
                      </a:r>
                      <a:r>
                        <a:rPr sz="120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программ</a:t>
                      </a:r>
                      <a:r>
                        <a:rPr sz="1200" spc="34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 </a:t>
                      </a:r>
                      <a:r>
                        <a:rPr sz="120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учебных</a:t>
                      </a:r>
                      <a:r>
                        <a:rPr sz="1200" spc="34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 </a:t>
                      </a:r>
                      <a:r>
                        <a:rPr sz="120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курсов</a:t>
                      </a:r>
                      <a:r>
                        <a:rPr sz="1200" spc="34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 </a:t>
                      </a:r>
                      <a:r>
                        <a:rPr sz="1200" b="1" i="1" dirty="0">
                          <a:solidFill>
                            <a:srgbClr val="2E3D5A"/>
                          </a:solidFill>
                          <a:latin typeface="Arial" panose="020B0604020202020204"/>
                          <a:cs typeface="Arial" panose="020B0604020202020204"/>
                        </a:rPr>
                        <a:t>«Алгебра»,</a:t>
                      </a:r>
                      <a:r>
                        <a:rPr sz="1200" b="1" i="1" spc="320" dirty="0">
                          <a:solidFill>
                            <a:srgbClr val="2E3D5A"/>
                          </a:solidFill>
                          <a:latin typeface="Arial" panose="020B0604020202020204"/>
                          <a:cs typeface="Arial" panose="020B0604020202020204"/>
                        </a:rPr>
                        <a:t>  </a:t>
                      </a:r>
                      <a:r>
                        <a:rPr sz="1200" b="1" i="1" dirty="0">
                          <a:solidFill>
                            <a:srgbClr val="2E3D5A"/>
                          </a:solidFill>
                          <a:latin typeface="Arial" panose="020B0604020202020204"/>
                          <a:cs typeface="Arial" panose="020B0604020202020204"/>
                        </a:rPr>
                        <a:t>«Геометрия»,</a:t>
                      </a:r>
                      <a:r>
                        <a:rPr sz="1200" b="1" i="1" spc="320" dirty="0">
                          <a:solidFill>
                            <a:srgbClr val="2E3D5A"/>
                          </a:solidFill>
                          <a:latin typeface="Arial" panose="020B0604020202020204"/>
                          <a:cs typeface="Arial" panose="020B0604020202020204"/>
                        </a:rPr>
                        <a:t>  </a:t>
                      </a:r>
                      <a:r>
                        <a:rPr sz="1200" b="1" i="1" dirty="0">
                          <a:solidFill>
                            <a:srgbClr val="2E3D5A"/>
                          </a:solidFill>
                          <a:latin typeface="Arial" panose="020B0604020202020204"/>
                          <a:cs typeface="Arial" panose="020B0604020202020204"/>
                        </a:rPr>
                        <a:t>«Вероятность</a:t>
                      </a:r>
                      <a:r>
                        <a:rPr sz="1200" b="1" i="1" spc="325" dirty="0">
                          <a:solidFill>
                            <a:srgbClr val="2E3D5A"/>
                          </a:solidFill>
                          <a:latin typeface="Arial" panose="020B0604020202020204"/>
                          <a:cs typeface="Arial" panose="020B0604020202020204"/>
                        </a:rPr>
                        <a:t>  </a:t>
                      </a:r>
                      <a:r>
                        <a:rPr sz="1200" b="1" i="1" spc="-50" dirty="0">
                          <a:solidFill>
                            <a:srgbClr val="2E3D5A"/>
                          </a:solidFill>
                          <a:latin typeface="Arial" panose="020B0604020202020204"/>
                          <a:cs typeface="Arial" panose="020B0604020202020204"/>
                        </a:rPr>
                        <a:t>и </a:t>
                      </a:r>
                      <a:r>
                        <a:rPr sz="1200" b="1" i="1" spc="-10" dirty="0">
                          <a:solidFill>
                            <a:srgbClr val="2E3D5A"/>
                          </a:solidFill>
                          <a:latin typeface="Arial" panose="020B0604020202020204"/>
                          <a:cs typeface="Arial" panose="020B0604020202020204"/>
                        </a:rPr>
                        <a:t>статистика»</a:t>
                      </a:r>
                      <a:r>
                        <a:rPr sz="1200" spc="-10" dirty="0">
                          <a:solidFill>
                            <a:srgbClr val="2E3D5A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.</a:t>
                      </a:r>
                      <a:endParaRPr sz="1200">
                        <a:latin typeface="Microsoft Sans Serif" panose="020B0604020202020204"/>
                        <a:cs typeface="Microsoft Sans Serif" panose="020B0604020202020204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9700"/>
                      </a:solidFill>
                      <a:prstDash val="solid"/>
                    </a:lnL>
                    <a:lnR w="12700">
                      <a:solidFill>
                        <a:srgbClr val="FF9700"/>
                      </a:solidFill>
                      <a:prstDash val="solid"/>
                    </a:lnR>
                    <a:lnT w="12700">
                      <a:solidFill>
                        <a:srgbClr val="FF9700"/>
                      </a:solidFill>
                      <a:prstDash val="solid"/>
                    </a:lnT>
                    <a:lnB w="12700">
                      <a:solidFill>
                        <a:srgbClr val="FF9700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97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87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3175">
                      <a:solidFill>
                        <a:srgbClr val="8E8E8E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92075" marB="0">
                    <a:lnL w="3175">
                      <a:solidFill>
                        <a:srgbClr val="8E8E8E"/>
                      </a:solidFill>
                      <a:prstDash val="solid"/>
                    </a:lnL>
                    <a:lnR w="3175">
                      <a:solidFill>
                        <a:srgbClr val="8E8E8E"/>
                      </a:solidFill>
                      <a:prstDash val="solid"/>
                    </a:lnR>
                    <a:lnT w="3175">
                      <a:solidFill>
                        <a:srgbClr val="8E8E8E"/>
                      </a:solidFill>
                      <a:prstDash val="solid"/>
                    </a:lnT>
                    <a:lnB w="3175">
                      <a:solidFill>
                        <a:srgbClr val="8E8E8E"/>
                      </a:solidFill>
                      <a:prstDash val="solid"/>
                    </a:lnB>
                    <a:solidFill>
                      <a:srgbClr val="FFF5E7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b="1" spc="-10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Информатика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3815" marB="0">
                    <a:lnL w="3175">
                      <a:solidFill>
                        <a:srgbClr val="8E8E8E"/>
                      </a:solidFill>
                      <a:prstDash val="solid"/>
                    </a:lnL>
                    <a:lnR w="3175">
                      <a:solidFill>
                        <a:srgbClr val="8E8E8E"/>
                      </a:solidFill>
                      <a:prstDash val="solid"/>
                    </a:lnR>
                    <a:lnT w="3175">
                      <a:solidFill>
                        <a:srgbClr val="8E8E8E"/>
                      </a:solidFill>
                      <a:prstDash val="solid"/>
                    </a:lnT>
                    <a:lnB w="3175">
                      <a:solidFill>
                        <a:srgbClr val="8E8E8E"/>
                      </a:solidFill>
                      <a:prstDash val="solid"/>
                    </a:lnB>
                    <a:solidFill>
                      <a:srgbClr val="FFF5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L w="3175">
                      <a:solidFill>
                        <a:srgbClr val="8E8E8E"/>
                      </a:solidFill>
                      <a:prstDash val="solid"/>
                    </a:lnL>
                    <a:lnR w="12700">
                      <a:solidFill>
                        <a:srgbClr val="FF97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41910" marB="0">
                    <a:lnL w="12700">
                      <a:solidFill>
                        <a:srgbClr val="FF9700"/>
                      </a:solidFill>
                      <a:prstDash val="solid"/>
                    </a:lnL>
                    <a:lnR w="12700">
                      <a:solidFill>
                        <a:srgbClr val="FF9700"/>
                      </a:solidFill>
                      <a:prstDash val="solid"/>
                    </a:lnR>
                    <a:lnT w="12700">
                      <a:solidFill>
                        <a:srgbClr val="FF9700"/>
                      </a:solidFill>
                      <a:prstDash val="solid"/>
                    </a:lnT>
                    <a:lnB w="12700">
                      <a:solidFill>
                        <a:srgbClr val="FF97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L w="12700">
                      <a:solidFill>
                        <a:srgbClr val="FF97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87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3175">
                      <a:solidFill>
                        <a:srgbClr val="8E8E8E"/>
                      </a:solidFill>
                      <a:prstDash val="solid"/>
                    </a:lnR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95885" marR="116205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Общественно-научные предметы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6515" marB="0">
                    <a:lnL w="3175">
                      <a:solidFill>
                        <a:srgbClr val="8E8E8E"/>
                      </a:solidFill>
                      <a:prstDash val="solid"/>
                    </a:lnL>
                    <a:lnR w="3175">
                      <a:solidFill>
                        <a:srgbClr val="8E8E8E"/>
                      </a:solidFill>
                      <a:prstDash val="solid"/>
                    </a:lnR>
                    <a:lnT w="3175">
                      <a:solidFill>
                        <a:srgbClr val="8E8E8E"/>
                      </a:solidFill>
                      <a:prstDash val="solid"/>
                    </a:lnT>
                    <a:lnB w="3175">
                      <a:solidFill>
                        <a:srgbClr val="8E8E8E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b="1" spc="-10" dirty="0">
                          <a:solidFill>
                            <a:srgbClr val="FF0000"/>
                          </a:solidFill>
                          <a:latin typeface="Arial" panose="020B0604020202020204"/>
                          <a:cs typeface="Arial" panose="020B0604020202020204"/>
                        </a:rPr>
                        <a:t>История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3815" marB="0">
                    <a:lnL w="3175">
                      <a:solidFill>
                        <a:srgbClr val="8E8E8E"/>
                      </a:solidFill>
                      <a:prstDash val="solid"/>
                    </a:lnL>
                    <a:lnR w="3175">
                      <a:solidFill>
                        <a:srgbClr val="8E8E8E"/>
                      </a:solidFill>
                      <a:prstDash val="solid"/>
                    </a:lnR>
                    <a:lnT w="3175">
                      <a:solidFill>
                        <a:srgbClr val="8E8E8E"/>
                      </a:solidFill>
                      <a:prstDash val="solid"/>
                    </a:lnT>
                    <a:lnB w="3175">
                      <a:solidFill>
                        <a:srgbClr val="8E8E8E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L w="3175">
                      <a:solidFill>
                        <a:srgbClr val="8E8E8E"/>
                      </a:solidFill>
                      <a:prstDash val="solid"/>
                    </a:lnL>
                    <a:lnR w="12700">
                      <a:solidFill>
                        <a:srgbClr val="FF97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41910" marB="0">
                    <a:lnL w="12700">
                      <a:solidFill>
                        <a:srgbClr val="FF9700"/>
                      </a:solidFill>
                      <a:prstDash val="solid"/>
                    </a:lnL>
                    <a:lnR w="12700">
                      <a:solidFill>
                        <a:srgbClr val="FF9700"/>
                      </a:solidFill>
                      <a:prstDash val="solid"/>
                    </a:lnR>
                    <a:lnT w="12700">
                      <a:solidFill>
                        <a:srgbClr val="FF9700"/>
                      </a:solidFill>
                      <a:prstDash val="solid"/>
                    </a:lnT>
                    <a:lnB w="12700">
                      <a:solidFill>
                        <a:srgbClr val="FF97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L w="12700">
                      <a:solidFill>
                        <a:srgbClr val="FF97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87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3175">
                      <a:solidFill>
                        <a:srgbClr val="8E8E8E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56515" marB="0">
                    <a:lnL w="3175">
                      <a:solidFill>
                        <a:srgbClr val="8E8E8E"/>
                      </a:solidFill>
                      <a:prstDash val="solid"/>
                    </a:lnL>
                    <a:lnR w="3175">
                      <a:solidFill>
                        <a:srgbClr val="8E8E8E"/>
                      </a:solidFill>
                      <a:prstDash val="solid"/>
                    </a:lnR>
                    <a:lnT w="3175">
                      <a:solidFill>
                        <a:srgbClr val="8E8E8E"/>
                      </a:solidFill>
                      <a:prstDash val="solid"/>
                    </a:lnT>
                    <a:lnB w="3175">
                      <a:solidFill>
                        <a:srgbClr val="8E8E8E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b="1" spc="-10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Обществознание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4450" marB="0">
                    <a:lnL w="3175">
                      <a:solidFill>
                        <a:srgbClr val="8E8E8E"/>
                      </a:solidFill>
                      <a:prstDash val="solid"/>
                    </a:lnL>
                    <a:lnR w="3175">
                      <a:solidFill>
                        <a:srgbClr val="8E8E8E"/>
                      </a:solidFill>
                      <a:prstDash val="solid"/>
                    </a:lnR>
                    <a:lnT w="3175">
                      <a:solidFill>
                        <a:srgbClr val="8E8E8E"/>
                      </a:solidFill>
                      <a:prstDash val="solid"/>
                    </a:lnT>
                    <a:lnB w="3175">
                      <a:solidFill>
                        <a:srgbClr val="8E8E8E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L w="3175">
                      <a:solidFill>
                        <a:srgbClr val="8E8E8E"/>
                      </a:solidFill>
                      <a:prstDash val="solid"/>
                    </a:lnL>
                    <a:lnR w="12700">
                      <a:solidFill>
                        <a:srgbClr val="FF97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41910" marB="0">
                    <a:lnL w="12700">
                      <a:solidFill>
                        <a:srgbClr val="FF9700"/>
                      </a:solidFill>
                      <a:prstDash val="solid"/>
                    </a:lnL>
                    <a:lnR w="12700">
                      <a:solidFill>
                        <a:srgbClr val="FF9700"/>
                      </a:solidFill>
                      <a:prstDash val="solid"/>
                    </a:lnR>
                    <a:lnT w="12700">
                      <a:solidFill>
                        <a:srgbClr val="FF9700"/>
                      </a:solidFill>
                      <a:prstDash val="solid"/>
                    </a:lnT>
                    <a:lnB w="12700">
                      <a:solidFill>
                        <a:srgbClr val="FF97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L w="12700">
                      <a:solidFill>
                        <a:srgbClr val="FF97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87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3175">
                      <a:solidFill>
                        <a:srgbClr val="8E8E8E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56515" marB="0">
                    <a:lnL w="3175">
                      <a:solidFill>
                        <a:srgbClr val="8E8E8E"/>
                      </a:solidFill>
                      <a:prstDash val="solid"/>
                    </a:lnL>
                    <a:lnR w="3175">
                      <a:solidFill>
                        <a:srgbClr val="8E8E8E"/>
                      </a:solidFill>
                      <a:prstDash val="solid"/>
                    </a:lnR>
                    <a:lnT w="3175">
                      <a:solidFill>
                        <a:srgbClr val="8E8E8E"/>
                      </a:solidFill>
                      <a:prstDash val="solid"/>
                    </a:lnT>
                    <a:lnB w="3175">
                      <a:solidFill>
                        <a:srgbClr val="8E8E8E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b="1" spc="-10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География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3815" marB="0">
                    <a:lnL w="3175">
                      <a:solidFill>
                        <a:srgbClr val="8E8E8E"/>
                      </a:solidFill>
                      <a:prstDash val="solid"/>
                    </a:lnL>
                    <a:lnR w="3175">
                      <a:solidFill>
                        <a:srgbClr val="8E8E8E"/>
                      </a:solidFill>
                      <a:prstDash val="solid"/>
                    </a:lnR>
                    <a:lnT w="3175">
                      <a:solidFill>
                        <a:srgbClr val="8E8E8E"/>
                      </a:solidFill>
                      <a:prstDash val="solid"/>
                    </a:lnT>
                    <a:lnB w="3175">
                      <a:solidFill>
                        <a:srgbClr val="8E8E8E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L w="3175">
                      <a:solidFill>
                        <a:srgbClr val="8E8E8E"/>
                      </a:solidFill>
                      <a:prstDash val="solid"/>
                    </a:lnL>
                    <a:lnR w="12700">
                      <a:solidFill>
                        <a:srgbClr val="FF97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41910" marB="0">
                    <a:lnL w="12700">
                      <a:solidFill>
                        <a:srgbClr val="FF9700"/>
                      </a:solidFill>
                      <a:prstDash val="solid"/>
                    </a:lnL>
                    <a:lnR w="12700">
                      <a:solidFill>
                        <a:srgbClr val="FF9700"/>
                      </a:solidFill>
                      <a:prstDash val="solid"/>
                    </a:lnR>
                    <a:lnT w="12700">
                      <a:solidFill>
                        <a:srgbClr val="FF9700"/>
                      </a:solidFill>
                      <a:prstDash val="solid"/>
                    </a:lnT>
                    <a:lnB w="12700">
                      <a:solidFill>
                        <a:srgbClr val="FF97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L w="12700">
                      <a:solidFill>
                        <a:srgbClr val="FF97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87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3175">
                      <a:solidFill>
                        <a:srgbClr val="8E8E8E"/>
                      </a:solidFill>
                      <a:prstDash val="solid"/>
                    </a:lnR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95885" marR="246380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Естественнонаучные предметы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6515" marB="0">
                    <a:lnL w="3175">
                      <a:solidFill>
                        <a:srgbClr val="8E8E8E"/>
                      </a:solidFill>
                      <a:prstDash val="solid"/>
                    </a:lnL>
                    <a:lnR w="3175">
                      <a:solidFill>
                        <a:srgbClr val="8E8E8E"/>
                      </a:solidFill>
                      <a:prstDash val="solid"/>
                    </a:lnR>
                    <a:lnT w="3175">
                      <a:solidFill>
                        <a:srgbClr val="8E8E8E"/>
                      </a:solidFill>
                      <a:prstDash val="solid"/>
                    </a:lnT>
                    <a:lnB w="3175">
                      <a:solidFill>
                        <a:srgbClr val="8E8E8E"/>
                      </a:solidFill>
                      <a:prstDash val="solid"/>
                    </a:lnB>
                    <a:solidFill>
                      <a:srgbClr val="FFF5E7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b="1" spc="-10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Физика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3815" marB="0">
                    <a:lnL w="3175">
                      <a:solidFill>
                        <a:srgbClr val="8E8E8E"/>
                      </a:solidFill>
                      <a:prstDash val="solid"/>
                    </a:lnL>
                    <a:lnR w="3175">
                      <a:solidFill>
                        <a:srgbClr val="8E8E8E"/>
                      </a:solidFill>
                      <a:prstDash val="solid"/>
                    </a:lnR>
                    <a:lnT w="3175">
                      <a:solidFill>
                        <a:srgbClr val="8E8E8E"/>
                      </a:solidFill>
                      <a:prstDash val="solid"/>
                    </a:lnT>
                    <a:lnB w="3175">
                      <a:solidFill>
                        <a:srgbClr val="8E8E8E"/>
                      </a:solidFill>
                      <a:prstDash val="solid"/>
                    </a:lnB>
                    <a:solidFill>
                      <a:srgbClr val="FFF5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L w="3175">
                      <a:solidFill>
                        <a:srgbClr val="8E8E8E"/>
                      </a:solidFill>
                      <a:prstDash val="solid"/>
                    </a:lnL>
                    <a:lnR w="12700">
                      <a:solidFill>
                        <a:srgbClr val="FF97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41910" marB="0">
                    <a:lnL w="12700">
                      <a:solidFill>
                        <a:srgbClr val="FF9700"/>
                      </a:solidFill>
                      <a:prstDash val="solid"/>
                    </a:lnL>
                    <a:lnR w="12700">
                      <a:solidFill>
                        <a:srgbClr val="FF9700"/>
                      </a:solidFill>
                      <a:prstDash val="solid"/>
                    </a:lnR>
                    <a:lnT w="12700">
                      <a:solidFill>
                        <a:srgbClr val="FF9700"/>
                      </a:solidFill>
                      <a:prstDash val="solid"/>
                    </a:lnT>
                    <a:lnB w="12700">
                      <a:solidFill>
                        <a:srgbClr val="FF97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L w="12700">
                      <a:solidFill>
                        <a:srgbClr val="FF97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3175">
                      <a:solidFill>
                        <a:srgbClr val="8E8E8E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56515" marB="0">
                    <a:lnL w="3175">
                      <a:solidFill>
                        <a:srgbClr val="8E8E8E"/>
                      </a:solidFill>
                      <a:prstDash val="solid"/>
                    </a:lnL>
                    <a:lnR w="3175">
                      <a:solidFill>
                        <a:srgbClr val="8E8E8E"/>
                      </a:solidFill>
                      <a:prstDash val="solid"/>
                    </a:lnR>
                    <a:lnT w="3175">
                      <a:solidFill>
                        <a:srgbClr val="8E8E8E"/>
                      </a:solidFill>
                      <a:prstDash val="solid"/>
                    </a:lnT>
                    <a:lnB w="3175">
                      <a:solidFill>
                        <a:srgbClr val="8E8E8E"/>
                      </a:solidFill>
                      <a:prstDash val="solid"/>
                    </a:lnB>
                    <a:solidFill>
                      <a:srgbClr val="FFF5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b="1" spc="-10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Химия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4450" marB="0">
                    <a:lnL w="3175">
                      <a:solidFill>
                        <a:srgbClr val="8E8E8E"/>
                      </a:solidFill>
                      <a:prstDash val="solid"/>
                    </a:lnL>
                    <a:lnR w="3175">
                      <a:solidFill>
                        <a:srgbClr val="8E8E8E"/>
                      </a:solidFill>
                      <a:prstDash val="solid"/>
                    </a:lnR>
                    <a:lnT w="3175">
                      <a:solidFill>
                        <a:srgbClr val="8E8E8E"/>
                      </a:solidFill>
                      <a:prstDash val="solid"/>
                    </a:lnT>
                    <a:lnB w="3175">
                      <a:solidFill>
                        <a:srgbClr val="8E8E8E"/>
                      </a:solidFill>
                      <a:prstDash val="solid"/>
                    </a:lnB>
                    <a:solidFill>
                      <a:srgbClr val="FFF5E7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8E8E8E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14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3175">
                      <a:solidFill>
                        <a:srgbClr val="8E8E8E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56515" marB="0">
                    <a:lnL w="3175">
                      <a:solidFill>
                        <a:srgbClr val="8E8E8E"/>
                      </a:solidFill>
                      <a:prstDash val="solid"/>
                    </a:lnL>
                    <a:lnR w="3175">
                      <a:solidFill>
                        <a:srgbClr val="8E8E8E"/>
                      </a:solidFill>
                      <a:prstDash val="solid"/>
                    </a:lnR>
                    <a:lnT w="3175">
                      <a:solidFill>
                        <a:srgbClr val="8E8E8E"/>
                      </a:solidFill>
                      <a:prstDash val="solid"/>
                    </a:lnT>
                    <a:lnB w="3175">
                      <a:solidFill>
                        <a:srgbClr val="8E8E8E"/>
                      </a:solidFill>
                      <a:prstDash val="solid"/>
                    </a:lnB>
                    <a:solidFill>
                      <a:srgbClr val="FFF5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44450" marB="0">
                    <a:lnL w="3175">
                      <a:solidFill>
                        <a:srgbClr val="8E8E8E"/>
                      </a:solidFill>
                      <a:prstDash val="solid"/>
                    </a:lnL>
                    <a:lnR w="3175">
                      <a:solidFill>
                        <a:srgbClr val="8E8E8E"/>
                      </a:solidFill>
                      <a:prstDash val="solid"/>
                    </a:lnR>
                    <a:lnT w="3175">
                      <a:solidFill>
                        <a:srgbClr val="8E8E8E"/>
                      </a:solidFill>
                      <a:prstDash val="solid"/>
                    </a:lnT>
                    <a:lnB w="3175">
                      <a:solidFill>
                        <a:srgbClr val="8E8E8E"/>
                      </a:solidFill>
                      <a:prstDash val="solid"/>
                    </a:lnB>
                    <a:solidFill>
                      <a:srgbClr val="FFF5E7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8E8E8E"/>
                      </a:solidFill>
                      <a:prstDash val="solid"/>
                    </a:lnL>
                    <a:lnR w="12700">
                      <a:solidFill>
                        <a:srgbClr val="617BAC"/>
                      </a:solidFill>
                      <a:prstDash val="solid"/>
                    </a:lnR>
                  </a:tcPr>
                </a:tc>
                <a:tc rowSpan="3">
                  <a:txBody>
                    <a:bodyPr/>
                    <a:lstStyle/>
                    <a:p>
                      <a:pPr marL="92075" marR="83185" algn="just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Учебный</a:t>
                      </a:r>
                      <a:r>
                        <a:rPr sz="1200" spc="37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 </a:t>
                      </a:r>
                      <a:r>
                        <a:rPr sz="120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предмет</a:t>
                      </a:r>
                      <a:r>
                        <a:rPr sz="1200" spc="37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 </a:t>
                      </a:r>
                      <a:r>
                        <a:rPr sz="120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«История»</a:t>
                      </a:r>
                      <a:r>
                        <a:rPr sz="1200" spc="375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 </a:t>
                      </a:r>
                      <a:r>
                        <a:rPr sz="120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предметной</a:t>
                      </a:r>
                      <a:r>
                        <a:rPr sz="1200" spc="37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 </a:t>
                      </a:r>
                      <a:r>
                        <a:rPr sz="120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области</a:t>
                      </a:r>
                      <a:r>
                        <a:rPr sz="1200" spc="375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 </a:t>
                      </a:r>
                      <a:r>
                        <a:rPr sz="1200" spc="-1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«Общественно-научные </a:t>
                      </a:r>
                      <a:r>
                        <a:rPr sz="120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предметы»</a:t>
                      </a:r>
                      <a:r>
                        <a:rPr sz="1200" spc="305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20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включает</a:t>
                      </a:r>
                      <a:r>
                        <a:rPr sz="1200" spc="295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20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в</a:t>
                      </a:r>
                      <a:r>
                        <a:rPr sz="1200" spc="305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20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себя</a:t>
                      </a:r>
                      <a:r>
                        <a:rPr sz="1200" spc="295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20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учебные</a:t>
                      </a:r>
                      <a:r>
                        <a:rPr sz="1200" spc="305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20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курсы</a:t>
                      </a:r>
                      <a:r>
                        <a:rPr sz="1200" spc="30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20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«</a:t>
                      </a:r>
                      <a:r>
                        <a:rPr sz="1200" b="1" i="1" dirty="0">
                          <a:solidFill>
                            <a:srgbClr val="2E3D5A"/>
                          </a:solidFill>
                          <a:latin typeface="Arial" panose="020B0604020202020204"/>
                          <a:cs typeface="Arial" panose="020B0604020202020204"/>
                        </a:rPr>
                        <a:t>История</a:t>
                      </a:r>
                      <a:r>
                        <a:rPr sz="1200" b="1" i="1" spc="285" dirty="0">
                          <a:solidFill>
                            <a:srgbClr val="2E3D5A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i="1" dirty="0">
                          <a:solidFill>
                            <a:srgbClr val="2E3D5A"/>
                          </a:solidFill>
                          <a:latin typeface="Arial" panose="020B0604020202020204"/>
                          <a:cs typeface="Arial" panose="020B0604020202020204"/>
                        </a:rPr>
                        <a:t>России»</a:t>
                      </a:r>
                      <a:r>
                        <a:rPr sz="1200" b="1" i="1" spc="290" dirty="0">
                          <a:solidFill>
                            <a:srgbClr val="2E3D5A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i="1" dirty="0">
                          <a:solidFill>
                            <a:srgbClr val="2E3D5A"/>
                          </a:solidFill>
                          <a:latin typeface="Arial" panose="020B0604020202020204"/>
                          <a:cs typeface="Arial" panose="020B0604020202020204"/>
                        </a:rPr>
                        <a:t>и</a:t>
                      </a:r>
                      <a:r>
                        <a:rPr sz="1200" b="1" i="1" spc="280" dirty="0">
                          <a:solidFill>
                            <a:srgbClr val="2E3D5A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i="1" spc="-10" dirty="0">
                          <a:solidFill>
                            <a:srgbClr val="2E3D5A"/>
                          </a:solidFill>
                          <a:latin typeface="Arial" panose="020B0604020202020204"/>
                          <a:cs typeface="Arial" panose="020B0604020202020204"/>
                        </a:rPr>
                        <a:t>«Всеобщая история»</a:t>
                      </a:r>
                      <a:r>
                        <a:rPr sz="1200" spc="-1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.</a:t>
                      </a:r>
                      <a:endParaRPr sz="1200">
                        <a:latin typeface="Microsoft Sans Serif" panose="020B0604020202020204"/>
                        <a:cs typeface="Microsoft Sans Serif" panose="020B0604020202020204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617BAC"/>
                      </a:solidFill>
                      <a:prstDash val="solid"/>
                    </a:lnL>
                    <a:lnR w="12700">
                      <a:solidFill>
                        <a:srgbClr val="617BAC"/>
                      </a:solidFill>
                      <a:prstDash val="solid"/>
                    </a:lnR>
                    <a:lnT w="12700">
                      <a:solidFill>
                        <a:srgbClr val="617BAC"/>
                      </a:solidFill>
                      <a:prstDash val="solid"/>
                    </a:lnT>
                    <a:lnB w="12700">
                      <a:solidFill>
                        <a:srgbClr val="617BAC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617BAC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787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3175">
                      <a:solidFill>
                        <a:srgbClr val="8E8E8E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56515" marB="0">
                    <a:lnL w="3175">
                      <a:solidFill>
                        <a:srgbClr val="8E8E8E"/>
                      </a:solidFill>
                      <a:prstDash val="solid"/>
                    </a:lnL>
                    <a:lnR w="3175">
                      <a:solidFill>
                        <a:srgbClr val="8E8E8E"/>
                      </a:solidFill>
                      <a:prstDash val="solid"/>
                    </a:lnR>
                    <a:lnT w="3175">
                      <a:solidFill>
                        <a:srgbClr val="8E8E8E"/>
                      </a:solidFill>
                      <a:prstDash val="solid"/>
                    </a:lnT>
                    <a:lnB w="3175">
                      <a:solidFill>
                        <a:srgbClr val="8E8E8E"/>
                      </a:solidFill>
                      <a:prstDash val="solid"/>
                    </a:lnB>
                    <a:solidFill>
                      <a:srgbClr val="FFF5E7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b="1" spc="-10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Биология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3815" marB="0">
                    <a:lnL w="3175">
                      <a:solidFill>
                        <a:srgbClr val="8E8E8E"/>
                      </a:solidFill>
                      <a:prstDash val="solid"/>
                    </a:lnL>
                    <a:lnR w="3175">
                      <a:solidFill>
                        <a:srgbClr val="8E8E8E"/>
                      </a:solidFill>
                      <a:prstDash val="solid"/>
                    </a:lnR>
                    <a:lnT w="3175">
                      <a:solidFill>
                        <a:srgbClr val="8E8E8E"/>
                      </a:solidFill>
                      <a:prstDash val="solid"/>
                    </a:lnT>
                    <a:lnB w="3175">
                      <a:solidFill>
                        <a:srgbClr val="8E8E8E"/>
                      </a:solidFill>
                      <a:prstDash val="solid"/>
                    </a:lnB>
                    <a:solidFill>
                      <a:srgbClr val="FFF5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L w="3175">
                      <a:solidFill>
                        <a:srgbClr val="8E8E8E"/>
                      </a:solidFill>
                      <a:prstDash val="solid"/>
                    </a:lnL>
                    <a:lnR w="12700">
                      <a:solidFill>
                        <a:srgbClr val="617BAC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41275" marB="0">
                    <a:lnL w="12700">
                      <a:solidFill>
                        <a:srgbClr val="617BAC"/>
                      </a:solidFill>
                      <a:prstDash val="solid"/>
                    </a:lnL>
                    <a:lnR w="12700">
                      <a:solidFill>
                        <a:srgbClr val="617BAC"/>
                      </a:solidFill>
                      <a:prstDash val="solid"/>
                    </a:lnR>
                    <a:lnT w="12700">
                      <a:solidFill>
                        <a:srgbClr val="617BAC"/>
                      </a:solidFill>
                      <a:prstDash val="solid"/>
                    </a:lnT>
                    <a:lnB w="12700">
                      <a:solidFill>
                        <a:srgbClr val="617BA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L w="12700">
                      <a:solidFill>
                        <a:srgbClr val="617BAC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49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3175">
                      <a:solidFill>
                        <a:srgbClr val="8E8E8E"/>
                      </a:solidFill>
                      <a:prstDash val="solid"/>
                    </a:lnR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Искусство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255" marB="0">
                    <a:lnL w="3175">
                      <a:solidFill>
                        <a:srgbClr val="8E8E8E"/>
                      </a:solidFill>
                      <a:prstDash val="solid"/>
                    </a:lnL>
                    <a:lnR w="3175">
                      <a:solidFill>
                        <a:srgbClr val="8E8E8E"/>
                      </a:solidFill>
                      <a:prstDash val="solid"/>
                    </a:lnR>
                    <a:lnT w="3175">
                      <a:solidFill>
                        <a:srgbClr val="8E8E8E"/>
                      </a:solidFill>
                      <a:prstDash val="solid"/>
                    </a:lnT>
                    <a:lnB w="3175">
                      <a:solidFill>
                        <a:srgbClr val="8E8E8E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b="1" spc="-10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Музыка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4450" marB="0">
                    <a:lnL w="3175">
                      <a:solidFill>
                        <a:srgbClr val="8E8E8E"/>
                      </a:solidFill>
                      <a:prstDash val="solid"/>
                    </a:lnL>
                    <a:lnR w="3175">
                      <a:solidFill>
                        <a:srgbClr val="8E8E8E"/>
                      </a:solidFill>
                      <a:prstDash val="solid"/>
                    </a:lnR>
                    <a:lnT w="3175">
                      <a:solidFill>
                        <a:srgbClr val="8E8E8E"/>
                      </a:solidFill>
                      <a:prstDash val="solid"/>
                    </a:lnT>
                    <a:lnB w="3175">
                      <a:solidFill>
                        <a:srgbClr val="8E8E8E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L w="3175">
                      <a:solidFill>
                        <a:srgbClr val="8E8E8E"/>
                      </a:solidFill>
                      <a:prstDash val="solid"/>
                    </a:lnL>
                    <a:lnR w="12700">
                      <a:solidFill>
                        <a:srgbClr val="617BAC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41275" marB="0">
                    <a:lnL w="12700">
                      <a:solidFill>
                        <a:srgbClr val="617BAC"/>
                      </a:solidFill>
                      <a:prstDash val="solid"/>
                    </a:lnL>
                    <a:lnR w="12700">
                      <a:solidFill>
                        <a:srgbClr val="617BAC"/>
                      </a:solidFill>
                      <a:prstDash val="solid"/>
                    </a:lnR>
                    <a:lnT w="12700">
                      <a:solidFill>
                        <a:srgbClr val="617BAC"/>
                      </a:solidFill>
                      <a:prstDash val="solid"/>
                    </a:lnT>
                    <a:lnB w="12700">
                      <a:solidFill>
                        <a:srgbClr val="617BA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L w="12700">
                      <a:solidFill>
                        <a:srgbClr val="617BAC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3175">
                      <a:solidFill>
                        <a:srgbClr val="8E8E8E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8255" marB="0">
                    <a:lnL w="3175">
                      <a:solidFill>
                        <a:srgbClr val="8E8E8E"/>
                      </a:solidFill>
                      <a:prstDash val="solid"/>
                    </a:lnL>
                    <a:lnR w="3175">
                      <a:solidFill>
                        <a:srgbClr val="8E8E8E"/>
                      </a:solidFill>
                      <a:prstDash val="solid"/>
                    </a:lnR>
                    <a:lnT w="3175">
                      <a:solidFill>
                        <a:srgbClr val="8E8E8E"/>
                      </a:solidFill>
                      <a:prstDash val="solid"/>
                    </a:lnT>
                    <a:lnB w="3175">
                      <a:solidFill>
                        <a:srgbClr val="8E8E8E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44450" marB="0">
                    <a:lnL w="3175">
                      <a:solidFill>
                        <a:srgbClr val="8E8E8E"/>
                      </a:solidFill>
                      <a:prstDash val="solid"/>
                    </a:lnL>
                    <a:lnR w="3175">
                      <a:solidFill>
                        <a:srgbClr val="8E8E8E"/>
                      </a:solidFill>
                      <a:prstDash val="solid"/>
                    </a:lnR>
                    <a:lnT w="3175">
                      <a:solidFill>
                        <a:srgbClr val="8E8E8E"/>
                      </a:solidFill>
                      <a:prstDash val="solid"/>
                    </a:lnT>
                    <a:lnB w="3175">
                      <a:solidFill>
                        <a:srgbClr val="8E8E8E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8E8E8E"/>
                      </a:solidFill>
                      <a:prstDash val="solid"/>
                    </a:lnL>
                    <a:lnB w="12700">
                      <a:solidFill>
                        <a:srgbClr val="FF97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3175">
                      <a:solidFill>
                        <a:srgbClr val="8E8E8E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8255" marB="0">
                    <a:lnL w="3175">
                      <a:solidFill>
                        <a:srgbClr val="8E8E8E"/>
                      </a:solidFill>
                      <a:prstDash val="solid"/>
                    </a:lnL>
                    <a:lnR w="3175">
                      <a:solidFill>
                        <a:srgbClr val="8E8E8E"/>
                      </a:solidFill>
                      <a:prstDash val="solid"/>
                    </a:lnR>
                    <a:lnT w="3175">
                      <a:solidFill>
                        <a:srgbClr val="8E8E8E"/>
                      </a:solidFill>
                      <a:prstDash val="solid"/>
                    </a:lnT>
                    <a:lnB w="3175">
                      <a:solidFill>
                        <a:srgbClr val="8E8E8E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b="1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Изобразительное</a:t>
                      </a:r>
                      <a:r>
                        <a:rPr sz="1200" b="1" spc="-45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искусство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4450" marB="0">
                    <a:lnL w="3175">
                      <a:solidFill>
                        <a:srgbClr val="8E8E8E"/>
                      </a:solidFill>
                      <a:prstDash val="solid"/>
                    </a:lnL>
                    <a:lnR w="3175">
                      <a:solidFill>
                        <a:srgbClr val="8E8E8E"/>
                      </a:solidFill>
                      <a:prstDash val="solid"/>
                    </a:lnR>
                    <a:lnT w="3175">
                      <a:solidFill>
                        <a:srgbClr val="8E8E8E"/>
                      </a:solidFill>
                      <a:prstDash val="solid"/>
                    </a:lnT>
                    <a:lnB w="3175">
                      <a:solidFill>
                        <a:srgbClr val="8E8E8E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L w="3175">
                      <a:solidFill>
                        <a:srgbClr val="8E8E8E"/>
                      </a:solidFill>
                      <a:prstDash val="solid"/>
                    </a:lnL>
                    <a:lnB w="12700">
                      <a:solidFill>
                        <a:srgbClr val="FF97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051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3175">
                      <a:solidFill>
                        <a:srgbClr val="8E8E8E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8255" marB="0">
                    <a:lnL w="3175">
                      <a:solidFill>
                        <a:srgbClr val="8E8E8E"/>
                      </a:solidFill>
                      <a:prstDash val="solid"/>
                    </a:lnL>
                    <a:lnR w="3175">
                      <a:solidFill>
                        <a:srgbClr val="8E8E8E"/>
                      </a:solidFill>
                      <a:prstDash val="solid"/>
                    </a:lnR>
                    <a:lnT w="3175">
                      <a:solidFill>
                        <a:srgbClr val="8E8E8E"/>
                      </a:solidFill>
                      <a:prstDash val="solid"/>
                    </a:lnT>
                    <a:lnB w="3175">
                      <a:solidFill>
                        <a:srgbClr val="8E8E8E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44450" marB="0">
                    <a:lnL w="3175">
                      <a:solidFill>
                        <a:srgbClr val="8E8E8E"/>
                      </a:solidFill>
                      <a:prstDash val="solid"/>
                    </a:lnL>
                    <a:lnR w="3175">
                      <a:solidFill>
                        <a:srgbClr val="8E8E8E"/>
                      </a:solidFill>
                      <a:prstDash val="solid"/>
                    </a:lnR>
                    <a:lnT w="3175">
                      <a:solidFill>
                        <a:srgbClr val="8E8E8E"/>
                      </a:solidFill>
                      <a:prstDash val="solid"/>
                    </a:lnT>
                    <a:lnB w="3175">
                      <a:solidFill>
                        <a:srgbClr val="8E8E8E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8E8E8E"/>
                      </a:solidFill>
                      <a:prstDash val="solid"/>
                    </a:lnL>
                    <a:lnR w="12700">
                      <a:solidFill>
                        <a:srgbClr val="FF9700"/>
                      </a:solidFill>
                      <a:prstDash val="solid"/>
                    </a:lnR>
                    <a:lnT w="12700" cap="flat" cmpd="sng" algn="ctr">
                      <a:solidFill>
                        <a:srgbClr val="FF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5">
                  <a:txBody>
                    <a:bodyPr/>
                    <a:lstStyle/>
                    <a:p>
                      <a:pPr marL="92075" marR="81280" algn="just">
                        <a:lnSpc>
                          <a:spcPct val="102000"/>
                        </a:lnSpc>
                        <a:spcBef>
                          <a:spcPts val="330"/>
                        </a:spcBef>
                      </a:pPr>
                      <a:r>
                        <a:rPr sz="105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В</a:t>
                      </a:r>
                      <a:r>
                        <a:rPr sz="1050" spc="34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05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целях</a:t>
                      </a:r>
                      <a:r>
                        <a:rPr sz="1050" spc="355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05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обеспечения</a:t>
                      </a:r>
                      <a:r>
                        <a:rPr sz="1050" spc="335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05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индивидуальных</a:t>
                      </a:r>
                      <a:r>
                        <a:rPr sz="1050" spc="355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05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потребностей</a:t>
                      </a:r>
                      <a:r>
                        <a:rPr sz="1050" spc="35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05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обучающихся</a:t>
                      </a:r>
                      <a:r>
                        <a:rPr sz="1050" spc="34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05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часть</a:t>
                      </a:r>
                      <a:r>
                        <a:rPr sz="1050" spc="35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05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учебного</a:t>
                      </a:r>
                      <a:r>
                        <a:rPr sz="1050" spc="34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050" spc="-1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плана, </a:t>
                      </a:r>
                      <a:r>
                        <a:rPr sz="105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формируемая</a:t>
                      </a:r>
                      <a:r>
                        <a:rPr sz="1050" spc="204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 </a:t>
                      </a:r>
                      <a:r>
                        <a:rPr sz="105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участниками</a:t>
                      </a:r>
                      <a:r>
                        <a:rPr sz="1050" spc="204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 </a:t>
                      </a:r>
                      <a:r>
                        <a:rPr sz="105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образовательных</a:t>
                      </a:r>
                      <a:r>
                        <a:rPr sz="1050" spc="195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 </a:t>
                      </a:r>
                      <a:r>
                        <a:rPr sz="105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отношений</a:t>
                      </a:r>
                      <a:r>
                        <a:rPr sz="1050" spc="20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 </a:t>
                      </a:r>
                      <a:r>
                        <a:rPr sz="1050" b="1" i="1" dirty="0">
                          <a:solidFill>
                            <a:srgbClr val="253147"/>
                          </a:solidFill>
                          <a:latin typeface="Arial" panose="020B0604020202020204"/>
                          <a:cs typeface="Arial" panose="020B0604020202020204"/>
                        </a:rPr>
                        <a:t>из</a:t>
                      </a:r>
                      <a:r>
                        <a:rPr sz="1050" b="1" i="1" spc="190" dirty="0">
                          <a:solidFill>
                            <a:srgbClr val="253147"/>
                          </a:solidFill>
                          <a:latin typeface="Arial" panose="020B0604020202020204"/>
                          <a:cs typeface="Arial" panose="020B0604020202020204"/>
                        </a:rPr>
                        <a:t>  </a:t>
                      </a:r>
                      <a:r>
                        <a:rPr sz="1050" b="1" i="1" dirty="0">
                          <a:solidFill>
                            <a:srgbClr val="253147"/>
                          </a:solidFill>
                          <a:latin typeface="Arial" panose="020B0604020202020204"/>
                          <a:cs typeface="Arial" panose="020B0604020202020204"/>
                        </a:rPr>
                        <a:t>перечня,</a:t>
                      </a:r>
                      <a:r>
                        <a:rPr sz="1050" b="1" i="1" spc="190" dirty="0">
                          <a:solidFill>
                            <a:srgbClr val="253147"/>
                          </a:solidFill>
                          <a:latin typeface="Arial" panose="020B0604020202020204"/>
                          <a:cs typeface="Arial" panose="020B0604020202020204"/>
                        </a:rPr>
                        <a:t>  </a:t>
                      </a:r>
                      <a:r>
                        <a:rPr sz="1050" b="1" i="1" spc="-10" dirty="0">
                          <a:solidFill>
                            <a:srgbClr val="253147"/>
                          </a:solidFill>
                          <a:latin typeface="Arial" panose="020B0604020202020204"/>
                          <a:cs typeface="Arial" panose="020B0604020202020204"/>
                        </a:rPr>
                        <a:t>предлагаемого </a:t>
                      </a:r>
                      <a:r>
                        <a:rPr sz="1050" b="1" i="1" dirty="0">
                          <a:solidFill>
                            <a:srgbClr val="253147"/>
                          </a:solidFill>
                          <a:latin typeface="Arial" panose="020B0604020202020204"/>
                          <a:cs typeface="Arial" panose="020B0604020202020204"/>
                        </a:rPr>
                        <a:t>Организацией</a:t>
                      </a:r>
                      <a:r>
                        <a:rPr sz="105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,</a:t>
                      </a:r>
                      <a:r>
                        <a:rPr sz="1050" spc="48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05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включает</a:t>
                      </a:r>
                      <a:r>
                        <a:rPr sz="1050" spc="47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05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учебные</a:t>
                      </a:r>
                      <a:r>
                        <a:rPr sz="1050" spc="465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05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предметы,</a:t>
                      </a:r>
                      <a:r>
                        <a:rPr sz="1050" spc="475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05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учебные</a:t>
                      </a:r>
                      <a:r>
                        <a:rPr sz="1050" spc="459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05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курсы</a:t>
                      </a:r>
                      <a:r>
                        <a:rPr sz="1050" spc="47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05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(в</a:t>
                      </a:r>
                      <a:r>
                        <a:rPr sz="1050" spc="459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05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том</a:t>
                      </a:r>
                      <a:r>
                        <a:rPr sz="1050" spc="459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05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числе</a:t>
                      </a:r>
                      <a:r>
                        <a:rPr sz="1050" spc="47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050" spc="-1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внеурочной </a:t>
                      </a:r>
                      <a:r>
                        <a:rPr sz="105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деятельности),</a:t>
                      </a:r>
                      <a:r>
                        <a:rPr sz="1050" spc="43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 </a:t>
                      </a:r>
                      <a:r>
                        <a:rPr sz="105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учебные</a:t>
                      </a:r>
                      <a:r>
                        <a:rPr sz="1050" spc="425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 </a:t>
                      </a:r>
                      <a:r>
                        <a:rPr sz="105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модули</a:t>
                      </a:r>
                      <a:r>
                        <a:rPr sz="1050" spc="44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 </a:t>
                      </a:r>
                      <a:r>
                        <a:rPr sz="105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по</a:t>
                      </a:r>
                      <a:r>
                        <a:rPr sz="1050" spc="425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 </a:t>
                      </a:r>
                      <a:r>
                        <a:rPr sz="105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выбору</a:t>
                      </a:r>
                      <a:r>
                        <a:rPr sz="1050" spc="425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 </a:t>
                      </a:r>
                      <a:r>
                        <a:rPr sz="105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обучающихся,</a:t>
                      </a:r>
                      <a:r>
                        <a:rPr sz="1050" spc="43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 </a:t>
                      </a:r>
                      <a:r>
                        <a:rPr sz="105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родителей</a:t>
                      </a:r>
                      <a:r>
                        <a:rPr sz="1050" spc="43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 </a:t>
                      </a:r>
                      <a:r>
                        <a:rPr sz="1050" spc="-1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(законных </a:t>
                      </a:r>
                      <a:r>
                        <a:rPr sz="105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представителей)</a:t>
                      </a:r>
                      <a:r>
                        <a:rPr sz="1050" spc="19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 </a:t>
                      </a:r>
                      <a:r>
                        <a:rPr sz="105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несовершеннолетних</a:t>
                      </a:r>
                      <a:r>
                        <a:rPr sz="1050" spc="195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 </a:t>
                      </a:r>
                      <a:r>
                        <a:rPr sz="105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обучающихся,</a:t>
                      </a:r>
                      <a:r>
                        <a:rPr sz="1050" spc="195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 </a:t>
                      </a:r>
                      <a:r>
                        <a:rPr sz="105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в</a:t>
                      </a:r>
                      <a:r>
                        <a:rPr sz="1050" spc="185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 </a:t>
                      </a:r>
                      <a:r>
                        <a:rPr sz="105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том</a:t>
                      </a:r>
                      <a:r>
                        <a:rPr sz="1050" spc="19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 </a:t>
                      </a:r>
                      <a:r>
                        <a:rPr sz="105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числе</a:t>
                      </a:r>
                      <a:r>
                        <a:rPr sz="1050" spc="185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 </a:t>
                      </a:r>
                      <a:r>
                        <a:rPr sz="1050" spc="-1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предусматривающие </a:t>
                      </a:r>
                      <a:r>
                        <a:rPr sz="105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углубленное</a:t>
                      </a:r>
                      <a:r>
                        <a:rPr sz="1050" spc="275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05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изучение</a:t>
                      </a:r>
                      <a:r>
                        <a:rPr sz="1050" spc="29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05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учебных</a:t>
                      </a:r>
                      <a:r>
                        <a:rPr sz="1050" spc="285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05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предметов,</a:t>
                      </a:r>
                      <a:r>
                        <a:rPr sz="1050" spc="285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05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с</a:t>
                      </a:r>
                      <a:r>
                        <a:rPr sz="1050" spc="30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05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целью</a:t>
                      </a:r>
                      <a:r>
                        <a:rPr sz="1050" spc="29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05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удовлетворения</a:t>
                      </a:r>
                      <a:r>
                        <a:rPr sz="1050" spc="275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05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различных</a:t>
                      </a:r>
                      <a:r>
                        <a:rPr sz="1050" spc="285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050" spc="-1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интересов </a:t>
                      </a:r>
                      <a:r>
                        <a:rPr sz="105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обучающихся,</a:t>
                      </a:r>
                      <a:r>
                        <a:rPr sz="1050" spc="215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 </a:t>
                      </a:r>
                      <a:r>
                        <a:rPr sz="105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потребностей</a:t>
                      </a:r>
                      <a:r>
                        <a:rPr sz="1050" spc="22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 </a:t>
                      </a:r>
                      <a:r>
                        <a:rPr sz="105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в</a:t>
                      </a:r>
                      <a:r>
                        <a:rPr sz="1050" spc="215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 </a:t>
                      </a:r>
                      <a:r>
                        <a:rPr sz="105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физическом</a:t>
                      </a:r>
                      <a:r>
                        <a:rPr sz="1050" spc="22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 </a:t>
                      </a:r>
                      <a:r>
                        <a:rPr sz="105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развитии</a:t>
                      </a:r>
                      <a:r>
                        <a:rPr sz="1050" spc="22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 </a:t>
                      </a:r>
                      <a:r>
                        <a:rPr sz="105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и</a:t>
                      </a:r>
                      <a:r>
                        <a:rPr sz="1050" spc="22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 </a:t>
                      </a:r>
                      <a:r>
                        <a:rPr sz="105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совершенствовании,</a:t>
                      </a:r>
                      <a:r>
                        <a:rPr sz="1050" spc="22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 </a:t>
                      </a:r>
                      <a:r>
                        <a:rPr sz="105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а</a:t>
                      </a:r>
                      <a:r>
                        <a:rPr sz="1050" spc="215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 </a:t>
                      </a:r>
                      <a:r>
                        <a:rPr sz="1050" spc="-1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также </a:t>
                      </a:r>
                      <a:r>
                        <a:rPr sz="105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учитывающие</a:t>
                      </a:r>
                      <a:r>
                        <a:rPr sz="1050" spc="65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05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этнокультурные</a:t>
                      </a:r>
                      <a:r>
                        <a:rPr sz="1050" spc="6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05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интересы,</a:t>
                      </a:r>
                      <a:r>
                        <a:rPr sz="1050" spc="75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05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особые</a:t>
                      </a:r>
                      <a:r>
                        <a:rPr sz="1050" spc="6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05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образовательные</a:t>
                      </a:r>
                      <a:r>
                        <a:rPr sz="1050" spc="6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05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потребности</a:t>
                      </a:r>
                      <a:r>
                        <a:rPr sz="1050" spc="75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050" spc="-1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обучающихся </a:t>
                      </a:r>
                      <a:r>
                        <a:rPr sz="105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с</a:t>
                      </a:r>
                      <a:r>
                        <a:rPr sz="1050" spc="3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050" spc="-20" dirty="0">
                          <a:solidFill>
                            <a:srgbClr val="253147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ОВЗ.</a:t>
                      </a:r>
                      <a:endParaRPr sz="1050">
                        <a:latin typeface="Microsoft Sans Serif" panose="020B0604020202020204"/>
                        <a:cs typeface="Microsoft Sans Serif" panose="020B0604020202020204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9700"/>
                      </a:solidFill>
                      <a:prstDash val="solid"/>
                    </a:lnL>
                    <a:lnR w="12700">
                      <a:solidFill>
                        <a:srgbClr val="FF9700"/>
                      </a:solidFill>
                      <a:prstDash val="solid"/>
                    </a:lnR>
                    <a:lnT w="12700">
                      <a:solidFill>
                        <a:srgbClr val="FF9700"/>
                      </a:solidFill>
                      <a:prstDash val="solid"/>
                    </a:lnT>
                    <a:lnB w="12700">
                      <a:solidFill>
                        <a:srgbClr val="FF9700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97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787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3175">
                      <a:solidFill>
                        <a:srgbClr val="8E8E8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b="1" spc="-10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Технология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4450" marB="0">
                    <a:lnL w="3175">
                      <a:solidFill>
                        <a:srgbClr val="8E8E8E"/>
                      </a:solidFill>
                      <a:prstDash val="solid"/>
                    </a:lnL>
                    <a:lnR w="3175">
                      <a:solidFill>
                        <a:srgbClr val="8E8E8E"/>
                      </a:solidFill>
                      <a:prstDash val="solid"/>
                    </a:lnR>
                    <a:lnT w="3175">
                      <a:solidFill>
                        <a:srgbClr val="8E8E8E"/>
                      </a:solidFill>
                      <a:prstDash val="solid"/>
                    </a:lnT>
                    <a:lnB w="3175">
                      <a:solidFill>
                        <a:srgbClr val="8E8E8E"/>
                      </a:solidFill>
                      <a:prstDash val="solid"/>
                    </a:lnB>
                    <a:solidFill>
                      <a:srgbClr val="FFF5E7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b="1" spc="-10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Технология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4450" marB="0">
                    <a:lnL w="3175">
                      <a:solidFill>
                        <a:srgbClr val="8E8E8E"/>
                      </a:solidFill>
                      <a:prstDash val="solid"/>
                    </a:lnL>
                    <a:lnR w="3175">
                      <a:solidFill>
                        <a:srgbClr val="8E8E8E"/>
                      </a:solidFill>
                      <a:prstDash val="solid"/>
                    </a:lnR>
                    <a:lnT w="3175">
                      <a:solidFill>
                        <a:srgbClr val="8E8E8E"/>
                      </a:solidFill>
                      <a:prstDash val="solid"/>
                    </a:lnT>
                    <a:lnB w="3175">
                      <a:solidFill>
                        <a:srgbClr val="8E8E8E"/>
                      </a:solidFill>
                      <a:prstDash val="solid"/>
                    </a:lnB>
                    <a:solidFill>
                      <a:srgbClr val="FFF5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L w="3175">
                      <a:solidFill>
                        <a:srgbClr val="8E8E8E"/>
                      </a:solidFill>
                      <a:prstDash val="solid"/>
                    </a:lnL>
                    <a:lnR w="12700">
                      <a:solidFill>
                        <a:srgbClr val="FF97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41910" marB="0">
                    <a:lnL w="12700">
                      <a:solidFill>
                        <a:srgbClr val="FF9700"/>
                      </a:solidFill>
                      <a:prstDash val="solid"/>
                    </a:lnL>
                    <a:lnR w="12700">
                      <a:solidFill>
                        <a:srgbClr val="FF9700"/>
                      </a:solidFill>
                      <a:prstDash val="solid"/>
                    </a:lnR>
                    <a:lnT w="12700">
                      <a:solidFill>
                        <a:srgbClr val="FF9700"/>
                      </a:solidFill>
                      <a:prstDash val="solid"/>
                    </a:lnT>
                    <a:lnB w="12700">
                      <a:solidFill>
                        <a:srgbClr val="FF97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L w="12700">
                      <a:solidFill>
                        <a:srgbClr val="FF97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787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3175">
                      <a:solidFill>
                        <a:srgbClr val="8E8E8E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 marL="95885" marR="8953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b="1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Физическая</a:t>
                      </a:r>
                      <a:r>
                        <a:rPr sz="1200" b="1" spc="-75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культура</a:t>
                      </a:r>
                      <a:r>
                        <a:rPr sz="1200" b="1" spc="-35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spc="-50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и </a:t>
                      </a:r>
                      <a:r>
                        <a:rPr sz="1200" b="1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основы</a:t>
                      </a:r>
                      <a:r>
                        <a:rPr sz="1200" b="1" spc="-35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безопасности жизнедеятельности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4450" marB="0">
                    <a:lnL w="3175">
                      <a:solidFill>
                        <a:srgbClr val="8E8E8E"/>
                      </a:solidFill>
                      <a:prstDash val="solid"/>
                    </a:lnL>
                    <a:lnR w="3175">
                      <a:solidFill>
                        <a:srgbClr val="8E8E8E"/>
                      </a:solidFill>
                      <a:prstDash val="solid"/>
                    </a:lnR>
                    <a:lnT w="3175">
                      <a:solidFill>
                        <a:srgbClr val="8E8E8E"/>
                      </a:solidFill>
                      <a:prstDash val="solid"/>
                    </a:lnT>
                    <a:lnB w="3175">
                      <a:solidFill>
                        <a:srgbClr val="8E8E8E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b="1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Основы</a:t>
                      </a:r>
                      <a:r>
                        <a:rPr sz="1200" b="1" spc="-45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безопасности</a:t>
                      </a:r>
                      <a:r>
                        <a:rPr sz="1200" b="1" spc="-55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жизнедеятельности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4450" marB="0">
                    <a:lnL w="3175">
                      <a:solidFill>
                        <a:srgbClr val="8E8E8E"/>
                      </a:solidFill>
                      <a:prstDash val="solid"/>
                    </a:lnL>
                    <a:lnR w="3175">
                      <a:solidFill>
                        <a:srgbClr val="8E8E8E"/>
                      </a:solidFill>
                      <a:prstDash val="solid"/>
                    </a:lnR>
                    <a:lnT w="3175">
                      <a:solidFill>
                        <a:srgbClr val="8E8E8E"/>
                      </a:solidFill>
                      <a:prstDash val="solid"/>
                    </a:lnT>
                    <a:lnB w="3175">
                      <a:solidFill>
                        <a:srgbClr val="8E8E8E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L w="3175">
                      <a:solidFill>
                        <a:srgbClr val="8E8E8E"/>
                      </a:solidFill>
                      <a:prstDash val="solid"/>
                    </a:lnL>
                    <a:lnR w="12700">
                      <a:solidFill>
                        <a:srgbClr val="FF97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41910" marB="0">
                    <a:lnL w="12700">
                      <a:solidFill>
                        <a:srgbClr val="FF9700"/>
                      </a:solidFill>
                      <a:prstDash val="solid"/>
                    </a:lnL>
                    <a:lnR w="12700">
                      <a:solidFill>
                        <a:srgbClr val="FF9700"/>
                      </a:solidFill>
                      <a:prstDash val="solid"/>
                    </a:lnR>
                    <a:lnT w="12700">
                      <a:solidFill>
                        <a:srgbClr val="FF9700"/>
                      </a:solidFill>
                      <a:prstDash val="solid"/>
                    </a:lnT>
                    <a:lnB w="12700">
                      <a:solidFill>
                        <a:srgbClr val="FF97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L w="12700">
                      <a:solidFill>
                        <a:srgbClr val="FF97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3175">
                      <a:solidFill>
                        <a:srgbClr val="8E8E8E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44450" marB="0">
                    <a:lnL w="3175">
                      <a:solidFill>
                        <a:srgbClr val="8E8E8E"/>
                      </a:solidFill>
                      <a:prstDash val="solid"/>
                    </a:lnL>
                    <a:lnR w="3175">
                      <a:solidFill>
                        <a:srgbClr val="8E8E8E"/>
                      </a:solidFill>
                      <a:prstDash val="solid"/>
                    </a:lnR>
                    <a:lnT w="3175">
                      <a:solidFill>
                        <a:srgbClr val="8E8E8E"/>
                      </a:solidFill>
                      <a:prstDash val="solid"/>
                    </a:lnT>
                    <a:lnB w="3175">
                      <a:solidFill>
                        <a:srgbClr val="8E8E8E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b="1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Физическая</a:t>
                      </a:r>
                      <a:r>
                        <a:rPr sz="1200" b="1" spc="-65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80808"/>
                          </a:solidFill>
                          <a:latin typeface="Arial" panose="020B0604020202020204"/>
                          <a:cs typeface="Arial" panose="020B0604020202020204"/>
                        </a:rPr>
                        <a:t>культура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4450" marB="0">
                    <a:lnL w="3175">
                      <a:solidFill>
                        <a:srgbClr val="8E8E8E"/>
                      </a:solidFill>
                      <a:prstDash val="solid"/>
                    </a:lnL>
                    <a:lnR w="3175">
                      <a:solidFill>
                        <a:srgbClr val="8E8E8E"/>
                      </a:solidFill>
                      <a:prstDash val="solid"/>
                    </a:lnR>
                    <a:lnT w="3175">
                      <a:solidFill>
                        <a:srgbClr val="8E8E8E"/>
                      </a:solidFill>
                      <a:prstDash val="solid"/>
                    </a:lnT>
                    <a:lnB w="3175">
                      <a:solidFill>
                        <a:srgbClr val="8E8E8E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L w="3175">
                      <a:solidFill>
                        <a:srgbClr val="8E8E8E"/>
                      </a:solidFill>
                      <a:prstDash val="solid"/>
                    </a:lnL>
                    <a:lnR w="12700">
                      <a:solidFill>
                        <a:srgbClr val="FF97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41910" marB="0">
                    <a:lnL w="12700">
                      <a:solidFill>
                        <a:srgbClr val="FF9700"/>
                      </a:solidFill>
                      <a:prstDash val="solid"/>
                    </a:lnL>
                    <a:lnR w="12700">
                      <a:solidFill>
                        <a:srgbClr val="FF9700"/>
                      </a:solidFill>
                      <a:prstDash val="solid"/>
                    </a:lnR>
                    <a:lnT w="12700">
                      <a:solidFill>
                        <a:srgbClr val="FF9700"/>
                      </a:solidFill>
                      <a:prstDash val="solid"/>
                    </a:lnT>
                    <a:lnB w="12700">
                      <a:solidFill>
                        <a:srgbClr val="FF97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L w="12700">
                      <a:solidFill>
                        <a:srgbClr val="FF97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4419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3175">
                      <a:solidFill>
                        <a:srgbClr val="8E8E8E"/>
                      </a:solidFill>
                      <a:prstDash val="soli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marL="95885" marR="84645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300" b="1" i="1" dirty="0">
                          <a:solidFill>
                            <a:srgbClr val="253147"/>
                          </a:solidFill>
                          <a:latin typeface="Arial" panose="020B0604020202020204"/>
                          <a:cs typeface="Arial" panose="020B0604020202020204"/>
                        </a:rPr>
                        <a:t>Часть,</a:t>
                      </a:r>
                      <a:r>
                        <a:rPr sz="1300" b="1" i="1" spc="-50" dirty="0">
                          <a:solidFill>
                            <a:srgbClr val="253147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300" b="1" i="1" dirty="0">
                          <a:solidFill>
                            <a:srgbClr val="253147"/>
                          </a:solidFill>
                          <a:latin typeface="Arial" panose="020B0604020202020204"/>
                          <a:cs typeface="Arial" panose="020B0604020202020204"/>
                        </a:rPr>
                        <a:t>формируемая</a:t>
                      </a:r>
                      <a:r>
                        <a:rPr sz="1300" b="1" i="1" spc="-40" dirty="0">
                          <a:solidFill>
                            <a:srgbClr val="253147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300" b="1" i="1" dirty="0">
                          <a:solidFill>
                            <a:srgbClr val="253147"/>
                          </a:solidFill>
                          <a:latin typeface="Arial" panose="020B0604020202020204"/>
                          <a:cs typeface="Arial" panose="020B0604020202020204"/>
                        </a:rPr>
                        <a:t>участниками</a:t>
                      </a:r>
                      <a:r>
                        <a:rPr sz="1300" b="1" i="1" spc="-35" dirty="0">
                          <a:solidFill>
                            <a:srgbClr val="253147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300" b="1" i="1" spc="-10" dirty="0">
                          <a:solidFill>
                            <a:srgbClr val="253147"/>
                          </a:solidFill>
                          <a:latin typeface="Arial" panose="020B0604020202020204"/>
                          <a:cs typeface="Arial" panose="020B0604020202020204"/>
                        </a:rPr>
                        <a:t>образовательных отношений</a:t>
                      </a:r>
                      <a:endParaRPr sz="13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3815" marB="0">
                    <a:lnL w="3175">
                      <a:solidFill>
                        <a:srgbClr val="8E8E8E"/>
                      </a:solidFill>
                      <a:prstDash val="solid"/>
                    </a:lnL>
                    <a:lnR w="3175">
                      <a:solidFill>
                        <a:srgbClr val="8E8E8E"/>
                      </a:solidFill>
                      <a:prstDash val="solid"/>
                    </a:lnR>
                    <a:lnT w="3175">
                      <a:solidFill>
                        <a:srgbClr val="8E8E8E"/>
                      </a:solidFill>
                      <a:prstDash val="solid"/>
                    </a:lnT>
                    <a:lnB w="3175">
                      <a:solidFill>
                        <a:srgbClr val="8E8E8E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L w="3175">
                      <a:solidFill>
                        <a:srgbClr val="8E8E8E"/>
                      </a:solidFill>
                      <a:prstDash val="solid"/>
                    </a:lnL>
                    <a:lnR w="12700">
                      <a:solidFill>
                        <a:srgbClr val="FF97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41910" marB="0">
                    <a:lnL w="12700">
                      <a:solidFill>
                        <a:srgbClr val="FF9700"/>
                      </a:solidFill>
                      <a:prstDash val="solid"/>
                    </a:lnL>
                    <a:lnR w="12700">
                      <a:solidFill>
                        <a:srgbClr val="FF9700"/>
                      </a:solidFill>
                      <a:prstDash val="solid"/>
                    </a:lnR>
                    <a:lnT w="12700">
                      <a:solidFill>
                        <a:srgbClr val="FF9700"/>
                      </a:solidFill>
                      <a:prstDash val="solid"/>
                    </a:lnT>
                    <a:lnB w="12700">
                      <a:solidFill>
                        <a:srgbClr val="FF97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L w="12700">
                      <a:solidFill>
                        <a:srgbClr val="FF97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3175">
                      <a:solidFill>
                        <a:srgbClr val="8E8E8E"/>
                      </a:solidFill>
                      <a:prstDash val="soli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43815" marB="0">
                    <a:lnL w="3175">
                      <a:solidFill>
                        <a:srgbClr val="8E8E8E"/>
                      </a:solidFill>
                      <a:prstDash val="solid"/>
                    </a:lnL>
                    <a:lnR w="3175">
                      <a:solidFill>
                        <a:srgbClr val="8E8E8E"/>
                      </a:solidFill>
                      <a:prstDash val="solid"/>
                    </a:lnR>
                    <a:lnT w="3175">
                      <a:solidFill>
                        <a:srgbClr val="8E8E8E"/>
                      </a:solidFill>
                      <a:prstDash val="solid"/>
                    </a:lnT>
                    <a:lnB w="3175">
                      <a:solidFill>
                        <a:srgbClr val="8E8E8E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175">
                      <a:solidFill>
                        <a:srgbClr val="8E8E8E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65920" y="6195059"/>
            <a:ext cx="2926080" cy="407034"/>
          </a:xfrm>
          <a:custGeom>
            <a:avLst/>
            <a:gdLst/>
            <a:ahLst/>
            <a:cxnLst/>
            <a:rect l="l" t="t" r="r" b="b"/>
            <a:pathLst>
              <a:path w="2926079" h="407034">
                <a:moveTo>
                  <a:pt x="2926080" y="0"/>
                </a:moveTo>
                <a:lnTo>
                  <a:pt x="406908" y="0"/>
                </a:lnTo>
                <a:lnTo>
                  <a:pt x="397764" y="0"/>
                </a:lnTo>
                <a:lnTo>
                  <a:pt x="397764" y="9144"/>
                </a:lnTo>
                <a:lnTo>
                  <a:pt x="0" y="406908"/>
                </a:lnTo>
                <a:lnTo>
                  <a:pt x="397764" y="406908"/>
                </a:lnTo>
                <a:lnTo>
                  <a:pt x="406908" y="406908"/>
                </a:lnTo>
                <a:lnTo>
                  <a:pt x="2926080" y="406908"/>
                </a:lnTo>
                <a:lnTo>
                  <a:pt x="2926080" y="0"/>
                </a:lnTo>
                <a:close/>
              </a:path>
            </a:pathLst>
          </a:custGeom>
          <a:solidFill>
            <a:srgbClr val="FF9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5944" y="772668"/>
            <a:ext cx="8080248" cy="572414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5"/>
              </a:lnSpc>
            </a:pPr>
            <a:fld id="{81D60167-4931-47E6-BA6A-407CBD079E47}" type="slidenum">
              <a:rPr spc="-25" dirty="0"/>
              <a:t>31</a:t>
            </a:fld>
            <a:endParaRPr spc="-25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9619" y="169163"/>
            <a:ext cx="1041400" cy="346075"/>
          </a:xfrm>
          <a:custGeom>
            <a:avLst/>
            <a:gdLst/>
            <a:ahLst/>
            <a:cxnLst/>
            <a:rect l="l" t="t" r="r" b="b"/>
            <a:pathLst>
              <a:path w="1041400" h="346075">
                <a:moveTo>
                  <a:pt x="337565" y="0"/>
                </a:moveTo>
                <a:lnTo>
                  <a:pt x="0" y="345947"/>
                </a:lnTo>
                <a:lnTo>
                  <a:pt x="1040891" y="345947"/>
                </a:lnTo>
                <a:lnTo>
                  <a:pt x="337565" y="0"/>
                </a:lnTo>
                <a:close/>
              </a:path>
            </a:pathLst>
          </a:custGeom>
          <a:solidFill>
            <a:srgbClr val="25314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431020" cy="1769745"/>
            <a:chOff x="0" y="0"/>
            <a:chExt cx="9431020" cy="176974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008745" cy="1769745"/>
            </a:xfrm>
            <a:custGeom>
              <a:avLst/>
              <a:gdLst/>
              <a:ahLst/>
              <a:cxnLst/>
              <a:rect l="l" t="t" r="r" b="b"/>
              <a:pathLst>
                <a:path w="9008745" h="1769745">
                  <a:moveTo>
                    <a:pt x="9008364" y="0"/>
                  </a:moveTo>
                  <a:lnTo>
                    <a:pt x="7245096" y="0"/>
                  </a:lnTo>
                  <a:lnTo>
                    <a:pt x="7239000" y="0"/>
                  </a:lnTo>
                  <a:lnTo>
                    <a:pt x="0" y="0"/>
                  </a:lnTo>
                  <a:lnTo>
                    <a:pt x="0" y="1769364"/>
                  </a:lnTo>
                  <a:lnTo>
                    <a:pt x="7239000" y="1769364"/>
                  </a:lnTo>
                  <a:lnTo>
                    <a:pt x="7245096" y="1769364"/>
                  </a:lnTo>
                  <a:lnTo>
                    <a:pt x="7245096" y="1763268"/>
                  </a:lnTo>
                  <a:lnTo>
                    <a:pt x="9008364" y="0"/>
                  </a:lnTo>
                  <a:close/>
                </a:path>
              </a:pathLst>
            </a:custGeom>
            <a:solidFill>
              <a:srgbClr val="C6D2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400288" y="507491"/>
              <a:ext cx="1030605" cy="1030605"/>
            </a:xfrm>
            <a:custGeom>
              <a:avLst/>
              <a:gdLst/>
              <a:ahLst/>
              <a:cxnLst/>
              <a:rect l="l" t="t" r="r" b="b"/>
              <a:pathLst>
                <a:path w="1030604" h="1030605">
                  <a:moveTo>
                    <a:pt x="1030223" y="0"/>
                  </a:moveTo>
                  <a:lnTo>
                    <a:pt x="0" y="0"/>
                  </a:lnTo>
                  <a:lnTo>
                    <a:pt x="0" y="1030224"/>
                  </a:lnTo>
                  <a:lnTo>
                    <a:pt x="1030223" y="0"/>
                  </a:lnTo>
                  <a:close/>
                </a:path>
              </a:pathLst>
            </a:custGeom>
            <a:solidFill>
              <a:srgbClr val="3E52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9262871" y="6597395"/>
            <a:ext cx="525780" cy="175260"/>
          </a:xfrm>
          <a:custGeom>
            <a:avLst/>
            <a:gdLst/>
            <a:ahLst/>
            <a:cxnLst/>
            <a:rect l="l" t="t" r="r" b="b"/>
            <a:pathLst>
              <a:path w="525779" h="175259">
                <a:moveTo>
                  <a:pt x="525779" y="0"/>
                </a:moveTo>
                <a:lnTo>
                  <a:pt x="0" y="0"/>
                </a:lnTo>
                <a:lnTo>
                  <a:pt x="355346" y="175259"/>
                </a:lnTo>
                <a:lnTo>
                  <a:pt x="525779" y="0"/>
                </a:lnTo>
                <a:close/>
              </a:path>
            </a:pathLst>
          </a:custGeom>
          <a:solidFill>
            <a:srgbClr val="D26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9265919" y="5963411"/>
            <a:ext cx="2926080" cy="894715"/>
            <a:chOff x="9265919" y="5963411"/>
            <a:chExt cx="2926080" cy="894715"/>
          </a:xfrm>
        </p:grpSpPr>
        <p:sp>
          <p:nvSpPr>
            <p:cNvPr id="8" name="object 8"/>
            <p:cNvSpPr/>
            <p:nvPr/>
          </p:nvSpPr>
          <p:spPr>
            <a:xfrm>
              <a:off x="9474708" y="5963411"/>
              <a:ext cx="2717800" cy="894715"/>
            </a:xfrm>
            <a:custGeom>
              <a:avLst/>
              <a:gdLst/>
              <a:ahLst/>
              <a:cxnLst/>
              <a:rect l="l" t="t" r="r" b="b"/>
              <a:pathLst>
                <a:path w="2717800" h="894715">
                  <a:moveTo>
                    <a:pt x="2717279" y="0"/>
                  </a:moveTo>
                  <a:lnTo>
                    <a:pt x="894588" y="0"/>
                  </a:lnTo>
                  <a:lnTo>
                    <a:pt x="891540" y="0"/>
                  </a:lnTo>
                  <a:lnTo>
                    <a:pt x="891540" y="3048"/>
                  </a:lnTo>
                  <a:lnTo>
                    <a:pt x="0" y="894588"/>
                  </a:lnTo>
                  <a:lnTo>
                    <a:pt x="891540" y="894588"/>
                  </a:lnTo>
                  <a:lnTo>
                    <a:pt x="894588" y="894588"/>
                  </a:lnTo>
                  <a:lnTo>
                    <a:pt x="2717279" y="894588"/>
                  </a:lnTo>
                  <a:lnTo>
                    <a:pt x="2717279" y="0"/>
                  </a:lnTo>
                  <a:close/>
                </a:path>
              </a:pathLst>
            </a:custGeom>
            <a:solidFill>
              <a:srgbClr val="C6D2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265920" y="6195059"/>
              <a:ext cx="2926080" cy="407034"/>
            </a:xfrm>
            <a:custGeom>
              <a:avLst/>
              <a:gdLst/>
              <a:ahLst/>
              <a:cxnLst/>
              <a:rect l="l" t="t" r="r" b="b"/>
              <a:pathLst>
                <a:path w="2926079" h="407034">
                  <a:moveTo>
                    <a:pt x="2926080" y="0"/>
                  </a:moveTo>
                  <a:lnTo>
                    <a:pt x="406908" y="0"/>
                  </a:lnTo>
                  <a:lnTo>
                    <a:pt x="397764" y="0"/>
                  </a:lnTo>
                  <a:lnTo>
                    <a:pt x="397764" y="9144"/>
                  </a:lnTo>
                  <a:lnTo>
                    <a:pt x="0" y="406908"/>
                  </a:lnTo>
                  <a:lnTo>
                    <a:pt x="397764" y="406908"/>
                  </a:lnTo>
                  <a:lnTo>
                    <a:pt x="406908" y="406908"/>
                  </a:lnTo>
                  <a:lnTo>
                    <a:pt x="2926080" y="406908"/>
                  </a:lnTo>
                  <a:lnTo>
                    <a:pt x="2926080" y="0"/>
                  </a:lnTo>
                  <a:close/>
                </a:path>
              </a:pathLst>
            </a:custGeom>
            <a:solidFill>
              <a:srgbClr val="FF9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4999" y="2121046"/>
            <a:ext cx="7211505" cy="382064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0" y="507491"/>
            <a:ext cx="8404860" cy="1030605"/>
          </a:xfrm>
          <a:prstGeom prst="rect">
            <a:avLst/>
          </a:prstGeom>
          <a:solidFill>
            <a:srgbClr val="3E5278"/>
          </a:solidFill>
        </p:spPr>
        <p:txBody>
          <a:bodyPr vert="horz" wrap="square" lIns="0" tIns="116205" rIns="0" bIns="0" rtlCol="0">
            <a:spAutoFit/>
          </a:bodyPr>
          <a:lstStyle/>
          <a:p>
            <a:pPr marL="763270">
              <a:lnSpc>
                <a:spcPct val="100000"/>
              </a:lnSpc>
              <a:spcBef>
                <a:spcPts val="915"/>
              </a:spcBef>
            </a:pPr>
            <a:r>
              <a:rPr sz="18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ФОРМИРУЮЩИЙ</a:t>
            </a:r>
            <a:r>
              <a:rPr sz="1800" b="1" spc="-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(РАЗВИВАЮЩИЙ)</a:t>
            </a:r>
            <a:r>
              <a:rPr sz="18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ПОДХОД</a:t>
            </a:r>
            <a:r>
              <a:rPr sz="1800" b="1" spc="-6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К</a:t>
            </a:r>
            <a:r>
              <a:rPr sz="1800" b="1" spc="-6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ОЦЕНКЕ</a:t>
            </a:r>
            <a:endParaRPr sz="1800">
              <a:latin typeface="Arial" panose="020B0604020202020204"/>
              <a:cs typeface="Arial" panose="020B0604020202020204"/>
            </a:endParaRPr>
          </a:p>
          <a:p>
            <a:pPr marL="763270">
              <a:lnSpc>
                <a:spcPct val="100000"/>
              </a:lnSpc>
            </a:pPr>
            <a:r>
              <a:rPr sz="1800" b="1" spc="-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ОБРАЗОВАТЕЛЬНЫХ</a:t>
            </a:r>
            <a:r>
              <a:rPr sz="1800" b="1" spc="-4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РЕЗУЛЬТАТОВ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5"/>
              </a:lnSpc>
            </a:pPr>
            <a:fld id="{81D60167-4931-47E6-BA6A-407CBD079E47}" type="slidenum">
              <a:rPr spc="-25" dirty="0"/>
              <a:t>32</a:t>
            </a:fld>
            <a:endParaRPr spc="-25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65920" y="6195059"/>
            <a:ext cx="2926080" cy="407034"/>
          </a:xfrm>
          <a:custGeom>
            <a:avLst/>
            <a:gdLst/>
            <a:ahLst/>
            <a:cxnLst/>
            <a:rect l="l" t="t" r="r" b="b"/>
            <a:pathLst>
              <a:path w="2926079" h="407034">
                <a:moveTo>
                  <a:pt x="2926080" y="0"/>
                </a:moveTo>
                <a:lnTo>
                  <a:pt x="406908" y="0"/>
                </a:lnTo>
                <a:lnTo>
                  <a:pt x="397764" y="0"/>
                </a:lnTo>
                <a:lnTo>
                  <a:pt x="397764" y="9144"/>
                </a:lnTo>
                <a:lnTo>
                  <a:pt x="0" y="406908"/>
                </a:lnTo>
                <a:lnTo>
                  <a:pt x="397764" y="406908"/>
                </a:lnTo>
                <a:lnTo>
                  <a:pt x="406908" y="406908"/>
                </a:lnTo>
                <a:lnTo>
                  <a:pt x="2926080" y="406908"/>
                </a:lnTo>
                <a:lnTo>
                  <a:pt x="2926080" y="0"/>
                </a:lnTo>
                <a:close/>
              </a:path>
            </a:pathLst>
          </a:custGeom>
          <a:solidFill>
            <a:srgbClr val="FF9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32688" y="679704"/>
            <a:ext cx="7061200" cy="5570220"/>
            <a:chOff x="932688" y="679704"/>
            <a:chExt cx="7061200" cy="55702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2688" y="679704"/>
              <a:ext cx="6975348" cy="27980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8032" y="3428999"/>
              <a:ext cx="6975348" cy="282092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316214" y="2253488"/>
            <a:ext cx="211137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94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395173"/>
                </a:solidFill>
                <a:latin typeface="Arial" panose="020B0604020202020204"/>
                <a:cs typeface="Arial" panose="020B0604020202020204"/>
              </a:rPr>
              <a:t>ТЕКУЩАЯ </a:t>
            </a:r>
            <a:r>
              <a:rPr sz="1800" b="1" dirty="0">
                <a:solidFill>
                  <a:srgbClr val="395173"/>
                </a:solidFill>
                <a:latin typeface="Arial" panose="020B0604020202020204"/>
                <a:cs typeface="Arial" panose="020B0604020202020204"/>
              </a:rPr>
              <a:t>ОЦЕНКА</a:t>
            </a:r>
            <a:r>
              <a:rPr sz="1800" b="1" spc="-75" dirty="0">
                <a:solidFill>
                  <a:srgbClr val="39517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spc="-10" dirty="0">
                <a:solidFill>
                  <a:srgbClr val="395173"/>
                </a:solidFill>
                <a:latin typeface="Arial" panose="020B0604020202020204"/>
                <a:cs typeface="Arial" panose="020B0604020202020204"/>
              </a:rPr>
              <a:t>ДОЛЖНА</a:t>
            </a:r>
            <a:endParaRPr sz="18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</a:pPr>
            <a:r>
              <a:rPr sz="1800" b="1" spc="-20" dirty="0">
                <a:solidFill>
                  <a:srgbClr val="395173"/>
                </a:solidFill>
                <a:latin typeface="Arial" panose="020B0604020202020204"/>
                <a:cs typeface="Arial" panose="020B0604020202020204"/>
              </a:rPr>
              <a:t>быть</a:t>
            </a:r>
            <a:endParaRPr sz="1800">
              <a:latin typeface="Arial" panose="020B0604020202020204"/>
              <a:cs typeface="Arial" panose="020B0604020202020204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b="1" spc="-10" dirty="0">
                <a:solidFill>
                  <a:srgbClr val="395173"/>
                </a:solidFill>
                <a:latin typeface="Arial" panose="020B0604020202020204"/>
                <a:cs typeface="Arial" panose="020B0604020202020204"/>
              </a:rPr>
              <a:t>поддерживающей </a:t>
            </a:r>
            <a:r>
              <a:rPr sz="1800" b="1" dirty="0">
                <a:solidFill>
                  <a:srgbClr val="395173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800" b="1" spc="280" dirty="0">
                <a:solidFill>
                  <a:srgbClr val="395173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800" b="1" spc="-10" dirty="0">
                <a:solidFill>
                  <a:srgbClr val="395173"/>
                </a:solidFill>
                <a:latin typeface="Arial" panose="020B0604020202020204"/>
                <a:cs typeface="Arial" panose="020B0604020202020204"/>
              </a:rPr>
              <a:t>направляющей </a:t>
            </a:r>
            <a:r>
              <a:rPr sz="1800" b="1" dirty="0">
                <a:solidFill>
                  <a:srgbClr val="395173"/>
                </a:solidFill>
                <a:latin typeface="Arial" panose="020B0604020202020204"/>
                <a:cs typeface="Arial" panose="020B0604020202020204"/>
              </a:rPr>
              <a:t>усилия</a:t>
            </a:r>
            <a:r>
              <a:rPr sz="1800" b="1" spc="-80" dirty="0">
                <a:solidFill>
                  <a:srgbClr val="39517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spc="-10" dirty="0">
                <a:solidFill>
                  <a:srgbClr val="395173"/>
                </a:solidFill>
                <a:latin typeface="Arial" panose="020B0604020202020204"/>
                <a:cs typeface="Arial" panose="020B0604020202020204"/>
              </a:rPr>
              <a:t>учащегося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5"/>
              </a:lnSpc>
            </a:pPr>
            <a:fld id="{81D60167-4931-47E6-BA6A-407CBD079E47}" type="slidenum">
              <a:rPr spc="-25" dirty="0"/>
              <a:t>33</a:t>
            </a:fld>
            <a:endParaRPr spc="-25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65920" y="6195059"/>
            <a:ext cx="2926080" cy="407034"/>
          </a:xfrm>
          <a:custGeom>
            <a:avLst/>
            <a:gdLst/>
            <a:ahLst/>
            <a:cxnLst/>
            <a:rect l="l" t="t" r="r" b="b"/>
            <a:pathLst>
              <a:path w="2926079" h="407034">
                <a:moveTo>
                  <a:pt x="2926080" y="0"/>
                </a:moveTo>
                <a:lnTo>
                  <a:pt x="406908" y="0"/>
                </a:lnTo>
                <a:lnTo>
                  <a:pt x="397764" y="0"/>
                </a:lnTo>
                <a:lnTo>
                  <a:pt x="397764" y="9144"/>
                </a:lnTo>
                <a:lnTo>
                  <a:pt x="0" y="406908"/>
                </a:lnTo>
                <a:lnTo>
                  <a:pt x="397764" y="406908"/>
                </a:lnTo>
                <a:lnTo>
                  <a:pt x="406908" y="406908"/>
                </a:lnTo>
                <a:lnTo>
                  <a:pt x="2926080" y="406908"/>
                </a:lnTo>
                <a:lnTo>
                  <a:pt x="2926080" y="0"/>
                </a:lnTo>
                <a:close/>
              </a:path>
            </a:pathLst>
          </a:custGeom>
          <a:solidFill>
            <a:srgbClr val="FF9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2270" y="1962920"/>
            <a:ext cx="7202711" cy="350594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299193" y="2371471"/>
            <a:ext cx="2088514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426193"/>
                </a:solidFill>
                <a:latin typeface="Microsoft Sans Serif" panose="020B0604020202020204"/>
                <a:cs typeface="Microsoft Sans Serif" panose="020B0604020202020204"/>
              </a:rPr>
              <a:t>Результаты</a:t>
            </a:r>
            <a:endParaRPr sz="1800">
              <a:latin typeface="Microsoft Sans Serif" panose="020B0604020202020204"/>
              <a:cs typeface="Microsoft Sans Serif" panose="020B0604020202020204"/>
            </a:endParaRPr>
          </a:p>
          <a:p>
            <a:pPr algn="ctr">
              <a:lnSpc>
                <a:spcPct val="100000"/>
              </a:lnSpc>
            </a:pPr>
            <a:r>
              <a:rPr sz="1800" b="1" spc="-10" dirty="0">
                <a:solidFill>
                  <a:srgbClr val="426193"/>
                </a:solidFill>
                <a:latin typeface="Arial" panose="020B0604020202020204"/>
                <a:cs typeface="Arial" panose="020B0604020202020204"/>
              </a:rPr>
              <a:t>тематической</a:t>
            </a:r>
            <a:endParaRPr sz="1800">
              <a:latin typeface="Arial" panose="020B0604020202020204"/>
              <a:cs typeface="Arial" panose="020B0604020202020204"/>
            </a:endParaRPr>
          </a:p>
          <a:p>
            <a:pPr marL="12065" marR="5080" algn="ctr">
              <a:lnSpc>
                <a:spcPct val="100000"/>
              </a:lnSpc>
            </a:pPr>
            <a:r>
              <a:rPr sz="1800" b="1" dirty="0">
                <a:solidFill>
                  <a:srgbClr val="426193"/>
                </a:solidFill>
                <a:latin typeface="Arial" panose="020B0604020202020204"/>
                <a:cs typeface="Arial" panose="020B0604020202020204"/>
              </a:rPr>
              <a:t>оценки-</a:t>
            </a:r>
            <a:r>
              <a:rPr sz="1800" b="1" spc="-60" dirty="0">
                <a:solidFill>
                  <a:srgbClr val="42619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spc="-10" dirty="0">
                <a:solidFill>
                  <a:srgbClr val="426193"/>
                </a:solidFill>
                <a:latin typeface="Microsoft Sans Serif" panose="020B0604020202020204"/>
                <a:cs typeface="Microsoft Sans Serif" panose="020B0604020202020204"/>
              </a:rPr>
              <a:t>основание </a:t>
            </a:r>
            <a:r>
              <a:rPr sz="1800" dirty="0">
                <a:solidFill>
                  <a:srgbClr val="426193"/>
                </a:solidFill>
                <a:latin typeface="Microsoft Sans Serif" panose="020B0604020202020204"/>
                <a:cs typeface="Microsoft Sans Serif" panose="020B0604020202020204"/>
              </a:rPr>
              <a:t>для</a:t>
            </a:r>
            <a:r>
              <a:rPr sz="1800" spc="-15" dirty="0">
                <a:solidFill>
                  <a:srgbClr val="42619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25" dirty="0">
                <a:solidFill>
                  <a:srgbClr val="426193"/>
                </a:solidFill>
                <a:latin typeface="Microsoft Sans Serif" panose="020B0604020202020204"/>
                <a:cs typeface="Microsoft Sans Serif" panose="020B0604020202020204"/>
              </a:rPr>
              <a:t>коррекции</a:t>
            </a:r>
            <a:r>
              <a:rPr sz="1800" spc="-15" dirty="0">
                <a:solidFill>
                  <a:srgbClr val="42619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50" dirty="0">
                <a:solidFill>
                  <a:srgbClr val="426193"/>
                </a:solidFill>
                <a:latin typeface="Microsoft Sans Serif" panose="020B0604020202020204"/>
                <a:cs typeface="Microsoft Sans Serif" panose="020B0604020202020204"/>
              </a:rPr>
              <a:t>и </a:t>
            </a:r>
            <a:r>
              <a:rPr sz="1800" spc="-10" dirty="0">
                <a:solidFill>
                  <a:srgbClr val="426193"/>
                </a:solidFill>
                <a:latin typeface="Microsoft Sans Serif" panose="020B0604020202020204"/>
                <a:cs typeface="Microsoft Sans Serif" panose="020B0604020202020204"/>
              </a:rPr>
              <a:t>индивидуализации учебного</a:t>
            </a:r>
            <a:r>
              <a:rPr sz="1800" spc="-85" dirty="0">
                <a:solidFill>
                  <a:srgbClr val="42619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0" dirty="0">
                <a:solidFill>
                  <a:srgbClr val="426193"/>
                </a:solidFill>
                <a:latin typeface="Microsoft Sans Serif" panose="020B0604020202020204"/>
                <a:cs typeface="Microsoft Sans Serif" panose="020B0604020202020204"/>
              </a:rPr>
              <a:t>процесса</a:t>
            </a:r>
            <a:endParaRPr sz="18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5"/>
              </a:lnSpc>
            </a:pPr>
            <a:fld id="{81D60167-4931-47E6-BA6A-407CBD079E47}" type="slidenum">
              <a:rPr spc="-25" dirty="0"/>
              <a:t>34</a:t>
            </a:fld>
            <a:endParaRPr spc="-25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4437" y="709421"/>
            <a:ext cx="66154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Формирование</a:t>
            </a:r>
            <a:r>
              <a:rPr sz="2000" b="1" spc="-7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познавательными</a:t>
            </a:r>
            <a:r>
              <a:rPr sz="2000" b="1" spc="-6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УУД</a:t>
            </a:r>
            <a:r>
              <a:rPr sz="2000" b="1" spc="-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2000" b="1" spc="-3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начальном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8616" y="4444029"/>
            <a:ext cx="5014099" cy="14505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7044" y="1998302"/>
            <a:ext cx="4906831" cy="223558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64437" y="1014221"/>
            <a:ext cx="5593080" cy="1128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общем</a:t>
            </a:r>
            <a:r>
              <a:rPr sz="2000" b="1" spc="-2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образовании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1820"/>
              </a:spcBef>
            </a:pPr>
            <a:endParaRPr sz="2000">
              <a:latin typeface="Arial" panose="020B0604020202020204"/>
              <a:cs typeface="Arial" panose="020B0604020202020204"/>
            </a:endParaRPr>
          </a:p>
          <a:p>
            <a:pPr marL="3304540">
              <a:lnSpc>
                <a:spcPct val="100000"/>
              </a:lnSpc>
            </a:pPr>
            <a:r>
              <a:rPr sz="1800" b="1" spc="-20" dirty="0">
                <a:solidFill>
                  <a:srgbClr val="426193"/>
                </a:solidFill>
                <a:latin typeface="Arial" panose="020B0604020202020204"/>
                <a:cs typeface="Arial" panose="020B0604020202020204"/>
              </a:rPr>
              <a:t>ПОЗНАВАТЕЛЬНЫЕ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5"/>
              </a:lnSpc>
            </a:pPr>
            <a:fld id="{81D60167-4931-47E6-BA6A-407CBD079E47}" type="slidenum">
              <a:rPr spc="-25" dirty="0"/>
              <a:t>35</a:t>
            </a:fld>
            <a:endParaRPr spc="-25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9619" y="169163"/>
            <a:ext cx="1041400" cy="346075"/>
          </a:xfrm>
          <a:custGeom>
            <a:avLst/>
            <a:gdLst/>
            <a:ahLst/>
            <a:cxnLst/>
            <a:rect l="l" t="t" r="r" b="b"/>
            <a:pathLst>
              <a:path w="1041400" h="346075">
                <a:moveTo>
                  <a:pt x="337565" y="0"/>
                </a:moveTo>
                <a:lnTo>
                  <a:pt x="0" y="345947"/>
                </a:lnTo>
                <a:lnTo>
                  <a:pt x="1040891" y="345947"/>
                </a:lnTo>
                <a:lnTo>
                  <a:pt x="337565" y="0"/>
                </a:lnTo>
                <a:close/>
              </a:path>
            </a:pathLst>
          </a:custGeom>
          <a:solidFill>
            <a:srgbClr val="25314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431020" cy="1769745"/>
            <a:chOff x="0" y="0"/>
            <a:chExt cx="9431020" cy="176974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008745" cy="1769745"/>
            </a:xfrm>
            <a:custGeom>
              <a:avLst/>
              <a:gdLst/>
              <a:ahLst/>
              <a:cxnLst/>
              <a:rect l="l" t="t" r="r" b="b"/>
              <a:pathLst>
                <a:path w="9008745" h="1769745">
                  <a:moveTo>
                    <a:pt x="9008364" y="0"/>
                  </a:moveTo>
                  <a:lnTo>
                    <a:pt x="7245096" y="0"/>
                  </a:lnTo>
                  <a:lnTo>
                    <a:pt x="7239000" y="0"/>
                  </a:lnTo>
                  <a:lnTo>
                    <a:pt x="0" y="0"/>
                  </a:lnTo>
                  <a:lnTo>
                    <a:pt x="0" y="1769364"/>
                  </a:lnTo>
                  <a:lnTo>
                    <a:pt x="7239000" y="1769364"/>
                  </a:lnTo>
                  <a:lnTo>
                    <a:pt x="7245096" y="1769364"/>
                  </a:lnTo>
                  <a:lnTo>
                    <a:pt x="7245096" y="1763268"/>
                  </a:lnTo>
                  <a:lnTo>
                    <a:pt x="9008364" y="0"/>
                  </a:lnTo>
                  <a:close/>
                </a:path>
              </a:pathLst>
            </a:custGeom>
            <a:solidFill>
              <a:srgbClr val="C6D2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400288" y="507491"/>
              <a:ext cx="1030605" cy="1030605"/>
            </a:xfrm>
            <a:custGeom>
              <a:avLst/>
              <a:gdLst/>
              <a:ahLst/>
              <a:cxnLst/>
              <a:rect l="l" t="t" r="r" b="b"/>
              <a:pathLst>
                <a:path w="1030604" h="1030605">
                  <a:moveTo>
                    <a:pt x="1030223" y="0"/>
                  </a:moveTo>
                  <a:lnTo>
                    <a:pt x="0" y="0"/>
                  </a:lnTo>
                  <a:lnTo>
                    <a:pt x="0" y="1030224"/>
                  </a:lnTo>
                  <a:lnTo>
                    <a:pt x="1030223" y="0"/>
                  </a:lnTo>
                  <a:close/>
                </a:path>
              </a:pathLst>
            </a:custGeom>
            <a:solidFill>
              <a:srgbClr val="3E52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9262871" y="6597395"/>
            <a:ext cx="525780" cy="175260"/>
          </a:xfrm>
          <a:custGeom>
            <a:avLst/>
            <a:gdLst/>
            <a:ahLst/>
            <a:cxnLst/>
            <a:rect l="l" t="t" r="r" b="b"/>
            <a:pathLst>
              <a:path w="525779" h="175259">
                <a:moveTo>
                  <a:pt x="525779" y="0"/>
                </a:moveTo>
                <a:lnTo>
                  <a:pt x="0" y="0"/>
                </a:lnTo>
                <a:lnTo>
                  <a:pt x="355346" y="175259"/>
                </a:lnTo>
                <a:lnTo>
                  <a:pt x="525779" y="0"/>
                </a:lnTo>
                <a:close/>
              </a:path>
            </a:pathLst>
          </a:custGeom>
          <a:solidFill>
            <a:srgbClr val="D26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9265919" y="5963411"/>
            <a:ext cx="2926080" cy="894715"/>
            <a:chOff x="9265919" y="5963411"/>
            <a:chExt cx="2926080" cy="894715"/>
          </a:xfrm>
        </p:grpSpPr>
        <p:sp>
          <p:nvSpPr>
            <p:cNvPr id="8" name="object 8"/>
            <p:cNvSpPr/>
            <p:nvPr/>
          </p:nvSpPr>
          <p:spPr>
            <a:xfrm>
              <a:off x="9474708" y="5963411"/>
              <a:ext cx="2717800" cy="894715"/>
            </a:xfrm>
            <a:custGeom>
              <a:avLst/>
              <a:gdLst/>
              <a:ahLst/>
              <a:cxnLst/>
              <a:rect l="l" t="t" r="r" b="b"/>
              <a:pathLst>
                <a:path w="2717800" h="894715">
                  <a:moveTo>
                    <a:pt x="2717279" y="0"/>
                  </a:moveTo>
                  <a:lnTo>
                    <a:pt x="894588" y="0"/>
                  </a:lnTo>
                  <a:lnTo>
                    <a:pt x="891540" y="0"/>
                  </a:lnTo>
                  <a:lnTo>
                    <a:pt x="891540" y="3048"/>
                  </a:lnTo>
                  <a:lnTo>
                    <a:pt x="0" y="894588"/>
                  </a:lnTo>
                  <a:lnTo>
                    <a:pt x="891540" y="894588"/>
                  </a:lnTo>
                  <a:lnTo>
                    <a:pt x="894588" y="894588"/>
                  </a:lnTo>
                  <a:lnTo>
                    <a:pt x="2717279" y="894588"/>
                  </a:lnTo>
                  <a:lnTo>
                    <a:pt x="2717279" y="0"/>
                  </a:lnTo>
                  <a:close/>
                </a:path>
              </a:pathLst>
            </a:custGeom>
            <a:solidFill>
              <a:srgbClr val="C6D2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265920" y="6195059"/>
              <a:ext cx="2926080" cy="407034"/>
            </a:xfrm>
            <a:custGeom>
              <a:avLst/>
              <a:gdLst/>
              <a:ahLst/>
              <a:cxnLst/>
              <a:rect l="l" t="t" r="r" b="b"/>
              <a:pathLst>
                <a:path w="2926079" h="407034">
                  <a:moveTo>
                    <a:pt x="2926080" y="0"/>
                  </a:moveTo>
                  <a:lnTo>
                    <a:pt x="406908" y="0"/>
                  </a:lnTo>
                  <a:lnTo>
                    <a:pt x="397764" y="0"/>
                  </a:lnTo>
                  <a:lnTo>
                    <a:pt x="397764" y="9144"/>
                  </a:lnTo>
                  <a:lnTo>
                    <a:pt x="0" y="406908"/>
                  </a:lnTo>
                  <a:lnTo>
                    <a:pt x="397764" y="406908"/>
                  </a:lnTo>
                  <a:lnTo>
                    <a:pt x="406908" y="406908"/>
                  </a:lnTo>
                  <a:lnTo>
                    <a:pt x="2926080" y="406908"/>
                  </a:lnTo>
                  <a:lnTo>
                    <a:pt x="2926080" y="0"/>
                  </a:lnTo>
                  <a:close/>
                </a:path>
              </a:pathLst>
            </a:custGeom>
            <a:solidFill>
              <a:srgbClr val="FF9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0" y="507491"/>
            <a:ext cx="8404860" cy="1030605"/>
          </a:xfrm>
          <a:prstGeom prst="rect">
            <a:avLst/>
          </a:prstGeom>
          <a:solidFill>
            <a:srgbClr val="3E5278"/>
          </a:solidFill>
        </p:spPr>
        <p:txBody>
          <a:bodyPr vert="horz" wrap="square" lIns="0" tIns="749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90"/>
              </a:spcBef>
            </a:pP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1176655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Формирование</a:t>
            </a:r>
            <a:r>
              <a:rPr sz="2000" b="1" spc="-6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УУД</a:t>
            </a:r>
            <a:r>
              <a:rPr sz="2000" b="1" spc="-2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2000" b="1" spc="-2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начальном</a:t>
            </a:r>
            <a:r>
              <a:rPr sz="2000" b="1" spc="-3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общем</a:t>
            </a:r>
            <a:r>
              <a:rPr sz="2000" b="1" spc="-3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образовании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 marL="1805940">
              <a:lnSpc>
                <a:spcPct val="100000"/>
              </a:lnSpc>
              <a:spcBef>
                <a:spcPts val="835"/>
              </a:spcBef>
            </a:pPr>
            <a:r>
              <a:rPr sz="1600" spc="-1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КОММУНИКАТИВНЫЕ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29613" y="2953511"/>
            <a:ext cx="4504448" cy="1873816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1193291" y="1922854"/>
            <a:ext cx="4201795" cy="4469130"/>
            <a:chOff x="1193291" y="1922854"/>
            <a:chExt cx="4201795" cy="446913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3843" y="1922854"/>
              <a:ext cx="3849147" cy="230322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93291" y="4160520"/>
              <a:ext cx="4201668" cy="2231136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7131557" y="2459812"/>
            <a:ext cx="171386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3E5278"/>
                </a:solidFill>
                <a:latin typeface="Arial" panose="020B0604020202020204"/>
                <a:cs typeface="Arial" panose="020B0604020202020204"/>
              </a:rPr>
              <a:t>РЕГУЛЯТИВНЫЕ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5"/>
              </a:lnSpc>
            </a:pPr>
            <a:fld id="{81D60167-4931-47E6-BA6A-407CBD079E47}" type="slidenum">
              <a:rPr spc="-25" dirty="0"/>
              <a:t>36</a:t>
            </a:fld>
            <a:endParaRPr spc="-25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507491"/>
            <a:ext cx="8404860" cy="1030605"/>
          </a:xfrm>
          <a:prstGeom prst="rect">
            <a:avLst/>
          </a:prstGeom>
          <a:solidFill>
            <a:srgbClr val="3E5278"/>
          </a:solidFill>
        </p:spPr>
        <p:txBody>
          <a:bodyPr vert="horz" wrap="square" lIns="0" tIns="749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90"/>
              </a:spcBef>
            </a:pP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1176655">
              <a:lnSpc>
                <a:spcPct val="100000"/>
              </a:lnSpc>
              <a:spcBef>
                <a:spcPts val="5"/>
              </a:spcBef>
            </a:pPr>
            <a:r>
              <a:rPr sz="2000" dirty="0"/>
              <a:t>Формирование</a:t>
            </a:r>
            <a:r>
              <a:rPr sz="2000" spc="-60" dirty="0"/>
              <a:t> </a:t>
            </a:r>
            <a:r>
              <a:rPr sz="2000" dirty="0"/>
              <a:t>УУД</a:t>
            </a:r>
            <a:r>
              <a:rPr sz="2000" spc="-30" dirty="0"/>
              <a:t> </a:t>
            </a:r>
            <a:r>
              <a:rPr sz="2000" dirty="0"/>
              <a:t>в</a:t>
            </a:r>
            <a:r>
              <a:rPr sz="2000" spc="-30" dirty="0"/>
              <a:t> </a:t>
            </a:r>
            <a:r>
              <a:rPr sz="2000" dirty="0"/>
              <a:t>основной</a:t>
            </a:r>
            <a:r>
              <a:rPr sz="2000" spc="-35" dirty="0"/>
              <a:t> </a:t>
            </a:r>
            <a:r>
              <a:rPr sz="2000" spc="-10" dirty="0"/>
              <a:t>школе</a:t>
            </a:r>
            <a:endParaRPr sz="2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3686" y="1975885"/>
            <a:ext cx="4278495" cy="369644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180076" y="1909201"/>
            <a:ext cx="4506595" cy="3763645"/>
            <a:chOff x="5180076" y="1909201"/>
            <a:chExt cx="4506595" cy="376364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47499" y="1909201"/>
              <a:ext cx="4266845" cy="30491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80076" y="4948427"/>
              <a:ext cx="4506468" cy="72390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9393681" y="1055624"/>
            <a:ext cx="236918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-20" dirty="0">
                <a:solidFill>
                  <a:srgbClr val="3E5278"/>
                </a:solidFill>
                <a:latin typeface="Arial" panose="020B0604020202020204"/>
                <a:cs typeface="Arial" panose="020B0604020202020204"/>
              </a:rPr>
              <a:t>ПОЗНАВАТЕЛЬНЫЕ</a:t>
            </a:r>
            <a:r>
              <a:rPr sz="1400" b="1" spc="25" dirty="0">
                <a:solidFill>
                  <a:srgbClr val="3E5278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spc="-25" dirty="0">
                <a:solidFill>
                  <a:srgbClr val="3E5278"/>
                </a:solidFill>
                <a:latin typeface="Arial" panose="020B0604020202020204"/>
                <a:cs typeface="Arial" panose="020B0604020202020204"/>
              </a:rPr>
              <a:t>УУД</a:t>
            </a:r>
            <a:endParaRPr sz="1400">
              <a:latin typeface="Arial" panose="020B0604020202020204"/>
              <a:cs typeface="Arial" panose="020B0604020202020204"/>
            </a:endParaRPr>
          </a:p>
          <a:p>
            <a:pPr marL="12700" marR="5080" indent="1270" algn="ctr">
              <a:lnSpc>
                <a:spcPct val="100000"/>
              </a:lnSpc>
            </a:pPr>
            <a:r>
              <a:rPr sz="1400" spc="-20" dirty="0">
                <a:solidFill>
                  <a:srgbClr val="3E5278"/>
                </a:solidFill>
                <a:latin typeface="Microsoft Sans Serif" panose="020B0604020202020204"/>
                <a:cs typeface="Microsoft Sans Serif" panose="020B0604020202020204"/>
              </a:rPr>
              <a:t>базовые</a:t>
            </a:r>
            <a:r>
              <a:rPr sz="1400" spc="-25" dirty="0">
                <a:solidFill>
                  <a:srgbClr val="3E5278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3E5278"/>
                </a:solidFill>
                <a:latin typeface="Microsoft Sans Serif" panose="020B0604020202020204"/>
                <a:cs typeface="Microsoft Sans Serif" panose="020B0604020202020204"/>
              </a:rPr>
              <a:t>логические </a:t>
            </a:r>
            <a:r>
              <a:rPr sz="1400" spc="-20" dirty="0">
                <a:solidFill>
                  <a:srgbClr val="3E5278"/>
                </a:solidFill>
                <a:latin typeface="Microsoft Sans Serif" panose="020B0604020202020204"/>
                <a:cs typeface="Microsoft Sans Serif" panose="020B0604020202020204"/>
              </a:rPr>
              <a:t>базовые</a:t>
            </a:r>
            <a:r>
              <a:rPr sz="1400" spc="-25" dirty="0">
                <a:solidFill>
                  <a:srgbClr val="3E5278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3E5278"/>
                </a:solidFill>
                <a:latin typeface="Microsoft Sans Serif" panose="020B0604020202020204"/>
                <a:cs typeface="Microsoft Sans Serif" panose="020B0604020202020204"/>
              </a:rPr>
              <a:t>исследовательские </a:t>
            </a:r>
            <a:r>
              <a:rPr sz="1400" dirty="0">
                <a:solidFill>
                  <a:srgbClr val="3E5278"/>
                </a:solidFill>
                <a:latin typeface="Microsoft Sans Serif" panose="020B0604020202020204"/>
                <a:cs typeface="Microsoft Sans Serif" panose="020B0604020202020204"/>
              </a:rPr>
              <a:t>работа</a:t>
            </a:r>
            <a:r>
              <a:rPr sz="1400" spc="-50" dirty="0">
                <a:solidFill>
                  <a:srgbClr val="3E5278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3E5278"/>
                </a:solidFill>
                <a:latin typeface="Microsoft Sans Serif" panose="020B0604020202020204"/>
                <a:cs typeface="Microsoft Sans Serif" panose="020B0604020202020204"/>
              </a:rPr>
              <a:t>с</a:t>
            </a:r>
            <a:r>
              <a:rPr sz="1400" spc="-30" dirty="0">
                <a:solidFill>
                  <a:srgbClr val="3E5278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3E5278"/>
                </a:solidFill>
                <a:latin typeface="Microsoft Sans Serif" panose="020B0604020202020204"/>
                <a:cs typeface="Microsoft Sans Serif" panose="020B0604020202020204"/>
              </a:rPr>
              <a:t>информацией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5"/>
              </a:lnSpc>
            </a:pPr>
            <a:fld id="{81D60167-4931-47E6-BA6A-407CBD079E47}" type="slidenum">
              <a:rPr spc="-25" dirty="0"/>
              <a:t>37</a:t>
            </a:fld>
            <a:endParaRPr spc="-25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8148" y="2428500"/>
            <a:ext cx="4267926" cy="304912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526023" y="1957202"/>
            <a:ext cx="4544695" cy="4050665"/>
            <a:chOff x="5526023" y="1957202"/>
            <a:chExt cx="4544695" cy="405066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68923" y="1957202"/>
              <a:ext cx="4267932" cy="30483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26023" y="5003291"/>
              <a:ext cx="4544568" cy="100431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883142" y="1066876"/>
            <a:ext cx="2733675" cy="757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3E5278"/>
                </a:solidFill>
                <a:latin typeface="Arial" panose="020B0604020202020204"/>
                <a:cs typeface="Arial" panose="020B0604020202020204"/>
              </a:rPr>
              <a:t>КОММУНИКАТИВНЫЕ</a:t>
            </a:r>
            <a:r>
              <a:rPr sz="1600" b="1" spc="-75" dirty="0">
                <a:solidFill>
                  <a:srgbClr val="3E5278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spc="-20" dirty="0">
                <a:solidFill>
                  <a:srgbClr val="3E5278"/>
                </a:solidFill>
                <a:latin typeface="Arial" panose="020B0604020202020204"/>
                <a:cs typeface="Arial" panose="020B0604020202020204"/>
              </a:rPr>
              <a:t>УУД:</a:t>
            </a:r>
            <a:endParaRPr sz="1600">
              <a:latin typeface="Arial" panose="020B0604020202020204"/>
              <a:cs typeface="Arial" panose="020B0604020202020204"/>
            </a:endParaRPr>
          </a:p>
          <a:p>
            <a:pPr marL="184785" marR="92075" indent="80264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solidFill>
                  <a:srgbClr val="3E5278"/>
                </a:solidFill>
                <a:latin typeface="Microsoft Sans Serif" panose="020B0604020202020204"/>
                <a:cs typeface="Microsoft Sans Serif" panose="020B0604020202020204"/>
              </a:rPr>
              <a:t>общение совместная деятельность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5"/>
              </a:lnSpc>
            </a:pPr>
            <a:fld id="{81D60167-4931-47E6-BA6A-407CBD079E47}" type="slidenum">
              <a:rPr spc="-25" dirty="0"/>
              <a:t>38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0" y="507491"/>
            <a:ext cx="8404860" cy="1030605"/>
          </a:xfrm>
          <a:prstGeom prst="rect">
            <a:avLst/>
          </a:prstGeom>
          <a:solidFill>
            <a:srgbClr val="3E5278"/>
          </a:solidFill>
        </p:spPr>
        <p:txBody>
          <a:bodyPr vert="horz" wrap="square" lIns="0" tIns="279400" rIns="0" bIns="0" rtlCol="0">
            <a:spAutoFit/>
          </a:bodyPr>
          <a:lstStyle/>
          <a:p>
            <a:pPr marL="335915" algn="ctr">
              <a:lnSpc>
                <a:spcPct val="100000"/>
              </a:lnSpc>
              <a:spcBef>
                <a:spcPts val="2200"/>
              </a:spcBef>
            </a:pPr>
            <a:r>
              <a:rPr sz="2000" spc="-10" dirty="0"/>
              <a:t>Формирование</a:t>
            </a:r>
            <a:r>
              <a:rPr sz="2000" spc="-85" dirty="0"/>
              <a:t> </a:t>
            </a:r>
            <a:r>
              <a:rPr sz="2000" dirty="0"/>
              <a:t>УУД</a:t>
            </a:r>
            <a:r>
              <a:rPr sz="2000" spc="-35" dirty="0"/>
              <a:t> </a:t>
            </a:r>
            <a:r>
              <a:rPr sz="2000" dirty="0"/>
              <a:t>в</a:t>
            </a:r>
            <a:r>
              <a:rPr sz="2000" spc="-70" dirty="0"/>
              <a:t> </a:t>
            </a:r>
            <a:r>
              <a:rPr sz="2000" dirty="0"/>
              <a:t>основной</a:t>
            </a:r>
            <a:r>
              <a:rPr sz="2000" spc="-60" dirty="0"/>
              <a:t> </a:t>
            </a:r>
            <a:r>
              <a:rPr sz="2000" spc="-10" dirty="0"/>
              <a:t>школе</a:t>
            </a:r>
            <a:endParaRPr sz="2000"/>
          </a:p>
        </p:txBody>
      </p:sp>
      <p:sp>
        <p:nvSpPr>
          <p:cNvPr id="8" name="object 8"/>
          <p:cNvSpPr txBox="1"/>
          <p:nvPr/>
        </p:nvSpPr>
        <p:spPr>
          <a:xfrm>
            <a:off x="1022705" y="1937384"/>
            <a:ext cx="22148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3E5278"/>
                </a:solidFill>
                <a:latin typeface="Microsoft Sans Serif" panose="020B0604020202020204"/>
                <a:cs typeface="Microsoft Sans Serif" panose="020B0604020202020204"/>
              </a:rPr>
              <a:t>ПОЗНАВАТЕЛЬНЫЕ</a:t>
            </a:r>
            <a:endParaRPr sz="1800">
              <a:latin typeface="Microsoft Sans Serif" panose="020B0604020202020204"/>
              <a:cs typeface="Microsoft Sans Serif" panose="020B0604020202020204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9619" y="169163"/>
            <a:ext cx="1041400" cy="346075"/>
          </a:xfrm>
          <a:custGeom>
            <a:avLst/>
            <a:gdLst/>
            <a:ahLst/>
            <a:cxnLst/>
            <a:rect l="l" t="t" r="r" b="b"/>
            <a:pathLst>
              <a:path w="1041400" h="346075">
                <a:moveTo>
                  <a:pt x="337565" y="0"/>
                </a:moveTo>
                <a:lnTo>
                  <a:pt x="0" y="345947"/>
                </a:lnTo>
                <a:lnTo>
                  <a:pt x="1040891" y="345947"/>
                </a:lnTo>
                <a:lnTo>
                  <a:pt x="337565" y="0"/>
                </a:lnTo>
                <a:close/>
              </a:path>
            </a:pathLst>
          </a:custGeom>
          <a:solidFill>
            <a:srgbClr val="25314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431020" cy="1769745"/>
            <a:chOff x="0" y="0"/>
            <a:chExt cx="9431020" cy="176974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008745" cy="1769745"/>
            </a:xfrm>
            <a:custGeom>
              <a:avLst/>
              <a:gdLst/>
              <a:ahLst/>
              <a:cxnLst/>
              <a:rect l="l" t="t" r="r" b="b"/>
              <a:pathLst>
                <a:path w="9008745" h="1769745">
                  <a:moveTo>
                    <a:pt x="9008364" y="0"/>
                  </a:moveTo>
                  <a:lnTo>
                    <a:pt x="7245096" y="0"/>
                  </a:lnTo>
                  <a:lnTo>
                    <a:pt x="7239000" y="0"/>
                  </a:lnTo>
                  <a:lnTo>
                    <a:pt x="0" y="0"/>
                  </a:lnTo>
                  <a:lnTo>
                    <a:pt x="0" y="1769364"/>
                  </a:lnTo>
                  <a:lnTo>
                    <a:pt x="7239000" y="1769364"/>
                  </a:lnTo>
                  <a:lnTo>
                    <a:pt x="7245096" y="1769364"/>
                  </a:lnTo>
                  <a:lnTo>
                    <a:pt x="7245096" y="1763268"/>
                  </a:lnTo>
                  <a:lnTo>
                    <a:pt x="9008364" y="0"/>
                  </a:lnTo>
                  <a:close/>
                </a:path>
              </a:pathLst>
            </a:custGeom>
            <a:solidFill>
              <a:srgbClr val="C6D2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507491"/>
              <a:ext cx="9431020" cy="1030605"/>
            </a:xfrm>
            <a:custGeom>
              <a:avLst/>
              <a:gdLst/>
              <a:ahLst/>
              <a:cxnLst/>
              <a:rect l="l" t="t" r="r" b="b"/>
              <a:pathLst>
                <a:path w="9431020" h="1030605">
                  <a:moveTo>
                    <a:pt x="9430512" y="0"/>
                  </a:moveTo>
                  <a:lnTo>
                    <a:pt x="8404860" y="0"/>
                  </a:lnTo>
                  <a:lnTo>
                    <a:pt x="8400288" y="0"/>
                  </a:lnTo>
                  <a:lnTo>
                    <a:pt x="0" y="0"/>
                  </a:lnTo>
                  <a:lnTo>
                    <a:pt x="0" y="1030224"/>
                  </a:lnTo>
                  <a:lnTo>
                    <a:pt x="8400288" y="1030224"/>
                  </a:lnTo>
                  <a:lnTo>
                    <a:pt x="8404860" y="1030224"/>
                  </a:lnTo>
                  <a:lnTo>
                    <a:pt x="8404860" y="1025652"/>
                  </a:lnTo>
                  <a:lnTo>
                    <a:pt x="9430512" y="0"/>
                  </a:lnTo>
                  <a:close/>
                </a:path>
              </a:pathLst>
            </a:custGeom>
            <a:solidFill>
              <a:srgbClr val="3E52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9262871" y="6597395"/>
            <a:ext cx="525780" cy="175260"/>
          </a:xfrm>
          <a:custGeom>
            <a:avLst/>
            <a:gdLst/>
            <a:ahLst/>
            <a:cxnLst/>
            <a:rect l="l" t="t" r="r" b="b"/>
            <a:pathLst>
              <a:path w="525779" h="175259">
                <a:moveTo>
                  <a:pt x="525779" y="0"/>
                </a:moveTo>
                <a:lnTo>
                  <a:pt x="0" y="0"/>
                </a:lnTo>
                <a:lnTo>
                  <a:pt x="355346" y="175259"/>
                </a:lnTo>
                <a:lnTo>
                  <a:pt x="525779" y="0"/>
                </a:lnTo>
                <a:close/>
              </a:path>
            </a:pathLst>
          </a:custGeom>
          <a:solidFill>
            <a:srgbClr val="D26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9265919" y="5963411"/>
            <a:ext cx="2926080" cy="894715"/>
            <a:chOff x="9265919" y="5963411"/>
            <a:chExt cx="2926080" cy="894715"/>
          </a:xfrm>
        </p:grpSpPr>
        <p:sp>
          <p:nvSpPr>
            <p:cNvPr id="8" name="object 8"/>
            <p:cNvSpPr/>
            <p:nvPr/>
          </p:nvSpPr>
          <p:spPr>
            <a:xfrm>
              <a:off x="9474708" y="5963411"/>
              <a:ext cx="2717800" cy="894715"/>
            </a:xfrm>
            <a:custGeom>
              <a:avLst/>
              <a:gdLst/>
              <a:ahLst/>
              <a:cxnLst/>
              <a:rect l="l" t="t" r="r" b="b"/>
              <a:pathLst>
                <a:path w="2717800" h="894715">
                  <a:moveTo>
                    <a:pt x="2717279" y="0"/>
                  </a:moveTo>
                  <a:lnTo>
                    <a:pt x="894588" y="0"/>
                  </a:lnTo>
                  <a:lnTo>
                    <a:pt x="891540" y="0"/>
                  </a:lnTo>
                  <a:lnTo>
                    <a:pt x="891540" y="3048"/>
                  </a:lnTo>
                  <a:lnTo>
                    <a:pt x="0" y="894588"/>
                  </a:lnTo>
                  <a:lnTo>
                    <a:pt x="891540" y="894588"/>
                  </a:lnTo>
                  <a:lnTo>
                    <a:pt x="894588" y="894588"/>
                  </a:lnTo>
                  <a:lnTo>
                    <a:pt x="2717279" y="894588"/>
                  </a:lnTo>
                  <a:lnTo>
                    <a:pt x="2717279" y="0"/>
                  </a:lnTo>
                  <a:close/>
                </a:path>
              </a:pathLst>
            </a:custGeom>
            <a:solidFill>
              <a:srgbClr val="C6D2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265920" y="6195059"/>
              <a:ext cx="2926080" cy="407034"/>
            </a:xfrm>
            <a:custGeom>
              <a:avLst/>
              <a:gdLst/>
              <a:ahLst/>
              <a:cxnLst/>
              <a:rect l="l" t="t" r="r" b="b"/>
              <a:pathLst>
                <a:path w="2926079" h="407034">
                  <a:moveTo>
                    <a:pt x="2926080" y="0"/>
                  </a:moveTo>
                  <a:lnTo>
                    <a:pt x="406908" y="0"/>
                  </a:lnTo>
                  <a:lnTo>
                    <a:pt x="397764" y="0"/>
                  </a:lnTo>
                  <a:lnTo>
                    <a:pt x="397764" y="9144"/>
                  </a:lnTo>
                  <a:lnTo>
                    <a:pt x="0" y="406908"/>
                  </a:lnTo>
                  <a:lnTo>
                    <a:pt x="397764" y="406908"/>
                  </a:lnTo>
                  <a:lnTo>
                    <a:pt x="406908" y="406908"/>
                  </a:lnTo>
                  <a:lnTo>
                    <a:pt x="2926080" y="406908"/>
                  </a:lnTo>
                  <a:lnTo>
                    <a:pt x="2926080" y="0"/>
                  </a:lnTo>
                  <a:close/>
                </a:path>
              </a:pathLst>
            </a:custGeom>
            <a:solidFill>
              <a:srgbClr val="FF9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489" y="1914664"/>
            <a:ext cx="4163502" cy="4395958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5269991" y="420623"/>
            <a:ext cx="3647440" cy="6045835"/>
            <a:chOff x="5269991" y="420623"/>
            <a:chExt cx="3647440" cy="604583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69991" y="420623"/>
              <a:ext cx="3646932" cy="11049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09615" y="1525523"/>
              <a:ext cx="3567684" cy="4940808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0217" rIns="0" bIns="0" rtlCol="0">
            <a:spAutoFit/>
          </a:bodyPr>
          <a:lstStyle/>
          <a:p>
            <a:pPr marL="544195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КОММУНИКАТИВНЫЕ</a:t>
            </a:r>
            <a:r>
              <a:rPr spc="10" dirty="0"/>
              <a:t> </a:t>
            </a:r>
            <a:r>
              <a:rPr spc="-20" dirty="0"/>
              <a:t>УУД: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127997" y="2287016"/>
            <a:ext cx="2280920" cy="1092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3E5278"/>
                </a:solidFill>
                <a:latin typeface="Arial" panose="020B0604020202020204"/>
                <a:cs typeface="Arial" panose="020B0604020202020204"/>
              </a:rPr>
              <a:t>РЕГУЛЯТИВНЫЕ</a:t>
            </a:r>
            <a:r>
              <a:rPr sz="1400" b="1" spc="-20" dirty="0">
                <a:solidFill>
                  <a:srgbClr val="3E5278"/>
                </a:solidFill>
                <a:latin typeface="Arial" panose="020B0604020202020204"/>
                <a:cs typeface="Arial" panose="020B0604020202020204"/>
              </a:rPr>
              <a:t> УУД:</a:t>
            </a:r>
            <a:endParaRPr sz="1400">
              <a:latin typeface="Arial" panose="020B0604020202020204"/>
              <a:cs typeface="Arial" panose="020B0604020202020204"/>
            </a:endParaRPr>
          </a:p>
          <a:p>
            <a:pPr marL="448310" marR="438150" algn="ctr">
              <a:lnSpc>
                <a:spcPct val="100000"/>
              </a:lnSpc>
            </a:pPr>
            <a:r>
              <a:rPr sz="1400" spc="-20" dirty="0">
                <a:solidFill>
                  <a:srgbClr val="3E5278"/>
                </a:solidFill>
                <a:latin typeface="Microsoft Sans Serif" panose="020B0604020202020204"/>
                <a:cs typeface="Microsoft Sans Serif" panose="020B0604020202020204"/>
              </a:rPr>
              <a:t>Саморганизация </a:t>
            </a:r>
            <a:r>
              <a:rPr sz="1400" spc="-10" dirty="0">
                <a:solidFill>
                  <a:srgbClr val="3E5278"/>
                </a:solidFill>
                <a:latin typeface="Microsoft Sans Serif" panose="020B0604020202020204"/>
                <a:cs typeface="Microsoft Sans Serif" panose="020B0604020202020204"/>
              </a:rPr>
              <a:t>Самоконтроль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  <a:p>
            <a:pPr marL="12700" marR="5080" algn="ctr">
              <a:lnSpc>
                <a:spcPct val="100000"/>
              </a:lnSpc>
            </a:pPr>
            <a:r>
              <a:rPr sz="1400" dirty="0">
                <a:solidFill>
                  <a:srgbClr val="3E5278"/>
                </a:solidFill>
                <a:latin typeface="Microsoft Sans Serif" panose="020B0604020202020204"/>
                <a:cs typeface="Microsoft Sans Serif" panose="020B0604020202020204"/>
              </a:rPr>
              <a:t>Эмоциональный</a:t>
            </a:r>
            <a:r>
              <a:rPr sz="1400" spc="-75" dirty="0">
                <a:solidFill>
                  <a:srgbClr val="3E5278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3E5278"/>
                </a:solidFill>
                <a:latin typeface="Microsoft Sans Serif" panose="020B0604020202020204"/>
                <a:cs typeface="Microsoft Sans Serif" panose="020B0604020202020204"/>
              </a:rPr>
              <a:t>интеллект </a:t>
            </a:r>
            <a:r>
              <a:rPr sz="1400" dirty="0">
                <a:solidFill>
                  <a:srgbClr val="3E5278"/>
                </a:solidFill>
                <a:latin typeface="Microsoft Sans Serif" panose="020B0604020202020204"/>
                <a:cs typeface="Microsoft Sans Serif" panose="020B0604020202020204"/>
              </a:rPr>
              <a:t>Принятие</a:t>
            </a:r>
            <a:r>
              <a:rPr sz="1400" spc="-35" dirty="0">
                <a:solidFill>
                  <a:srgbClr val="3E5278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3E5278"/>
                </a:solidFill>
                <a:latin typeface="Microsoft Sans Serif" panose="020B0604020202020204"/>
                <a:cs typeface="Microsoft Sans Serif" panose="020B0604020202020204"/>
              </a:rPr>
              <a:t>себя</a:t>
            </a:r>
            <a:r>
              <a:rPr sz="1400" spc="-40" dirty="0">
                <a:solidFill>
                  <a:srgbClr val="3E5278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3E5278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1400" spc="-30" dirty="0">
                <a:solidFill>
                  <a:srgbClr val="3E5278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3E5278"/>
                </a:solidFill>
                <a:latin typeface="Microsoft Sans Serif" panose="020B0604020202020204"/>
                <a:cs typeface="Microsoft Sans Serif" panose="020B0604020202020204"/>
              </a:rPr>
              <a:t>других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</p:txBody>
      </p: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4126" y="557783"/>
            <a:ext cx="3567684" cy="644651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5"/>
              </a:lnSpc>
            </a:pPr>
            <a:fld id="{81D60167-4931-47E6-BA6A-407CBD079E47}" type="slidenum">
              <a:rPr spc="-25" dirty="0"/>
              <a:t>39</a:t>
            </a:fld>
            <a:endParaRPr spc="-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507491"/>
            <a:ext cx="8404860" cy="1030605"/>
          </a:xfrm>
          <a:prstGeom prst="rect">
            <a:avLst/>
          </a:prstGeom>
          <a:solidFill>
            <a:srgbClr val="3E5278"/>
          </a:solidFill>
        </p:spPr>
        <p:txBody>
          <a:bodyPr vert="horz" wrap="square" lIns="0" tIns="749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90"/>
              </a:spcBef>
            </a:pP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R="273685" algn="ctr">
              <a:lnSpc>
                <a:spcPct val="100000"/>
              </a:lnSpc>
              <a:spcBef>
                <a:spcPts val="5"/>
              </a:spcBef>
            </a:pPr>
            <a:r>
              <a:rPr sz="2000" dirty="0"/>
              <a:t>Цель</a:t>
            </a:r>
            <a:r>
              <a:rPr sz="2000" spc="-25" dirty="0"/>
              <a:t> </a:t>
            </a:r>
            <a:r>
              <a:rPr sz="2000" dirty="0"/>
              <a:t>иноязычного</a:t>
            </a:r>
            <a:r>
              <a:rPr sz="2000" spc="-20" dirty="0"/>
              <a:t> </a:t>
            </a:r>
            <a:r>
              <a:rPr sz="2000" dirty="0"/>
              <a:t>образования</a:t>
            </a:r>
            <a:r>
              <a:rPr sz="2000" spc="-45" dirty="0"/>
              <a:t> </a:t>
            </a:r>
            <a:r>
              <a:rPr sz="2000" dirty="0"/>
              <a:t>(ПООП</a:t>
            </a:r>
            <a:r>
              <a:rPr sz="2000" spc="-40" dirty="0"/>
              <a:t> </a:t>
            </a:r>
            <a:r>
              <a:rPr sz="2000" spc="-20" dirty="0"/>
              <a:t>ООО)</a:t>
            </a:r>
            <a:endParaRPr sz="2000"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5"/>
              </a:lnSpc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639058" y="2223973"/>
            <a:ext cx="210439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3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коммуникативной</a:t>
            </a:r>
            <a:endParaRPr sz="20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3619" y="2223973"/>
            <a:ext cx="229298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85775" algn="l"/>
              </a:tabLst>
            </a:pPr>
            <a:r>
              <a:rPr sz="2000" spc="-5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▰</a:t>
            </a:r>
            <a:r>
              <a:rPr sz="200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	</a:t>
            </a:r>
            <a:r>
              <a:rPr sz="20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формирование</a:t>
            </a:r>
            <a:endParaRPr sz="2000">
              <a:latin typeface="Microsoft Sans Serif" panose="020B0604020202020204"/>
              <a:cs typeface="Microsoft Sans Serif" panose="020B0604020202020204"/>
            </a:endParaRPr>
          </a:p>
          <a:p>
            <a:pPr marL="486410">
              <a:lnSpc>
                <a:spcPct val="100000"/>
              </a:lnSpc>
            </a:pPr>
            <a:r>
              <a:rPr sz="20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компетенции</a:t>
            </a:r>
            <a:endParaRPr sz="20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94278" y="2529332"/>
            <a:ext cx="22459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097405" algn="l"/>
              </a:tabLst>
            </a:pPr>
            <a:r>
              <a:rPr sz="20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обучающихся</a:t>
            </a:r>
            <a:r>
              <a:rPr sz="2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2000" spc="-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</a:t>
            </a:r>
            <a:endParaRPr sz="20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97583" y="2834132"/>
            <a:ext cx="42430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35075" algn="l"/>
                <a:tab pos="2002155" algn="l"/>
                <a:tab pos="2417445" algn="l"/>
              </a:tabLst>
            </a:pPr>
            <a:r>
              <a:rPr sz="20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единстве</a:t>
            </a:r>
            <a:r>
              <a:rPr sz="2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20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таких</a:t>
            </a:r>
            <a:r>
              <a:rPr sz="2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2000" spc="-2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её</a:t>
            </a:r>
            <a:r>
              <a:rPr sz="2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20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составляющих,</a:t>
            </a:r>
            <a:endParaRPr sz="20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97583" y="3138932"/>
            <a:ext cx="22504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96975" algn="l"/>
              </a:tabLst>
            </a:pPr>
            <a:r>
              <a:rPr sz="2000" spc="-2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как</a:t>
            </a:r>
            <a:r>
              <a:rPr sz="2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20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речевая,</a:t>
            </a:r>
            <a:endParaRPr sz="20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82314" y="3138932"/>
            <a:ext cx="195897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758825">
              <a:lnSpc>
                <a:spcPct val="100000"/>
              </a:lnSpc>
              <a:spcBef>
                <a:spcPts val="105"/>
              </a:spcBef>
            </a:pPr>
            <a:r>
              <a:rPr sz="2000" spc="-3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языковая, </a:t>
            </a:r>
            <a:r>
              <a:rPr sz="2000" spc="-2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компенсаторная</a:t>
            </a:r>
            <a:endParaRPr sz="20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97583" y="3443732"/>
            <a:ext cx="211836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социокультурная,</a:t>
            </a:r>
            <a:endParaRPr sz="2000">
              <a:latin typeface="Microsoft Sans Serif" panose="020B0604020202020204"/>
              <a:cs typeface="Microsoft Sans Serif" panose="020B0604020202020204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компетенции.</a:t>
            </a:r>
            <a:endParaRPr sz="20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28969" y="2171826"/>
            <a:ext cx="34124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85775" algn="l"/>
                <a:tab pos="2114550" algn="l"/>
              </a:tabLst>
            </a:pPr>
            <a:r>
              <a:rPr sz="2000" spc="-5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▰</a:t>
            </a:r>
            <a:r>
              <a:rPr sz="200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	</a:t>
            </a:r>
            <a:r>
              <a:rPr sz="16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средствами</a:t>
            </a:r>
            <a:r>
              <a:rPr sz="16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6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иностранного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127742" y="2223642"/>
            <a:ext cx="5753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языка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02932" y="2467482"/>
            <a:ext cx="40005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формируются</a:t>
            </a:r>
            <a:r>
              <a:rPr sz="1600" spc="409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ключевые</a:t>
            </a:r>
            <a:r>
              <a:rPr sz="1600" spc="409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универсальные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02932" y="2711323"/>
            <a:ext cx="400304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6985" algn="r">
              <a:lnSpc>
                <a:spcPct val="100000"/>
              </a:lnSpc>
              <a:spcBef>
                <a:spcPts val="95"/>
              </a:spcBef>
              <a:tabLst>
                <a:tab pos="1132205" algn="l"/>
                <a:tab pos="2741930" algn="l"/>
              </a:tabLst>
            </a:pPr>
            <a:r>
              <a:rPr sz="16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учебные</a:t>
            </a:r>
            <a:r>
              <a:rPr sz="16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6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компетенции,</a:t>
            </a:r>
            <a:r>
              <a:rPr sz="16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6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включающие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  <a:p>
            <a:pPr marR="5080" algn="r">
              <a:lnSpc>
                <a:spcPct val="100000"/>
              </a:lnSpc>
            </a:pPr>
            <a:r>
              <a:rPr sz="16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ценностно-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02932" y="2954858"/>
            <a:ext cx="40005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образовательную,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332355" algn="l"/>
              </a:tabLst>
            </a:pPr>
            <a:r>
              <a:rPr sz="16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ориентационную,</a:t>
            </a:r>
            <a:r>
              <a:rPr sz="16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6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общекультурную,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02932" y="3443097"/>
            <a:ext cx="400113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учебно-познавательную,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  <a:p>
            <a:pPr marL="12700" marR="5080" algn="just">
              <a:lnSpc>
                <a:spcPct val="100000"/>
              </a:lnSpc>
              <a:tabLst>
                <a:tab pos="2815590" algn="l"/>
              </a:tabLst>
            </a:pPr>
            <a:r>
              <a:rPr sz="16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информационную,</a:t>
            </a:r>
            <a:r>
              <a:rPr sz="1600" spc="1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социально-</a:t>
            </a:r>
            <a:r>
              <a:rPr sz="16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трудовую</a:t>
            </a:r>
            <a:r>
              <a:rPr sz="1600" spc="3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 </a:t>
            </a:r>
            <a:r>
              <a:rPr sz="16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компетенцию</a:t>
            </a:r>
            <a:r>
              <a:rPr sz="16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6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личностного самосовершенствования.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507491"/>
            <a:ext cx="8404860" cy="1030605"/>
          </a:xfrm>
          <a:prstGeom prst="rect">
            <a:avLst/>
          </a:prstGeom>
          <a:solidFill>
            <a:srgbClr val="3E5278"/>
          </a:solidFill>
        </p:spPr>
        <p:txBody>
          <a:bodyPr vert="horz" wrap="square" lIns="0" tIns="336550" rIns="0" bIns="0" rtlCol="0">
            <a:spAutoFit/>
          </a:bodyPr>
          <a:lstStyle/>
          <a:p>
            <a:pPr marL="1176655">
              <a:lnSpc>
                <a:spcPct val="100000"/>
              </a:lnSpc>
              <a:spcBef>
                <a:spcPts val="2650"/>
              </a:spcBef>
            </a:pPr>
            <a:r>
              <a:rPr sz="2400" spc="-10" dirty="0"/>
              <a:t>Содержание</a:t>
            </a:r>
            <a:r>
              <a:rPr sz="2400" spc="-90" dirty="0"/>
              <a:t> </a:t>
            </a:r>
            <a:r>
              <a:rPr sz="2400" spc="-10" dirty="0"/>
              <a:t>обучения</a:t>
            </a:r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5"/>
              </a:lnSpc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300099" y="2223973"/>
            <a:ext cx="9857105" cy="16541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▰</a:t>
            </a:r>
            <a:r>
              <a:rPr sz="2000" spc="385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  </a:t>
            </a:r>
            <a:r>
              <a:rPr sz="2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</a:t>
            </a:r>
            <a:r>
              <a:rPr sz="2000" spc="44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плане</a:t>
            </a:r>
            <a:r>
              <a:rPr sz="2000" spc="44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b="1" i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предъявления</a:t>
            </a:r>
            <a:r>
              <a:rPr sz="2000" b="1" i="1" spc="395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i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содержания</a:t>
            </a:r>
            <a:r>
              <a:rPr sz="2000" b="1" i="1" spc="40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построение</a:t>
            </a:r>
            <a:r>
              <a:rPr sz="2000" spc="44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ru-RU" altLang="en-US" sz="2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Федеральных</a:t>
            </a:r>
            <a:r>
              <a:rPr sz="2000" spc="44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программ</a:t>
            </a:r>
            <a:r>
              <a:rPr sz="2000" spc="4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2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по</a:t>
            </a:r>
            <a:r>
              <a:rPr lang="ru-RU" altLang="en-US" sz="2000" spc="-2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английскому</a:t>
            </a:r>
            <a:r>
              <a:rPr sz="2000" spc="-7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3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языку</a:t>
            </a:r>
            <a:r>
              <a:rPr sz="2000" spc="-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основано</a:t>
            </a:r>
            <a:r>
              <a:rPr sz="2000" spc="-6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на</a:t>
            </a:r>
            <a:r>
              <a:rPr sz="2000" spc="-3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b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концентрическом</a:t>
            </a:r>
            <a:r>
              <a:rPr sz="2000" b="1" spc="-6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spc="-1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принципе</a:t>
            </a:r>
            <a:r>
              <a:rPr sz="20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.</a:t>
            </a:r>
            <a:endParaRPr sz="2000">
              <a:latin typeface="Microsoft Sans Serif" panose="020B0604020202020204"/>
              <a:cs typeface="Microsoft Sans Serif" panose="020B0604020202020204"/>
            </a:endParaRPr>
          </a:p>
          <a:p>
            <a:pPr marL="486410" marR="5080" indent="-474345" algn="just">
              <a:lnSpc>
                <a:spcPct val="100000"/>
              </a:lnSpc>
              <a:spcBef>
                <a:spcPts val="795"/>
              </a:spcBef>
            </a:pPr>
            <a:r>
              <a:rPr sz="200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▰</a:t>
            </a:r>
            <a:r>
              <a:rPr sz="2000" spc="375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  </a:t>
            </a:r>
            <a:r>
              <a:rPr sz="2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</a:t>
            </a:r>
            <a:r>
              <a:rPr sz="2000" spc="-2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3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каждом </a:t>
            </a:r>
            <a:r>
              <a:rPr sz="2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классе</a:t>
            </a:r>
            <a:r>
              <a:rPr sz="20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даются</a:t>
            </a:r>
            <a:r>
              <a:rPr sz="2000" spc="-2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новые,</a:t>
            </a:r>
            <a:r>
              <a:rPr sz="2000" spc="-3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не</a:t>
            </a:r>
            <a:r>
              <a:rPr sz="2000" spc="-3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изучавшиеся</a:t>
            </a:r>
            <a:r>
              <a:rPr sz="20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ранее</a:t>
            </a:r>
            <a:r>
              <a:rPr sz="20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элементы</a:t>
            </a:r>
            <a:r>
              <a:rPr sz="2000" spc="-3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содержания. </a:t>
            </a:r>
            <a:r>
              <a:rPr sz="2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Однако</a:t>
            </a:r>
            <a:r>
              <a:rPr sz="2000" spc="6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</a:t>
            </a:r>
            <a:r>
              <a:rPr sz="2000" spc="7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процессе</a:t>
            </a:r>
            <a:r>
              <a:rPr sz="2000" spc="6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обучения</a:t>
            </a:r>
            <a:r>
              <a:rPr sz="2000" spc="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лексика,</a:t>
            </a:r>
            <a:r>
              <a:rPr sz="2000" spc="6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грамматические</a:t>
            </a:r>
            <a:r>
              <a:rPr sz="2000" spc="6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формы</a:t>
            </a:r>
            <a:r>
              <a:rPr sz="2000" spc="6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2000" spc="6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конструкции, </a:t>
            </a:r>
            <a:r>
              <a:rPr sz="2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освоенные</a:t>
            </a:r>
            <a:r>
              <a:rPr sz="2000" spc="44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2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на</a:t>
            </a:r>
            <a:r>
              <a:rPr sz="2000" spc="45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2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предыдущих</a:t>
            </a:r>
            <a:r>
              <a:rPr sz="2000" spc="4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2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этапах,</a:t>
            </a:r>
            <a:r>
              <a:rPr sz="2000" spc="44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2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повторяются</a:t>
            </a:r>
            <a:r>
              <a:rPr sz="2000" spc="44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2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2000" spc="4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2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закрепляются</a:t>
            </a:r>
            <a:r>
              <a:rPr sz="2000" spc="45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2000" spc="-2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на</a:t>
            </a:r>
            <a:endParaRPr sz="20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74317" y="3848811"/>
            <a:ext cx="751522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359660" algn="l"/>
                <a:tab pos="4345305" algn="l"/>
                <a:tab pos="6107430" algn="l"/>
                <a:tab pos="7063105" algn="l"/>
              </a:tabLst>
            </a:pPr>
            <a:r>
              <a:rPr sz="20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расширяющемся</a:t>
            </a:r>
            <a:r>
              <a:rPr sz="2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20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тематическом</a:t>
            </a:r>
            <a:r>
              <a:rPr sz="2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20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содержании</a:t>
            </a:r>
            <a:r>
              <a:rPr sz="2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20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речи.</a:t>
            </a:r>
            <a:r>
              <a:rPr sz="2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2000" spc="-2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Это</a:t>
            </a:r>
            <a:endParaRPr sz="2000">
              <a:latin typeface="Microsoft Sans Serif" panose="020B0604020202020204"/>
              <a:cs typeface="Microsoft Sans Serif" panose="020B0604020202020204"/>
            </a:endParaRPr>
          </a:p>
          <a:p>
            <a:pPr marL="12700">
              <a:lnSpc>
                <a:spcPct val="100000"/>
              </a:lnSpc>
              <a:tabLst>
                <a:tab pos="2117090" algn="l"/>
                <a:tab pos="3254375" algn="l"/>
                <a:tab pos="4947285" algn="l"/>
                <a:tab pos="5377180" algn="l"/>
              </a:tabLst>
            </a:pPr>
            <a:r>
              <a:rPr sz="20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особенностями</a:t>
            </a:r>
            <a:r>
              <a:rPr sz="2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20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памяти</a:t>
            </a:r>
            <a:r>
              <a:rPr sz="2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20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школьников</a:t>
            </a:r>
            <a:r>
              <a:rPr sz="2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2000" spc="-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2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20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необходимостью</a:t>
            </a:r>
            <a:endParaRPr sz="20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34576" y="3848811"/>
            <a:ext cx="172275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обусловлено</a:t>
            </a:r>
            <a:endParaRPr sz="2000">
              <a:latin typeface="Microsoft Sans Serif" panose="020B0604020202020204"/>
              <a:cs typeface="Microsoft Sans Serif" panose="020B0604020202020204"/>
            </a:endParaRPr>
          </a:p>
          <a:p>
            <a:pPr marR="5080" algn="r">
              <a:lnSpc>
                <a:spcPct val="100000"/>
              </a:lnSpc>
            </a:pPr>
            <a:r>
              <a:rPr sz="20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поддерживать</a:t>
            </a:r>
            <a:endParaRPr sz="20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74317" y="4458970"/>
            <a:ext cx="86836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сформированные</a:t>
            </a:r>
            <a:r>
              <a:rPr sz="2000" spc="-5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4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лексико-</a:t>
            </a:r>
            <a:r>
              <a:rPr sz="2000" spc="-2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грамматические</a:t>
            </a:r>
            <a:r>
              <a:rPr sz="2000" spc="-6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навыки</a:t>
            </a:r>
            <a:r>
              <a:rPr sz="2000" spc="-4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</a:t>
            </a:r>
            <a:r>
              <a:rPr sz="2000" spc="-3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рабочем</a:t>
            </a:r>
            <a:r>
              <a:rPr sz="2000" spc="-5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состоянии.</a:t>
            </a:r>
            <a:endParaRPr sz="2000">
              <a:latin typeface="Microsoft Sans Serif" panose="020B0604020202020204"/>
              <a:cs typeface="Microsoft Sans Serif" panose="020B060402020202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507491"/>
            <a:ext cx="8404860" cy="1030605"/>
          </a:xfrm>
          <a:prstGeom prst="rect">
            <a:avLst/>
          </a:prstGeom>
          <a:solidFill>
            <a:srgbClr val="3E5278"/>
          </a:solidFill>
        </p:spPr>
        <p:txBody>
          <a:bodyPr vert="horz" wrap="square" lIns="0" tIns="303530" rIns="0" bIns="0" rtlCol="0">
            <a:spAutoFit/>
          </a:bodyPr>
          <a:lstStyle/>
          <a:p>
            <a:pPr marL="1176655">
              <a:lnSpc>
                <a:spcPct val="100000"/>
              </a:lnSpc>
              <a:spcBef>
                <a:spcPts val="2390"/>
              </a:spcBef>
            </a:pPr>
            <a:r>
              <a:rPr sz="2800" dirty="0"/>
              <a:t>Основные</a:t>
            </a:r>
            <a:r>
              <a:rPr sz="2800" spc="-165" dirty="0"/>
              <a:t> </a:t>
            </a:r>
            <a:r>
              <a:rPr sz="2800" spc="-10" dirty="0"/>
              <a:t>подходы</a:t>
            </a:r>
            <a:endParaRPr sz="2800"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5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300099" y="2199589"/>
            <a:ext cx="23812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85775" algn="l"/>
                <a:tab pos="945515" algn="l"/>
              </a:tabLst>
            </a:pPr>
            <a:r>
              <a:rPr sz="2000" spc="-5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▰</a:t>
            </a:r>
            <a:r>
              <a:rPr sz="200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	</a:t>
            </a:r>
            <a:r>
              <a:rPr sz="1800" spc="-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</a:t>
            </a:r>
            <a:r>
              <a:rPr sz="18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8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соответствии</a:t>
            </a:r>
            <a:endParaRPr sz="18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74317" y="2500376"/>
            <a:ext cx="19958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881505" algn="l"/>
              </a:tabLst>
            </a:pPr>
            <a:r>
              <a:rPr sz="18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ориентированной образования подходами</a:t>
            </a:r>
            <a:r>
              <a:rPr sz="18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800" spc="-14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к</a:t>
            </a:r>
            <a:endParaRPr sz="18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61257" y="2225497"/>
            <a:ext cx="155130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6225" marR="5080" indent="-264160" algn="r">
              <a:lnSpc>
                <a:spcPct val="100000"/>
              </a:lnSpc>
              <a:spcBef>
                <a:spcPts val="100"/>
              </a:spcBef>
              <a:tabLst>
                <a:tab pos="431800" algn="l"/>
              </a:tabLst>
            </a:pPr>
            <a:r>
              <a:rPr sz="1800" spc="-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</a:t>
            </a:r>
            <a:r>
              <a:rPr sz="18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	</a:t>
            </a:r>
            <a:r>
              <a:rPr sz="18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личностно </a:t>
            </a:r>
            <a:r>
              <a:rPr sz="1800" spc="-1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парадигмой </a:t>
            </a:r>
            <a:r>
              <a:rPr sz="18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основными обучению</a:t>
            </a:r>
            <a:endParaRPr sz="18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74317" y="3323335"/>
            <a:ext cx="3736975" cy="908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00"/>
              </a:spcBef>
            </a:pPr>
            <a:r>
              <a:rPr sz="18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иностранным</a:t>
            </a:r>
            <a:r>
              <a:rPr sz="1800" spc="28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языкам</a:t>
            </a:r>
            <a:r>
              <a:rPr sz="1800" spc="28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признаются</a:t>
            </a:r>
            <a:endParaRPr sz="1800">
              <a:latin typeface="Microsoft Sans Serif" panose="020B0604020202020204"/>
              <a:cs typeface="Microsoft Sans Serif" panose="020B0604020202020204"/>
            </a:endParaRPr>
          </a:p>
          <a:p>
            <a:pPr marL="12700">
              <a:lnSpc>
                <a:spcPts val="2395"/>
              </a:lnSpc>
            </a:pPr>
            <a:r>
              <a:rPr sz="2000" b="1" spc="-10" dirty="0">
                <a:solidFill>
                  <a:srgbClr val="D26E00"/>
                </a:solidFill>
                <a:latin typeface="Arial" panose="020B0604020202020204"/>
                <a:cs typeface="Arial" panose="020B0604020202020204"/>
              </a:rPr>
              <a:t>компетентностный,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D26E00"/>
                </a:solidFill>
                <a:latin typeface="Arial" panose="020B0604020202020204"/>
                <a:cs typeface="Arial" panose="020B0604020202020204"/>
              </a:rPr>
              <a:t>системно-деятельностный,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0190" y="4205985"/>
            <a:ext cx="1822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0" dirty="0">
                <a:solidFill>
                  <a:srgbClr val="D26E00"/>
                </a:solidFill>
                <a:latin typeface="Arial" panose="020B0604020202020204"/>
                <a:cs typeface="Arial" panose="020B0604020202020204"/>
              </a:rPr>
              <a:t>и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74317" y="4205985"/>
            <a:ext cx="223012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D26E00"/>
                </a:solidFill>
                <a:latin typeface="Arial" panose="020B0604020202020204"/>
                <a:cs typeface="Arial" panose="020B0604020202020204"/>
              </a:rPr>
              <a:t>межкультурный коммуникативно- когнитивный</a:t>
            </a:r>
            <a:r>
              <a:rPr sz="18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.</a:t>
            </a:r>
            <a:endParaRPr sz="18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76569" y="2173681"/>
            <a:ext cx="1966595" cy="10528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486410" marR="5080" indent="-474345">
              <a:lnSpc>
                <a:spcPct val="99000"/>
              </a:lnSpc>
              <a:spcBef>
                <a:spcPts val="135"/>
              </a:spcBef>
              <a:tabLst>
                <a:tab pos="485775" algn="l"/>
              </a:tabLst>
            </a:pPr>
            <a:r>
              <a:rPr sz="2000" spc="-5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▰</a:t>
            </a:r>
            <a:r>
              <a:rPr sz="200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	</a:t>
            </a:r>
            <a:r>
              <a:rPr sz="1600" b="1" spc="-1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Совокупность подходов возможность поставленные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30006" y="2225497"/>
            <a:ext cx="185801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0375" marR="5080" indent="-215265" algn="just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перечисленных предполагает реализовать</a:t>
            </a:r>
            <a:endParaRPr sz="16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970915" algn="l"/>
              </a:tabLst>
            </a:pPr>
            <a:r>
              <a:rPr sz="1600" b="1" spc="-1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цели,</a:t>
            </a:r>
            <a:r>
              <a:rPr sz="1600" b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16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добиться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50532" y="3201416"/>
            <a:ext cx="37350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достижения</a:t>
            </a:r>
            <a:r>
              <a:rPr sz="16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планируемых</a:t>
            </a:r>
            <a:r>
              <a:rPr sz="1600" spc="-3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результатов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50532" y="3445255"/>
            <a:ext cx="37363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01625" algn="l"/>
                <a:tab pos="1152525" algn="l"/>
                <a:tab pos="2538095" algn="l"/>
              </a:tabLst>
            </a:pPr>
            <a:r>
              <a:rPr sz="1600" spc="-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</a:t>
            </a:r>
            <a:r>
              <a:rPr sz="16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6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рамках</a:t>
            </a:r>
            <a:r>
              <a:rPr sz="16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6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содержания,</a:t>
            </a:r>
            <a:r>
              <a:rPr sz="16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6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отобранного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50532" y="3689096"/>
            <a:ext cx="37363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для</a:t>
            </a:r>
            <a:r>
              <a:rPr sz="1600" spc="44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основной</a:t>
            </a:r>
            <a:r>
              <a:rPr sz="1600" spc="47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школы,</a:t>
            </a:r>
            <a:r>
              <a:rPr sz="1600" spc="48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использования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93530" y="3933190"/>
            <a:ext cx="10922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технологий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50532" y="3933190"/>
            <a:ext cx="236347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894715" algn="l"/>
              </a:tabLst>
            </a:pPr>
            <a:r>
              <a:rPr sz="16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новых</a:t>
            </a:r>
            <a:r>
              <a:rPr sz="16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600" spc="-2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педагогических </a:t>
            </a:r>
            <a:r>
              <a:rPr sz="1600" spc="-10" dirty="0">
                <a:solidFill>
                  <a:srgbClr val="D26E00"/>
                </a:solidFill>
                <a:latin typeface="Microsoft Sans Serif" panose="020B0604020202020204"/>
                <a:cs typeface="Microsoft Sans Serif" panose="020B0604020202020204"/>
              </a:rPr>
              <a:t>(</a:t>
            </a:r>
            <a:r>
              <a:rPr sz="1600" b="1" spc="-10" dirty="0">
                <a:solidFill>
                  <a:srgbClr val="D26E00"/>
                </a:solidFill>
                <a:latin typeface="Arial" panose="020B0604020202020204"/>
                <a:cs typeface="Arial" panose="020B0604020202020204"/>
              </a:rPr>
              <a:t>дифференциация,</a:t>
            </a:r>
            <a:endParaRPr sz="16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D26E00"/>
                </a:solidFill>
                <a:latin typeface="Arial" panose="020B0604020202020204"/>
                <a:cs typeface="Arial" panose="020B0604020202020204"/>
              </a:rPr>
              <a:t>индивидуализация,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222485" y="4420870"/>
            <a:ext cx="10623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D26E00"/>
                </a:solidFill>
                <a:latin typeface="Arial" panose="020B0604020202020204"/>
                <a:cs typeface="Arial" panose="020B0604020202020204"/>
              </a:rPr>
              <a:t>проектная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50532" y="4664709"/>
            <a:ext cx="373507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D26E00"/>
                </a:solidFill>
                <a:latin typeface="Arial" panose="020B0604020202020204"/>
                <a:cs typeface="Arial" panose="020B0604020202020204"/>
              </a:rPr>
              <a:t>деятельность</a:t>
            </a:r>
            <a:r>
              <a:rPr sz="1600" b="1" spc="40" dirty="0">
                <a:solidFill>
                  <a:srgbClr val="D26E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dirty="0">
                <a:solidFill>
                  <a:srgbClr val="D26E00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600" b="1" spc="20" dirty="0">
                <a:solidFill>
                  <a:srgbClr val="D26E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dirty="0">
                <a:solidFill>
                  <a:srgbClr val="D26E00"/>
                </a:solidFill>
                <a:latin typeface="Arial" panose="020B0604020202020204"/>
                <a:cs typeface="Arial" panose="020B0604020202020204"/>
              </a:rPr>
              <a:t>др</a:t>
            </a:r>
            <a:r>
              <a:rPr sz="1600" dirty="0">
                <a:solidFill>
                  <a:srgbClr val="D26E00"/>
                </a:solidFill>
                <a:latin typeface="Microsoft Sans Serif" panose="020B0604020202020204"/>
                <a:cs typeface="Microsoft Sans Serif" panose="020B0604020202020204"/>
              </a:rPr>
              <a:t>.)</a:t>
            </a:r>
            <a:r>
              <a:rPr sz="1600" spc="50" dirty="0">
                <a:solidFill>
                  <a:srgbClr val="D26E0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1600" spc="4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использования </a:t>
            </a:r>
            <a:r>
              <a:rPr sz="16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современных</a:t>
            </a:r>
            <a:r>
              <a:rPr sz="1600" spc="-6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средств</a:t>
            </a:r>
            <a:r>
              <a:rPr sz="1600" spc="-8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6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обучения.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507491"/>
            <a:ext cx="8404860" cy="1030605"/>
          </a:xfrm>
          <a:prstGeom prst="rect">
            <a:avLst/>
          </a:prstGeom>
          <a:solidFill>
            <a:srgbClr val="3E5278"/>
          </a:solidFill>
        </p:spPr>
        <p:txBody>
          <a:bodyPr vert="horz" wrap="square" lIns="0" tIns="749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90"/>
              </a:spcBef>
            </a:pP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297180" algn="ctr">
              <a:lnSpc>
                <a:spcPct val="100000"/>
              </a:lnSpc>
              <a:spcBef>
                <a:spcPts val="5"/>
              </a:spcBef>
            </a:pPr>
            <a:r>
              <a:rPr sz="2000" dirty="0"/>
              <a:t>ПРИМЕРНЫЕ</a:t>
            </a:r>
            <a:r>
              <a:rPr sz="2000" spc="-15" dirty="0"/>
              <a:t> </a:t>
            </a:r>
            <a:r>
              <a:rPr sz="2000" dirty="0"/>
              <a:t>РАБОЧИЕ</a:t>
            </a:r>
            <a:r>
              <a:rPr sz="2000" spc="-40" dirty="0"/>
              <a:t> </a:t>
            </a:r>
            <a:r>
              <a:rPr sz="2000" dirty="0"/>
              <a:t>ПРОГРАММЫ</a:t>
            </a:r>
            <a:r>
              <a:rPr sz="2000" spc="-45" dirty="0"/>
              <a:t> </a:t>
            </a:r>
            <a:r>
              <a:rPr sz="2000" dirty="0"/>
              <a:t>НОО</a:t>
            </a:r>
            <a:r>
              <a:rPr sz="2000" spc="-35" dirty="0"/>
              <a:t> </a:t>
            </a:r>
            <a:r>
              <a:rPr sz="2000" dirty="0"/>
              <a:t>и</a:t>
            </a:r>
            <a:r>
              <a:rPr sz="2000" spc="-30" dirty="0"/>
              <a:t> </a:t>
            </a:r>
            <a:r>
              <a:rPr sz="2000" spc="-25" dirty="0"/>
              <a:t>ООО</a:t>
            </a:r>
            <a:endParaRPr sz="200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5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300099" y="2225497"/>
            <a:ext cx="4782185" cy="2691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altLang="en-US"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Федеральные</a:t>
            </a:r>
            <a:r>
              <a:rPr sz="1400" spc="34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рабочие</a:t>
            </a:r>
            <a:r>
              <a:rPr sz="1400" spc="36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программы</a:t>
            </a:r>
            <a:r>
              <a:rPr sz="1400" spc="36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начального</a:t>
            </a:r>
            <a:r>
              <a:rPr sz="1400" spc="34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общего</a:t>
            </a:r>
            <a:r>
              <a:rPr sz="1400" spc="3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lang="ru-RU" altLang="en-US" sz="1400" spc="-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основного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общего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образования</a:t>
            </a:r>
            <a:r>
              <a:rPr lang="ru-RU" altLang="en-US"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учебного</a:t>
            </a:r>
            <a:r>
              <a:rPr lang="ru-RU" altLang="en-US"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предмета</a:t>
            </a:r>
            <a:r>
              <a:rPr lang="ru-RU" altLang="en-US"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«Иностранный</a:t>
            </a:r>
            <a:r>
              <a:rPr sz="1400" spc="5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язык»</a:t>
            </a:r>
            <a:r>
              <a:rPr sz="1400" spc="7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научно</a:t>
            </a:r>
            <a:r>
              <a:rPr sz="1400" spc="6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обоснованы,</a:t>
            </a:r>
            <a:r>
              <a:rPr sz="1400" spc="8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прозрачны</a:t>
            </a:r>
            <a:r>
              <a:rPr sz="1400" spc="6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2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по 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структуре,</a:t>
            </a:r>
            <a:r>
              <a:rPr sz="1400" spc="-4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информативны</a:t>
            </a:r>
            <a:r>
              <a:rPr sz="1400" spc="-3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14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универсальны.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  <a:p>
            <a:pPr marL="486410" marR="6350" indent="-474345" algn="just">
              <a:lnSpc>
                <a:spcPct val="97000"/>
              </a:lnSpc>
              <a:spcBef>
                <a:spcPts val="290"/>
              </a:spcBef>
            </a:pPr>
            <a:r>
              <a:rPr sz="200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▰</a:t>
            </a:r>
            <a:r>
              <a:rPr sz="2000" spc="434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 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Они</a:t>
            </a:r>
            <a:r>
              <a:rPr sz="1400" spc="40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учитывают</a:t>
            </a:r>
            <a:r>
              <a:rPr sz="1400" spc="40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общий</a:t>
            </a:r>
            <a:r>
              <a:rPr sz="1400" spc="40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вектор</a:t>
            </a:r>
            <a:r>
              <a:rPr sz="1400" spc="40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 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развития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образования</a:t>
            </a:r>
            <a:r>
              <a:rPr sz="1400" spc="3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по</a:t>
            </a:r>
            <a:r>
              <a:rPr sz="1400" spc="3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иностранным</a:t>
            </a:r>
            <a:r>
              <a:rPr sz="1400" spc="32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языкам</a:t>
            </a:r>
            <a:r>
              <a:rPr sz="1400" spc="31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 </a:t>
            </a:r>
            <a:r>
              <a:rPr sz="1400" spc="-2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на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ближайшие</a:t>
            </a:r>
            <a:r>
              <a:rPr sz="1400" spc="-7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годы: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  <a:p>
            <a:pPr marL="12700" algn="just">
              <a:lnSpc>
                <a:spcPts val="2340"/>
              </a:lnSpc>
              <a:spcBef>
                <a:spcPts val="190"/>
              </a:spcBef>
            </a:pPr>
            <a:r>
              <a:rPr sz="200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▰</a:t>
            </a:r>
            <a:r>
              <a:rPr sz="2000" spc="40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  </a:t>
            </a:r>
            <a:r>
              <a:rPr sz="1400" i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полиязычность,</a:t>
            </a:r>
            <a:r>
              <a:rPr sz="1400" i="1" spc="355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проявляющаяся</a:t>
            </a:r>
            <a:r>
              <a:rPr sz="1400" spc="37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</a:t>
            </a:r>
            <a:r>
              <a:rPr sz="1400" spc="38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стремлении</a:t>
            </a:r>
            <a:r>
              <a:rPr sz="1400" spc="37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к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  <a:p>
            <a:pPr marL="486410">
              <a:lnSpc>
                <a:spcPts val="1620"/>
              </a:lnSpc>
            </a:pP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изучать</a:t>
            </a:r>
            <a:r>
              <a:rPr sz="14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два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1400" spc="-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более</a:t>
            </a:r>
            <a:r>
              <a:rPr sz="1400" spc="-3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иностранных</a:t>
            </a:r>
            <a:r>
              <a:rPr sz="1400" spc="-3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языков;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  <a:p>
            <a:pPr marL="486410" marR="6350" indent="-474345" algn="just">
              <a:lnSpc>
                <a:spcPct val="93000"/>
              </a:lnSpc>
              <a:spcBef>
                <a:spcPts val="365"/>
              </a:spcBef>
              <a:tabLst>
                <a:tab pos="4464685" algn="l"/>
              </a:tabLst>
            </a:pPr>
            <a:r>
              <a:rPr sz="200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▰</a:t>
            </a:r>
            <a:r>
              <a:rPr sz="2000" spc="27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   </a:t>
            </a:r>
            <a:r>
              <a:rPr sz="1400" i="1" spc="-1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практико-</a:t>
            </a:r>
            <a:r>
              <a:rPr sz="1400" i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ориентированность</a:t>
            </a:r>
            <a:r>
              <a:rPr sz="1400" i="1" spc="38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     </a:t>
            </a:r>
            <a:r>
              <a:rPr sz="1400" spc="-2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(ИЯ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400" spc="-2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для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определенных</a:t>
            </a:r>
            <a:r>
              <a:rPr sz="1400" spc="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целей/профессий/отраслей</a:t>
            </a:r>
            <a:r>
              <a:rPr sz="1400" spc="2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знания);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91153" y="4980177"/>
            <a:ext cx="21907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7685" algn="l"/>
                <a:tab pos="1384300" algn="l"/>
              </a:tabLst>
            </a:pPr>
            <a:r>
              <a:rPr sz="1400" spc="-2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(в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4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плане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владения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12970" y="5193538"/>
            <a:ext cx="13658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компетенциями: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00099" y="4903977"/>
            <a:ext cx="2256790" cy="74295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486410" marR="5080" indent="-474345">
              <a:lnSpc>
                <a:spcPct val="97000"/>
              </a:lnSpc>
              <a:spcBef>
                <a:spcPts val="185"/>
              </a:spcBef>
              <a:tabLst>
                <a:tab pos="485775" algn="l"/>
              </a:tabLst>
            </a:pPr>
            <a:r>
              <a:rPr sz="2000" spc="-5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▰</a:t>
            </a:r>
            <a:r>
              <a:rPr sz="200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	</a:t>
            </a:r>
            <a:r>
              <a:rPr sz="1400" i="1" spc="-1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метапредметность 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универсальными коммуникативность,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73804" y="5406644"/>
            <a:ext cx="230695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52550" algn="l"/>
              </a:tabLst>
            </a:pP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критическое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мышление,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74317" y="5620613"/>
            <a:ext cx="38862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умение</a:t>
            </a:r>
            <a:r>
              <a:rPr sz="1400" spc="-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работать</a:t>
            </a:r>
            <a:r>
              <a:rPr sz="1400" spc="-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</a:t>
            </a:r>
            <a:r>
              <a:rPr sz="1400" spc="-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группе,</a:t>
            </a:r>
            <a:r>
              <a:rPr sz="1400" spc="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креативность</a:t>
            </a:r>
            <a:r>
              <a:rPr sz="1400" spc="-6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др.)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97828" y="2225497"/>
            <a:ext cx="4212590" cy="29946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68605" algn="l"/>
                <a:tab pos="1449705" algn="l"/>
                <a:tab pos="2597150" algn="l"/>
                <a:tab pos="3035935" algn="l"/>
                <a:tab pos="3835400" algn="l"/>
              </a:tabLst>
            </a:pPr>
            <a:r>
              <a:rPr sz="1400" spc="-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Предметных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результатах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400" spc="-2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для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каждого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4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года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обучения</a:t>
            </a:r>
            <a:r>
              <a:rPr sz="14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были</a:t>
            </a:r>
            <a:r>
              <a:rPr sz="1400" spc="-3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учтены: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  <a:p>
            <a:pPr marL="486410" marR="6350" indent="-474345">
              <a:lnSpc>
                <a:spcPct val="93000"/>
              </a:lnSpc>
              <a:spcBef>
                <a:spcPts val="365"/>
              </a:spcBef>
              <a:tabLst>
                <a:tab pos="485775" algn="l"/>
                <a:tab pos="1949450" algn="l"/>
                <a:tab pos="3092450" algn="l"/>
                <a:tab pos="3436620" algn="l"/>
              </a:tabLst>
            </a:pPr>
            <a:r>
              <a:rPr sz="2000" spc="-5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▰</a:t>
            </a:r>
            <a:r>
              <a:rPr sz="200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	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происходящие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изменения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400" spc="-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условиях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работы</a:t>
            </a:r>
            <a:r>
              <a:rPr sz="1400" spc="-1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</a:t>
            </a:r>
            <a:r>
              <a:rPr sz="1400" spc="1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информацией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  <a:p>
            <a:pPr marL="486410" marR="5715" indent="-474345" algn="just">
              <a:lnSpc>
                <a:spcPct val="97000"/>
              </a:lnSpc>
              <a:spcBef>
                <a:spcPts val="275"/>
              </a:spcBef>
            </a:pPr>
            <a:r>
              <a:rPr sz="200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▰</a:t>
            </a:r>
            <a:r>
              <a:rPr sz="2000" spc="434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  </a:t>
            </a:r>
            <a:r>
              <a:rPr sz="1400" b="1" dirty="0">
                <a:solidFill>
                  <a:srgbClr val="D26E00"/>
                </a:solidFill>
                <a:latin typeface="Arial" panose="020B0604020202020204"/>
                <a:cs typeface="Arial" panose="020B0604020202020204"/>
              </a:rPr>
              <a:t>возрастающая</a:t>
            </a:r>
            <a:r>
              <a:rPr sz="1400" b="1" spc="450" dirty="0">
                <a:solidFill>
                  <a:srgbClr val="D26E00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400" b="1" dirty="0">
                <a:solidFill>
                  <a:srgbClr val="D26E00"/>
                </a:solidFill>
                <a:latin typeface="Arial" panose="020B0604020202020204"/>
                <a:cs typeface="Arial" panose="020B0604020202020204"/>
              </a:rPr>
              <a:t>роль</a:t>
            </a:r>
            <a:r>
              <a:rPr sz="1400" b="1" spc="465" dirty="0">
                <a:solidFill>
                  <a:srgbClr val="D26E00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400" b="1" spc="-10" dirty="0">
                <a:solidFill>
                  <a:srgbClr val="D26E00"/>
                </a:solidFill>
                <a:latin typeface="Arial" panose="020B0604020202020204"/>
                <a:cs typeface="Arial" panose="020B0604020202020204"/>
              </a:rPr>
              <a:t>функциональной </a:t>
            </a:r>
            <a:r>
              <a:rPr sz="1400" b="1" dirty="0">
                <a:solidFill>
                  <a:srgbClr val="D26E00"/>
                </a:solidFill>
                <a:latin typeface="Arial" panose="020B0604020202020204"/>
                <a:cs typeface="Arial" panose="020B0604020202020204"/>
              </a:rPr>
              <a:t>грамотности</a:t>
            </a:r>
            <a:r>
              <a:rPr sz="1400" b="1" spc="440" dirty="0">
                <a:solidFill>
                  <a:srgbClr val="D26E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dirty="0">
                <a:solidFill>
                  <a:srgbClr val="D26E00"/>
                </a:solidFill>
                <a:latin typeface="Arial" panose="020B0604020202020204"/>
                <a:cs typeface="Arial" panose="020B0604020202020204"/>
              </a:rPr>
              <a:t>обучающихся</a:t>
            </a:r>
            <a:r>
              <a:rPr sz="1400" b="1" spc="434" dirty="0">
                <a:solidFill>
                  <a:srgbClr val="D26E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(в</a:t>
            </a:r>
            <a:r>
              <a:rPr sz="1400" spc="47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частности, читательской</a:t>
            </a:r>
            <a:r>
              <a:rPr sz="1400" spc="-5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грамотности)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  <a:p>
            <a:pPr marL="486410" marR="7620" indent="-474345" algn="just">
              <a:lnSpc>
                <a:spcPct val="93000"/>
              </a:lnSpc>
              <a:spcBef>
                <a:spcPts val="365"/>
              </a:spcBef>
            </a:pPr>
            <a:r>
              <a:rPr sz="200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▰</a:t>
            </a:r>
            <a:r>
              <a:rPr sz="2000" spc="44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 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усиление</a:t>
            </a:r>
            <a:r>
              <a:rPr sz="1400" spc="38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  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роли</a:t>
            </a:r>
            <a:r>
              <a:rPr sz="1400" spc="39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  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личностных</a:t>
            </a:r>
            <a:r>
              <a:rPr sz="1400" spc="39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   </a:t>
            </a:r>
            <a:r>
              <a:rPr sz="1400" spc="-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 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метапредметных</a:t>
            </a:r>
            <a:r>
              <a:rPr sz="1400" spc="-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результатов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  <a:p>
            <a:pPr marL="486410" marR="5080" indent="-474345" algn="just">
              <a:lnSpc>
                <a:spcPct val="97000"/>
              </a:lnSpc>
              <a:spcBef>
                <a:spcPts val="290"/>
              </a:spcBef>
            </a:pPr>
            <a:r>
              <a:rPr sz="200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▰</a:t>
            </a:r>
            <a:r>
              <a:rPr sz="2000" spc="425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 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необходимость</a:t>
            </a:r>
            <a:r>
              <a:rPr sz="1400" spc="29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 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обновления</a:t>
            </a:r>
            <a:r>
              <a:rPr sz="1400" spc="30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  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тематики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общения</a:t>
            </a:r>
            <a:r>
              <a:rPr sz="1400" spc="3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на</a:t>
            </a:r>
            <a:r>
              <a:rPr sz="1400" spc="30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иностранном</a:t>
            </a:r>
            <a:r>
              <a:rPr sz="1400" spc="3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языке</a:t>
            </a:r>
            <a:r>
              <a:rPr sz="1400" spc="3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</a:t>
            </a:r>
            <a:r>
              <a:rPr sz="1400" spc="30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связи</a:t>
            </a:r>
            <a:r>
              <a:rPr sz="1400" spc="30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появлением</a:t>
            </a:r>
            <a:r>
              <a:rPr sz="14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новых</a:t>
            </a:r>
            <a:r>
              <a:rPr sz="1400" spc="-3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реалий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507491"/>
            <a:ext cx="8404860" cy="1030605"/>
          </a:xfrm>
          <a:prstGeom prst="rect">
            <a:avLst/>
          </a:prstGeom>
          <a:solidFill>
            <a:srgbClr val="3E5278"/>
          </a:solidFill>
        </p:spPr>
        <p:txBody>
          <a:bodyPr vert="horz" wrap="square" lIns="0" tIns="749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90"/>
              </a:spcBef>
            </a:pP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1176655">
              <a:lnSpc>
                <a:spcPct val="100000"/>
              </a:lnSpc>
              <a:spcBef>
                <a:spcPts val="5"/>
              </a:spcBef>
            </a:pPr>
            <a:r>
              <a:rPr sz="2000" dirty="0"/>
              <a:t>Планируемые</a:t>
            </a:r>
            <a:r>
              <a:rPr sz="2000" spc="-65" dirty="0"/>
              <a:t> </a:t>
            </a:r>
            <a:r>
              <a:rPr sz="2000" spc="-10" dirty="0"/>
              <a:t>результаты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879475" y="2149475"/>
            <a:ext cx="4633595" cy="235394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86410" marR="5080" indent="-474345" algn="just">
              <a:lnSpc>
                <a:spcPct val="99000"/>
              </a:lnSpc>
              <a:spcBef>
                <a:spcPts val="140"/>
              </a:spcBef>
            </a:pPr>
            <a:r>
              <a:rPr sz="200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▰</a:t>
            </a:r>
            <a:r>
              <a:rPr sz="2000" spc="425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 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</a:t>
            </a:r>
            <a:r>
              <a:rPr sz="1400" spc="434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разделе</a:t>
            </a:r>
            <a:r>
              <a:rPr sz="1400" spc="42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400" b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Планируемые</a:t>
            </a:r>
            <a:r>
              <a:rPr sz="1400" b="1" spc="409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400" b="1" spc="-1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результаты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освоения</a:t>
            </a:r>
            <a:r>
              <a:rPr sz="1400" spc="9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lang="ru-RU" altLang="en-US"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Федеральной</a:t>
            </a:r>
            <a:r>
              <a:rPr sz="1400" spc="9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рабочей</a:t>
            </a:r>
            <a:r>
              <a:rPr sz="1400" spc="9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программы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по</a:t>
            </a:r>
            <a:r>
              <a:rPr sz="1400" spc="1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английскому</a:t>
            </a:r>
            <a:r>
              <a:rPr sz="1400" spc="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языку</a:t>
            </a:r>
            <a:r>
              <a:rPr sz="1400" spc="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на</a:t>
            </a:r>
            <a:r>
              <a:rPr sz="1400" spc="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уровне</a:t>
            </a:r>
            <a:r>
              <a:rPr sz="1400" spc="2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начального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общего</a:t>
            </a:r>
            <a:r>
              <a:rPr sz="1400" spc="8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1400" spc="9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основного</a:t>
            </a:r>
            <a:r>
              <a:rPr sz="1400" spc="9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общего</a:t>
            </a:r>
            <a:r>
              <a:rPr sz="1400" spc="8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образования </a:t>
            </a:r>
            <a:r>
              <a:rPr sz="1400" b="1" i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личностные</a:t>
            </a:r>
            <a:r>
              <a:rPr sz="1400" b="1" i="1" spc="38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    </a:t>
            </a:r>
            <a:r>
              <a:rPr sz="1400" b="1" i="1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400" b="1" i="1" spc="385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    </a:t>
            </a:r>
            <a:r>
              <a:rPr sz="1400" b="1" i="1" spc="-1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метапредметные 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результаты</a:t>
            </a:r>
            <a:r>
              <a:rPr sz="1400" spc="-4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даются</a:t>
            </a:r>
            <a:r>
              <a:rPr sz="1400" spc="-2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без</a:t>
            </a:r>
            <a:r>
              <a:rPr sz="1400" spc="-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деления на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классы.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  <a:p>
            <a:pPr marL="486410" marR="5715" indent="-474345" algn="just">
              <a:lnSpc>
                <a:spcPct val="98000"/>
              </a:lnSpc>
              <a:spcBef>
                <a:spcPts val="260"/>
              </a:spcBef>
            </a:pPr>
            <a:r>
              <a:rPr sz="200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▰</a:t>
            </a:r>
            <a:r>
              <a:rPr sz="2000" spc="36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 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Вклад</a:t>
            </a:r>
            <a:r>
              <a:rPr sz="1400" spc="49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иностранного</a:t>
            </a:r>
            <a:r>
              <a:rPr sz="1400" spc="484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языка</a:t>
            </a:r>
            <a:r>
              <a:rPr sz="1400" spc="49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сквозь</a:t>
            </a:r>
            <a:r>
              <a:rPr sz="1400" spc="49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призму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учебного</a:t>
            </a:r>
            <a:r>
              <a:rPr sz="1400" spc="3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 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предмета</a:t>
            </a:r>
            <a:r>
              <a:rPr sz="1400" spc="3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 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</a:t>
            </a:r>
            <a:r>
              <a:rPr sz="1400" spc="35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  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воспитание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обучающихся</a:t>
            </a:r>
            <a:r>
              <a:rPr sz="1400" spc="34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  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прослеживается</a:t>
            </a:r>
            <a:r>
              <a:rPr sz="1400" spc="3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   </a:t>
            </a:r>
            <a:r>
              <a:rPr sz="14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через тематическое</a:t>
            </a:r>
            <a:r>
              <a:rPr sz="1400" spc="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содержание</a:t>
            </a:r>
            <a:r>
              <a:rPr sz="1400" spc="15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речи.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00099" y="4486402"/>
            <a:ext cx="1920239" cy="116967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486410" marR="5080" indent="-474345">
              <a:lnSpc>
                <a:spcPct val="98000"/>
              </a:lnSpc>
              <a:spcBef>
                <a:spcPts val="145"/>
              </a:spcBef>
              <a:tabLst>
                <a:tab pos="485775" algn="l"/>
              </a:tabLst>
            </a:pPr>
            <a:r>
              <a:rPr sz="2000" spc="-5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▰</a:t>
            </a:r>
            <a:r>
              <a:rPr sz="2000" dirty="0">
                <a:solidFill>
                  <a:srgbClr val="C6D2E6"/>
                </a:solidFill>
                <a:latin typeface="Cambria Math" panose="02040503050406030204"/>
                <a:cs typeface="Cambria Math" panose="02040503050406030204"/>
              </a:rPr>
              <a:t>	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Метапредметная организации представлена </a:t>
            </a:r>
            <a:r>
              <a:rPr sz="1400" i="1" spc="-1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деятельности 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планировании.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65016" y="4562602"/>
            <a:ext cx="19475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66495" algn="l"/>
              </a:tabLst>
            </a:pP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сущность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способов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47209" y="4775961"/>
            <a:ext cx="11664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деятельности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44492" y="4989321"/>
            <a:ext cx="15684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36015" algn="l"/>
              </a:tabLst>
            </a:pP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рубрике</a:t>
            </a:r>
            <a:r>
              <a:rPr sz="140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400" i="1" spc="-20" dirty="0">
                <a:solidFill>
                  <a:srgbClr val="253147"/>
                </a:solidFill>
                <a:latin typeface="Arial" panose="020B0604020202020204"/>
                <a:cs typeface="Arial" panose="020B0604020202020204"/>
              </a:rPr>
              <a:t>виды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41929" y="4775961"/>
            <a:ext cx="70485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925" marR="5080" indent="-14986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учебной </a:t>
            </a:r>
            <a:r>
              <a:rPr sz="1400" spc="-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  <a:p>
            <a:pPr marL="393700">
              <a:lnSpc>
                <a:spcPct val="100000"/>
              </a:lnSpc>
            </a:pPr>
            <a:r>
              <a:rPr sz="1400" spc="-5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в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01490" y="5202682"/>
            <a:ext cx="12122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253147"/>
                </a:solidFill>
                <a:latin typeface="Microsoft Sans Serif" panose="020B0604020202020204"/>
                <a:cs typeface="Microsoft Sans Serif" panose="020B0604020202020204"/>
              </a:rPr>
              <a:t>Тематическом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0272" y="2089605"/>
            <a:ext cx="4939984" cy="163421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82130" y="3985476"/>
            <a:ext cx="5047036" cy="1508458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5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65920" y="6195059"/>
            <a:ext cx="2926080" cy="407034"/>
          </a:xfrm>
          <a:custGeom>
            <a:avLst/>
            <a:gdLst/>
            <a:ahLst/>
            <a:cxnLst/>
            <a:rect l="l" t="t" r="r" b="b"/>
            <a:pathLst>
              <a:path w="2926079" h="407034">
                <a:moveTo>
                  <a:pt x="2926080" y="0"/>
                </a:moveTo>
                <a:lnTo>
                  <a:pt x="406908" y="0"/>
                </a:lnTo>
                <a:lnTo>
                  <a:pt x="397764" y="0"/>
                </a:lnTo>
                <a:lnTo>
                  <a:pt x="397764" y="9144"/>
                </a:lnTo>
                <a:lnTo>
                  <a:pt x="0" y="406908"/>
                </a:lnTo>
                <a:lnTo>
                  <a:pt x="397764" y="406908"/>
                </a:lnTo>
                <a:lnTo>
                  <a:pt x="406908" y="406908"/>
                </a:lnTo>
                <a:lnTo>
                  <a:pt x="2926080" y="406908"/>
                </a:lnTo>
                <a:lnTo>
                  <a:pt x="2926080" y="0"/>
                </a:lnTo>
                <a:close/>
              </a:path>
            </a:pathLst>
          </a:custGeom>
          <a:solidFill>
            <a:srgbClr val="FF9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783" y="943355"/>
            <a:ext cx="9358884" cy="357530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90771" y="4663440"/>
            <a:ext cx="6534911" cy="142341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5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E527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2684</Words>
  <Application>Microsoft Office PowerPoint</Application>
  <PresentationFormat>Широкоэкранный</PresentationFormat>
  <Paragraphs>412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6" baseType="lpstr">
      <vt:lpstr>Arial</vt:lpstr>
      <vt:lpstr>Calibri</vt:lpstr>
      <vt:lpstr>Cambria Math</vt:lpstr>
      <vt:lpstr>Microsoft Sans Serif</vt:lpstr>
      <vt:lpstr>Times New Roman</vt:lpstr>
      <vt:lpstr>Wingdings</vt:lpstr>
      <vt:lpstr>Office Theme</vt:lpstr>
      <vt:lpstr>Предметная область</vt:lpstr>
      <vt:lpstr> Обновленные ФГОС</vt:lpstr>
      <vt:lpstr> Обновленные ФГОС</vt:lpstr>
      <vt:lpstr> Цель иноязычного образования (ПООП ООО)</vt:lpstr>
      <vt:lpstr>Содержание обучения</vt:lpstr>
      <vt:lpstr>Основные подходы</vt:lpstr>
      <vt:lpstr> ПРИМЕРНЫЕ РАБОЧИЕ ПРОГРАММЫ НОО и ООО</vt:lpstr>
      <vt:lpstr> Планируемые результаты</vt:lpstr>
      <vt:lpstr>Презентация PowerPoint</vt:lpstr>
      <vt:lpstr>ПРЕДМЕТНАЯ ОБЛАСТЬ «ИНОСТРАННЫЙ ЯЗЫК» (ФГОС ООО)</vt:lpstr>
      <vt:lpstr>Презентация PowerPoint</vt:lpstr>
      <vt:lpstr> Особенности требований к результатам освоения предмета «Иностранный язык»</vt:lpstr>
      <vt:lpstr>Презентация PowerPoint</vt:lpstr>
      <vt:lpstr>Федеральные рабочие программы. Читательская грамотность</vt:lpstr>
      <vt:lpstr>Смысловое чтение</vt:lpstr>
      <vt:lpstr>Презентация PowerPoint</vt:lpstr>
      <vt:lpstr>Количественные нормативы в требованиях к результатам освоение иностранного и второго иностранного языка</vt:lpstr>
      <vt:lpstr>Презентация PowerPoint</vt:lpstr>
      <vt:lpstr>Презентация PowerPoint</vt:lpstr>
      <vt:lpstr> Федеральные рабочие программы («Английский язык»)</vt:lpstr>
      <vt:lpstr> Пояснительная записка и содержание обучения</vt:lpstr>
      <vt:lpstr>Предметные результаты</vt:lpstr>
      <vt:lpstr>Грамматический материал не только назван, но конкретизирован и проиллюстрирован с помощью речевых образцов</vt:lpstr>
      <vt:lpstr>Готовое тематическое планирование</vt:lpstr>
      <vt:lpstr>▰ Это дает возможность использовать</vt:lpstr>
      <vt:lpstr>Презентация PowerPoint</vt:lpstr>
      <vt:lpstr>Презентация PowerPoint</vt:lpstr>
      <vt:lpstr>Презентация PowerPoint</vt:lpstr>
      <vt:lpstr> Второй иностранный язык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Формирование УУД в основной школе</vt:lpstr>
      <vt:lpstr>Формирование УУД в основной школе</vt:lpstr>
      <vt:lpstr>КОММУНИКАТИВНЫЕ УУД: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Предметная область</dc:title>
  <dc:creator>Иностранный язык</dc:creator>
  <cp:lastModifiedBy>Пользователь</cp:lastModifiedBy>
  <cp:revision>3</cp:revision>
  <dcterms:created xsi:type="dcterms:W3CDTF">2024-10-06T18:23:00Z</dcterms:created>
  <dcterms:modified xsi:type="dcterms:W3CDTF">2024-12-03T12:09:10Z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2022-04-07T09:00:00Z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2024-10-06T09:00:00Z</vt:filetime>
  </property>
  <property fmtid="{D5CDD505-2E9C-101B-9397-08002B2CF9AE}" pid="5" name="Producer">
    <vt:lpwstr>Microsoft® PowerPoint® 2019</vt:lpwstr>
  </property>
  <property fmtid="{D5CDD505-2E9C-101B-9397-08002B2CF9AE}" pid="6" name="ICV">
    <vt:lpwstr>8C9AD4ACEFB4429BA20161860F4BD034_13</vt:lpwstr>
  </property>
  <property fmtid="{D5CDD505-2E9C-101B-9397-08002B2CF9AE}" pid="7" name="KSOProductBuildVer">
    <vt:lpwstr>1049-12.2.0.18607</vt:lpwstr>
  </property>
</Properties>
</file>