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6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  <p:sldId id="305" r:id="rId25"/>
    <p:sldId id="310" r:id="rId26"/>
    <p:sldId id="308" r:id="rId27"/>
    <p:sldId id="309" r:id="rId28"/>
    <p:sldId id="304" r:id="rId29"/>
    <p:sldId id="306" r:id="rId30"/>
    <p:sldId id="307" r:id="rId31"/>
    <p:sldId id="291" r:id="rId32"/>
    <p:sldId id="292" r:id="rId33"/>
    <p:sldId id="293" r:id="rId34"/>
    <p:sldId id="295" r:id="rId35"/>
    <p:sldId id="296" r:id="rId36"/>
    <p:sldId id="300" r:id="rId37"/>
    <p:sldId id="298" r:id="rId38"/>
    <p:sldId id="299" r:id="rId39"/>
    <p:sldId id="297" r:id="rId40"/>
    <p:sldId id="301" r:id="rId41"/>
    <p:sldId id="303" r:id="rId42"/>
    <p:sldId id="328" r:id="rId43"/>
    <p:sldId id="329" r:id="rId4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912" y="78"/>
      </p:cViewPr>
      <p:guideLst>
        <p:guide orient="horz" pos="2840"/>
        <p:guide pos="2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8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4286" y="284429"/>
            <a:ext cx="983043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A42C36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0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42C36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42C36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9707" y="1642617"/>
            <a:ext cx="5355590" cy="381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102" y="1541376"/>
            <a:ext cx="5325109" cy="376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8012" y="0"/>
            <a:ext cx="1173988" cy="11739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42C36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911" y="309752"/>
            <a:ext cx="103549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A42C36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374" y="1196782"/>
            <a:ext cx="11060302" cy="4662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0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9286" y="1447876"/>
            <a:ext cx="983805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85"/>
              </a:lnSpc>
              <a:spcBef>
                <a:spcPts val="100"/>
              </a:spcBef>
            </a:pPr>
            <a:r>
              <a:rPr sz="4800" dirty="0"/>
              <a:t>Проектирование</a:t>
            </a:r>
            <a:r>
              <a:rPr sz="4800" spc="-65" dirty="0"/>
              <a:t> </a:t>
            </a:r>
            <a:r>
              <a:rPr sz="4800" spc="-10" dirty="0"/>
              <a:t>урока</a:t>
            </a:r>
            <a:endParaRPr sz="4800"/>
          </a:p>
          <a:p>
            <a:pPr marL="12700" marR="5080" algn="ctr">
              <a:lnSpc>
                <a:spcPts val="4610"/>
              </a:lnSpc>
              <a:spcBef>
                <a:spcPts val="535"/>
              </a:spcBef>
            </a:pPr>
            <a:r>
              <a:rPr sz="4800" dirty="0"/>
              <a:t>иностранного</a:t>
            </a:r>
            <a:r>
              <a:rPr sz="4800" spc="-120" dirty="0"/>
              <a:t> </a:t>
            </a:r>
            <a:r>
              <a:rPr sz="4800" dirty="0"/>
              <a:t>языка</a:t>
            </a:r>
            <a:r>
              <a:rPr sz="4800" spc="-85" dirty="0"/>
              <a:t> </a:t>
            </a:r>
            <a:r>
              <a:rPr sz="4800" dirty="0"/>
              <a:t>в</a:t>
            </a:r>
            <a:r>
              <a:rPr sz="4800" spc="-85" dirty="0"/>
              <a:t> </a:t>
            </a:r>
            <a:r>
              <a:rPr sz="4800" spc="-10" dirty="0"/>
              <a:t>соответствии</a:t>
            </a:r>
            <a:r>
              <a:rPr sz="4800" spc="-65" dirty="0"/>
              <a:t> </a:t>
            </a:r>
            <a:r>
              <a:rPr sz="4800" spc="-50" dirty="0"/>
              <a:t>с </a:t>
            </a:r>
            <a:r>
              <a:rPr sz="4800" dirty="0"/>
              <a:t>обновленными</a:t>
            </a:r>
            <a:r>
              <a:rPr sz="4800" spc="-150" dirty="0"/>
              <a:t> </a:t>
            </a:r>
            <a:r>
              <a:rPr sz="4800" spc="-20" dirty="0"/>
              <a:t>ФГОС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Регулятивные</a:t>
            </a:r>
            <a:r>
              <a:rPr spc="-125" dirty="0"/>
              <a:t> </a:t>
            </a:r>
            <a:r>
              <a:rPr spc="-35" dirty="0"/>
              <a:t>УУД.</a:t>
            </a:r>
            <a:r>
              <a:rPr spc="-135" dirty="0"/>
              <a:t> </a:t>
            </a:r>
            <a:r>
              <a:rPr spc="-10" dirty="0"/>
              <a:t>Самоорганизация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755" y="1418082"/>
            <a:ext cx="10546080" cy="4065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7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выявлять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проблемы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решения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в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жизненных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учебных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ситуациях;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11455" indent="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ориентироваться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в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различных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подходах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принятия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решений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(индивидуальное,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принятие</a:t>
            </a:r>
            <a:r>
              <a:rPr sz="24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решения</a:t>
            </a:r>
            <a:r>
              <a:rPr sz="24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в</a:t>
            </a:r>
            <a:r>
              <a:rPr sz="24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группе,</a:t>
            </a:r>
            <a:r>
              <a:rPr sz="24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принятие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решений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группой);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0160" indent="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самостоятельно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составлять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алгоритм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решения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задачи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(или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его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часть),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выбирать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способ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решения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учебной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задачи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учетом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имеющихся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ресурсов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собственных возможностей,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аргументировать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предлагаемые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варианты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решений;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indent="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составлять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план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действий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(план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реализации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намеченного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алгоритма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решения), корректировать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предложенный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алгоритм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учетом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получения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новых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знаний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об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изучаемом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объекте;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71450" indent="-158750">
              <a:lnSpc>
                <a:spcPct val="100000"/>
              </a:lnSpc>
              <a:spcBef>
                <a:spcPts val="605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делать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выбор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брать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ответственность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за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решение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1275588"/>
            <a:ext cx="11113135" cy="4278630"/>
          </a:xfrm>
          <a:custGeom>
            <a:avLst/>
            <a:gdLst/>
            <a:ahLst/>
            <a:cxnLst/>
            <a:rect l="l" t="t" r="r" b="b"/>
            <a:pathLst>
              <a:path w="11113135" h="4278630">
                <a:moveTo>
                  <a:pt x="0" y="713104"/>
                </a:moveTo>
                <a:lnTo>
                  <a:pt x="1645" y="664282"/>
                </a:lnTo>
                <a:lnTo>
                  <a:pt x="6509" y="616342"/>
                </a:lnTo>
                <a:lnTo>
                  <a:pt x="14487" y="569392"/>
                </a:lnTo>
                <a:lnTo>
                  <a:pt x="25472" y="523536"/>
                </a:lnTo>
                <a:lnTo>
                  <a:pt x="39358" y="478882"/>
                </a:lnTo>
                <a:lnTo>
                  <a:pt x="56038" y="435536"/>
                </a:lnTo>
                <a:lnTo>
                  <a:pt x="75407" y="393604"/>
                </a:lnTo>
                <a:lnTo>
                  <a:pt x="97358" y="353191"/>
                </a:lnTo>
                <a:lnTo>
                  <a:pt x="121785" y="314405"/>
                </a:lnTo>
                <a:lnTo>
                  <a:pt x="148582" y="277352"/>
                </a:lnTo>
                <a:lnTo>
                  <a:pt x="177643" y="242137"/>
                </a:lnTo>
                <a:lnTo>
                  <a:pt x="208861" y="208867"/>
                </a:lnTo>
                <a:lnTo>
                  <a:pt x="242130" y="177648"/>
                </a:lnTo>
                <a:lnTo>
                  <a:pt x="277344" y="148587"/>
                </a:lnTo>
                <a:lnTo>
                  <a:pt x="314396" y="121789"/>
                </a:lnTo>
                <a:lnTo>
                  <a:pt x="353182" y="97361"/>
                </a:lnTo>
                <a:lnTo>
                  <a:pt x="393594" y="75410"/>
                </a:lnTo>
                <a:lnTo>
                  <a:pt x="435525" y="56040"/>
                </a:lnTo>
                <a:lnTo>
                  <a:pt x="478871" y="39359"/>
                </a:lnTo>
                <a:lnTo>
                  <a:pt x="523525" y="25473"/>
                </a:lnTo>
                <a:lnTo>
                  <a:pt x="569380" y="14488"/>
                </a:lnTo>
                <a:lnTo>
                  <a:pt x="616330" y="6509"/>
                </a:lnTo>
                <a:lnTo>
                  <a:pt x="664269" y="1645"/>
                </a:lnTo>
                <a:lnTo>
                  <a:pt x="713092" y="0"/>
                </a:lnTo>
                <a:lnTo>
                  <a:pt x="10400017" y="0"/>
                </a:lnTo>
                <a:lnTo>
                  <a:pt x="10448839" y="1645"/>
                </a:lnTo>
                <a:lnTo>
                  <a:pt x="10496779" y="6509"/>
                </a:lnTo>
                <a:lnTo>
                  <a:pt x="10543729" y="14488"/>
                </a:lnTo>
                <a:lnTo>
                  <a:pt x="10589585" y="25473"/>
                </a:lnTo>
                <a:lnTo>
                  <a:pt x="10634239" y="39359"/>
                </a:lnTo>
                <a:lnTo>
                  <a:pt x="10677585" y="56040"/>
                </a:lnTo>
                <a:lnTo>
                  <a:pt x="10719518" y="75410"/>
                </a:lnTo>
                <a:lnTo>
                  <a:pt x="10759930" y="97361"/>
                </a:lnTo>
                <a:lnTo>
                  <a:pt x="10798716" y="121789"/>
                </a:lnTo>
                <a:lnTo>
                  <a:pt x="10835770" y="148587"/>
                </a:lnTo>
                <a:lnTo>
                  <a:pt x="10870985" y="177648"/>
                </a:lnTo>
                <a:lnTo>
                  <a:pt x="10904254" y="208867"/>
                </a:lnTo>
                <a:lnTo>
                  <a:pt x="10935473" y="242137"/>
                </a:lnTo>
                <a:lnTo>
                  <a:pt x="10964534" y="277352"/>
                </a:lnTo>
                <a:lnTo>
                  <a:pt x="10991332" y="314405"/>
                </a:lnTo>
                <a:lnTo>
                  <a:pt x="11015760" y="353191"/>
                </a:lnTo>
                <a:lnTo>
                  <a:pt x="11037712" y="393604"/>
                </a:lnTo>
                <a:lnTo>
                  <a:pt x="11057081" y="435536"/>
                </a:lnTo>
                <a:lnTo>
                  <a:pt x="11073762" y="478882"/>
                </a:lnTo>
                <a:lnTo>
                  <a:pt x="11087648" y="523536"/>
                </a:lnTo>
                <a:lnTo>
                  <a:pt x="11098634" y="569392"/>
                </a:lnTo>
                <a:lnTo>
                  <a:pt x="11106612" y="616342"/>
                </a:lnTo>
                <a:lnTo>
                  <a:pt x="11111477" y="664282"/>
                </a:lnTo>
                <a:lnTo>
                  <a:pt x="11113122" y="713104"/>
                </a:lnTo>
                <a:lnTo>
                  <a:pt x="11113122" y="3565398"/>
                </a:lnTo>
                <a:lnTo>
                  <a:pt x="11111477" y="3614220"/>
                </a:lnTo>
                <a:lnTo>
                  <a:pt x="11106612" y="3662160"/>
                </a:lnTo>
                <a:lnTo>
                  <a:pt x="11098634" y="3709110"/>
                </a:lnTo>
                <a:lnTo>
                  <a:pt x="11087648" y="3754966"/>
                </a:lnTo>
                <a:lnTo>
                  <a:pt x="11073762" y="3799620"/>
                </a:lnTo>
                <a:lnTo>
                  <a:pt x="11057081" y="3842966"/>
                </a:lnTo>
                <a:lnTo>
                  <a:pt x="11037712" y="3884898"/>
                </a:lnTo>
                <a:lnTo>
                  <a:pt x="11015760" y="3925311"/>
                </a:lnTo>
                <a:lnTo>
                  <a:pt x="10991332" y="3964097"/>
                </a:lnTo>
                <a:lnTo>
                  <a:pt x="10964534" y="4001150"/>
                </a:lnTo>
                <a:lnTo>
                  <a:pt x="10935473" y="4036365"/>
                </a:lnTo>
                <a:lnTo>
                  <a:pt x="10904254" y="4069635"/>
                </a:lnTo>
                <a:lnTo>
                  <a:pt x="10870985" y="4100854"/>
                </a:lnTo>
                <a:lnTo>
                  <a:pt x="10835770" y="4129915"/>
                </a:lnTo>
                <a:lnTo>
                  <a:pt x="10798716" y="4156713"/>
                </a:lnTo>
                <a:lnTo>
                  <a:pt x="10759930" y="4181141"/>
                </a:lnTo>
                <a:lnTo>
                  <a:pt x="10719518" y="4203092"/>
                </a:lnTo>
                <a:lnTo>
                  <a:pt x="10677585" y="4222462"/>
                </a:lnTo>
                <a:lnTo>
                  <a:pt x="10634239" y="4239143"/>
                </a:lnTo>
                <a:lnTo>
                  <a:pt x="10589585" y="4253029"/>
                </a:lnTo>
                <a:lnTo>
                  <a:pt x="10543729" y="4264014"/>
                </a:lnTo>
                <a:lnTo>
                  <a:pt x="10496779" y="4271993"/>
                </a:lnTo>
                <a:lnTo>
                  <a:pt x="10448839" y="4276857"/>
                </a:lnTo>
                <a:lnTo>
                  <a:pt x="10400017" y="4278503"/>
                </a:lnTo>
                <a:lnTo>
                  <a:pt x="713092" y="4278503"/>
                </a:lnTo>
                <a:lnTo>
                  <a:pt x="664269" y="4276857"/>
                </a:lnTo>
                <a:lnTo>
                  <a:pt x="616330" y="4271993"/>
                </a:lnTo>
                <a:lnTo>
                  <a:pt x="569380" y="4264014"/>
                </a:lnTo>
                <a:lnTo>
                  <a:pt x="523525" y="4253029"/>
                </a:lnTo>
                <a:lnTo>
                  <a:pt x="478871" y="4239143"/>
                </a:lnTo>
                <a:lnTo>
                  <a:pt x="435525" y="4222462"/>
                </a:lnTo>
                <a:lnTo>
                  <a:pt x="393594" y="4203092"/>
                </a:lnTo>
                <a:lnTo>
                  <a:pt x="353182" y="4181141"/>
                </a:lnTo>
                <a:lnTo>
                  <a:pt x="314396" y="4156713"/>
                </a:lnTo>
                <a:lnTo>
                  <a:pt x="277344" y="4129915"/>
                </a:lnTo>
                <a:lnTo>
                  <a:pt x="242130" y="4100854"/>
                </a:lnTo>
                <a:lnTo>
                  <a:pt x="208861" y="4069635"/>
                </a:lnTo>
                <a:lnTo>
                  <a:pt x="177643" y="4036365"/>
                </a:lnTo>
                <a:lnTo>
                  <a:pt x="148582" y="4001150"/>
                </a:lnTo>
                <a:lnTo>
                  <a:pt x="121785" y="3964097"/>
                </a:lnTo>
                <a:lnTo>
                  <a:pt x="97358" y="3925311"/>
                </a:lnTo>
                <a:lnTo>
                  <a:pt x="75407" y="3884898"/>
                </a:lnTo>
                <a:lnTo>
                  <a:pt x="56038" y="3842966"/>
                </a:lnTo>
                <a:lnTo>
                  <a:pt x="39358" y="3799620"/>
                </a:lnTo>
                <a:lnTo>
                  <a:pt x="25472" y="3754966"/>
                </a:lnTo>
                <a:lnTo>
                  <a:pt x="14487" y="3709110"/>
                </a:lnTo>
                <a:lnTo>
                  <a:pt x="6509" y="3662160"/>
                </a:lnTo>
                <a:lnTo>
                  <a:pt x="1645" y="3614220"/>
                </a:lnTo>
                <a:lnTo>
                  <a:pt x="0" y="3565398"/>
                </a:lnTo>
                <a:lnTo>
                  <a:pt x="0" y="713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Регулятивные</a:t>
            </a:r>
            <a:r>
              <a:rPr spc="-125" dirty="0"/>
              <a:t> </a:t>
            </a:r>
            <a:r>
              <a:rPr spc="-35" dirty="0"/>
              <a:t>УУД.</a:t>
            </a:r>
            <a:r>
              <a:rPr spc="-135" dirty="0"/>
              <a:t> </a:t>
            </a:r>
            <a:r>
              <a:rPr spc="-10" dirty="0"/>
              <a:t>Самоконтроль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755" y="1196782"/>
            <a:ext cx="10024745" cy="45072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7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владеть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способами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самоконтроля,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самомотивации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рефлексии;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71450" indent="-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давать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адекватную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оценку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ситуации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предлагать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план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ее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изменения;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7305" indent="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учитывать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контекст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предвидеть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трудности,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которые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могут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возникнуть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при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решении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учебной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задачи,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адаптировать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решение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к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меняющимся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обстоятельствам;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indent="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объяснять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причины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достижения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(недостижения)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результатов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деятельности, </a:t>
            </a:r>
            <a:r>
              <a:rPr sz="2400" dirty="0">
                <a:latin typeface="Calibri" panose="020F0502020204030204"/>
                <a:cs typeface="Calibri" panose="020F0502020204030204"/>
              </a:rPr>
              <a:t>давать</a:t>
            </a:r>
            <a:r>
              <a:rPr sz="24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оценку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приобретенному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опыту,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уметь</a:t>
            </a:r>
            <a:r>
              <a:rPr sz="24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находить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позитивное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произошедшей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ситуации;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69265" indent="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вносить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коррективы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в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деятельность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на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основе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новых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обстоятельств, изменившихся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ситуаций,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установленных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ошибок,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возникших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трудностей;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71450" indent="-158750">
              <a:lnSpc>
                <a:spcPct val="100000"/>
              </a:lnSpc>
              <a:spcBef>
                <a:spcPts val="605"/>
              </a:spcBef>
              <a:buChar char="-"/>
              <a:tabLst>
                <a:tab pos="17145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оценивать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соответствие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результата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цели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условиям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1275588"/>
            <a:ext cx="11113135" cy="4594860"/>
          </a:xfrm>
          <a:custGeom>
            <a:avLst/>
            <a:gdLst/>
            <a:ahLst/>
            <a:cxnLst/>
            <a:rect l="l" t="t" r="r" b="b"/>
            <a:pathLst>
              <a:path w="11113135" h="4594860">
                <a:moveTo>
                  <a:pt x="0" y="765810"/>
                </a:moveTo>
                <a:lnTo>
                  <a:pt x="1506" y="717382"/>
                </a:lnTo>
                <a:lnTo>
                  <a:pt x="5966" y="669755"/>
                </a:lnTo>
                <a:lnTo>
                  <a:pt x="13290" y="623017"/>
                </a:lnTo>
                <a:lnTo>
                  <a:pt x="23387" y="577259"/>
                </a:lnTo>
                <a:lnTo>
                  <a:pt x="36169" y="532569"/>
                </a:lnTo>
                <a:lnTo>
                  <a:pt x="51545" y="489039"/>
                </a:lnTo>
                <a:lnTo>
                  <a:pt x="69426" y="446757"/>
                </a:lnTo>
                <a:lnTo>
                  <a:pt x="89722" y="405814"/>
                </a:lnTo>
                <a:lnTo>
                  <a:pt x="112344" y="366299"/>
                </a:lnTo>
                <a:lnTo>
                  <a:pt x="137201" y="328301"/>
                </a:lnTo>
                <a:lnTo>
                  <a:pt x="164205" y="291911"/>
                </a:lnTo>
                <a:lnTo>
                  <a:pt x="193265" y="257219"/>
                </a:lnTo>
                <a:lnTo>
                  <a:pt x="224291" y="224313"/>
                </a:lnTo>
                <a:lnTo>
                  <a:pt x="257194" y="193285"/>
                </a:lnTo>
                <a:lnTo>
                  <a:pt x="291885" y="164223"/>
                </a:lnTo>
                <a:lnTo>
                  <a:pt x="328273" y="137217"/>
                </a:lnTo>
                <a:lnTo>
                  <a:pt x="366269" y="112357"/>
                </a:lnTo>
                <a:lnTo>
                  <a:pt x="405783" y="89733"/>
                </a:lnTo>
                <a:lnTo>
                  <a:pt x="446726" y="69435"/>
                </a:lnTo>
                <a:lnTo>
                  <a:pt x="489007" y="51552"/>
                </a:lnTo>
                <a:lnTo>
                  <a:pt x="532537" y="36173"/>
                </a:lnTo>
                <a:lnTo>
                  <a:pt x="577227" y="23390"/>
                </a:lnTo>
                <a:lnTo>
                  <a:pt x="622986" y="13291"/>
                </a:lnTo>
                <a:lnTo>
                  <a:pt x="669725" y="5967"/>
                </a:lnTo>
                <a:lnTo>
                  <a:pt x="717354" y="1506"/>
                </a:lnTo>
                <a:lnTo>
                  <a:pt x="765784" y="0"/>
                </a:lnTo>
                <a:lnTo>
                  <a:pt x="10347312" y="0"/>
                </a:lnTo>
                <a:lnTo>
                  <a:pt x="10395739" y="1506"/>
                </a:lnTo>
                <a:lnTo>
                  <a:pt x="10443366" y="5967"/>
                </a:lnTo>
                <a:lnTo>
                  <a:pt x="10490104" y="13291"/>
                </a:lnTo>
                <a:lnTo>
                  <a:pt x="10535863" y="23390"/>
                </a:lnTo>
                <a:lnTo>
                  <a:pt x="10580552" y="36173"/>
                </a:lnTo>
                <a:lnTo>
                  <a:pt x="10624082" y="51552"/>
                </a:lnTo>
                <a:lnTo>
                  <a:pt x="10666364" y="69435"/>
                </a:lnTo>
                <a:lnTo>
                  <a:pt x="10707307" y="89733"/>
                </a:lnTo>
                <a:lnTo>
                  <a:pt x="10746823" y="112357"/>
                </a:lnTo>
                <a:lnTo>
                  <a:pt x="10784820" y="137217"/>
                </a:lnTo>
                <a:lnTo>
                  <a:pt x="10821210" y="164223"/>
                </a:lnTo>
                <a:lnTo>
                  <a:pt x="10855903" y="193285"/>
                </a:lnTo>
                <a:lnTo>
                  <a:pt x="10888808" y="224313"/>
                </a:lnTo>
                <a:lnTo>
                  <a:pt x="10919837" y="257219"/>
                </a:lnTo>
                <a:lnTo>
                  <a:pt x="10948899" y="291911"/>
                </a:lnTo>
                <a:lnTo>
                  <a:pt x="10975905" y="328301"/>
                </a:lnTo>
                <a:lnTo>
                  <a:pt x="11000764" y="366299"/>
                </a:lnTo>
                <a:lnTo>
                  <a:pt x="11023388" y="405814"/>
                </a:lnTo>
                <a:lnTo>
                  <a:pt x="11043687" y="446757"/>
                </a:lnTo>
                <a:lnTo>
                  <a:pt x="11061570" y="489039"/>
                </a:lnTo>
                <a:lnTo>
                  <a:pt x="11076948" y="532569"/>
                </a:lnTo>
                <a:lnTo>
                  <a:pt x="11089731" y="577259"/>
                </a:lnTo>
                <a:lnTo>
                  <a:pt x="11099830" y="623017"/>
                </a:lnTo>
                <a:lnTo>
                  <a:pt x="11107154" y="669755"/>
                </a:lnTo>
                <a:lnTo>
                  <a:pt x="11111615" y="717382"/>
                </a:lnTo>
                <a:lnTo>
                  <a:pt x="11113122" y="765810"/>
                </a:lnTo>
                <a:lnTo>
                  <a:pt x="11113122" y="3828796"/>
                </a:lnTo>
                <a:lnTo>
                  <a:pt x="11111615" y="3877236"/>
                </a:lnTo>
                <a:lnTo>
                  <a:pt x="11107154" y="3924876"/>
                </a:lnTo>
                <a:lnTo>
                  <a:pt x="11099830" y="3971623"/>
                </a:lnTo>
                <a:lnTo>
                  <a:pt x="11089731" y="4017390"/>
                </a:lnTo>
                <a:lnTo>
                  <a:pt x="11076948" y="4062086"/>
                </a:lnTo>
                <a:lnTo>
                  <a:pt x="11061570" y="4105621"/>
                </a:lnTo>
                <a:lnTo>
                  <a:pt x="11043687" y="4147907"/>
                </a:lnTo>
                <a:lnTo>
                  <a:pt x="11023388" y="4188853"/>
                </a:lnTo>
                <a:lnTo>
                  <a:pt x="11000764" y="4228370"/>
                </a:lnTo>
                <a:lnTo>
                  <a:pt x="10975905" y="4266368"/>
                </a:lnTo>
                <a:lnTo>
                  <a:pt x="10948899" y="4302757"/>
                </a:lnTo>
                <a:lnTo>
                  <a:pt x="10919837" y="4337449"/>
                </a:lnTo>
                <a:lnTo>
                  <a:pt x="10888808" y="4370352"/>
                </a:lnTo>
                <a:lnTo>
                  <a:pt x="10855903" y="4401378"/>
                </a:lnTo>
                <a:lnTo>
                  <a:pt x="10821210" y="4430437"/>
                </a:lnTo>
                <a:lnTo>
                  <a:pt x="10784820" y="4457440"/>
                </a:lnTo>
                <a:lnTo>
                  <a:pt x="10746823" y="4482296"/>
                </a:lnTo>
                <a:lnTo>
                  <a:pt x="10707307" y="4504917"/>
                </a:lnTo>
                <a:lnTo>
                  <a:pt x="10666364" y="4525211"/>
                </a:lnTo>
                <a:lnTo>
                  <a:pt x="10624082" y="4543091"/>
                </a:lnTo>
                <a:lnTo>
                  <a:pt x="10580552" y="4558466"/>
                </a:lnTo>
                <a:lnTo>
                  <a:pt x="10535863" y="4571246"/>
                </a:lnTo>
                <a:lnTo>
                  <a:pt x="10490104" y="4581343"/>
                </a:lnTo>
                <a:lnTo>
                  <a:pt x="10443366" y="4588665"/>
                </a:lnTo>
                <a:lnTo>
                  <a:pt x="10395739" y="4593125"/>
                </a:lnTo>
                <a:lnTo>
                  <a:pt x="10347312" y="4594631"/>
                </a:lnTo>
                <a:lnTo>
                  <a:pt x="765784" y="4594631"/>
                </a:lnTo>
                <a:lnTo>
                  <a:pt x="717354" y="4593125"/>
                </a:lnTo>
                <a:lnTo>
                  <a:pt x="669725" y="4588665"/>
                </a:lnTo>
                <a:lnTo>
                  <a:pt x="622986" y="4581343"/>
                </a:lnTo>
                <a:lnTo>
                  <a:pt x="577227" y="4571246"/>
                </a:lnTo>
                <a:lnTo>
                  <a:pt x="532537" y="4558466"/>
                </a:lnTo>
                <a:lnTo>
                  <a:pt x="489007" y="4543091"/>
                </a:lnTo>
                <a:lnTo>
                  <a:pt x="446726" y="4525211"/>
                </a:lnTo>
                <a:lnTo>
                  <a:pt x="405783" y="4504917"/>
                </a:lnTo>
                <a:lnTo>
                  <a:pt x="366269" y="4482296"/>
                </a:lnTo>
                <a:lnTo>
                  <a:pt x="328273" y="4457440"/>
                </a:lnTo>
                <a:lnTo>
                  <a:pt x="291885" y="4430437"/>
                </a:lnTo>
                <a:lnTo>
                  <a:pt x="257194" y="4401378"/>
                </a:lnTo>
                <a:lnTo>
                  <a:pt x="224291" y="4370352"/>
                </a:lnTo>
                <a:lnTo>
                  <a:pt x="193265" y="4337449"/>
                </a:lnTo>
                <a:lnTo>
                  <a:pt x="164205" y="4302757"/>
                </a:lnTo>
                <a:lnTo>
                  <a:pt x="137201" y="4266368"/>
                </a:lnTo>
                <a:lnTo>
                  <a:pt x="112344" y="4228370"/>
                </a:lnTo>
                <a:lnTo>
                  <a:pt x="89722" y="4188853"/>
                </a:lnTo>
                <a:lnTo>
                  <a:pt x="69426" y="4147907"/>
                </a:lnTo>
                <a:lnTo>
                  <a:pt x="51545" y="4105621"/>
                </a:lnTo>
                <a:lnTo>
                  <a:pt x="36169" y="4062086"/>
                </a:lnTo>
                <a:lnTo>
                  <a:pt x="23387" y="4017390"/>
                </a:lnTo>
                <a:lnTo>
                  <a:pt x="13290" y="3971623"/>
                </a:lnTo>
                <a:lnTo>
                  <a:pt x="5966" y="3924876"/>
                </a:lnTo>
                <a:lnTo>
                  <a:pt x="1506" y="3877236"/>
                </a:lnTo>
                <a:lnTo>
                  <a:pt x="0" y="3828796"/>
                </a:lnTo>
                <a:lnTo>
                  <a:pt x="0" y="7658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Регулятивные</a:t>
            </a:r>
            <a:r>
              <a:rPr spc="-85" dirty="0"/>
              <a:t> </a:t>
            </a:r>
            <a:r>
              <a:rPr spc="-35" dirty="0"/>
              <a:t>УУД.</a:t>
            </a:r>
            <a:r>
              <a:rPr spc="-95" dirty="0"/>
              <a:t> </a:t>
            </a:r>
            <a:r>
              <a:rPr dirty="0"/>
              <a:t>Эмоциональный</a:t>
            </a:r>
            <a:r>
              <a:rPr spc="-8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755" y="1586306"/>
            <a:ext cx="954722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1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различать,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называть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управлять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собственными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эмоциями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эмоциями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других;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71450" indent="-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выявлять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анализировать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причины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эмоций;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71450" indent="-158750">
              <a:lnSpc>
                <a:spcPct val="100000"/>
              </a:lnSpc>
              <a:spcBef>
                <a:spcPts val="605"/>
              </a:spcBef>
              <a:buChar char="-"/>
              <a:tabLst>
                <a:tab pos="17145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ставить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себя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на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место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другого</a:t>
            </a:r>
            <a:r>
              <a:rPr sz="24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человека,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понимать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мотивы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и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намерения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другого;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71450" indent="-158750">
              <a:lnSpc>
                <a:spcPct val="100000"/>
              </a:lnSpc>
              <a:spcBef>
                <a:spcPts val="600"/>
              </a:spcBef>
              <a:buChar char="-"/>
              <a:tabLst>
                <a:tab pos="17145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регулировать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способ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выражения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эмоций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1275588"/>
            <a:ext cx="11113135" cy="2980690"/>
          </a:xfrm>
          <a:custGeom>
            <a:avLst/>
            <a:gdLst/>
            <a:ahLst/>
            <a:cxnLst/>
            <a:rect l="l" t="t" r="r" b="b"/>
            <a:pathLst>
              <a:path w="11113135" h="2980690">
                <a:moveTo>
                  <a:pt x="0" y="496824"/>
                </a:moveTo>
                <a:lnTo>
                  <a:pt x="2273" y="448987"/>
                </a:lnTo>
                <a:lnTo>
                  <a:pt x="8956" y="402434"/>
                </a:lnTo>
                <a:lnTo>
                  <a:pt x="19840" y="357374"/>
                </a:lnTo>
                <a:lnTo>
                  <a:pt x="34716" y="314015"/>
                </a:lnTo>
                <a:lnTo>
                  <a:pt x="53376" y="272566"/>
                </a:lnTo>
                <a:lnTo>
                  <a:pt x="75613" y="233235"/>
                </a:lnTo>
                <a:lnTo>
                  <a:pt x="101218" y="196230"/>
                </a:lnTo>
                <a:lnTo>
                  <a:pt x="129983" y="161761"/>
                </a:lnTo>
                <a:lnTo>
                  <a:pt x="161700" y="130034"/>
                </a:lnTo>
                <a:lnTo>
                  <a:pt x="196161" y="101260"/>
                </a:lnTo>
                <a:lnTo>
                  <a:pt x="233157" y="75645"/>
                </a:lnTo>
                <a:lnTo>
                  <a:pt x="272480" y="53400"/>
                </a:lnTo>
                <a:lnTo>
                  <a:pt x="313923" y="34732"/>
                </a:lnTo>
                <a:lnTo>
                  <a:pt x="357276" y="19849"/>
                </a:lnTo>
                <a:lnTo>
                  <a:pt x="402333" y="8960"/>
                </a:lnTo>
                <a:lnTo>
                  <a:pt x="448884" y="2274"/>
                </a:lnTo>
                <a:lnTo>
                  <a:pt x="496722" y="0"/>
                </a:lnTo>
                <a:lnTo>
                  <a:pt x="10616425" y="0"/>
                </a:lnTo>
                <a:lnTo>
                  <a:pt x="10664260" y="2274"/>
                </a:lnTo>
                <a:lnTo>
                  <a:pt x="10710809" y="8960"/>
                </a:lnTo>
                <a:lnTo>
                  <a:pt x="10755864" y="19849"/>
                </a:lnTo>
                <a:lnTo>
                  <a:pt x="10799215" y="34732"/>
                </a:lnTo>
                <a:lnTo>
                  <a:pt x="10840656" y="53400"/>
                </a:lnTo>
                <a:lnTo>
                  <a:pt x="10879977" y="75645"/>
                </a:lnTo>
                <a:lnTo>
                  <a:pt x="10916971" y="101260"/>
                </a:lnTo>
                <a:lnTo>
                  <a:pt x="10951430" y="130034"/>
                </a:lnTo>
                <a:lnTo>
                  <a:pt x="10983145" y="161761"/>
                </a:lnTo>
                <a:lnTo>
                  <a:pt x="11011908" y="196230"/>
                </a:lnTo>
                <a:lnTo>
                  <a:pt x="11037512" y="233235"/>
                </a:lnTo>
                <a:lnTo>
                  <a:pt x="11059748" y="272566"/>
                </a:lnTo>
                <a:lnTo>
                  <a:pt x="11078407" y="314015"/>
                </a:lnTo>
                <a:lnTo>
                  <a:pt x="11093283" y="357374"/>
                </a:lnTo>
                <a:lnTo>
                  <a:pt x="11104166" y="402434"/>
                </a:lnTo>
                <a:lnTo>
                  <a:pt x="11110848" y="448987"/>
                </a:lnTo>
                <a:lnTo>
                  <a:pt x="11113122" y="496824"/>
                </a:lnTo>
                <a:lnTo>
                  <a:pt x="11113122" y="2483612"/>
                </a:lnTo>
                <a:lnTo>
                  <a:pt x="11110848" y="2531447"/>
                </a:lnTo>
                <a:lnTo>
                  <a:pt x="11104166" y="2577996"/>
                </a:lnTo>
                <a:lnTo>
                  <a:pt x="11093283" y="2623050"/>
                </a:lnTo>
                <a:lnTo>
                  <a:pt x="11078407" y="2666402"/>
                </a:lnTo>
                <a:lnTo>
                  <a:pt x="11059748" y="2707842"/>
                </a:lnTo>
                <a:lnTo>
                  <a:pt x="11037512" y="2747164"/>
                </a:lnTo>
                <a:lnTo>
                  <a:pt x="11011908" y="2784158"/>
                </a:lnTo>
                <a:lnTo>
                  <a:pt x="10983145" y="2818616"/>
                </a:lnTo>
                <a:lnTo>
                  <a:pt x="10951430" y="2850332"/>
                </a:lnTo>
                <a:lnTo>
                  <a:pt x="10916971" y="2879095"/>
                </a:lnTo>
                <a:lnTo>
                  <a:pt x="10879977" y="2904699"/>
                </a:lnTo>
                <a:lnTo>
                  <a:pt x="10840656" y="2926935"/>
                </a:lnTo>
                <a:lnTo>
                  <a:pt x="10799215" y="2945594"/>
                </a:lnTo>
                <a:lnTo>
                  <a:pt x="10755864" y="2960469"/>
                </a:lnTo>
                <a:lnTo>
                  <a:pt x="10710809" y="2971352"/>
                </a:lnTo>
                <a:lnTo>
                  <a:pt x="10664260" y="2978035"/>
                </a:lnTo>
                <a:lnTo>
                  <a:pt x="10616425" y="2980309"/>
                </a:lnTo>
                <a:lnTo>
                  <a:pt x="496722" y="2980309"/>
                </a:lnTo>
                <a:lnTo>
                  <a:pt x="448884" y="2978035"/>
                </a:lnTo>
                <a:lnTo>
                  <a:pt x="402333" y="2971352"/>
                </a:lnTo>
                <a:lnTo>
                  <a:pt x="357276" y="2960469"/>
                </a:lnTo>
                <a:lnTo>
                  <a:pt x="313923" y="2945594"/>
                </a:lnTo>
                <a:lnTo>
                  <a:pt x="272480" y="2926935"/>
                </a:lnTo>
                <a:lnTo>
                  <a:pt x="233157" y="2904699"/>
                </a:lnTo>
                <a:lnTo>
                  <a:pt x="196161" y="2879095"/>
                </a:lnTo>
                <a:lnTo>
                  <a:pt x="161700" y="2850332"/>
                </a:lnTo>
                <a:lnTo>
                  <a:pt x="129983" y="2818616"/>
                </a:lnTo>
                <a:lnTo>
                  <a:pt x="101218" y="2784158"/>
                </a:lnTo>
                <a:lnTo>
                  <a:pt x="75613" y="2747164"/>
                </a:lnTo>
                <a:lnTo>
                  <a:pt x="53376" y="2707842"/>
                </a:lnTo>
                <a:lnTo>
                  <a:pt x="34716" y="2666402"/>
                </a:lnTo>
                <a:lnTo>
                  <a:pt x="19840" y="2623050"/>
                </a:lnTo>
                <a:lnTo>
                  <a:pt x="8956" y="2577996"/>
                </a:lnTo>
                <a:lnTo>
                  <a:pt x="2273" y="2531447"/>
                </a:lnTo>
                <a:lnTo>
                  <a:pt x="0" y="2483612"/>
                </a:lnTo>
                <a:lnTo>
                  <a:pt x="0" y="4968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11" y="452120"/>
            <a:ext cx="6701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ФГОС</a:t>
            </a:r>
            <a:r>
              <a:rPr spc="-110" dirty="0"/>
              <a:t> </a:t>
            </a:r>
            <a:r>
              <a:rPr spc="-10" dirty="0"/>
              <a:t>основного</a:t>
            </a:r>
            <a:r>
              <a:rPr spc="-125" dirty="0"/>
              <a:t> </a:t>
            </a:r>
            <a:r>
              <a:rPr dirty="0"/>
              <a:t>общего</a:t>
            </a:r>
            <a:r>
              <a:rPr spc="-114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72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dirty="0">
                <a:solidFill>
                  <a:srgbClr val="000000"/>
                </a:solidFill>
              </a:rPr>
              <a:t>9.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Требования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к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предметным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результатам:</a:t>
            </a:r>
            <a:endParaRPr sz="2800"/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800" spc="-20" dirty="0">
                <a:solidFill>
                  <a:srgbClr val="000000"/>
                </a:solidFill>
              </a:rPr>
              <a:t>формулируются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в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деятельностной</a:t>
            </a:r>
            <a:r>
              <a:rPr sz="280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форме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с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усилением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акцента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на </a:t>
            </a:r>
            <a:r>
              <a:rPr sz="28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применение</a:t>
            </a:r>
            <a:r>
              <a:rPr sz="2800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знаний</a:t>
            </a:r>
            <a:r>
              <a:rPr sz="2800" u="sng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и</a:t>
            </a:r>
            <a:r>
              <a:rPr sz="2800" u="sng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конкретных</a:t>
            </a:r>
            <a:r>
              <a:rPr sz="2800" u="sng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умений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011" y="0"/>
            <a:ext cx="1173988" cy="1173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11" y="253060"/>
            <a:ext cx="949833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/>
              <a:t>Детализация</a:t>
            </a:r>
            <a:r>
              <a:rPr spc="-80" dirty="0"/>
              <a:t> </a:t>
            </a:r>
            <a:r>
              <a:rPr dirty="0"/>
              <a:t>требований</a:t>
            </a:r>
            <a:r>
              <a:rPr spc="-75" dirty="0"/>
              <a:t> </a:t>
            </a:r>
            <a:r>
              <a:rPr dirty="0"/>
              <a:t>к</a:t>
            </a:r>
            <a:r>
              <a:rPr spc="-65" dirty="0"/>
              <a:t> </a:t>
            </a:r>
            <a:r>
              <a:rPr dirty="0"/>
              <a:t>предметным</a:t>
            </a:r>
            <a:r>
              <a:rPr spc="-55" dirty="0"/>
              <a:t> </a:t>
            </a:r>
            <a:r>
              <a:rPr spc="-20" dirty="0"/>
              <a:t>результатам </a:t>
            </a:r>
            <a:r>
              <a:rPr dirty="0"/>
              <a:t>(пример:</a:t>
            </a:r>
            <a:r>
              <a:rPr spc="-60" dirty="0"/>
              <a:t> </a:t>
            </a:r>
            <a:r>
              <a:rPr dirty="0"/>
              <a:t>«Иностранный</a:t>
            </a:r>
            <a:r>
              <a:rPr spc="-95" dirty="0"/>
              <a:t> </a:t>
            </a:r>
            <a:r>
              <a:rPr spc="-10" dirty="0"/>
              <a:t>язык»)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563" y="1371006"/>
            <a:ext cx="11111865" cy="497014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945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Обновленный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ФГОС: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73355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45.3.</a:t>
            </a:r>
            <a:r>
              <a:rPr sz="1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Предметные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результаты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учебному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предмету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«Иностранный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язык»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предметной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области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«Иностранные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языки»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ориентированы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применение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знаний,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умений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навыков</a:t>
            </a:r>
            <a:r>
              <a:rPr sz="1800" u="sng" spc="-6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учебных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ситуациях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реальных</a:t>
            </a: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жизненных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1800" dirty="0">
                <a:latin typeface="Calibri" panose="020F0502020204030204"/>
                <a:cs typeface="Calibri" panose="020F0502020204030204"/>
              </a:rPr>
              <a:t>,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должны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отражать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сформированность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иноязычной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коммуникативной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компетенции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на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допороговом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уровне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совокупности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ее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составляющих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-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речевой,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языковой,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социокультурной,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компенсаторной,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метапредметной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(учебно-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познавательной)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должны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обеспечивать: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6477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1)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овладение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основными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видами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речевой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рамках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следующего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тематического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содержания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речи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: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Моя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семья.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Мои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друзья.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Свободное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время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современного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подростка.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Здоровый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образ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жизни.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Школа.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Мир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современных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профессий.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Окружающий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мир.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Средства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массовой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информации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Интернет.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Родная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страна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страна/страны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изучаемого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языка.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Выдающиеся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люди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родной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страны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страны/стран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изучаемого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языка: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говорение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: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уметь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вести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разные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виды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диалога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стандартных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ситуациях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общения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(диалог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этикетного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характера,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диалог-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побуждение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к</a:t>
            </a:r>
            <a:r>
              <a:rPr sz="1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действию,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диалог-расспрос,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диалог-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обмен</a:t>
            </a:r>
            <a:r>
              <a:rPr sz="1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мнениями,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комбинированный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диалог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)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объемом</a:t>
            </a:r>
            <a:r>
              <a:rPr sz="1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до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8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реплик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стороны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каждого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собеседника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рамках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тематического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содержания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речи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с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вербальными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(или)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невербальными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опорами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или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без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них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…;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создавать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устные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связные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монологические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высказывания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(описание/характеристика,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повествование/сообщение)</a:t>
            </a:r>
            <a:r>
              <a:rPr sz="1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объемом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10-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12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фраз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вербальными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1800" dirty="0">
                <a:latin typeface="Calibri" panose="020F0502020204030204"/>
                <a:cs typeface="Calibri" panose="020F0502020204030204"/>
              </a:rPr>
              <a:t>(или)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невербальными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опорами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или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без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них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…;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передавать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основное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содержание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прочитанного/прослушанного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текста;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представлять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результаты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выполненной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проектной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работы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объемом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10-12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фраз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;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0929" y="1377188"/>
            <a:ext cx="11571605" cy="5147945"/>
          </a:xfrm>
          <a:custGeom>
            <a:avLst/>
            <a:gdLst/>
            <a:ahLst/>
            <a:cxnLst/>
            <a:rect l="l" t="t" r="r" b="b"/>
            <a:pathLst>
              <a:path w="11571605" h="5147945">
                <a:moveTo>
                  <a:pt x="0" y="858012"/>
                </a:moveTo>
                <a:lnTo>
                  <a:pt x="1358" y="809326"/>
                </a:lnTo>
                <a:lnTo>
                  <a:pt x="5384" y="761352"/>
                </a:lnTo>
                <a:lnTo>
                  <a:pt x="12006" y="714163"/>
                </a:lnTo>
                <a:lnTo>
                  <a:pt x="21151" y="667831"/>
                </a:lnTo>
                <a:lnTo>
                  <a:pt x="32748" y="622429"/>
                </a:lnTo>
                <a:lnTo>
                  <a:pt x="46722" y="578028"/>
                </a:lnTo>
                <a:lnTo>
                  <a:pt x="63003" y="534702"/>
                </a:lnTo>
                <a:lnTo>
                  <a:pt x="81517" y="492523"/>
                </a:lnTo>
                <a:lnTo>
                  <a:pt x="102192" y="451563"/>
                </a:lnTo>
                <a:lnTo>
                  <a:pt x="124956" y="411895"/>
                </a:lnTo>
                <a:lnTo>
                  <a:pt x="149736" y="373591"/>
                </a:lnTo>
                <a:lnTo>
                  <a:pt x="176459" y="336724"/>
                </a:lnTo>
                <a:lnTo>
                  <a:pt x="205055" y="301366"/>
                </a:lnTo>
                <a:lnTo>
                  <a:pt x="235449" y="267589"/>
                </a:lnTo>
                <a:lnTo>
                  <a:pt x="267569" y="235467"/>
                </a:lnTo>
                <a:lnTo>
                  <a:pt x="301344" y="205071"/>
                </a:lnTo>
                <a:lnTo>
                  <a:pt x="336700" y="176474"/>
                </a:lnTo>
                <a:lnTo>
                  <a:pt x="373565" y="149748"/>
                </a:lnTo>
                <a:lnTo>
                  <a:pt x="411867" y="124966"/>
                </a:lnTo>
                <a:lnTo>
                  <a:pt x="451534" y="102201"/>
                </a:lnTo>
                <a:lnTo>
                  <a:pt x="492492" y="81524"/>
                </a:lnTo>
                <a:lnTo>
                  <a:pt x="534670" y="63008"/>
                </a:lnTo>
                <a:lnTo>
                  <a:pt x="577994" y="46726"/>
                </a:lnTo>
                <a:lnTo>
                  <a:pt x="622394" y="32751"/>
                </a:lnTo>
                <a:lnTo>
                  <a:pt x="667795" y="21153"/>
                </a:lnTo>
                <a:lnTo>
                  <a:pt x="714126" y="12007"/>
                </a:lnTo>
                <a:lnTo>
                  <a:pt x="761315" y="5385"/>
                </a:lnTo>
                <a:lnTo>
                  <a:pt x="809288" y="1358"/>
                </a:lnTo>
                <a:lnTo>
                  <a:pt x="857973" y="0"/>
                </a:lnTo>
                <a:lnTo>
                  <a:pt x="10713173" y="0"/>
                </a:lnTo>
                <a:lnTo>
                  <a:pt x="10761859" y="1358"/>
                </a:lnTo>
                <a:lnTo>
                  <a:pt x="10809831" y="5385"/>
                </a:lnTo>
                <a:lnTo>
                  <a:pt x="10857018" y="12007"/>
                </a:lnTo>
                <a:lnTo>
                  <a:pt x="10903347" y="21153"/>
                </a:lnTo>
                <a:lnTo>
                  <a:pt x="10948746" y="32751"/>
                </a:lnTo>
                <a:lnTo>
                  <a:pt x="10993142" y="46726"/>
                </a:lnTo>
                <a:lnTo>
                  <a:pt x="11036464" y="63008"/>
                </a:lnTo>
                <a:lnTo>
                  <a:pt x="11078638" y="81524"/>
                </a:lnTo>
                <a:lnTo>
                  <a:pt x="11119593" y="102201"/>
                </a:lnTo>
                <a:lnTo>
                  <a:pt x="11159255" y="124966"/>
                </a:lnTo>
                <a:lnTo>
                  <a:pt x="11197553" y="149748"/>
                </a:lnTo>
                <a:lnTo>
                  <a:pt x="11234414" y="176474"/>
                </a:lnTo>
                <a:lnTo>
                  <a:pt x="11269766" y="205071"/>
                </a:lnTo>
                <a:lnTo>
                  <a:pt x="11303536" y="235467"/>
                </a:lnTo>
                <a:lnTo>
                  <a:pt x="11335651" y="267589"/>
                </a:lnTo>
                <a:lnTo>
                  <a:pt x="11366041" y="301366"/>
                </a:lnTo>
                <a:lnTo>
                  <a:pt x="11394632" y="336724"/>
                </a:lnTo>
                <a:lnTo>
                  <a:pt x="11421351" y="373591"/>
                </a:lnTo>
                <a:lnTo>
                  <a:pt x="11446127" y="411895"/>
                </a:lnTo>
                <a:lnTo>
                  <a:pt x="11468886" y="451563"/>
                </a:lnTo>
                <a:lnTo>
                  <a:pt x="11489558" y="492523"/>
                </a:lnTo>
                <a:lnTo>
                  <a:pt x="11508068" y="534702"/>
                </a:lnTo>
                <a:lnTo>
                  <a:pt x="11524346" y="578028"/>
                </a:lnTo>
                <a:lnTo>
                  <a:pt x="11538317" y="622429"/>
                </a:lnTo>
                <a:lnTo>
                  <a:pt x="11549911" y="667831"/>
                </a:lnTo>
                <a:lnTo>
                  <a:pt x="11559054" y="714163"/>
                </a:lnTo>
                <a:lnTo>
                  <a:pt x="11565675" y="761352"/>
                </a:lnTo>
                <a:lnTo>
                  <a:pt x="11569700" y="809326"/>
                </a:lnTo>
                <a:lnTo>
                  <a:pt x="11571058" y="858012"/>
                </a:lnTo>
                <a:lnTo>
                  <a:pt x="11571058" y="4289818"/>
                </a:lnTo>
                <a:lnTo>
                  <a:pt x="11569700" y="4338504"/>
                </a:lnTo>
                <a:lnTo>
                  <a:pt x="11565675" y="4386477"/>
                </a:lnTo>
                <a:lnTo>
                  <a:pt x="11559054" y="4433665"/>
                </a:lnTo>
                <a:lnTo>
                  <a:pt x="11549911" y="4479996"/>
                </a:lnTo>
                <a:lnTo>
                  <a:pt x="11538317" y="4525398"/>
                </a:lnTo>
                <a:lnTo>
                  <a:pt x="11524346" y="4569797"/>
                </a:lnTo>
                <a:lnTo>
                  <a:pt x="11508068" y="4613122"/>
                </a:lnTo>
                <a:lnTo>
                  <a:pt x="11489558" y="4655300"/>
                </a:lnTo>
                <a:lnTo>
                  <a:pt x="11468886" y="4696258"/>
                </a:lnTo>
                <a:lnTo>
                  <a:pt x="11446127" y="4735924"/>
                </a:lnTo>
                <a:lnTo>
                  <a:pt x="11421351" y="4774226"/>
                </a:lnTo>
                <a:lnTo>
                  <a:pt x="11394632" y="4811092"/>
                </a:lnTo>
                <a:lnTo>
                  <a:pt x="11366041" y="4846448"/>
                </a:lnTo>
                <a:lnTo>
                  <a:pt x="11335651" y="4880222"/>
                </a:lnTo>
                <a:lnTo>
                  <a:pt x="11303536" y="4912343"/>
                </a:lnTo>
                <a:lnTo>
                  <a:pt x="11269766" y="4942737"/>
                </a:lnTo>
                <a:lnTo>
                  <a:pt x="11234414" y="4971332"/>
                </a:lnTo>
                <a:lnTo>
                  <a:pt x="11197553" y="4998056"/>
                </a:lnTo>
                <a:lnTo>
                  <a:pt x="11159255" y="5022836"/>
                </a:lnTo>
                <a:lnTo>
                  <a:pt x="11119593" y="5045600"/>
                </a:lnTo>
                <a:lnTo>
                  <a:pt x="11078638" y="5066275"/>
                </a:lnTo>
                <a:lnTo>
                  <a:pt x="11036464" y="5084789"/>
                </a:lnTo>
                <a:lnTo>
                  <a:pt x="10993142" y="5101069"/>
                </a:lnTo>
                <a:lnTo>
                  <a:pt x="10948746" y="5115044"/>
                </a:lnTo>
                <a:lnTo>
                  <a:pt x="10903347" y="5126640"/>
                </a:lnTo>
                <a:lnTo>
                  <a:pt x="10857018" y="5135785"/>
                </a:lnTo>
                <a:lnTo>
                  <a:pt x="10809831" y="5142408"/>
                </a:lnTo>
                <a:lnTo>
                  <a:pt x="10761859" y="5146434"/>
                </a:lnTo>
                <a:lnTo>
                  <a:pt x="10713173" y="5147792"/>
                </a:lnTo>
                <a:lnTo>
                  <a:pt x="857973" y="5147792"/>
                </a:lnTo>
                <a:lnTo>
                  <a:pt x="809288" y="5146434"/>
                </a:lnTo>
                <a:lnTo>
                  <a:pt x="761315" y="5142408"/>
                </a:lnTo>
                <a:lnTo>
                  <a:pt x="714126" y="5135785"/>
                </a:lnTo>
                <a:lnTo>
                  <a:pt x="667795" y="5126640"/>
                </a:lnTo>
                <a:lnTo>
                  <a:pt x="622394" y="5115044"/>
                </a:lnTo>
                <a:lnTo>
                  <a:pt x="577994" y="5101069"/>
                </a:lnTo>
                <a:lnTo>
                  <a:pt x="534670" y="5084789"/>
                </a:lnTo>
                <a:lnTo>
                  <a:pt x="492492" y="5066275"/>
                </a:lnTo>
                <a:lnTo>
                  <a:pt x="451534" y="5045600"/>
                </a:lnTo>
                <a:lnTo>
                  <a:pt x="411867" y="5022836"/>
                </a:lnTo>
                <a:lnTo>
                  <a:pt x="373565" y="4998056"/>
                </a:lnTo>
                <a:lnTo>
                  <a:pt x="336700" y="4971332"/>
                </a:lnTo>
                <a:lnTo>
                  <a:pt x="301344" y="4942737"/>
                </a:lnTo>
                <a:lnTo>
                  <a:pt x="267569" y="4912343"/>
                </a:lnTo>
                <a:lnTo>
                  <a:pt x="235449" y="4880222"/>
                </a:lnTo>
                <a:lnTo>
                  <a:pt x="205055" y="4846448"/>
                </a:lnTo>
                <a:lnTo>
                  <a:pt x="176459" y="4811092"/>
                </a:lnTo>
                <a:lnTo>
                  <a:pt x="149736" y="4774226"/>
                </a:lnTo>
                <a:lnTo>
                  <a:pt x="124956" y="4735924"/>
                </a:lnTo>
                <a:lnTo>
                  <a:pt x="102192" y="4696258"/>
                </a:lnTo>
                <a:lnTo>
                  <a:pt x="81517" y="4655300"/>
                </a:lnTo>
                <a:lnTo>
                  <a:pt x="63003" y="4613122"/>
                </a:lnTo>
                <a:lnTo>
                  <a:pt x="46722" y="4569797"/>
                </a:lnTo>
                <a:lnTo>
                  <a:pt x="32748" y="4525398"/>
                </a:lnTo>
                <a:lnTo>
                  <a:pt x="21151" y="4479996"/>
                </a:lnTo>
                <a:lnTo>
                  <a:pt x="12006" y="4433665"/>
                </a:lnTo>
                <a:lnTo>
                  <a:pt x="5384" y="4386477"/>
                </a:lnTo>
                <a:lnTo>
                  <a:pt x="1358" y="4338504"/>
                </a:lnTo>
                <a:lnTo>
                  <a:pt x="0" y="4289818"/>
                </a:lnTo>
                <a:lnTo>
                  <a:pt x="0" y="8580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95"/>
              </a:spcBef>
            </a:pPr>
            <a:r>
              <a:rPr dirty="0"/>
              <a:t>ФГОС</a:t>
            </a:r>
            <a:r>
              <a:rPr spc="-70" dirty="0"/>
              <a:t> </a:t>
            </a:r>
            <a:r>
              <a:rPr dirty="0"/>
              <a:t>ООО</a:t>
            </a:r>
            <a:r>
              <a:rPr spc="-100" dirty="0"/>
              <a:t> </a:t>
            </a:r>
            <a:r>
              <a:rPr spc="-20" dirty="0"/>
              <a:t>2010</a:t>
            </a:r>
          </a:p>
          <a:p>
            <a:pPr marL="12700" marR="48895">
              <a:lnSpc>
                <a:spcPct val="100000"/>
              </a:lnSpc>
              <a:spcBef>
                <a:spcPts val="55"/>
              </a:spcBef>
            </a:pPr>
            <a:r>
              <a:rPr sz="2000" dirty="0"/>
              <a:t>5.</a:t>
            </a:r>
            <a:r>
              <a:rPr sz="2000" spc="-30" dirty="0"/>
              <a:t> </a:t>
            </a:r>
            <a:r>
              <a:rPr sz="2000" dirty="0"/>
              <a:t>В</a:t>
            </a:r>
            <a:r>
              <a:rPr sz="2000" spc="-10" dirty="0"/>
              <a:t> </a:t>
            </a:r>
            <a:r>
              <a:rPr sz="2000" dirty="0"/>
              <a:t>основе</a:t>
            </a:r>
            <a:r>
              <a:rPr sz="2000" spc="-30" dirty="0"/>
              <a:t> </a:t>
            </a:r>
            <a:r>
              <a:rPr sz="2000" dirty="0"/>
              <a:t>Стандарта</a:t>
            </a:r>
            <a:r>
              <a:rPr sz="2000" spc="-25" dirty="0"/>
              <a:t> </a:t>
            </a:r>
            <a:r>
              <a:rPr sz="2000" dirty="0"/>
              <a:t>лежит</a:t>
            </a:r>
            <a:r>
              <a:rPr sz="2000" spc="-30" dirty="0"/>
              <a:t> </a:t>
            </a:r>
            <a:r>
              <a:rPr sz="2000" spc="-10" dirty="0">
                <a:solidFill>
                  <a:srgbClr val="800000"/>
                </a:solidFill>
              </a:rPr>
              <a:t>системно-деятель- </a:t>
            </a:r>
            <a:r>
              <a:rPr sz="2000" dirty="0">
                <a:solidFill>
                  <a:srgbClr val="800000"/>
                </a:solidFill>
              </a:rPr>
              <a:t>ностный</a:t>
            </a:r>
            <a:r>
              <a:rPr sz="2000" spc="-90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подход</a:t>
            </a:r>
            <a:r>
              <a:rPr sz="2000" dirty="0"/>
              <a:t>,</a:t>
            </a:r>
            <a:r>
              <a:rPr sz="2000" spc="-80" dirty="0"/>
              <a:t> </a:t>
            </a:r>
            <a:r>
              <a:rPr sz="2000" dirty="0"/>
              <a:t>который</a:t>
            </a:r>
            <a:r>
              <a:rPr sz="2000" spc="-75" dirty="0"/>
              <a:t> </a:t>
            </a:r>
            <a:r>
              <a:rPr sz="2000" spc="-10" dirty="0"/>
              <a:t>обеспечивает:</a:t>
            </a:r>
            <a:endParaRPr sz="20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формирование</a:t>
            </a:r>
            <a:r>
              <a:rPr sz="2000" spc="-80" dirty="0"/>
              <a:t> </a:t>
            </a:r>
            <a:r>
              <a:rPr sz="2000" dirty="0"/>
              <a:t>готовности</a:t>
            </a:r>
            <a:r>
              <a:rPr sz="2000" spc="-70" dirty="0"/>
              <a:t> </a:t>
            </a:r>
            <a:r>
              <a:rPr sz="2000" dirty="0"/>
              <a:t>к</a:t>
            </a:r>
            <a:r>
              <a:rPr sz="2000" spc="-40" dirty="0"/>
              <a:t> </a:t>
            </a:r>
            <a:r>
              <a:rPr sz="2000" dirty="0"/>
              <a:t>саморазвитию</a:t>
            </a:r>
            <a:r>
              <a:rPr sz="2000" spc="-85" dirty="0"/>
              <a:t> </a:t>
            </a:r>
            <a:r>
              <a:rPr sz="2000" spc="-50" dirty="0"/>
              <a:t>и</a:t>
            </a:r>
            <a:endParaRPr sz="2000"/>
          </a:p>
          <a:p>
            <a:pPr marL="12700" marR="5080">
              <a:lnSpc>
                <a:spcPct val="100000"/>
              </a:lnSpc>
            </a:pPr>
            <a:r>
              <a:rPr sz="2000" dirty="0"/>
              <a:t>непрерывному</a:t>
            </a:r>
            <a:r>
              <a:rPr sz="2000" spc="-70" dirty="0"/>
              <a:t> </a:t>
            </a:r>
            <a:r>
              <a:rPr sz="2000" dirty="0"/>
              <a:t>образованию;</a:t>
            </a:r>
            <a:r>
              <a:rPr sz="2000" spc="-75" dirty="0"/>
              <a:t> </a:t>
            </a:r>
            <a:r>
              <a:rPr sz="2000" spc="-10" dirty="0"/>
              <a:t>проектирование </a:t>
            </a:r>
            <a:r>
              <a:rPr sz="2000" dirty="0"/>
              <a:t>и</a:t>
            </a:r>
            <a:r>
              <a:rPr sz="2000" spc="-20" dirty="0"/>
              <a:t> </a:t>
            </a:r>
            <a:r>
              <a:rPr sz="2000" spc="-10" dirty="0"/>
              <a:t>конструирование</a:t>
            </a:r>
            <a:r>
              <a:rPr sz="2000" spc="-45" dirty="0"/>
              <a:t> </a:t>
            </a:r>
            <a:r>
              <a:rPr sz="2000" dirty="0"/>
              <a:t>социальной</a:t>
            </a:r>
            <a:r>
              <a:rPr sz="2000" spc="-35" dirty="0"/>
              <a:t> </a:t>
            </a:r>
            <a:r>
              <a:rPr sz="2000" dirty="0"/>
              <a:t>среды</a:t>
            </a:r>
            <a:r>
              <a:rPr sz="2000" spc="-5" dirty="0"/>
              <a:t> </a:t>
            </a:r>
            <a:r>
              <a:rPr sz="2000" spc="-10" dirty="0"/>
              <a:t>развития обучающихся</a:t>
            </a:r>
            <a:r>
              <a:rPr sz="2000" spc="-60" dirty="0"/>
              <a:t> </a:t>
            </a:r>
            <a:r>
              <a:rPr sz="2000" dirty="0"/>
              <a:t>в</a:t>
            </a:r>
            <a:r>
              <a:rPr sz="2000" spc="-15" dirty="0"/>
              <a:t> </a:t>
            </a:r>
            <a:r>
              <a:rPr sz="2000" dirty="0"/>
              <a:t>системе</a:t>
            </a:r>
            <a:r>
              <a:rPr sz="2000" spc="-40" dirty="0"/>
              <a:t> </a:t>
            </a:r>
            <a:r>
              <a:rPr sz="2000" dirty="0"/>
              <a:t>образования;</a:t>
            </a:r>
            <a:r>
              <a:rPr sz="2000" spc="-50" dirty="0"/>
              <a:t> </a:t>
            </a:r>
            <a:r>
              <a:rPr sz="2000" spc="-10" dirty="0"/>
              <a:t>активную учебно-познавательную</a:t>
            </a:r>
            <a:r>
              <a:rPr sz="2000" spc="-15" dirty="0"/>
              <a:t> </a:t>
            </a:r>
            <a:r>
              <a:rPr sz="2000" spc="-10" dirty="0"/>
              <a:t>деятельность</a:t>
            </a:r>
            <a:r>
              <a:rPr sz="2000" spc="10" dirty="0"/>
              <a:t> </a:t>
            </a:r>
            <a:r>
              <a:rPr sz="2000" spc="-10" dirty="0"/>
              <a:t>обучаю- </a:t>
            </a:r>
            <a:r>
              <a:rPr sz="2000" dirty="0"/>
              <a:t>щихся;</a:t>
            </a:r>
            <a:r>
              <a:rPr sz="2000" spc="-30" dirty="0"/>
              <a:t> </a:t>
            </a:r>
            <a:r>
              <a:rPr sz="2000" dirty="0"/>
              <a:t>построение</a:t>
            </a:r>
            <a:r>
              <a:rPr sz="2000" spc="-40" dirty="0"/>
              <a:t> </a:t>
            </a:r>
            <a:r>
              <a:rPr sz="2000" spc="-10" dirty="0"/>
              <a:t>образовательной</a:t>
            </a:r>
            <a:r>
              <a:rPr sz="2000" spc="-45" dirty="0"/>
              <a:t> </a:t>
            </a:r>
            <a:r>
              <a:rPr sz="2000" spc="-10" dirty="0"/>
              <a:t>деятель-</a:t>
            </a:r>
            <a:endParaRPr sz="2000"/>
          </a:p>
          <a:p>
            <a:pPr marL="12700" marR="331470">
              <a:lnSpc>
                <a:spcPct val="100000"/>
              </a:lnSpc>
            </a:pPr>
            <a:r>
              <a:rPr sz="2000" dirty="0"/>
              <a:t>ности</a:t>
            </a:r>
            <a:r>
              <a:rPr sz="2000" spc="-30" dirty="0"/>
              <a:t> </a:t>
            </a:r>
            <a:r>
              <a:rPr sz="2000" dirty="0"/>
              <a:t>с учетом</a:t>
            </a:r>
            <a:r>
              <a:rPr sz="2000" spc="-10" dirty="0"/>
              <a:t> индивидуальных</a:t>
            </a:r>
            <a:r>
              <a:rPr sz="2000" spc="-40" dirty="0"/>
              <a:t> </a:t>
            </a:r>
            <a:r>
              <a:rPr sz="2000" spc="-10" dirty="0"/>
              <a:t>возрастных, психологических</a:t>
            </a:r>
            <a:r>
              <a:rPr sz="2000" spc="-50" dirty="0"/>
              <a:t> </a:t>
            </a:r>
            <a:r>
              <a:rPr sz="2000" dirty="0"/>
              <a:t>и </a:t>
            </a:r>
            <a:r>
              <a:rPr sz="2000" spc="-10" dirty="0"/>
              <a:t>физиологических</a:t>
            </a:r>
            <a:endParaRPr sz="2000"/>
          </a:p>
          <a:p>
            <a:pPr marL="23939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особенностей</a:t>
            </a:r>
            <a:r>
              <a:rPr sz="2000" spc="-50" dirty="0"/>
              <a:t> </a:t>
            </a:r>
            <a:r>
              <a:rPr sz="2000" spc="-10" dirty="0"/>
              <a:t>обучающихся.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242" y="372872"/>
            <a:ext cx="898207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spc="-10" dirty="0"/>
              <a:t>Преемственность</a:t>
            </a:r>
            <a:r>
              <a:rPr sz="3400" spc="-114" dirty="0"/>
              <a:t> </a:t>
            </a:r>
            <a:r>
              <a:rPr sz="3400" dirty="0"/>
              <a:t>ФГОС</a:t>
            </a:r>
            <a:r>
              <a:rPr sz="3400" spc="-145" dirty="0"/>
              <a:t> </a:t>
            </a:r>
            <a:r>
              <a:rPr sz="3400" dirty="0"/>
              <a:t>2009/2010</a:t>
            </a:r>
            <a:r>
              <a:rPr sz="3400" spc="-114" dirty="0"/>
              <a:t> </a:t>
            </a:r>
            <a:r>
              <a:rPr sz="3400" dirty="0"/>
              <a:t>и</a:t>
            </a:r>
            <a:r>
              <a:rPr sz="3400" spc="-165" dirty="0"/>
              <a:t> </a:t>
            </a:r>
            <a:r>
              <a:rPr sz="3400" dirty="0"/>
              <a:t>ФГОС</a:t>
            </a:r>
            <a:r>
              <a:rPr sz="3400" spc="-135" dirty="0"/>
              <a:t> </a:t>
            </a:r>
            <a:r>
              <a:rPr sz="3400" spc="-10" dirty="0"/>
              <a:t>2021: </a:t>
            </a:r>
            <a:r>
              <a:rPr sz="3400" spc="-30" dirty="0"/>
              <a:t>методологическая</a:t>
            </a:r>
            <a:r>
              <a:rPr sz="3400" spc="-40" dirty="0"/>
              <a:t> </a:t>
            </a:r>
            <a:r>
              <a:rPr sz="3400" spc="-10" dirty="0"/>
              <a:t>основа</a:t>
            </a:r>
            <a:endParaRPr sz="3400"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295"/>
              </a:spcBef>
            </a:pPr>
            <a:r>
              <a:rPr dirty="0"/>
              <a:t>ФГОС</a:t>
            </a:r>
            <a:r>
              <a:rPr spc="-75" dirty="0"/>
              <a:t> </a:t>
            </a:r>
            <a:r>
              <a:rPr dirty="0"/>
              <a:t>ООО</a:t>
            </a:r>
            <a:r>
              <a:rPr spc="-100" dirty="0"/>
              <a:t> </a:t>
            </a:r>
            <a:r>
              <a:rPr spc="-20" dirty="0"/>
              <a:t>2021</a:t>
            </a: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000" dirty="0"/>
              <a:t>4.</a:t>
            </a:r>
            <a:r>
              <a:rPr sz="2000" spc="-20" dirty="0"/>
              <a:t> </a:t>
            </a:r>
            <a:r>
              <a:rPr sz="2000" dirty="0"/>
              <a:t>Единство</a:t>
            </a:r>
            <a:r>
              <a:rPr sz="2000" spc="-35" dirty="0"/>
              <a:t> </a:t>
            </a:r>
            <a:r>
              <a:rPr sz="2000" spc="-10" dirty="0"/>
              <a:t>обязательных</a:t>
            </a:r>
            <a:r>
              <a:rPr sz="2000" spc="-25" dirty="0"/>
              <a:t> </a:t>
            </a:r>
            <a:r>
              <a:rPr sz="2000" dirty="0"/>
              <a:t>требований</a:t>
            </a:r>
            <a:r>
              <a:rPr sz="2000" spc="-40" dirty="0"/>
              <a:t> </a:t>
            </a:r>
            <a:r>
              <a:rPr sz="2000" spc="-50" dirty="0"/>
              <a:t>к</a:t>
            </a:r>
            <a:endParaRPr sz="2000"/>
          </a:p>
          <a:p>
            <a:pPr marL="12700" marR="294640">
              <a:lnSpc>
                <a:spcPct val="100000"/>
              </a:lnSpc>
            </a:pPr>
            <a:r>
              <a:rPr sz="2000" spc="-20" dirty="0"/>
              <a:t>результатам</a:t>
            </a:r>
            <a:r>
              <a:rPr sz="2000" spc="-40" dirty="0"/>
              <a:t> </a:t>
            </a:r>
            <a:r>
              <a:rPr sz="2000" dirty="0"/>
              <a:t>освоения</a:t>
            </a:r>
            <a:r>
              <a:rPr sz="2000" spc="-30" dirty="0"/>
              <a:t> </a:t>
            </a:r>
            <a:r>
              <a:rPr sz="2000" dirty="0"/>
              <a:t>программ</a:t>
            </a:r>
            <a:r>
              <a:rPr sz="2000" spc="-30" dirty="0"/>
              <a:t> </a:t>
            </a:r>
            <a:r>
              <a:rPr sz="2000" spc="-10" dirty="0"/>
              <a:t>основного </a:t>
            </a:r>
            <a:r>
              <a:rPr sz="2000" dirty="0"/>
              <a:t>общего</a:t>
            </a:r>
            <a:r>
              <a:rPr sz="2000" spc="-70" dirty="0"/>
              <a:t> </a:t>
            </a:r>
            <a:r>
              <a:rPr sz="2000" dirty="0"/>
              <a:t>образования</a:t>
            </a:r>
            <a:r>
              <a:rPr sz="2000" spc="-45" dirty="0"/>
              <a:t> </a:t>
            </a:r>
            <a:r>
              <a:rPr sz="2000" spc="-10" dirty="0"/>
              <a:t>реализуется</a:t>
            </a:r>
            <a:r>
              <a:rPr sz="2000" spc="-45" dirty="0"/>
              <a:t> </a:t>
            </a:r>
            <a:r>
              <a:rPr sz="2000" dirty="0"/>
              <a:t>во</a:t>
            </a:r>
            <a:r>
              <a:rPr sz="2000" spc="-20" dirty="0"/>
              <a:t> </a:t>
            </a:r>
            <a:r>
              <a:rPr sz="2000" dirty="0"/>
              <a:t>ФГОС</a:t>
            </a:r>
            <a:r>
              <a:rPr sz="2000" spc="-40" dirty="0"/>
              <a:t> </a:t>
            </a:r>
            <a:r>
              <a:rPr sz="2000" spc="-25" dirty="0"/>
              <a:t>на </a:t>
            </a:r>
            <a:r>
              <a:rPr sz="2000" dirty="0"/>
              <a:t>основе</a:t>
            </a:r>
            <a:r>
              <a:rPr sz="2000" spc="-25" dirty="0"/>
              <a:t> </a:t>
            </a:r>
            <a:r>
              <a:rPr sz="2000" spc="-10" dirty="0">
                <a:solidFill>
                  <a:srgbClr val="800000"/>
                </a:solidFill>
              </a:rPr>
              <a:t>системно-деятельностного</a:t>
            </a:r>
            <a:r>
              <a:rPr sz="2000" spc="-45" dirty="0">
                <a:solidFill>
                  <a:srgbClr val="800000"/>
                </a:solidFill>
              </a:rPr>
              <a:t> </a:t>
            </a:r>
            <a:r>
              <a:rPr sz="2000" spc="-10" dirty="0">
                <a:solidFill>
                  <a:srgbClr val="800000"/>
                </a:solidFill>
              </a:rPr>
              <a:t>подхода</a:t>
            </a:r>
            <a:r>
              <a:rPr sz="2000" spc="-10" dirty="0"/>
              <a:t>, обеспечивающего</a:t>
            </a:r>
            <a:r>
              <a:rPr sz="2000" spc="-50" dirty="0"/>
              <a:t> </a:t>
            </a:r>
            <a:r>
              <a:rPr sz="2000" dirty="0"/>
              <a:t>системное</a:t>
            </a:r>
            <a:r>
              <a:rPr sz="2000" spc="-20" dirty="0"/>
              <a:t> </a:t>
            </a:r>
            <a:r>
              <a:rPr sz="2000" dirty="0"/>
              <a:t>и </a:t>
            </a:r>
            <a:r>
              <a:rPr sz="2000" spc="-10" dirty="0"/>
              <a:t>гармоничное </a:t>
            </a:r>
            <a:r>
              <a:rPr sz="2000" dirty="0"/>
              <a:t>развитие</a:t>
            </a:r>
            <a:r>
              <a:rPr sz="2000" spc="-45" dirty="0"/>
              <a:t> </a:t>
            </a:r>
            <a:r>
              <a:rPr sz="2000" dirty="0"/>
              <a:t>личности</a:t>
            </a:r>
            <a:r>
              <a:rPr sz="2000" spc="-45" dirty="0"/>
              <a:t> </a:t>
            </a:r>
            <a:r>
              <a:rPr sz="2000" spc="-10" dirty="0"/>
              <a:t>обучающегося,</a:t>
            </a:r>
            <a:r>
              <a:rPr sz="2000" spc="-45" dirty="0"/>
              <a:t> </a:t>
            </a:r>
            <a:r>
              <a:rPr sz="2000" spc="-10" dirty="0"/>
              <a:t>освоение </a:t>
            </a:r>
            <a:r>
              <a:rPr sz="2000" dirty="0"/>
              <a:t>им</a:t>
            </a:r>
            <a:r>
              <a:rPr sz="2000" spc="-60" dirty="0"/>
              <a:t> </a:t>
            </a:r>
            <a:r>
              <a:rPr sz="2000" dirty="0"/>
              <a:t>знаний,</a:t>
            </a:r>
            <a:r>
              <a:rPr sz="2000" spc="-55" dirty="0"/>
              <a:t> </a:t>
            </a:r>
            <a:r>
              <a:rPr sz="2000" dirty="0"/>
              <a:t>компетенций,</a:t>
            </a:r>
            <a:r>
              <a:rPr sz="2000" spc="-70" dirty="0"/>
              <a:t> </a:t>
            </a:r>
            <a:r>
              <a:rPr sz="2000" spc="-10" dirty="0"/>
              <a:t>необходимых</a:t>
            </a:r>
            <a:r>
              <a:rPr sz="2000" spc="-50" dirty="0"/>
              <a:t> </a:t>
            </a:r>
            <a:r>
              <a:rPr sz="2000" spc="-25" dirty="0"/>
              <a:t>как </a:t>
            </a:r>
            <a:r>
              <a:rPr sz="2000" dirty="0"/>
              <a:t>для</a:t>
            </a:r>
            <a:r>
              <a:rPr sz="2000" spc="-50" dirty="0"/>
              <a:t> </a:t>
            </a:r>
            <a:r>
              <a:rPr sz="2000" dirty="0"/>
              <a:t>жизни</a:t>
            </a:r>
            <a:r>
              <a:rPr sz="2000" spc="-40" dirty="0"/>
              <a:t> </a:t>
            </a:r>
            <a:r>
              <a:rPr sz="2000" dirty="0"/>
              <a:t>в</a:t>
            </a:r>
            <a:r>
              <a:rPr sz="2000" spc="-25" dirty="0"/>
              <a:t> </a:t>
            </a:r>
            <a:r>
              <a:rPr sz="2000" dirty="0"/>
              <a:t>современном</a:t>
            </a:r>
            <a:r>
              <a:rPr sz="2000" spc="-60" dirty="0"/>
              <a:t> </a:t>
            </a:r>
            <a:r>
              <a:rPr sz="2000" dirty="0"/>
              <a:t>обществе,</a:t>
            </a:r>
            <a:r>
              <a:rPr sz="2000" spc="-50" dirty="0"/>
              <a:t> </a:t>
            </a:r>
            <a:r>
              <a:rPr sz="2000" dirty="0"/>
              <a:t>так</a:t>
            </a:r>
            <a:r>
              <a:rPr sz="2000" spc="-40" dirty="0"/>
              <a:t> </a:t>
            </a:r>
            <a:r>
              <a:rPr sz="2000" spc="-50" dirty="0"/>
              <a:t>и</a:t>
            </a:r>
            <a:endParaRPr sz="200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для</a:t>
            </a:r>
            <a:r>
              <a:rPr sz="2000" spc="-55" dirty="0"/>
              <a:t> </a:t>
            </a:r>
            <a:r>
              <a:rPr sz="2000" dirty="0"/>
              <a:t>успешного</a:t>
            </a:r>
            <a:r>
              <a:rPr sz="2000" spc="-45" dirty="0"/>
              <a:t> </a:t>
            </a:r>
            <a:r>
              <a:rPr sz="2000" dirty="0"/>
              <a:t>обучения</a:t>
            </a:r>
            <a:r>
              <a:rPr sz="2000" spc="-35" dirty="0"/>
              <a:t> </a:t>
            </a:r>
            <a:r>
              <a:rPr sz="2000" dirty="0"/>
              <a:t>на</a:t>
            </a:r>
            <a:r>
              <a:rPr sz="2000" spc="-45" dirty="0"/>
              <a:t> </a:t>
            </a:r>
            <a:r>
              <a:rPr sz="2000" spc="-10" dirty="0"/>
              <a:t>следующем</a:t>
            </a:r>
            <a:r>
              <a:rPr sz="2000" spc="-70" dirty="0"/>
              <a:t> </a:t>
            </a:r>
            <a:r>
              <a:rPr sz="2000" spc="-10" dirty="0"/>
              <a:t>уровне </a:t>
            </a:r>
            <a:r>
              <a:rPr sz="2000" dirty="0"/>
              <a:t>образования,</a:t>
            </a:r>
            <a:r>
              <a:rPr sz="2000" spc="-75" dirty="0"/>
              <a:t> </a:t>
            </a:r>
            <a:r>
              <a:rPr sz="2000" dirty="0"/>
              <a:t>а</a:t>
            </a:r>
            <a:r>
              <a:rPr sz="2000" spc="-25" dirty="0"/>
              <a:t> </a:t>
            </a:r>
            <a:r>
              <a:rPr sz="2000" dirty="0"/>
              <a:t>также</a:t>
            </a:r>
            <a:r>
              <a:rPr sz="2000" spc="-35" dirty="0"/>
              <a:t> </a:t>
            </a:r>
            <a:r>
              <a:rPr sz="2000" dirty="0"/>
              <a:t>в</a:t>
            </a:r>
            <a:r>
              <a:rPr sz="2000" spc="-25" dirty="0"/>
              <a:t> </a:t>
            </a:r>
            <a:r>
              <a:rPr sz="2000" dirty="0"/>
              <a:t>течение</a:t>
            </a:r>
            <a:r>
              <a:rPr sz="2000" spc="-35" dirty="0"/>
              <a:t> </a:t>
            </a:r>
            <a:r>
              <a:rPr sz="2000" spc="-10" dirty="0"/>
              <a:t>жизни.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203200" y="1557908"/>
            <a:ext cx="5644515" cy="4007485"/>
          </a:xfrm>
          <a:custGeom>
            <a:avLst/>
            <a:gdLst/>
            <a:ahLst/>
            <a:cxnLst/>
            <a:rect l="l" t="t" r="r" b="b"/>
            <a:pathLst>
              <a:path w="5644515" h="4007485">
                <a:moveTo>
                  <a:pt x="0" y="667892"/>
                </a:moveTo>
                <a:lnTo>
                  <a:pt x="1677" y="620186"/>
                </a:lnTo>
                <a:lnTo>
                  <a:pt x="6632" y="573387"/>
                </a:lnTo>
                <a:lnTo>
                  <a:pt x="14754" y="527606"/>
                </a:lnTo>
                <a:lnTo>
                  <a:pt x="25929" y="482959"/>
                </a:lnTo>
                <a:lnTo>
                  <a:pt x="40043" y="439556"/>
                </a:lnTo>
                <a:lnTo>
                  <a:pt x="56984" y="397512"/>
                </a:lnTo>
                <a:lnTo>
                  <a:pt x="76638" y="356939"/>
                </a:lnTo>
                <a:lnTo>
                  <a:pt x="98893" y="317951"/>
                </a:lnTo>
                <a:lnTo>
                  <a:pt x="123636" y="280659"/>
                </a:lnTo>
                <a:lnTo>
                  <a:pt x="150754" y="245177"/>
                </a:lnTo>
                <a:lnTo>
                  <a:pt x="180133" y="211618"/>
                </a:lnTo>
                <a:lnTo>
                  <a:pt x="211660" y="180095"/>
                </a:lnTo>
                <a:lnTo>
                  <a:pt x="245223" y="150721"/>
                </a:lnTo>
                <a:lnTo>
                  <a:pt x="280709" y="123608"/>
                </a:lnTo>
                <a:lnTo>
                  <a:pt x="318004" y="98870"/>
                </a:lnTo>
                <a:lnTo>
                  <a:pt x="356996" y="76620"/>
                </a:lnTo>
                <a:lnTo>
                  <a:pt x="397571" y="56969"/>
                </a:lnTo>
                <a:lnTo>
                  <a:pt x="439616" y="40032"/>
                </a:lnTo>
                <a:lnTo>
                  <a:pt x="483019" y="25922"/>
                </a:lnTo>
                <a:lnTo>
                  <a:pt x="527666" y="14750"/>
                </a:lnTo>
                <a:lnTo>
                  <a:pt x="573445" y="6631"/>
                </a:lnTo>
                <a:lnTo>
                  <a:pt x="620241" y="1676"/>
                </a:lnTo>
                <a:lnTo>
                  <a:pt x="667943" y="0"/>
                </a:lnTo>
                <a:lnTo>
                  <a:pt x="4976495" y="0"/>
                </a:lnTo>
                <a:lnTo>
                  <a:pt x="5024201" y="1676"/>
                </a:lnTo>
                <a:lnTo>
                  <a:pt x="5071000" y="6631"/>
                </a:lnTo>
                <a:lnTo>
                  <a:pt x="5116781" y="14750"/>
                </a:lnTo>
                <a:lnTo>
                  <a:pt x="5161428" y="25922"/>
                </a:lnTo>
                <a:lnTo>
                  <a:pt x="5204831" y="40032"/>
                </a:lnTo>
                <a:lnTo>
                  <a:pt x="5246875" y="56969"/>
                </a:lnTo>
                <a:lnTo>
                  <a:pt x="5287448" y="76620"/>
                </a:lnTo>
                <a:lnTo>
                  <a:pt x="5326436" y="98870"/>
                </a:lnTo>
                <a:lnTo>
                  <a:pt x="5363728" y="123608"/>
                </a:lnTo>
                <a:lnTo>
                  <a:pt x="5399210" y="150721"/>
                </a:lnTo>
                <a:lnTo>
                  <a:pt x="5432769" y="180095"/>
                </a:lnTo>
                <a:lnTo>
                  <a:pt x="5464292" y="211618"/>
                </a:lnTo>
                <a:lnTo>
                  <a:pt x="5493666" y="245177"/>
                </a:lnTo>
                <a:lnTo>
                  <a:pt x="5520779" y="280659"/>
                </a:lnTo>
                <a:lnTo>
                  <a:pt x="5545517" y="317951"/>
                </a:lnTo>
                <a:lnTo>
                  <a:pt x="5567767" y="356939"/>
                </a:lnTo>
                <a:lnTo>
                  <a:pt x="5587418" y="397512"/>
                </a:lnTo>
                <a:lnTo>
                  <a:pt x="5604355" y="439556"/>
                </a:lnTo>
                <a:lnTo>
                  <a:pt x="5618465" y="482959"/>
                </a:lnTo>
                <a:lnTo>
                  <a:pt x="5629637" y="527606"/>
                </a:lnTo>
                <a:lnTo>
                  <a:pt x="5637756" y="573387"/>
                </a:lnTo>
                <a:lnTo>
                  <a:pt x="5642711" y="620186"/>
                </a:lnTo>
                <a:lnTo>
                  <a:pt x="5644388" y="667892"/>
                </a:lnTo>
                <a:lnTo>
                  <a:pt x="5644388" y="3339591"/>
                </a:lnTo>
                <a:lnTo>
                  <a:pt x="5642711" y="3387298"/>
                </a:lnTo>
                <a:lnTo>
                  <a:pt x="5637756" y="3434097"/>
                </a:lnTo>
                <a:lnTo>
                  <a:pt x="5629637" y="3479878"/>
                </a:lnTo>
                <a:lnTo>
                  <a:pt x="5618465" y="3524525"/>
                </a:lnTo>
                <a:lnTo>
                  <a:pt x="5604355" y="3567928"/>
                </a:lnTo>
                <a:lnTo>
                  <a:pt x="5587418" y="3609972"/>
                </a:lnTo>
                <a:lnTo>
                  <a:pt x="5567767" y="3650545"/>
                </a:lnTo>
                <a:lnTo>
                  <a:pt x="5545517" y="3689533"/>
                </a:lnTo>
                <a:lnTo>
                  <a:pt x="5520779" y="3726825"/>
                </a:lnTo>
                <a:lnTo>
                  <a:pt x="5493666" y="3762307"/>
                </a:lnTo>
                <a:lnTo>
                  <a:pt x="5464292" y="3795866"/>
                </a:lnTo>
                <a:lnTo>
                  <a:pt x="5432769" y="3827389"/>
                </a:lnTo>
                <a:lnTo>
                  <a:pt x="5399210" y="3856763"/>
                </a:lnTo>
                <a:lnTo>
                  <a:pt x="5363728" y="3883876"/>
                </a:lnTo>
                <a:lnTo>
                  <a:pt x="5326436" y="3908614"/>
                </a:lnTo>
                <a:lnTo>
                  <a:pt x="5287448" y="3930864"/>
                </a:lnTo>
                <a:lnTo>
                  <a:pt x="5246875" y="3950515"/>
                </a:lnTo>
                <a:lnTo>
                  <a:pt x="5204831" y="3967452"/>
                </a:lnTo>
                <a:lnTo>
                  <a:pt x="5161428" y="3981562"/>
                </a:lnTo>
                <a:lnTo>
                  <a:pt x="5116781" y="3992734"/>
                </a:lnTo>
                <a:lnTo>
                  <a:pt x="5071000" y="4000853"/>
                </a:lnTo>
                <a:lnTo>
                  <a:pt x="5024201" y="4005808"/>
                </a:lnTo>
                <a:lnTo>
                  <a:pt x="4976495" y="4007484"/>
                </a:lnTo>
                <a:lnTo>
                  <a:pt x="667943" y="4007484"/>
                </a:lnTo>
                <a:lnTo>
                  <a:pt x="620241" y="4005808"/>
                </a:lnTo>
                <a:lnTo>
                  <a:pt x="573445" y="4000853"/>
                </a:lnTo>
                <a:lnTo>
                  <a:pt x="527666" y="3992734"/>
                </a:lnTo>
                <a:lnTo>
                  <a:pt x="483019" y="3981562"/>
                </a:lnTo>
                <a:lnTo>
                  <a:pt x="439616" y="3967452"/>
                </a:lnTo>
                <a:lnTo>
                  <a:pt x="397571" y="3950515"/>
                </a:lnTo>
                <a:lnTo>
                  <a:pt x="356996" y="3930864"/>
                </a:lnTo>
                <a:lnTo>
                  <a:pt x="318004" y="3908614"/>
                </a:lnTo>
                <a:lnTo>
                  <a:pt x="280709" y="3883876"/>
                </a:lnTo>
                <a:lnTo>
                  <a:pt x="245223" y="3856763"/>
                </a:lnTo>
                <a:lnTo>
                  <a:pt x="211660" y="3827389"/>
                </a:lnTo>
                <a:lnTo>
                  <a:pt x="180133" y="3795866"/>
                </a:lnTo>
                <a:lnTo>
                  <a:pt x="150754" y="3762307"/>
                </a:lnTo>
                <a:lnTo>
                  <a:pt x="123636" y="3726825"/>
                </a:lnTo>
                <a:lnTo>
                  <a:pt x="98893" y="3689533"/>
                </a:lnTo>
                <a:lnTo>
                  <a:pt x="76638" y="3650545"/>
                </a:lnTo>
                <a:lnTo>
                  <a:pt x="56984" y="3609972"/>
                </a:lnTo>
                <a:lnTo>
                  <a:pt x="40043" y="3567928"/>
                </a:lnTo>
                <a:lnTo>
                  <a:pt x="25929" y="3524525"/>
                </a:lnTo>
                <a:lnTo>
                  <a:pt x="14754" y="3479878"/>
                </a:lnTo>
                <a:lnTo>
                  <a:pt x="6632" y="3434097"/>
                </a:lnTo>
                <a:lnTo>
                  <a:pt x="1677" y="3387298"/>
                </a:lnTo>
                <a:lnTo>
                  <a:pt x="0" y="3339591"/>
                </a:lnTo>
                <a:lnTo>
                  <a:pt x="0" y="66789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3394" y="1546605"/>
            <a:ext cx="5667375" cy="4018915"/>
          </a:xfrm>
          <a:custGeom>
            <a:avLst/>
            <a:gdLst/>
            <a:ahLst/>
            <a:cxnLst/>
            <a:rect l="l" t="t" r="r" b="b"/>
            <a:pathLst>
              <a:path w="5667375" h="4018915">
                <a:moveTo>
                  <a:pt x="0" y="669798"/>
                </a:moveTo>
                <a:lnTo>
                  <a:pt x="1682" y="621959"/>
                </a:lnTo>
                <a:lnTo>
                  <a:pt x="6653" y="575030"/>
                </a:lnTo>
                <a:lnTo>
                  <a:pt x="14799" y="529122"/>
                </a:lnTo>
                <a:lnTo>
                  <a:pt x="26008" y="484349"/>
                </a:lnTo>
                <a:lnTo>
                  <a:pt x="40165" y="440825"/>
                </a:lnTo>
                <a:lnTo>
                  <a:pt x="57156" y="398662"/>
                </a:lnTo>
                <a:lnTo>
                  <a:pt x="76870" y="357974"/>
                </a:lnTo>
                <a:lnTo>
                  <a:pt x="99191" y="318874"/>
                </a:lnTo>
                <a:lnTo>
                  <a:pt x="124007" y="281475"/>
                </a:lnTo>
                <a:lnTo>
                  <a:pt x="151203" y="245892"/>
                </a:lnTo>
                <a:lnTo>
                  <a:pt x="180668" y="212236"/>
                </a:lnTo>
                <a:lnTo>
                  <a:pt x="212286" y="180622"/>
                </a:lnTo>
                <a:lnTo>
                  <a:pt x="245945" y="151163"/>
                </a:lnTo>
                <a:lnTo>
                  <a:pt x="281531" y="123971"/>
                </a:lnTo>
                <a:lnTo>
                  <a:pt x="318930" y="99161"/>
                </a:lnTo>
                <a:lnTo>
                  <a:pt x="358030" y="76845"/>
                </a:lnTo>
                <a:lnTo>
                  <a:pt x="398716" y="57137"/>
                </a:lnTo>
                <a:lnTo>
                  <a:pt x="440875" y="40151"/>
                </a:lnTo>
                <a:lnTo>
                  <a:pt x="484394" y="25998"/>
                </a:lnTo>
                <a:lnTo>
                  <a:pt x="529160" y="14794"/>
                </a:lnTo>
                <a:lnTo>
                  <a:pt x="575057" y="6650"/>
                </a:lnTo>
                <a:lnTo>
                  <a:pt x="621975" y="1681"/>
                </a:lnTo>
                <a:lnTo>
                  <a:pt x="669798" y="0"/>
                </a:lnTo>
                <a:lnTo>
                  <a:pt x="4997196" y="0"/>
                </a:lnTo>
                <a:lnTo>
                  <a:pt x="5045034" y="1681"/>
                </a:lnTo>
                <a:lnTo>
                  <a:pt x="5091963" y="6650"/>
                </a:lnTo>
                <a:lnTo>
                  <a:pt x="5137871" y="14794"/>
                </a:lnTo>
                <a:lnTo>
                  <a:pt x="5182644" y="25998"/>
                </a:lnTo>
                <a:lnTo>
                  <a:pt x="5226168" y="40151"/>
                </a:lnTo>
                <a:lnTo>
                  <a:pt x="5268331" y="57137"/>
                </a:lnTo>
                <a:lnTo>
                  <a:pt x="5309019" y="76845"/>
                </a:lnTo>
                <a:lnTo>
                  <a:pt x="5348119" y="99161"/>
                </a:lnTo>
                <a:lnTo>
                  <a:pt x="5385518" y="123971"/>
                </a:lnTo>
                <a:lnTo>
                  <a:pt x="5421101" y="151163"/>
                </a:lnTo>
                <a:lnTo>
                  <a:pt x="5454757" y="180622"/>
                </a:lnTo>
                <a:lnTo>
                  <a:pt x="5486371" y="212236"/>
                </a:lnTo>
                <a:lnTo>
                  <a:pt x="5515830" y="245892"/>
                </a:lnTo>
                <a:lnTo>
                  <a:pt x="5543022" y="281475"/>
                </a:lnTo>
                <a:lnTo>
                  <a:pt x="5567832" y="318874"/>
                </a:lnTo>
                <a:lnTo>
                  <a:pt x="5590148" y="357974"/>
                </a:lnTo>
                <a:lnTo>
                  <a:pt x="5609856" y="398662"/>
                </a:lnTo>
                <a:lnTo>
                  <a:pt x="5626842" y="440825"/>
                </a:lnTo>
                <a:lnTo>
                  <a:pt x="5640995" y="484349"/>
                </a:lnTo>
                <a:lnTo>
                  <a:pt x="5652199" y="529122"/>
                </a:lnTo>
                <a:lnTo>
                  <a:pt x="5660343" y="575030"/>
                </a:lnTo>
                <a:lnTo>
                  <a:pt x="5665312" y="621959"/>
                </a:lnTo>
                <a:lnTo>
                  <a:pt x="5666994" y="669798"/>
                </a:lnTo>
                <a:lnTo>
                  <a:pt x="5666994" y="3348990"/>
                </a:lnTo>
                <a:lnTo>
                  <a:pt x="5665312" y="3396828"/>
                </a:lnTo>
                <a:lnTo>
                  <a:pt x="5660343" y="3443757"/>
                </a:lnTo>
                <a:lnTo>
                  <a:pt x="5652199" y="3489665"/>
                </a:lnTo>
                <a:lnTo>
                  <a:pt x="5640995" y="3534438"/>
                </a:lnTo>
                <a:lnTo>
                  <a:pt x="5626842" y="3577962"/>
                </a:lnTo>
                <a:lnTo>
                  <a:pt x="5609856" y="3620125"/>
                </a:lnTo>
                <a:lnTo>
                  <a:pt x="5590148" y="3660813"/>
                </a:lnTo>
                <a:lnTo>
                  <a:pt x="5567832" y="3699913"/>
                </a:lnTo>
                <a:lnTo>
                  <a:pt x="5543022" y="3737312"/>
                </a:lnTo>
                <a:lnTo>
                  <a:pt x="5515830" y="3772895"/>
                </a:lnTo>
                <a:lnTo>
                  <a:pt x="5486371" y="3806551"/>
                </a:lnTo>
                <a:lnTo>
                  <a:pt x="5454757" y="3838165"/>
                </a:lnTo>
                <a:lnTo>
                  <a:pt x="5421101" y="3867624"/>
                </a:lnTo>
                <a:lnTo>
                  <a:pt x="5385518" y="3894816"/>
                </a:lnTo>
                <a:lnTo>
                  <a:pt x="5348119" y="3919626"/>
                </a:lnTo>
                <a:lnTo>
                  <a:pt x="5309019" y="3941942"/>
                </a:lnTo>
                <a:lnTo>
                  <a:pt x="5268331" y="3961650"/>
                </a:lnTo>
                <a:lnTo>
                  <a:pt x="5226168" y="3978636"/>
                </a:lnTo>
                <a:lnTo>
                  <a:pt x="5182644" y="3992789"/>
                </a:lnTo>
                <a:lnTo>
                  <a:pt x="5137871" y="4003993"/>
                </a:lnTo>
                <a:lnTo>
                  <a:pt x="5091963" y="4012137"/>
                </a:lnTo>
                <a:lnTo>
                  <a:pt x="5045034" y="4017106"/>
                </a:lnTo>
                <a:lnTo>
                  <a:pt x="4997196" y="4018788"/>
                </a:lnTo>
                <a:lnTo>
                  <a:pt x="669798" y="4018788"/>
                </a:lnTo>
                <a:lnTo>
                  <a:pt x="621975" y="4017106"/>
                </a:lnTo>
                <a:lnTo>
                  <a:pt x="575057" y="4012137"/>
                </a:lnTo>
                <a:lnTo>
                  <a:pt x="529160" y="4003993"/>
                </a:lnTo>
                <a:lnTo>
                  <a:pt x="484394" y="3992789"/>
                </a:lnTo>
                <a:lnTo>
                  <a:pt x="440875" y="3978636"/>
                </a:lnTo>
                <a:lnTo>
                  <a:pt x="398716" y="3961650"/>
                </a:lnTo>
                <a:lnTo>
                  <a:pt x="358030" y="3941942"/>
                </a:lnTo>
                <a:lnTo>
                  <a:pt x="318930" y="3919626"/>
                </a:lnTo>
                <a:lnTo>
                  <a:pt x="281531" y="3894816"/>
                </a:lnTo>
                <a:lnTo>
                  <a:pt x="245945" y="3867624"/>
                </a:lnTo>
                <a:lnTo>
                  <a:pt x="212286" y="3838165"/>
                </a:lnTo>
                <a:lnTo>
                  <a:pt x="180668" y="3806551"/>
                </a:lnTo>
                <a:lnTo>
                  <a:pt x="151203" y="3772895"/>
                </a:lnTo>
                <a:lnTo>
                  <a:pt x="124007" y="3737312"/>
                </a:lnTo>
                <a:lnTo>
                  <a:pt x="99191" y="3699913"/>
                </a:lnTo>
                <a:lnTo>
                  <a:pt x="76870" y="3660813"/>
                </a:lnTo>
                <a:lnTo>
                  <a:pt x="57156" y="3620125"/>
                </a:lnTo>
                <a:lnTo>
                  <a:pt x="40165" y="3577962"/>
                </a:lnTo>
                <a:lnTo>
                  <a:pt x="26008" y="3534438"/>
                </a:lnTo>
                <a:lnTo>
                  <a:pt x="14799" y="3489665"/>
                </a:lnTo>
                <a:lnTo>
                  <a:pt x="6653" y="3443757"/>
                </a:lnTo>
                <a:lnTo>
                  <a:pt x="1682" y="3396828"/>
                </a:lnTo>
                <a:lnTo>
                  <a:pt x="0" y="3348990"/>
                </a:lnTo>
                <a:lnTo>
                  <a:pt x="0" y="66979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39917"/>
            <a:ext cx="12192000" cy="14180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3320" rIns="0" bIns="0" rtlCol="0">
            <a:spAutoFit/>
          </a:bodyPr>
          <a:lstStyle/>
          <a:p>
            <a:pPr marL="499110" marR="120523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подход,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при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котором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учебном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процессе </a:t>
            </a:r>
            <a:r>
              <a:rPr dirty="0"/>
              <a:t>главное</a:t>
            </a:r>
            <a:r>
              <a:rPr spc="-114" dirty="0"/>
              <a:t> </a:t>
            </a:r>
            <a:r>
              <a:rPr dirty="0"/>
              <a:t>место</a:t>
            </a:r>
            <a:r>
              <a:rPr spc="-125" dirty="0"/>
              <a:t> </a:t>
            </a:r>
            <a:r>
              <a:rPr dirty="0">
                <a:solidFill>
                  <a:srgbClr val="000000"/>
                </a:solidFill>
              </a:rPr>
              <a:t>отводится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dirty="0"/>
              <a:t>активной</a:t>
            </a:r>
            <a:r>
              <a:rPr spc="-120" dirty="0"/>
              <a:t> </a:t>
            </a:r>
            <a:r>
              <a:rPr spc="-50" dirty="0"/>
              <a:t>и </a:t>
            </a:r>
            <a:r>
              <a:rPr spc="-10" dirty="0"/>
              <a:t>разносторонней,</a:t>
            </a:r>
            <a:r>
              <a:rPr spc="-60" dirty="0"/>
              <a:t> </a:t>
            </a:r>
            <a:r>
              <a:rPr dirty="0"/>
              <a:t>в</a:t>
            </a:r>
            <a:r>
              <a:rPr spc="-75" dirty="0"/>
              <a:t> </a:t>
            </a:r>
            <a:r>
              <a:rPr dirty="0"/>
              <a:t>максимальной</a:t>
            </a:r>
            <a:r>
              <a:rPr spc="-80" dirty="0"/>
              <a:t> </a:t>
            </a:r>
            <a:r>
              <a:rPr spc="-10" dirty="0"/>
              <a:t>степени</a:t>
            </a:r>
          </a:p>
          <a:p>
            <a:pPr marL="499110">
              <a:lnSpc>
                <a:spcPct val="100000"/>
              </a:lnSpc>
            </a:pPr>
            <a:r>
              <a:rPr spc="-10" dirty="0"/>
              <a:t>самостоятельной</a:t>
            </a:r>
            <a:r>
              <a:rPr spc="-125" dirty="0"/>
              <a:t> </a:t>
            </a:r>
            <a:r>
              <a:rPr dirty="0">
                <a:solidFill>
                  <a:srgbClr val="000000"/>
                </a:solidFill>
              </a:rPr>
              <a:t>познавательной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z="3200" u="sng" spc="-10" dirty="0">
                <a:uFill>
                  <a:solidFill>
                    <a:srgbClr val="800000"/>
                  </a:solidFill>
                </a:uFill>
              </a:rPr>
              <a:t>ДЕЯТЕЛЬНОСТИ</a:t>
            </a:r>
            <a:endParaRPr sz="3200"/>
          </a:p>
          <a:p>
            <a:pPr marL="49911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000000"/>
                </a:solidFill>
              </a:rPr>
              <a:t>учащегося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597" y="485597"/>
            <a:ext cx="86290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0" dirty="0"/>
              <a:t>СИСТЕМНО-</a:t>
            </a:r>
            <a:r>
              <a:rPr sz="3400" spc="-10" dirty="0"/>
              <a:t>ДЕЯТЕЛЬНОСТНЫЙ</a:t>
            </a:r>
            <a:r>
              <a:rPr sz="3400" spc="-65" dirty="0"/>
              <a:t> </a:t>
            </a:r>
            <a:r>
              <a:rPr sz="3400" spc="-40" dirty="0"/>
              <a:t>ПОДХОД</a:t>
            </a:r>
            <a:r>
              <a:rPr sz="3400" spc="-80" dirty="0"/>
              <a:t> </a:t>
            </a:r>
            <a:r>
              <a:rPr sz="3400" dirty="0"/>
              <a:t>-</a:t>
            </a:r>
            <a:r>
              <a:rPr sz="3400" spc="-105" dirty="0"/>
              <a:t> </a:t>
            </a:r>
            <a:r>
              <a:rPr sz="3400" spc="-25" dirty="0"/>
              <a:t>ЭТО</a:t>
            </a:r>
            <a:endParaRPr sz="3400"/>
          </a:p>
        </p:txBody>
      </p:sp>
      <p:sp>
        <p:nvSpPr>
          <p:cNvPr id="5" name="object 5"/>
          <p:cNvSpPr/>
          <p:nvPr/>
        </p:nvSpPr>
        <p:spPr>
          <a:xfrm>
            <a:off x="767638" y="1546605"/>
            <a:ext cx="10273030" cy="3545204"/>
          </a:xfrm>
          <a:custGeom>
            <a:avLst/>
            <a:gdLst/>
            <a:ahLst/>
            <a:cxnLst/>
            <a:rect l="l" t="t" r="r" b="b"/>
            <a:pathLst>
              <a:path w="10273030" h="3545204">
                <a:moveTo>
                  <a:pt x="0" y="590804"/>
                </a:moveTo>
                <a:lnTo>
                  <a:pt x="1958" y="542352"/>
                </a:lnTo>
                <a:lnTo>
                  <a:pt x="7732" y="494979"/>
                </a:lnTo>
                <a:lnTo>
                  <a:pt x="17170" y="448836"/>
                </a:lnTo>
                <a:lnTo>
                  <a:pt x="30119" y="404075"/>
                </a:lnTo>
                <a:lnTo>
                  <a:pt x="46428" y="360848"/>
                </a:lnTo>
                <a:lnTo>
                  <a:pt x="65943" y="319308"/>
                </a:lnTo>
                <a:lnTo>
                  <a:pt x="88514" y="279606"/>
                </a:lnTo>
                <a:lnTo>
                  <a:pt x="113988" y="241895"/>
                </a:lnTo>
                <a:lnTo>
                  <a:pt x="142213" y="206326"/>
                </a:lnTo>
                <a:lnTo>
                  <a:pt x="173037" y="173053"/>
                </a:lnTo>
                <a:lnTo>
                  <a:pt x="206308" y="142226"/>
                </a:lnTo>
                <a:lnTo>
                  <a:pt x="241873" y="113999"/>
                </a:lnTo>
                <a:lnTo>
                  <a:pt x="279581" y="88522"/>
                </a:lnTo>
                <a:lnTo>
                  <a:pt x="319279" y="65949"/>
                </a:lnTo>
                <a:lnTo>
                  <a:pt x="360816" y="46432"/>
                </a:lnTo>
                <a:lnTo>
                  <a:pt x="404039" y="30122"/>
                </a:lnTo>
                <a:lnTo>
                  <a:pt x="448796" y="17172"/>
                </a:lnTo>
                <a:lnTo>
                  <a:pt x="494936" y="7733"/>
                </a:lnTo>
                <a:lnTo>
                  <a:pt x="542305" y="1958"/>
                </a:lnTo>
                <a:lnTo>
                  <a:pt x="590753" y="0"/>
                </a:lnTo>
                <a:lnTo>
                  <a:pt x="9682048" y="0"/>
                </a:lnTo>
                <a:lnTo>
                  <a:pt x="9730516" y="1958"/>
                </a:lnTo>
                <a:lnTo>
                  <a:pt x="9777903" y="7733"/>
                </a:lnTo>
                <a:lnTo>
                  <a:pt x="9824057" y="17172"/>
                </a:lnTo>
                <a:lnTo>
                  <a:pt x="9868825" y="30122"/>
                </a:lnTo>
                <a:lnTo>
                  <a:pt x="9912057" y="46432"/>
                </a:lnTo>
                <a:lnTo>
                  <a:pt x="9953599" y="65949"/>
                </a:lnTo>
                <a:lnTo>
                  <a:pt x="9993301" y="88522"/>
                </a:lnTo>
                <a:lnTo>
                  <a:pt x="10031011" y="113999"/>
                </a:lnTo>
                <a:lnTo>
                  <a:pt x="10066577" y="142226"/>
                </a:lnTo>
                <a:lnTo>
                  <a:pt x="10099846" y="173053"/>
                </a:lnTo>
                <a:lnTo>
                  <a:pt x="10130667" y="206326"/>
                </a:lnTo>
                <a:lnTo>
                  <a:pt x="10158889" y="241895"/>
                </a:lnTo>
                <a:lnTo>
                  <a:pt x="10184359" y="279606"/>
                </a:lnTo>
                <a:lnTo>
                  <a:pt x="10206926" y="319308"/>
                </a:lnTo>
                <a:lnTo>
                  <a:pt x="10226437" y="360848"/>
                </a:lnTo>
                <a:lnTo>
                  <a:pt x="10242742" y="404075"/>
                </a:lnTo>
                <a:lnTo>
                  <a:pt x="10255687" y="448836"/>
                </a:lnTo>
                <a:lnTo>
                  <a:pt x="10265122" y="494979"/>
                </a:lnTo>
                <a:lnTo>
                  <a:pt x="10270894" y="542352"/>
                </a:lnTo>
                <a:lnTo>
                  <a:pt x="10272852" y="590804"/>
                </a:lnTo>
                <a:lnTo>
                  <a:pt x="10272852" y="2953893"/>
                </a:lnTo>
                <a:lnTo>
                  <a:pt x="10270894" y="3002344"/>
                </a:lnTo>
                <a:lnTo>
                  <a:pt x="10265122" y="3049717"/>
                </a:lnTo>
                <a:lnTo>
                  <a:pt x="10255687" y="3095860"/>
                </a:lnTo>
                <a:lnTo>
                  <a:pt x="10242742" y="3140621"/>
                </a:lnTo>
                <a:lnTo>
                  <a:pt x="10226437" y="3183848"/>
                </a:lnTo>
                <a:lnTo>
                  <a:pt x="10206926" y="3225388"/>
                </a:lnTo>
                <a:lnTo>
                  <a:pt x="10184359" y="3265090"/>
                </a:lnTo>
                <a:lnTo>
                  <a:pt x="10158889" y="3302801"/>
                </a:lnTo>
                <a:lnTo>
                  <a:pt x="10130667" y="3338370"/>
                </a:lnTo>
                <a:lnTo>
                  <a:pt x="10099846" y="3371643"/>
                </a:lnTo>
                <a:lnTo>
                  <a:pt x="10066577" y="3402470"/>
                </a:lnTo>
                <a:lnTo>
                  <a:pt x="10031011" y="3430697"/>
                </a:lnTo>
                <a:lnTo>
                  <a:pt x="9993301" y="3456174"/>
                </a:lnTo>
                <a:lnTo>
                  <a:pt x="9953599" y="3478747"/>
                </a:lnTo>
                <a:lnTo>
                  <a:pt x="9912057" y="3498264"/>
                </a:lnTo>
                <a:lnTo>
                  <a:pt x="9868825" y="3514574"/>
                </a:lnTo>
                <a:lnTo>
                  <a:pt x="9824057" y="3527524"/>
                </a:lnTo>
                <a:lnTo>
                  <a:pt x="9777903" y="3536963"/>
                </a:lnTo>
                <a:lnTo>
                  <a:pt x="9730516" y="3542738"/>
                </a:lnTo>
                <a:lnTo>
                  <a:pt x="9682048" y="3544697"/>
                </a:lnTo>
                <a:lnTo>
                  <a:pt x="590753" y="3544697"/>
                </a:lnTo>
                <a:lnTo>
                  <a:pt x="542305" y="3542738"/>
                </a:lnTo>
                <a:lnTo>
                  <a:pt x="494936" y="3536963"/>
                </a:lnTo>
                <a:lnTo>
                  <a:pt x="448796" y="3527524"/>
                </a:lnTo>
                <a:lnTo>
                  <a:pt x="404039" y="3514574"/>
                </a:lnTo>
                <a:lnTo>
                  <a:pt x="360816" y="3498264"/>
                </a:lnTo>
                <a:lnTo>
                  <a:pt x="319279" y="3478747"/>
                </a:lnTo>
                <a:lnTo>
                  <a:pt x="279581" y="3456174"/>
                </a:lnTo>
                <a:lnTo>
                  <a:pt x="241873" y="3430697"/>
                </a:lnTo>
                <a:lnTo>
                  <a:pt x="206308" y="3402470"/>
                </a:lnTo>
                <a:lnTo>
                  <a:pt x="173037" y="3371643"/>
                </a:lnTo>
                <a:lnTo>
                  <a:pt x="142213" y="3338370"/>
                </a:lnTo>
                <a:lnTo>
                  <a:pt x="113988" y="3302801"/>
                </a:lnTo>
                <a:lnTo>
                  <a:pt x="88514" y="3265090"/>
                </a:lnTo>
                <a:lnTo>
                  <a:pt x="65943" y="3225388"/>
                </a:lnTo>
                <a:lnTo>
                  <a:pt x="46428" y="3183848"/>
                </a:lnTo>
                <a:lnTo>
                  <a:pt x="30119" y="3140621"/>
                </a:lnTo>
                <a:lnTo>
                  <a:pt x="17170" y="3095860"/>
                </a:lnTo>
                <a:lnTo>
                  <a:pt x="7732" y="3049717"/>
                </a:lnTo>
                <a:lnTo>
                  <a:pt x="1958" y="3002344"/>
                </a:lnTo>
                <a:lnTo>
                  <a:pt x="0" y="2953893"/>
                </a:lnTo>
                <a:lnTo>
                  <a:pt x="0" y="5908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4979" y="4170553"/>
            <a:ext cx="10449560" cy="2462530"/>
            <a:chOff x="924979" y="4170553"/>
            <a:chExt cx="10449560" cy="2462530"/>
          </a:xfrm>
        </p:grpSpPr>
        <p:sp>
          <p:nvSpPr>
            <p:cNvPr id="3" name="object 3"/>
            <p:cNvSpPr/>
            <p:nvPr/>
          </p:nvSpPr>
          <p:spPr>
            <a:xfrm>
              <a:off x="931329" y="4176903"/>
              <a:ext cx="10436860" cy="2449830"/>
            </a:xfrm>
            <a:custGeom>
              <a:avLst/>
              <a:gdLst/>
              <a:ahLst/>
              <a:cxnLst/>
              <a:rect l="l" t="t" r="r" b="b"/>
              <a:pathLst>
                <a:path w="10436860" h="2449829">
                  <a:moveTo>
                    <a:pt x="10028262" y="0"/>
                  </a:moveTo>
                  <a:lnTo>
                    <a:pt x="408266" y="0"/>
                  </a:lnTo>
                  <a:lnTo>
                    <a:pt x="360657" y="2746"/>
                  </a:lnTo>
                  <a:lnTo>
                    <a:pt x="314660" y="10780"/>
                  </a:lnTo>
                  <a:lnTo>
                    <a:pt x="270581" y="23798"/>
                  </a:lnTo>
                  <a:lnTo>
                    <a:pt x="228728" y="41491"/>
                  </a:lnTo>
                  <a:lnTo>
                    <a:pt x="189407" y="63555"/>
                  </a:lnTo>
                  <a:lnTo>
                    <a:pt x="152923" y="89683"/>
                  </a:lnTo>
                  <a:lnTo>
                    <a:pt x="119584" y="119570"/>
                  </a:lnTo>
                  <a:lnTo>
                    <a:pt x="89696" y="152909"/>
                  </a:lnTo>
                  <a:lnTo>
                    <a:pt x="63566" y="189394"/>
                  </a:lnTo>
                  <a:lnTo>
                    <a:pt x="41499" y="228720"/>
                  </a:lnTo>
                  <a:lnTo>
                    <a:pt x="23803" y="270580"/>
                  </a:lnTo>
                  <a:lnTo>
                    <a:pt x="10783" y="314668"/>
                  </a:lnTo>
                  <a:lnTo>
                    <a:pt x="2746" y="360678"/>
                  </a:lnTo>
                  <a:lnTo>
                    <a:pt x="0" y="408305"/>
                  </a:lnTo>
                  <a:lnTo>
                    <a:pt x="0" y="2041385"/>
                  </a:lnTo>
                  <a:lnTo>
                    <a:pt x="2746" y="2088999"/>
                  </a:lnTo>
                  <a:lnTo>
                    <a:pt x="10783" y="2135001"/>
                  </a:lnTo>
                  <a:lnTo>
                    <a:pt x="23803" y="2179083"/>
                  </a:lnTo>
                  <a:lnTo>
                    <a:pt x="41499" y="2220939"/>
                  </a:lnTo>
                  <a:lnTo>
                    <a:pt x="63566" y="2260263"/>
                  </a:lnTo>
                  <a:lnTo>
                    <a:pt x="89696" y="2296749"/>
                  </a:lnTo>
                  <a:lnTo>
                    <a:pt x="119584" y="2330089"/>
                  </a:lnTo>
                  <a:lnTo>
                    <a:pt x="152923" y="2359978"/>
                  </a:lnTo>
                  <a:lnTo>
                    <a:pt x="189407" y="2386110"/>
                  </a:lnTo>
                  <a:lnTo>
                    <a:pt x="228728" y="2408177"/>
                  </a:lnTo>
                  <a:lnTo>
                    <a:pt x="270581" y="2425874"/>
                  </a:lnTo>
                  <a:lnTo>
                    <a:pt x="314660" y="2438894"/>
                  </a:lnTo>
                  <a:lnTo>
                    <a:pt x="360657" y="2446930"/>
                  </a:lnTo>
                  <a:lnTo>
                    <a:pt x="408266" y="2449677"/>
                  </a:lnTo>
                  <a:lnTo>
                    <a:pt x="10028262" y="2449677"/>
                  </a:lnTo>
                  <a:lnTo>
                    <a:pt x="10075889" y="2446930"/>
                  </a:lnTo>
                  <a:lnTo>
                    <a:pt x="10121899" y="2438894"/>
                  </a:lnTo>
                  <a:lnTo>
                    <a:pt x="10165987" y="2425874"/>
                  </a:lnTo>
                  <a:lnTo>
                    <a:pt x="10207847" y="2408177"/>
                  </a:lnTo>
                  <a:lnTo>
                    <a:pt x="10247173" y="2386110"/>
                  </a:lnTo>
                  <a:lnTo>
                    <a:pt x="10283658" y="2359978"/>
                  </a:lnTo>
                  <a:lnTo>
                    <a:pt x="10316997" y="2330089"/>
                  </a:lnTo>
                  <a:lnTo>
                    <a:pt x="10346884" y="2296749"/>
                  </a:lnTo>
                  <a:lnTo>
                    <a:pt x="10373012" y="2260263"/>
                  </a:lnTo>
                  <a:lnTo>
                    <a:pt x="10395076" y="2220939"/>
                  </a:lnTo>
                  <a:lnTo>
                    <a:pt x="10412769" y="2179083"/>
                  </a:lnTo>
                  <a:lnTo>
                    <a:pt x="10425786" y="2135001"/>
                  </a:lnTo>
                  <a:lnTo>
                    <a:pt x="10433821" y="2088999"/>
                  </a:lnTo>
                  <a:lnTo>
                    <a:pt x="10436567" y="2041385"/>
                  </a:lnTo>
                  <a:lnTo>
                    <a:pt x="10436567" y="408305"/>
                  </a:lnTo>
                  <a:lnTo>
                    <a:pt x="10433821" y="360678"/>
                  </a:lnTo>
                  <a:lnTo>
                    <a:pt x="10425786" y="314668"/>
                  </a:lnTo>
                  <a:lnTo>
                    <a:pt x="10412769" y="270580"/>
                  </a:lnTo>
                  <a:lnTo>
                    <a:pt x="10395076" y="228720"/>
                  </a:lnTo>
                  <a:lnTo>
                    <a:pt x="10373012" y="189394"/>
                  </a:lnTo>
                  <a:lnTo>
                    <a:pt x="10346884" y="152909"/>
                  </a:lnTo>
                  <a:lnTo>
                    <a:pt x="10316997" y="119570"/>
                  </a:lnTo>
                  <a:lnTo>
                    <a:pt x="10283658" y="89683"/>
                  </a:lnTo>
                  <a:lnTo>
                    <a:pt x="10247173" y="63555"/>
                  </a:lnTo>
                  <a:lnTo>
                    <a:pt x="10207847" y="41491"/>
                  </a:lnTo>
                  <a:lnTo>
                    <a:pt x="10165987" y="23798"/>
                  </a:lnTo>
                  <a:lnTo>
                    <a:pt x="10121899" y="10780"/>
                  </a:lnTo>
                  <a:lnTo>
                    <a:pt x="10075889" y="2746"/>
                  </a:lnTo>
                  <a:lnTo>
                    <a:pt x="1002826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1329" y="4176903"/>
              <a:ext cx="10436860" cy="2449830"/>
            </a:xfrm>
            <a:custGeom>
              <a:avLst/>
              <a:gdLst/>
              <a:ahLst/>
              <a:cxnLst/>
              <a:rect l="l" t="t" r="r" b="b"/>
              <a:pathLst>
                <a:path w="10436860" h="2449829">
                  <a:moveTo>
                    <a:pt x="0" y="408305"/>
                  </a:moveTo>
                  <a:lnTo>
                    <a:pt x="2746" y="360678"/>
                  </a:lnTo>
                  <a:lnTo>
                    <a:pt x="10783" y="314668"/>
                  </a:lnTo>
                  <a:lnTo>
                    <a:pt x="23803" y="270580"/>
                  </a:lnTo>
                  <a:lnTo>
                    <a:pt x="41499" y="228720"/>
                  </a:lnTo>
                  <a:lnTo>
                    <a:pt x="63566" y="189394"/>
                  </a:lnTo>
                  <a:lnTo>
                    <a:pt x="89696" y="152909"/>
                  </a:lnTo>
                  <a:lnTo>
                    <a:pt x="119584" y="119570"/>
                  </a:lnTo>
                  <a:lnTo>
                    <a:pt x="152923" y="89683"/>
                  </a:lnTo>
                  <a:lnTo>
                    <a:pt x="189407" y="63555"/>
                  </a:lnTo>
                  <a:lnTo>
                    <a:pt x="228728" y="41491"/>
                  </a:lnTo>
                  <a:lnTo>
                    <a:pt x="270581" y="23798"/>
                  </a:lnTo>
                  <a:lnTo>
                    <a:pt x="314660" y="10780"/>
                  </a:lnTo>
                  <a:lnTo>
                    <a:pt x="360657" y="2746"/>
                  </a:lnTo>
                  <a:lnTo>
                    <a:pt x="408266" y="0"/>
                  </a:lnTo>
                  <a:lnTo>
                    <a:pt x="10028262" y="0"/>
                  </a:lnTo>
                  <a:lnTo>
                    <a:pt x="10075889" y="2746"/>
                  </a:lnTo>
                  <a:lnTo>
                    <a:pt x="10121899" y="10780"/>
                  </a:lnTo>
                  <a:lnTo>
                    <a:pt x="10165987" y="23798"/>
                  </a:lnTo>
                  <a:lnTo>
                    <a:pt x="10207847" y="41491"/>
                  </a:lnTo>
                  <a:lnTo>
                    <a:pt x="10247173" y="63555"/>
                  </a:lnTo>
                  <a:lnTo>
                    <a:pt x="10283658" y="89683"/>
                  </a:lnTo>
                  <a:lnTo>
                    <a:pt x="10316997" y="119570"/>
                  </a:lnTo>
                  <a:lnTo>
                    <a:pt x="10346884" y="152909"/>
                  </a:lnTo>
                  <a:lnTo>
                    <a:pt x="10373012" y="189394"/>
                  </a:lnTo>
                  <a:lnTo>
                    <a:pt x="10395076" y="228720"/>
                  </a:lnTo>
                  <a:lnTo>
                    <a:pt x="10412769" y="270580"/>
                  </a:lnTo>
                  <a:lnTo>
                    <a:pt x="10425786" y="314668"/>
                  </a:lnTo>
                  <a:lnTo>
                    <a:pt x="10433821" y="360678"/>
                  </a:lnTo>
                  <a:lnTo>
                    <a:pt x="10436567" y="408305"/>
                  </a:lnTo>
                  <a:lnTo>
                    <a:pt x="10436567" y="2041385"/>
                  </a:lnTo>
                  <a:lnTo>
                    <a:pt x="10433821" y="2088999"/>
                  </a:lnTo>
                  <a:lnTo>
                    <a:pt x="10425786" y="2135001"/>
                  </a:lnTo>
                  <a:lnTo>
                    <a:pt x="10412769" y="2179083"/>
                  </a:lnTo>
                  <a:lnTo>
                    <a:pt x="10395076" y="2220939"/>
                  </a:lnTo>
                  <a:lnTo>
                    <a:pt x="10373012" y="2260263"/>
                  </a:lnTo>
                  <a:lnTo>
                    <a:pt x="10346884" y="2296749"/>
                  </a:lnTo>
                  <a:lnTo>
                    <a:pt x="10316997" y="2330089"/>
                  </a:lnTo>
                  <a:lnTo>
                    <a:pt x="10283658" y="2359978"/>
                  </a:lnTo>
                  <a:lnTo>
                    <a:pt x="10247173" y="2386110"/>
                  </a:lnTo>
                  <a:lnTo>
                    <a:pt x="10207847" y="2408177"/>
                  </a:lnTo>
                  <a:lnTo>
                    <a:pt x="10165987" y="2425874"/>
                  </a:lnTo>
                  <a:lnTo>
                    <a:pt x="10121899" y="2438894"/>
                  </a:lnTo>
                  <a:lnTo>
                    <a:pt x="10075889" y="2446930"/>
                  </a:lnTo>
                  <a:lnTo>
                    <a:pt x="10028262" y="2449677"/>
                  </a:lnTo>
                  <a:lnTo>
                    <a:pt x="408266" y="2449677"/>
                  </a:lnTo>
                  <a:lnTo>
                    <a:pt x="360657" y="2446930"/>
                  </a:lnTo>
                  <a:lnTo>
                    <a:pt x="314660" y="2438894"/>
                  </a:lnTo>
                  <a:lnTo>
                    <a:pt x="270581" y="2425874"/>
                  </a:lnTo>
                  <a:lnTo>
                    <a:pt x="228728" y="2408177"/>
                  </a:lnTo>
                  <a:lnTo>
                    <a:pt x="189407" y="2386110"/>
                  </a:lnTo>
                  <a:lnTo>
                    <a:pt x="152923" y="2359978"/>
                  </a:lnTo>
                  <a:lnTo>
                    <a:pt x="119584" y="2330089"/>
                  </a:lnTo>
                  <a:lnTo>
                    <a:pt x="89696" y="2296749"/>
                  </a:lnTo>
                  <a:lnTo>
                    <a:pt x="63566" y="2260263"/>
                  </a:lnTo>
                  <a:lnTo>
                    <a:pt x="41499" y="2220939"/>
                  </a:lnTo>
                  <a:lnTo>
                    <a:pt x="23803" y="2179083"/>
                  </a:lnTo>
                  <a:lnTo>
                    <a:pt x="10783" y="2135001"/>
                  </a:lnTo>
                  <a:lnTo>
                    <a:pt x="2746" y="2088999"/>
                  </a:lnTo>
                  <a:lnTo>
                    <a:pt x="0" y="2041385"/>
                  </a:lnTo>
                  <a:lnTo>
                    <a:pt x="0" y="4083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96759" y="1833752"/>
            <a:ext cx="10342245" cy="1006475"/>
            <a:chOff x="896759" y="1833752"/>
            <a:chExt cx="10342245" cy="1006475"/>
          </a:xfrm>
        </p:grpSpPr>
        <p:sp>
          <p:nvSpPr>
            <p:cNvPr id="6" name="object 6"/>
            <p:cNvSpPr/>
            <p:nvPr/>
          </p:nvSpPr>
          <p:spPr>
            <a:xfrm>
              <a:off x="903109" y="1840102"/>
              <a:ext cx="10329545" cy="993775"/>
            </a:xfrm>
            <a:custGeom>
              <a:avLst/>
              <a:gdLst/>
              <a:ahLst/>
              <a:cxnLst/>
              <a:rect l="l" t="t" r="r" b="b"/>
              <a:pathLst>
                <a:path w="10329545" h="993775">
                  <a:moveTo>
                    <a:pt x="10163797" y="0"/>
                  </a:moveTo>
                  <a:lnTo>
                    <a:pt x="165582" y="0"/>
                  </a:lnTo>
                  <a:lnTo>
                    <a:pt x="121562" y="5917"/>
                  </a:lnTo>
                  <a:lnTo>
                    <a:pt x="82008" y="22615"/>
                  </a:lnTo>
                  <a:lnTo>
                    <a:pt x="48496" y="48514"/>
                  </a:lnTo>
                  <a:lnTo>
                    <a:pt x="22605" y="82032"/>
                  </a:lnTo>
                  <a:lnTo>
                    <a:pt x="5914" y="121590"/>
                  </a:lnTo>
                  <a:lnTo>
                    <a:pt x="0" y="165608"/>
                  </a:lnTo>
                  <a:lnTo>
                    <a:pt x="0" y="827786"/>
                  </a:lnTo>
                  <a:lnTo>
                    <a:pt x="5914" y="871803"/>
                  </a:lnTo>
                  <a:lnTo>
                    <a:pt x="22606" y="911361"/>
                  </a:lnTo>
                  <a:lnTo>
                    <a:pt x="48496" y="944880"/>
                  </a:lnTo>
                  <a:lnTo>
                    <a:pt x="82008" y="970778"/>
                  </a:lnTo>
                  <a:lnTo>
                    <a:pt x="121562" y="987476"/>
                  </a:lnTo>
                  <a:lnTo>
                    <a:pt x="165582" y="993394"/>
                  </a:lnTo>
                  <a:lnTo>
                    <a:pt x="10163797" y="993394"/>
                  </a:lnTo>
                  <a:lnTo>
                    <a:pt x="10207805" y="987476"/>
                  </a:lnTo>
                  <a:lnTo>
                    <a:pt x="10247339" y="970778"/>
                  </a:lnTo>
                  <a:lnTo>
                    <a:pt x="10280827" y="944880"/>
                  </a:lnTo>
                  <a:lnTo>
                    <a:pt x="10306695" y="911361"/>
                  </a:lnTo>
                  <a:lnTo>
                    <a:pt x="10323370" y="871803"/>
                  </a:lnTo>
                  <a:lnTo>
                    <a:pt x="10329278" y="827786"/>
                  </a:lnTo>
                  <a:lnTo>
                    <a:pt x="10329278" y="165608"/>
                  </a:lnTo>
                  <a:lnTo>
                    <a:pt x="10323370" y="121590"/>
                  </a:lnTo>
                  <a:lnTo>
                    <a:pt x="10306695" y="82032"/>
                  </a:lnTo>
                  <a:lnTo>
                    <a:pt x="10280827" y="48514"/>
                  </a:lnTo>
                  <a:lnTo>
                    <a:pt x="10247339" y="22615"/>
                  </a:lnTo>
                  <a:lnTo>
                    <a:pt x="10207805" y="5917"/>
                  </a:lnTo>
                  <a:lnTo>
                    <a:pt x="1016379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3109" y="1840102"/>
              <a:ext cx="10329545" cy="993775"/>
            </a:xfrm>
            <a:custGeom>
              <a:avLst/>
              <a:gdLst/>
              <a:ahLst/>
              <a:cxnLst/>
              <a:rect l="l" t="t" r="r" b="b"/>
              <a:pathLst>
                <a:path w="10329545" h="993775">
                  <a:moveTo>
                    <a:pt x="0" y="165608"/>
                  </a:moveTo>
                  <a:lnTo>
                    <a:pt x="5914" y="121590"/>
                  </a:lnTo>
                  <a:lnTo>
                    <a:pt x="22606" y="82032"/>
                  </a:lnTo>
                  <a:lnTo>
                    <a:pt x="48496" y="48513"/>
                  </a:lnTo>
                  <a:lnTo>
                    <a:pt x="82008" y="22615"/>
                  </a:lnTo>
                  <a:lnTo>
                    <a:pt x="121562" y="5917"/>
                  </a:lnTo>
                  <a:lnTo>
                    <a:pt x="165582" y="0"/>
                  </a:lnTo>
                  <a:lnTo>
                    <a:pt x="10163797" y="0"/>
                  </a:lnTo>
                  <a:lnTo>
                    <a:pt x="10207805" y="5917"/>
                  </a:lnTo>
                  <a:lnTo>
                    <a:pt x="10247339" y="22615"/>
                  </a:lnTo>
                  <a:lnTo>
                    <a:pt x="10280827" y="48514"/>
                  </a:lnTo>
                  <a:lnTo>
                    <a:pt x="10306695" y="82032"/>
                  </a:lnTo>
                  <a:lnTo>
                    <a:pt x="10323370" y="121590"/>
                  </a:lnTo>
                  <a:lnTo>
                    <a:pt x="10329278" y="165608"/>
                  </a:lnTo>
                  <a:lnTo>
                    <a:pt x="10329278" y="827786"/>
                  </a:lnTo>
                  <a:lnTo>
                    <a:pt x="10323370" y="871803"/>
                  </a:lnTo>
                  <a:lnTo>
                    <a:pt x="10306695" y="911361"/>
                  </a:lnTo>
                  <a:lnTo>
                    <a:pt x="10280827" y="944880"/>
                  </a:lnTo>
                  <a:lnTo>
                    <a:pt x="10247339" y="970778"/>
                  </a:lnTo>
                  <a:lnTo>
                    <a:pt x="10207805" y="987476"/>
                  </a:lnTo>
                  <a:lnTo>
                    <a:pt x="10163797" y="993394"/>
                  </a:lnTo>
                  <a:lnTo>
                    <a:pt x="165582" y="993394"/>
                  </a:lnTo>
                  <a:lnTo>
                    <a:pt x="121562" y="987476"/>
                  </a:lnTo>
                  <a:lnTo>
                    <a:pt x="82008" y="970778"/>
                  </a:lnTo>
                  <a:lnTo>
                    <a:pt x="48496" y="944879"/>
                  </a:lnTo>
                  <a:lnTo>
                    <a:pt x="22606" y="911361"/>
                  </a:lnTo>
                  <a:lnTo>
                    <a:pt x="5914" y="871803"/>
                  </a:lnTo>
                  <a:lnTo>
                    <a:pt x="0" y="827786"/>
                  </a:lnTo>
                  <a:lnTo>
                    <a:pt x="0" y="1656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2400" y="196722"/>
            <a:ext cx="4224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95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ЭТО</a:t>
            </a:r>
            <a:r>
              <a:rPr spc="-100" dirty="0"/>
              <a:t> </a:t>
            </a:r>
            <a:r>
              <a:rPr spc="-50" dirty="0"/>
              <a:t>…</a:t>
            </a:r>
          </a:p>
        </p:txBody>
      </p:sp>
      <p:sp>
        <p:nvSpPr>
          <p:cNvPr id="12" name="object 12"/>
          <p:cNvSpPr/>
          <p:nvPr/>
        </p:nvSpPr>
        <p:spPr>
          <a:xfrm>
            <a:off x="925690" y="2985897"/>
            <a:ext cx="10363835" cy="1033144"/>
          </a:xfrm>
          <a:custGeom>
            <a:avLst/>
            <a:gdLst/>
            <a:ahLst/>
            <a:cxnLst/>
            <a:rect l="l" t="t" r="r" b="b"/>
            <a:pathLst>
              <a:path w="10363835" h="1033145">
                <a:moveTo>
                  <a:pt x="0" y="172212"/>
                </a:moveTo>
                <a:lnTo>
                  <a:pt x="6149" y="126426"/>
                </a:lnTo>
                <a:lnTo>
                  <a:pt x="23504" y="85287"/>
                </a:lnTo>
                <a:lnTo>
                  <a:pt x="50423" y="50434"/>
                </a:lnTo>
                <a:lnTo>
                  <a:pt x="85266" y="23509"/>
                </a:lnTo>
                <a:lnTo>
                  <a:pt x="126392" y="6150"/>
                </a:lnTo>
                <a:lnTo>
                  <a:pt x="172161" y="0"/>
                </a:lnTo>
                <a:lnTo>
                  <a:pt x="10191000" y="0"/>
                </a:lnTo>
                <a:lnTo>
                  <a:pt x="10236785" y="6150"/>
                </a:lnTo>
                <a:lnTo>
                  <a:pt x="10277925" y="23509"/>
                </a:lnTo>
                <a:lnTo>
                  <a:pt x="10312777" y="50434"/>
                </a:lnTo>
                <a:lnTo>
                  <a:pt x="10339703" y="85287"/>
                </a:lnTo>
                <a:lnTo>
                  <a:pt x="10357062" y="126426"/>
                </a:lnTo>
                <a:lnTo>
                  <a:pt x="10363212" y="172212"/>
                </a:lnTo>
                <a:lnTo>
                  <a:pt x="10363212" y="860805"/>
                </a:lnTo>
                <a:lnTo>
                  <a:pt x="10357062" y="906581"/>
                </a:lnTo>
                <a:lnTo>
                  <a:pt x="10339703" y="947697"/>
                </a:lnTo>
                <a:lnTo>
                  <a:pt x="10312777" y="982519"/>
                </a:lnTo>
                <a:lnTo>
                  <a:pt x="10277925" y="1009414"/>
                </a:lnTo>
                <a:lnTo>
                  <a:pt x="10236785" y="1026749"/>
                </a:lnTo>
                <a:lnTo>
                  <a:pt x="10191000" y="1032890"/>
                </a:lnTo>
                <a:lnTo>
                  <a:pt x="172161" y="1032890"/>
                </a:lnTo>
                <a:lnTo>
                  <a:pt x="126392" y="1026749"/>
                </a:lnTo>
                <a:lnTo>
                  <a:pt x="85266" y="1009414"/>
                </a:lnTo>
                <a:lnTo>
                  <a:pt x="50423" y="982519"/>
                </a:lnTo>
                <a:lnTo>
                  <a:pt x="23504" y="947697"/>
                </a:lnTo>
                <a:lnTo>
                  <a:pt x="6149" y="906581"/>
                </a:lnTo>
                <a:lnTo>
                  <a:pt x="0" y="860805"/>
                </a:lnTo>
                <a:lnTo>
                  <a:pt x="0" y="1722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1862" y="774318"/>
            <a:ext cx="10204450" cy="574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1477010" indent="16002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…</a:t>
            </a:r>
            <a:r>
              <a:rPr sz="2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всегда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целе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устремленная</a:t>
            </a:r>
            <a:r>
              <a:rPr sz="2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система,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направленная</a:t>
            </a:r>
            <a:r>
              <a:rPr sz="2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latin typeface="Calibri" panose="020F0502020204030204"/>
                <a:cs typeface="Calibri" panose="020F0502020204030204"/>
              </a:rPr>
              <a:t>на </a:t>
            </a:r>
            <a:r>
              <a:rPr sz="2800" b="1" spc="-35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результат</a:t>
            </a:r>
            <a:r>
              <a:rPr sz="2800" b="1" spc="-35" dirty="0">
                <a:latin typeface="Calibri" panose="020F0502020204030204"/>
                <a:cs typeface="Calibri" panose="020F0502020204030204"/>
              </a:rPr>
              <a:t>.</a:t>
            </a:r>
            <a:r>
              <a:rPr sz="2800" b="1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(А.Г.</a:t>
            </a:r>
            <a:r>
              <a:rPr sz="2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Асмолов)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1016000" indent="240665">
              <a:lnSpc>
                <a:spcPct val="100000"/>
              </a:lnSpc>
              <a:spcBef>
                <a:spcPts val="1840"/>
              </a:spcBef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…</a:t>
            </a:r>
            <a:r>
              <a:rPr sz="2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мотивированный</a:t>
            </a:r>
            <a:r>
              <a:rPr sz="2800" b="1" spc="-65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процесс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использования</a:t>
            </a:r>
            <a:r>
              <a:rPr sz="2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тех</a:t>
            </a:r>
            <a:r>
              <a:rPr sz="2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или</a:t>
            </a:r>
            <a:r>
              <a:rPr sz="2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иных </a:t>
            </a:r>
            <a:r>
              <a:rPr sz="2800" b="1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средств</a:t>
            </a:r>
            <a:r>
              <a:rPr sz="2800" b="1" spc="-90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достижения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цели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.</a:t>
            </a:r>
            <a:r>
              <a:rPr sz="2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(М.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Я.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Басов)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5730" marR="674370">
              <a:lnSpc>
                <a:spcPct val="100000"/>
              </a:lnSpc>
              <a:spcBef>
                <a:spcPts val="2430"/>
              </a:spcBef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…</a:t>
            </a:r>
            <a:r>
              <a:rPr sz="2800" b="1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целе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устремленная</a:t>
            </a:r>
            <a:r>
              <a:rPr sz="2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активность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реализующая</a:t>
            </a:r>
            <a:r>
              <a:rPr sz="2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потребности </a:t>
            </a:r>
            <a:r>
              <a:rPr sz="2800" b="1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субъекта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.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(словарь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п/р.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А.В.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Петровского)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9215">
              <a:lnSpc>
                <a:spcPts val="3190"/>
              </a:lnSpc>
              <a:spcBef>
                <a:spcPts val="2145"/>
              </a:spcBef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…</a:t>
            </a:r>
            <a:r>
              <a:rPr sz="28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активные</a:t>
            </a:r>
            <a:r>
              <a:rPr sz="2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процессы,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которые</a:t>
            </a:r>
            <a:r>
              <a:rPr sz="28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отвечают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определённой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9215" marR="5080">
              <a:lnSpc>
                <a:spcPct val="90000"/>
              </a:lnSpc>
              <a:spcBef>
                <a:spcPts val="165"/>
              </a:spcBef>
            </a:pPr>
            <a:r>
              <a:rPr sz="2800" b="1" spc="-10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потребности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подчиняются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мотиву</a:t>
            </a:r>
            <a:r>
              <a:rPr sz="2800" b="1" spc="-90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реализуют</a:t>
            </a:r>
            <a:r>
              <a:rPr sz="2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самостоятельное отношение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человека</a:t>
            </a:r>
            <a:r>
              <a:rPr sz="2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к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миру.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Это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не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всякая</a:t>
            </a:r>
            <a:r>
              <a:rPr sz="2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человеческая</a:t>
            </a:r>
            <a:r>
              <a:rPr sz="2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актив-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ность,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а</a:t>
            </a:r>
            <a:r>
              <a:rPr sz="2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только</a:t>
            </a:r>
            <a:r>
              <a:rPr sz="2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spc="-10" dirty="0">
                <a:solidFill>
                  <a:srgbClr val="800000"/>
                </a:solidFill>
                <a:latin typeface="Calibri" panose="020F0502020204030204"/>
                <a:cs typeface="Calibri" panose="020F0502020204030204"/>
              </a:rPr>
              <a:t>целе</a:t>
            </a:r>
            <a:r>
              <a:rPr sz="2800" b="1" i="1" spc="-10" dirty="0">
                <a:latin typeface="Calibri" panose="020F0502020204030204"/>
                <a:cs typeface="Calibri" panose="020F0502020204030204"/>
              </a:rPr>
              <a:t>устремлённая</a:t>
            </a:r>
            <a:r>
              <a:rPr sz="2800" b="1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i="1" spc="-10" dirty="0">
                <a:latin typeface="Calibri" panose="020F0502020204030204"/>
                <a:cs typeface="Calibri" panose="020F0502020204030204"/>
              </a:rPr>
              <a:t>активность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существующая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психологических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связях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личности,</a:t>
            </a:r>
            <a:r>
              <a:rPr sz="2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потребности,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мотива,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цели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задачи.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(А.Н.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Леонтьев)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20" y="187960"/>
            <a:ext cx="10083165" cy="62477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15661" y="5942888"/>
            <a:ext cx="2146300" cy="498475"/>
            <a:chOff x="4915661" y="5942888"/>
            <a:chExt cx="2146300" cy="498475"/>
          </a:xfrm>
        </p:grpSpPr>
        <p:sp>
          <p:nvSpPr>
            <p:cNvPr id="3" name="object 3"/>
            <p:cNvSpPr/>
            <p:nvPr/>
          </p:nvSpPr>
          <p:spPr>
            <a:xfrm>
              <a:off x="4922011" y="5949238"/>
              <a:ext cx="2133600" cy="485775"/>
            </a:xfrm>
            <a:custGeom>
              <a:avLst/>
              <a:gdLst/>
              <a:ahLst/>
              <a:cxnLst/>
              <a:rect l="l" t="t" r="r" b="b"/>
              <a:pathLst>
                <a:path w="2133600" h="485775">
                  <a:moveTo>
                    <a:pt x="2052701" y="0"/>
                  </a:moveTo>
                  <a:lnTo>
                    <a:pt x="80899" y="0"/>
                  </a:lnTo>
                  <a:lnTo>
                    <a:pt x="49399" y="6359"/>
                  </a:lnTo>
                  <a:lnTo>
                    <a:pt x="23685" y="23701"/>
                  </a:lnTo>
                  <a:lnTo>
                    <a:pt x="6353" y="49420"/>
                  </a:lnTo>
                  <a:lnTo>
                    <a:pt x="0" y="80911"/>
                  </a:lnTo>
                  <a:lnTo>
                    <a:pt x="0" y="404520"/>
                  </a:lnTo>
                  <a:lnTo>
                    <a:pt x="6353" y="436011"/>
                  </a:lnTo>
                  <a:lnTo>
                    <a:pt x="23685" y="461730"/>
                  </a:lnTo>
                  <a:lnTo>
                    <a:pt x="49399" y="479072"/>
                  </a:lnTo>
                  <a:lnTo>
                    <a:pt x="80899" y="485432"/>
                  </a:lnTo>
                  <a:lnTo>
                    <a:pt x="2052701" y="485432"/>
                  </a:lnTo>
                  <a:lnTo>
                    <a:pt x="2084147" y="479072"/>
                  </a:lnTo>
                  <a:lnTo>
                    <a:pt x="2109866" y="461730"/>
                  </a:lnTo>
                  <a:lnTo>
                    <a:pt x="2127228" y="436011"/>
                  </a:lnTo>
                  <a:lnTo>
                    <a:pt x="2133599" y="404520"/>
                  </a:lnTo>
                  <a:lnTo>
                    <a:pt x="2133599" y="80911"/>
                  </a:lnTo>
                  <a:lnTo>
                    <a:pt x="2127228" y="49420"/>
                  </a:lnTo>
                  <a:lnTo>
                    <a:pt x="2109866" y="23701"/>
                  </a:lnTo>
                  <a:lnTo>
                    <a:pt x="2084147" y="6359"/>
                  </a:lnTo>
                  <a:lnTo>
                    <a:pt x="205270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22011" y="5949238"/>
              <a:ext cx="2133600" cy="485775"/>
            </a:xfrm>
            <a:custGeom>
              <a:avLst/>
              <a:gdLst/>
              <a:ahLst/>
              <a:cxnLst/>
              <a:rect l="l" t="t" r="r" b="b"/>
              <a:pathLst>
                <a:path w="2133600" h="485775">
                  <a:moveTo>
                    <a:pt x="0" y="80911"/>
                  </a:moveTo>
                  <a:lnTo>
                    <a:pt x="6353" y="49420"/>
                  </a:lnTo>
                  <a:lnTo>
                    <a:pt x="23685" y="23701"/>
                  </a:lnTo>
                  <a:lnTo>
                    <a:pt x="49399" y="6359"/>
                  </a:lnTo>
                  <a:lnTo>
                    <a:pt x="80899" y="0"/>
                  </a:lnTo>
                  <a:lnTo>
                    <a:pt x="2052701" y="0"/>
                  </a:lnTo>
                  <a:lnTo>
                    <a:pt x="2084147" y="6359"/>
                  </a:lnTo>
                  <a:lnTo>
                    <a:pt x="2109866" y="23701"/>
                  </a:lnTo>
                  <a:lnTo>
                    <a:pt x="2127228" y="49420"/>
                  </a:lnTo>
                  <a:lnTo>
                    <a:pt x="2133599" y="80911"/>
                  </a:lnTo>
                  <a:lnTo>
                    <a:pt x="2133599" y="404520"/>
                  </a:lnTo>
                  <a:lnTo>
                    <a:pt x="2127228" y="436011"/>
                  </a:lnTo>
                  <a:lnTo>
                    <a:pt x="2109866" y="461730"/>
                  </a:lnTo>
                  <a:lnTo>
                    <a:pt x="2084147" y="479072"/>
                  </a:lnTo>
                  <a:lnTo>
                    <a:pt x="2052701" y="485432"/>
                  </a:lnTo>
                  <a:lnTo>
                    <a:pt x="80899" y="485432"/>
                  </a:lnTo>
                  <a:lnTo>
                    <a:pt x="49399" y="479072"/>
                  </a:lnTo>
                  <a:lnTo>
                    <a:pt x="23685" y="461730"/>
                  </a:lnTo>
                  <a:lnTo>
                    <a:pt x="6353" y="436011"/>
                  </a:lnTo>
                  <a:lnTo>
                    <a:pt x="0" y="404520"/>
                  </a:lnTo>
                  <a:lnTo>
                    <a:pt x="0" y="8091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814061" y="5288153"/>
            <a:ext cx="2372360" cy="498475"/>
            <a:chOff x="4814061" y="5288153"/>
            <a:chExt cx="2372360" cy="498475"/>
          </a:xfrm>
        </p:grpSpPr>
        <p:sp>
          <p:nvSpPr>
            <p:cNvPr id="6" name="object 6"/>
            <p:cNvSpPr/>
            <p:nvPr/>
          </p:nvSpPr>
          <p:spPr>
            <a:xfrm>
              <a:off x="4820411" y="5294503"/>
              <a:ext cx="2359660" cy="485775"/>
            </a:xfrm>
            <a:custGeom>
              <a:avLst/>
              <a:gdLst/>
              <a:ahLst/>
              <a:cxnLst/>
              <a:rect l="l" t="t" r="r" b="b"/>
              <a:pathLst>
                <a:path w="2359659" h="485775">
                  <a:moveTo>
                    <a:pt x="2278380" y="0"/>
                  </a:moveTo>
                  <a:lnTo>
                    <a:pt x="80899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404507"/>
                  </a:lnTo>
                  <a:lnTo>
                    <a:pt x="6353" y="435996"/>
                  </a:lnTo>
                  <a:lnTo>
                    <a:pt x="23685" y="461711"/>
                  </a:lnTo>
                  <a:lnTo>
                    <a:pt x="49399" y="479049"/>
                  </a:lnTo>
                  <a:lnTo>
                    <a:pt x="80899" y="485406"/>
                  </a:lnTo>
                  <a:lnTo>
                    <a:pt x="2278380" y="485406"/>
                  </a:lnTo>
                  <a:lnTo>
                    <a:pt x="2309879" y="479049"/>
                  </a:lnTo>
                  <a:lnTo>
                    <a:pt x="2335593" y="461711"/>
                  </a:lnTo>
                  <a:lnTo>
                    <a:pt x="2352925" y="435996"/>
                  </a:lnTo>
                  <a:lnTo>
                    <a:pt x="2359279" y="404507"/>
                  </a:lnTo>
                  <a:lnTo>
                    <a:pt x="2359279" y="80899"/>
                  </a:lnTo>
                  <a:lnTo>
                    <a:pt x="2352925" y="49399"/>
                  </a:lnTo>
                  <a:lnTo>
                    <a:pt x="2335593" y="23685"/>
                  </a:lnTo>
                  <a:lnTo>
                    <a:pt x="2309879" y="6353"/>
                  </a:lnTo>
                  <a:lnTo>
                    <a:pt x="227838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20411" y="5294503"/>
              <a:ext cx="2359660" cy="485775"/>
            </a:xfrm>
            <a:custGeom>
              <a:avLst/>
              <a:gdLst/>
              <a:ahLst/>
              <a:cxnLst/>
              <a:rect l="l" t="t" r="r" b="b"/>
              <a:pathLst>
                <a:path w="2359659" h="485775">
                  <a:moveTo>
                    <a:pt x="0" y="80899"/>
                  </a:moveTo>
                  <a:lnTo>
                    <a:pt x="6353" y="49399"/>
                  </a:lnTo>
                  <a:lnTo>
                    <a:pt x="23685" y="23685"/>
                  </a:lnTo>
                  <a:lnTo>
                    <a:pt x="49399" y="6353"/>
                  </a:lnTo>
                  <a:lnTo>
                    <a:pt x="80899" y="0"/>
                  </a:lnTo>
                  <a:lnTo>
                    <a:pt x="2278380" y="0"/>
                  </a:lnTo>
                  <a:lnTo>
                    <a:pt x="2309879" y="6353"/>
                  </a:lnTo>
                  <a:lnTo>
                    <a:pt x="2335593" y="23685"/>
                  </a:lnTo>
                  <a:lnTo>
                    <a:pt x="2352925" y="49399"/>
                  </a:lnTo>
                  <a:lnTo>
                    <a:pt x="2359279" y="80899"/>
                  </a:lnTo>
                  <a:lnTo>
                    <a:pt x="2359279" y="404507"/>
                  </a:lnTo>
                  <a:lnTo>
                    <a:pt x="2352925" y="435996"/>
                  </a:lnTo>
                  <a:lnTo>
                    <a:pt x="2335593" y="461711"/>
                  </a:lnTo>
                  <a:lnTo>
                    <a:pt x="2309879" y="479049"/>
                  </a:lnTo>
                  <a:lnTo>
                    <a:pt x="2278380" y="485406"/>
                  </a:lnTo>
                  <a:lnTo>
                    <a:pt x="80899" y="485406"/>
                  </a:lnTo>
                  <a:lnTo>
                    <a:pt x="49399" y="479049"/>
                  </a:lnTo>
                  <a:lnTo>
                    <a:pt x="23685" y="461711"/>
                  </a:lnTo>
                  <a:lnTo>
                    <a:pt x="6353" y="435996"/>
                  </a:lnTo>
                  <a:lnTo>
                    <a:pt x="0" y="404507"/>
                  </a:lnTo>
                  <a:lnTo>
                    <a:pt x="0" y="808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872358" y="4622038"/>
            <a:ext cx="6266815" cy="498475"/>
            <a:chOff x="2872358" y="4622038"/>
            <a:chExt cx="6266815" cy="498475"/>
          </a:xfrm>
        </p:grpSpPr>
        <p:sp>
          <p:nvSpPr>
            <p:cNvPr id="9" name="object 9"/>
            <p:cNvSpPr/>
            <p:nvPr/>
          </p:nvSpPr>
          <p:spPr>
            <a:xfrm>
              <a:off x="2878708" y="4628388"/>
              <a:ext cx="6254115" cy="485775"/>
            </a:xfrm>
            <a:custGeom>
              <a:avLst/>
              <a:gdLst/>
              <a:ahLst/>
              <a:cxnLst/>
              <a:rect l="l" t="t" r="r" b="b"/>
              <a:pathLst>
                <a:path w="6254115" h="485775">
                  <a:moveTo>
                    <a:pt x="6173089" y="0"/>
                  </a:moveTo>
                  <a:lnTo>
                    <a:pt x="80899" y="0"/>
                  </a:lnTo>
                  <a:lnTo>
                    <a:pt x="49399" y="6371"/>
                  </a:lnTo>
                  <a:lnTo>
                    <a:pt x="23685" y="23733"/>
                  </a:lnTo>
                  <a:lnTo>
                    <a:pt x="6353" y="49452"/>
                  </a:lnTo>
                  <a:lnTo>
                    <a:pt x="0" y="80899"/>
                  </a:lnTo>
                  <a:lnTo>
                    <a:pt x="0" y="404622"/>
                  </a:lnTo>
                  <a:lnTo>
                    <a:pt x="6353" y="436068"/>
                  </a:lnTo>
                  <a:lnTo>
                    <a:pt x="23685" y="461787"/>
                  </a:lnTo>
                  <a:lnTo>
                    <a:pt x="49399" y="479149"/>
                  </a:lnTo>
                  <a:lnTo>
                    <a:pt x="80899" y="485520"/>
                  </a:lnTo>
                  <a:lnTo>
                    <a:pt x="6173089" y="485520"/>
                  </a:lnTo>
                  <a:lnTo>
                    <a:pt x="6204588" y="479149"/>
                  </a:lnTo>
                  <a:lnTo>
                    <a:pt x="6230302" y="461787"/>
                  </a:lnTo>
                  <a:lnTo>
                    <a:pt x="6247634" y="436068"/>
                  </a:lnTo>
                  <a:lnTo>
                    <a:pt x="6253988" y="404622"/>
                  </a:lnTo>
                  <a:lnTo>
                    <a:pt x="6253988" y="80899"/>
                  </a:lnTo>
                  <a:lnTo>
                    <a:pt x="6247634" y="49452"/>
                  </a:lnTo>
                  <a:lnTo>
                    <a:pt x="6230302" y="23733"/>
                  </a:lnTo>
                  <a:lnTo>
                    <a:pt x="6204588" y="6371"/>
                  </a:lnTo>
                  <a:lnTo>
                    <a:pt x="617308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8708" y="4628388"/>
              <a:ext cx="6254115" cy="485775"/>
            </a:xfrm>
            <a:custGeom>
              <a:avLst/>
              <a:gdLst/>
              <a:ahLst/>
              <a:cxnLst/>
              <a:rect l="l" t="t" r="r" b="b"/>
              <a:pathLst>
                <a:path w="6254115" h="485775">
                  <a:moveTo>
                    <a:pt x="0" y="80899"/>
                  </a:moveTo>
                  <a:lnTo>
                    <a:pt x="6353" y="49452"/>
                  </a:lnTo>
                  <a:lnTo>
                    <a:pt x="23685" y="23733"/>
                  </a:lnTo>
                  <a:lnTo>
                    <a:pt x="49399" y="6371"/>
                  </a:lnTo>
                  <a:lnTo>
                    <a:pt x="80899" y="0"/>
                  </a:lnTo>
                  <a:lnTo>
                    <a:pt x="6173089" y="0"/>
                  </a:lnTo>
                  <a:lnTo>
                    <a:pt x="6204588" y="6371"/>
                  </a:lnTo>
                  <a:lnTo>
                    <a:pt x="6230302" y="23733"/>
                  </a:lnTo>
                  <a:lnTo>
                    <a:pt x="6247634" y="49452"/>
                  </a:lnTo>
                  <a:lnTo>
                    <a:pt x="6253988" y="80899"/>
                  </a:lnTo>
                  <a:lnTo>
                    <a:pt x="6253988" y="404622"/>
                  </a:lnTo>
                  <a:lnTo>
                    <a:pt x="6247634" y="436068"/>
                  </a:lnTo>
                  <a:lnTo>
                    <a:pt x="6230302" y="461787"/>
                  </a:lnTo>
                  <a:lnTo>
                    <a:pt x="6204588" y="479149"/>
                  </a:lnTo>
                  <a:lnTo>
                    <a:pt x="6173089" y="485520"/>
                  </a:lnTo>
                  <a:lnTo>
                    <a:pt x="80899" y="485520"/>
                  </a:lnTo>
                  <a:lnTo>
                    <a:pt x="49399" y="479149"/>
                  </a:lnTo>
                  <a:lnTo>
                    <a:pt x="23685" y="461787"/>
                  </a:lnTo>
                  <a:lnTo>
                    <a:pt x="6353" y="436068"/>
                  </a:lnTo>
                  <a:lnTo>
                    <a:pt x="0" y="404622"/>
                  </a:lnTo>
                  <a:lnTo>
                    <a:pt x="0" y="808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46244" y="3967353"/>
            <a:ext cx="2473960" cy="498475"/>
            <a:chOff x="4746244" y="3967353"/>
            <a:chExt cx="2473960" cy="498475"/>
          </a:xfrm>
        </p:grpSpPr>
        <p:sp>
          <p:nvSpPr>
            <p:cNvPr id="12" name="object 12"/>
            <p:cNvSpPr/>
            <p:nvPr/>
          </p:nvSpPr>
          <p:spPr>
            <a:xfrm>
              <a:off x="4752594" y="3973703"/>
              <a:ext cx="2461260" cy="485775"/>
            </a:xfrm>
            <a:custGeom>
              <a:avLst/>
              <a:gdLst/>
              <a:ahLst/>
              <a:cxnLst/>
              <a:rect l="l" t="t" r="r" b="b"/>
              <a:pathLst>
                <a:path w="2461259" h="485775">
                  <a:moveTo>
                    <a:pt x="2380106" y="0"/>
                  </a:moveTo>
                  <a:lnTo>
                    <a:pt x="80898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404495"/>
                  </a:lnTo>
                  <a:lnTo>
                    <a:pt x="6353" y="435994"/>
                  </a:lnTo>
                  <a:lnTo>
                    <a:pt x="23685" y="461708"/>
                  </a:lnTo>
                  <a:lnTo>
                    <a:pt x="49399" y="479040"/>
                  </a:lnTo>
                  <a:lnTo>
                    <a:pt x="80898" y="485394"/>
                  </a:lnTo>
                  <a:lnTo>
                    <a:pt x="2380106" y="485394"/>
                  </a:lnTo>
                  <a:lnTo>
                    <a:pt x="2411606" y="479040"/>
                  </a:lnTo>
                  <a:lnTo>
                    <a:pt x="2437320" y="461708"/>
                  </a:lnTo>
                  <a:lnTo>
                    <a:pt x="2454652" y="435994"/>
                  </a:lnTo>
                  <a:lnTo>
                    <a:pt x="2461005" y="404495"/>
                  </a:lnTo>
                  <a:lnTo>
                    <a:pt x="2461005" y="80899"/>
                  </a:lnTo>
                  <a:lnTo>
                    <a:pt x="2454652" y="49399"/>
                  </a:lnTo>
                  <a:lnTo>
                    <a:pt x="2437320" y="23685"/>
                  </a:lnTo>
                  <a:lnTo>
                    <a:pt x="2411606" y="6353"/>
                  </a:lnTo>
                  <a:lnTo>
                    <a:pt x="238010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2594" y="3973703"/>
              <a:ext cx="2461260" cy="485775"/>
            </a:xfrm>
            <a:custGeom>
              <a:avLst/>
              <a:gdLst/>
              <a:ahLst/>
              <a:cxnLst/>
              <a:rect l="l" t="t" r="r" b="b"/>
              <a:pathLst>
                <a:path w="2461259" h="485775">
                  <a:moveTo>
                    <a:pt x="0" y="80899"/>
                  </a:moveTo>
                  <a:lnTo>
                    <a:pt x="6353" y="49399"/>
                  </a:lnTo>
                  <a:lnTo>
                    <a:pt x="23685" y="23685"/>
                  </a:lnTo>
                  <a:lnTo>
                    <a:pt x="49399" y="6353"/>
                  </a:lnTo>
                  <a:lnTo>
                    <a:pt x="80898" y="0"/>
                  </a:lnTo>
                  <a:lnTo>
                    <a:pt x="2380106" y="0"/>
                  </a:lnTo>
                  <a:lnTo>
                    <a:pt x="2411606" y="6353"/>
                  </a:lnTo>
                  <a:lnTo>
                    <a:pt x="2437320" y="23685"/>
                  </a:lnTo>
                  <a:lnTo>
                    <a:pt x="2454652" y="49399"/>
                  </a:lnTo>
                  <a:lnTo>
                    <a:pt x="2461005" y="80899"/>
                  </a:lnTo>
                  <a:lnTo>
                    <a:pt x="2461005" y="404495"/>
                  </a:lnTo>
                  <a:lnTo>
                    <a:pt x="2454652" y="435994"/>
                  </a:lnTo>
                  <a:lnTo>
                    <a:pt x="2437320" y="461708"/>
                  </a:lnTo>
                  <a:lnTo>
                    <a:pt x="2411606" y="479040"/>
                  </a:lnTo>
                  <a:lnTo>
                    <a:pt x="2380106" y="485394"/>
                  </a:lnTo>
                  <a:lnTo>
                    <a:pt x="80898" y="485394"/>
                  </a:lnTo>
                  <a:lnTo>
                    <a:pt x="49399" y="479040"/>
                  </a:lnTo>
                  <a:lnTo>
                    <a:pt x="23685" y="461708"/>
                  </a:lnTo>
                  <a:lnTo>
                    <a:pt x="6353" y="435994"/>
                  </a:lnTo>
                  <a:lnTo>
                    <a:pt x="0" y="404495"/>
                  </a:lnTo>
                  <a:lnTo>
                    <a:pt x="0" y="808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310759" y="2973958"/>
            <a:ext cx="1231900" cy="498475"/>
            <a:chOff x="5310759" y="2973958"/>
            <a:chExt cx="1231900" cy="498475"/>
          </a:xfrm>
        </p:grpSpPr>
        <p:sp>
          <p:nvSpPr>
            <p:cNvPr id="15" name="object 15"/>
            <p:cNvSpPr/>
            <p:nvPr/>
          </p:nvSpPr>
          <p:spPr>
            <a:xfrm>
              <a:off x="5317109" y="2980308"/>
              <a:ext cx="1219200" cy="485775"/>
            </a:xfrm>
            <a:custGeom>
              <a:avLst/>
              <a:gdLst/>
              <a:ahLst/>
              <a:cxnLst/>
              <a:rect l="l" t="t" r="r" b="b"/>
              <a:pathLst>
                <a:path w="1219200" h="485775">
                  <a:moveTo>
                    <a:pt x="1138301" y="0"/>
                  </a:moveTo>
                  <a:lnTo>
                    <a:pt x="80899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404494"/>
                  </a:lnTo>
                  <a:lnTo>
                    <a:pt x="6353" y="435994"/>
                  </a:lnTo>
                  <a:lnTo>
                    <a:pt x="23685" y="461708"/>
                  </a:lnTo>
                  <a:lnTo>
                    <a:pt x="49399" y="479040"/>
                  </a:lnTo>
                  <a:lnTo>
                    <a:pt x="80899" y="485393"/>
                  </a:lnTo>
                  <a:lnTo>
                    <a:pt x="1138301" y="485393"/>
                  </a:lnTo>
                  <a:lnTo>
                    <a:pt x="1169747" y="479040"/>
                  </a:lnTo>
                  <a:lnTo>
                    <a:pt x="1195466" y="461708"/>
                  </a:lnTo>
                  <a:lnTo>
                    <a:pt x="1212828" y="435994"/>
                  </a:lnTo>
                  <a:lnTo>
                    <a:pt x="1219199" y="404494"/>
                  </a:lnTo>
                  <a:lnTo>
                    <a:pt x="1219199" y="80899"/>
                  </a:lnTo>
                  <a:lnTo>
                    <a:pt x="1212828" y="49399"/>
                  </a:lnTo>
                  <a:lnTo>
                    <a:pt x="1195466" y="23685"/>
                  </a:lnTo>
                  <a:lnTo>
                    <a:pt x="1169747" y="6353"/>
                  </a:lnTo>
                  <a:lnTo>
                    <a:pt x="113830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17109" y="2980308"/>
              <a:ext cx="1219200" cy="485775"/>
            </a:xfrm>
            <a:custGeom>
              <a:avLst/>
              <a:gdLst/>
              <a:ahLst/>
              <a:cxnLst/>
              <a:rect l="l" t="t" r="r" b="b"/>
              <a:pathLst>
                <a:path w="1219200" h="485775">
                  <a:moveTo>
                    <a:pt x="0" y="80899"/>
                  </a:moveTo>
                  <a:lnTo>
                    <a:pt x="6353" y="49399"/>
                  </a:lnTo>
                  <a:lnTo>
                    <a:pt x="23685" y="23685"/>
                  </a:lnTo>
                  <a:lnTo>
                    <a:pt x="49399" y="6353"/>
                  </a:lnTo>
                  <a:lnTo>
                    <a:pt x="80899" y="0"/>
                  </a:lnTo>
                  <a:lnTo>
                    <a:pt x="1138301" y="0"/>
                  </a:lnTo>
                  <a:lnTo>
                    <a:pt x="1169747" y="6353"/>
                  </a:lnTo>
                  <a:lnTo>
                    <a:pt x="1195466" y="23685"/>
                  </a:lnTo>
                  <a:lnTo>
                    <a:pt x="1212828" y="49399"/>
                  </a:lnTo>
                  <a:lnTo>
                    <a:pt x="1219199" y="80899"/>
                  </a:lnTo>
                  <a:lnTo>
                    <a:pt x="1219199" y="404494"/>
                  </a:lnTo>
                  <a:lnTo>
                    <a:pt x="1212828" y="435994"/>
                  </a:lnTo>
                  <a:lnTo>
                    <a:pt x="1195466" y="461708"/>
                  </a:lnTo>
                  <a:lnTo>
                    <a:pt x="1169747" y="479040"/>
                  </a:lnTo>
                  <a:lnTo>
                    <a:pt x="1138301" y="485393"/>
                  </a:lnTo>
                  <a:lnTo>
                    <a:pt x="80899" y="485393"/>
                  </a:lnTo>
                  <a:lnTo>
                    <a:pt x="49399" y="479040"/>
                  </a:lnTo>
                  <a:lnTo>
                    <a:pt x="23685" y="461708"/>
                  </a:lnTo>
                  <a:lnTo>
                    <a:pt x="6353" y="435994"/>
                  </a:lnTo>
                  <a:lnTo>
                    <a:pt x="0" y="404494"/>
                  </a:lnTo>
                  <a:lnTo>
                    <a:pt x="0" y="808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876038" y="2347341"/>
            <a:ext cx="2231390" cy="498475"/>
            <a:chOff x="4876038" y="2347341"/>
            <a:chExt cx="2231390" cy="498475"/>
          </a:xfrm>
        </p:grpSpPr>
        <p:sp>
          <p:nvSpPr>
            <p:cNvPr id="18" name="object 18"/>
            <p:cNvSpPr/>
            <p:nvPr/>
          </p:nvSpPr>
          <p:spPr>
            <a:xfrm>
              <a:off x="4882388" y="2353691"/>
              <a:ext cx="2218690" cy="485775"/>
            </a:xfrm>
            <a:custGeom>
              <a:avLst/>
              <a:gdLst/>
              <a:ahLst/>
              <a:cxnLst/>
              <a:rect l="l" t="t" r="r" b="b"/>
              <a:pathLst>
                <a:path w="2218690" h="485775">
                  <a:moveTo>
                    <a:pt x="2137410" y="0"/>
                  </a:moveTo>
                  <a:lnTo>
                    <a:pt x="80899" y="0"/>
                  </a:lnTo>
                  <a:lnTo>
                    <a:pt x="49452" y="6371"/>
                  </a:lnTo>
                  <a:lnTo>
                    <a:pt x="23733" y="23733"/>
                  </a:lnTo>
                  <a:lnTo>
                    <a:pt x="6371" y="49452"/>
                  </a:lnTo>
                  <a:lnTo>
                    <a:pt x="0" y="80899"/>
                  </a:lnTo>
                  <a:lnTo>
                    <a:pt x="0" y="404622"/>
                  </a:lnTo>
                  <a:lnTo>
                    <a:pt x="6371" y="436068"/>
                  </a:lnTo>
                  <a:lnTo>
                    <a:pt x="23733" y="461787"/>
                  </a:lnTo>
                  <a:lnTo>
                    <a:pt x="49452" y="479149"/>
                  </a:lnTo>
                  <a:lnTo>
                    <a:pt x="80899" y="485521"/>
                  </a:lnTo>
                  <a:lnTo>
                    <a:pt x="2137410" y="485521"/>
                  </a:lnTo>
                  <a:lnTo>
                    <a:pt x="2168909" y="479149"/>
                  </a:lnTo>
                  <a:lnTo>
                    <a:pt x="2194623" y="461787"/>
                  </a:lnTo>
                  <a:lnTo>
                    <a:pt x="2211955" y="436068"/>
                  </a:lnTo>
                  <a:lnTo>
                    <a:pt x="2218309" y="404622"/>
                  </a:lnTo>
                  <a:lnTo>
                    <a:pt x="2218309" y="80899"/>
                  </a:lnTo>
                  <a:lnTo>
                    <a:pt x="2211955" y="49452"/>
                  </a:lnTo>
                  <a:lnTo>
                    <a:pt x="2194623" y="23733"/>
                  </a:lnTo>
                  <a:lnTo>
                    <a:pt x="2168909" y="6371"/>
                  </a:lnTo>
                  <a:lnTo>
                    <a:pt x="213741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2388" y="2353691"/>
              <a:ext cx="2218690" cy="485775"/>
            </a:xfrm>
            <a:custGeom>
              <a:avLst/>
              <a:gdLst/>
              <a:ahLst/>
              <a:cxnLst/>
              <a:rect l="l" t="t" r="r" b="b"/>
              <a:pathLst>
                <a:path w="2218690" h="485775">
                  <a:moveTo>
                    <a:pt x="0" y="80899"/>
                  </a:moveTo>
                  <a:lnTo>
                    <a:pt x="6371" y="49452"/>
                  </a:lnTo>
                  <a:lnTo>
                    <a:pt x="23733" y="23733"/>
                  </a:lnTo>
                  <a:lnTo>
                    <a:pt x="49452" y="6371"/>
                  </a:lnTo>
                  <a:lnTo>
                    <a:pt x="80899" y="0"/>
                  </a:lnTo>
                  <a:lnTo>
                    <a:pt x="2137410" y="0"/>
                  </a:lnTo>
                  <a:lnTo>
                    <a:pt x="2168909" y="6371"/>
                  </a:lnTo>
                  <a:lnTo>
                    <a:pt x="2194623" y="23733"/>
                  </a:lnTo>
                  <a:lnTo>
                    <a:pt x="2211955" y="49452"/>
                  </a:lnTo>
                  <a:lnTo>
                    <a:pt x="2218309" y="80899"/>
                  </a:lnTo>
                  <a:lnTo>
                    <a:pt x="2218309" y="404622"/>
                  </a:lnTo>
                  <a:lnTo>
                    <a:pt x="2211955" y="436068"/>
                  </a:lnTo>
                  <a:lnTo>
                    <a:pt x="2194623" y="461787"/>
                  </a:lnTo>
                  <a:lnTo>
                    <a:pt x="2168909" y="479149"/>
                  </a:lnTo>
                  <a:lnTo>
                    <a:pt x="2137410" y="485521"/>
                  </a:lnTo>
                  <a:lnTo>
                    <a:pt x="80899" y="485521"/>
                  </a:lnTo>
                  <a:lnTo>
                    <a:pt x="49452" y="479149"/>
                  </a:lnTo>
                  <a:lnTo>
                    <a:pt x="23733" y="461787"/>
                  </a:lnTo>
                  <a:lnTo>
                    <a:pt x="6371" y="436068"/>
                  </a:lnTo>
                  <a:lnTo>
                    <a:pt x="0" y="404622"/>
                  </a:lnTo>
                  <a:lnTo>
                    <a:pt x="0" y="808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492244" y="1647444"/>
            <a:ext cx="2964815" cy="498475"/>
            <a:chOff x="4492244" y="1647444"/>
            <a:chExt cx="2964815" cy="498475"/>
          </a:xfrm>
        </p:grpSpPr>
        <p:sp>
          <p:nvSpPr>
            <p:cNvPr id="21" name="object 21"/>
            <p:cNvSpPr/>
            <p:nvPr/>
          </p:nvSpPr>
          <p:spPr>
            <a:xfrm>
              <a:off x="4498594" y="1653794"/>
              <a:ext cx="2952115" cy="485775"/>
            </a:xfrm>
            <a:custGeom>
              <a:avLst/>
              <a:gdLst/>
              <a:ahLst/>
              <a:cxnLst/>
              <a:rect l="l" t="t" r="r" b="b"/>
              <a:pathLst>
                <a:path w="2952115" h="485775">
                  <a:moveTo>
                    <a:pt x="2871215" y="0"/>
                  </a:moveTo>
                  <a:lnTo>
                    <a:pt x="80898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8"/>
                  </a:lnTo>
                  <a:lnTo>
                    <a:pt x="0" y="404494"/>
                  </a:lnTo>
                  <a:lnTo>
                    <a:pt x="6353" y="435994"/>
                  </a:lnTo>
                  <a:lnTo>
                    <a:pt x="23685" y="461708"/>
                  </a:lnTo>
                  <a:lnTo>
                    <a:pt x="49399" y="479040"/>
                  </a:lnTo>
                  <a:lnTo>
                    <a:pt x="80898" y="485393"/>
                  </a:lnTo>
                  <a:lnTo>
                    <a:pt x="2871215" y="485393"/>
                  </a:lnTo>
                  <a:lnTo>
                    <a:pt x="2902662" y="479040"/>
                  </a:lnTo>
                  <a:lnTo>
                    <a:pt x="2928381" y="461708"/>
                  </a:lnTo>
                  <a:lnTo>
                    <a:pt x="2945743" y="435994"/>
                  </a:lnTo>
                  <a:lnTo>
                    <a:pt x="2952114" y="404494"/>
                  </a:lnTo>
                  <a:lnTo>
                    <a:pt x="2952114" y="80898"/>
                  </a:lnTo>
                  <a:lnTo>
                    <a:pt x="2945743" y="49399"/>
                  </a:lnTo>
                  <a:lnTo>
                    <a:pt x="2928381" y="23685"/>
                  </a:lnTo>
                  <a:lnTo>
                    <a:pt x="2902662" y="6353"/>
                  </a:lnTo>
                  <a:lnTo>
                    <a:pt x="287121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98594" y="1653794"/>
              <a:ext cx="2952115" cy="485775"/>
            </a:xfrm>
            <a:custGeom>
              <a:avLst/>
              <a:gdLst/>
              <a:ahLst/>
              <a:cxnLst/>
              <a:rect l="l" t="t" r="r" b="b"/>
              <a:pathLst>
                <a:path w="2952115" h="485775">
                  <a:moveTo>
                    <a:pt x="0" y="80898"/>
                  </a:moveTo>
                  <a:lnTo>
                    <a:pt x="6353" y="49399"/>
                  </a:lnTo>
                  <a:lnTo>
                    <a:pt x="23685" y="23685"/>
                  </a:lnTo>
                  <a:lnTo>
                    <a:pt x="49399" y="6353"/>
                  </a:lnTo>
                  <a:lnTo>
                    <a:pt x="80898" y="0"/>
                  </a:lnTo>
                  <a:lnTo>
                    <a:pt x="2871215" y="0"/>
                  </a:lnTo>
                  <a:lnTo>
                    <a:pt x="2902662" y="6353"/>
                  </a:lnTo>
                  <a:lnTo>
                    <a:pt x="2928381" y="23685"/>
                  </a:lnTo>
                  <a:lnTo>
                    <a:pt x="2945743" y="49399"/>
                  </a:lnTo>
                  <a:lnTo>
                    <a:pt x="2952114" y="80898"/>
                  </a:lnTo>
                  <a:lnTo>
                    <a:pt x="2952114" y="404494"/>
                  </a:lnTo>
                  <a:lnTo>
                    <a:pt x="2945743" y="435994"/>
                  </a:lnTo>
                  <a:lnTo>
                    <a:pt x="2928381" y="461708"/>
                  </a:lnTo>
                  <a:lnTo>
                    <a:pt x="2902662" y="479040"/>
                  </a:lnTo>
                  <a:lnTo>
                    <a:pt x="2871215" y="485393"/>
                  </a:lnTo>
                  <a:lnTo>
                    <a:pt x="80898" y="485393"/>
                  </a:lnTo>
                  <a:lnTo>
                    <a:pt x="49399" y="479040"/>
                  </a:lnTo>
                  <a:lnTo>
                    <a:pt x="23685" y="461708"/>
                  </a:lnTo>
                  <a:lnTo>
                    <a:pt x="6353" y="435994"/>
                  </a:lnTo>
                  <a:lnTo>
                    <a:pt x="0" y="404494"/>
                  </a:lnTo>
                  <a:lnTo>
                    <a:pt x="0" y="8089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017261" y="987044"/>
            <a:ext cx="1909445" cy="498475"/>
            <a:chOff x="5017261" y="987044"/>
            <a:chExt cx="1909445" cy="498475"/>
          </a:xfrm>
        </p:grpSpPr>
        <p:sp>
          <p:nvSpPr>
            <p:cNvPr id="24" name="object 24"/>
            <p:cNvSpPr/>
            <p:nvPr/>
          </p:nvSpPr>
          <p:spPr>
            <a:xfrm>
              <a:off x="5023611" y="993394"/>
              <a:ext cx="1896745" cy="485775"/>
            </a:xfrm>
            <a:custGeom>
              <a:avLst/>
              <a:gdLst/>
              <a:ahLst/>
              <a:cxnLst/>
              <a:rect l="l" t="t" r="r" b="b"/>
              <a:pathLst>
                <a:path w="1896745" h="485775">
                  <a:moveTo>
                    <a:pt x="1815591" y="0"/>
                  </a:moveTo>
                  <a:lnTo>
                    <a:pt x="80899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8"/>
                  </a:lnTo>
                  <a:lnTo>
                    <a:pt x="0" y="404494"/>
                  </a:lnTo>
                  <a:lnTo>
                    <a:pt x="6353" y="435994"/>
                  </a:lnTo>
                  <a:lnTo>
                    <a:pt x="23685" y="461708"/>
                  </a:lnTo>
                  <a:lnTo>
                    <a:pt x="49399" y="479040"/>
                  </a:lnTo>
                  <a:lnTo>
                    <a:pt x="80899" y="485393"/>
                  </a:lnTo>
                  <a:lnTo>
                    <a:pt x="1815591" y="485393"/>
                  </a:lnTo>
                  <a:lnTo>
                    <a:pt x="1847091" y="479040"/>
                  </a:lnTo>
                  <a:lnTo>
                    <a:pt x="1872805" y="461708"/>
                  </a:lnTo>
                  <a:lnTo>
                    <a:pt x="1890137" y="435994"/>
                  </a:lnTo>
                  <a:lnTo>
                    <a:pt x="1896490" y="404494"/>
                  </a:lnTo>
                  <a:lnTo>
                    <a:pt x="1896490" y="80898"/>
                  </a:lnTo>
                  <a:lnTo>
                    <a:pt x="1890137" y="49399"/>
                  </a:lnTo>
                  <a:lnTo>
                    <a:pt x="1872805" y="23685"/>
                  </a:lnTo>
                  <a:lnTo>
                    <a:pt x="1847091" y="6353"/>
                  </a:lnTo>
                  <a:lnTo>
                    <a:pt x="181559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23611" y="993394"/>
              <a:ext cx="1896745" cy="485775"/>
            </a:xfrm>
            <a:custGeom>
              <a:avLst/>
              <a:gdLst/>
              <a:ahLst/>
              <a:cxnLst/>
              <a:rect l="l" t="t" r="r" b="b"/>
              <a:pathLst>
                <a:path w="1896745" h="485775">
                  <a:moveTo>
                    <a:pt x="0" y="80898"/>
                  </a:moveTo>
                  <a:lnTo>
                    <a:pt x="6353" y="49399"/>
                  </a:lnTo>
                  <a:lnTo>
                    <a:pt x="23685" y="23685"/>
                  </a:lnTo>
                  <a:lnTo>
                    <a:pt x="49399" y="6353"/>
                  </a:lnTo>
                  <a:lnTo>
                    <a:pt x="80899" y="0"/>
                  </a:lnTo>
                  <a:lnTo>
                    <a:pt x="1815591" y="0"/>
                  </a:lnTo>
                  <a:lnTo>
                    <a:pt x="1847091" y="6353"/>
                  </a:lnTo>
                  <a:lnTo>
                    <a:pt x="1872805" y="23685"/>
                  </a:lnTo>
                  <a:lnTo>
                    <a:pt x="1890137" y="49399"/>
                  </a:lnTo>
                  <a:lnTo>
                    <a:pt x="1896490" y="80898"/>
                  </a:lnTo>
                  <a:lnTo>
                    <a:pt x="1896490" y="404494"/>
                  </a:lnTo>
                  <a:lnTo>
                    <a:pt x="1890137" y="435994"/>
                  </a:lnTo>
                  <a:lnTo>
                    <a:pt x="1872805" y="461708"/>
                  </a:lnTo>
                  <a:lnTo>
                    <a:pt x="1847091" y="479040"/>
                  </a:lnTo>
                  <a:lnTo>
                    <a:pt x="1815591" y="485393"/>
                  </a:lnTo>
                  <a:lnTo>
                    <a:pt x="80899" y="485393"/>
                  </a:lnTo>
                  <a:lnTo>
                    <a:pt x="49399" y="479040"/>
                  </a:lnTo>
                  <a:lnTo>
                    <a:pt x="23685" y="461708"/>
                  </a:lnTo>
                  <a:lnTo>
                    <a:pt x="6353" y="435994"/>
                  </a:lnTo>
                  <a:lnTo>
                    <a:pt x="0" y="404494"/>
                  </a:lnTo>
                  <a:lnTo>
                    <a:pt x="0" y="8089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Структура</a:t>
            </a:r>
            <a:r>
              <a:rPr sz="3400" spc="-165" dirty="0"/>
              <a:t> </a:t>
            </a:r>
            <a:r>
              <a:rPr sz="3400" dirty="0"/>
              <a:t>учебной</a:t>
            </a:r>
            <a:r>
              <a:rPr sz="3400" spc="-160" dirty="0"/>
              <a:t> </a:t>
            </a:r>
            <a:r>
              <a:rPr sz="3400" spc="-10" dirty="0"/>
              <a:t>деятельности</a:t>
            </a:r>
            <a:r>
              <a:rPr sz="3400" spc="-135" dirty="0"/>
              <a:t> </a:t>
            </a:r>
            <a:r>
              <a:rPr sz="3400" spc="-35" dirty="0"/>
              <a:t>(Л.Г.</a:t>
            </a:r>
            <a:r>
              <a:rPr sz="3400" spc="-150" dirty="0"/>
              <a:t> </a:t>
            </a:r>
            <a:r>
              <a:rPr sz="3400" spc="-10" dirty="0"/>
              <a:t>Петерсон):</a:t>
            </a:r>
            <a:endParaRPr sz="3400"/>
          </a:p>
        </p:txBody>
      </p:sp>
      <p:sp>
        <p:nvSpPr>
          <p:cNvPr id="28" name="object 28"/>
          <p:cNvSpPr txBox="1"/>
          <p:nvPr/>
        </p:nvSpPr>
        <p:spPr>
          <a:xfrm>
            <a:off x="738327" y="999235"/>
            <a:ext cx="10499090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15"/>
              </a:lnSpc>
              <a:spcBef>
                <a:spcPts val="100"/>
              </a:spcBef>
            </a:pPr>
            <a:r>
              <a:rPr sz="2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Мотивация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5"/>
              </a:lnSpc>
            </a:pPr>
            <a:r>
              <a:rPr sz="2700" spc="156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🡇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590"/>
              </a:lnSpc>
            </a:pPr>
            <a:r>
              <a:rPr sz="2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Пробное</a:t>
            </a:r>
            <a:r>
              <a:rPr sz="2700" b="1" spc="-1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действие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0"/>
              </a:lnSpc>
            </a:pPr>
            <a:r>
              <a:rPr sz="2700" spc="156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🡇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595"/>
              </a:lnSpc>
            </a:pPr>
            <a:r>
              <a:rPr sz="2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Затруднение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5"/>
              </a:lnSpc>
            </a:pPr>
            <a:r>
              <a:rPr sz="2700" spc="156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🡇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590"/>
              </a:lnSpc>
            </a:pPr>
            <a:r>
              <a:rPr sz="27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Цель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0"/>
              </a:lnSpc>
            </a:pPr>
            <a:r>
              <a:rPr sz="2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(принятие</a:t>
            </a:r>
            <a:r>
              <a:rPr sz="2700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700" spc="-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учителя</a:t>
            </a:r>
            <a:r>
              <a:rPr sz="2700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700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самостоятельная</a:t>
            </a:r>
            <a:r>
              <a:rPr sz="2700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постановка</a:t>
            </a:r>
            <a:r>
              <a:rPr sz="2700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учебной</a:t>
            </a:r>
            <a:r>
              <a:rPr sz="2700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задачи)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5"/>
              </a:lnSpc>
            </a:pPr>
            <a:r>
              <a:rPr sz="2700" spc="156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🡇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595"/>
              </a:lnSpc>
            </a:pPr>
            <a:r>
              <a:rPr sz="2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Планирование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0"/>
              </a:lnSpc>
            </a:pPr>
            <a:r>
              <a:rPr sz="2700" spc="156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🡇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595"/>
              </a:lnSpc>
            </a:pPr>
            <a:r>
              <a:rPr sz="2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Реализация</a:t>
            </a:r>
            <a:r>
              <a:rPr sz="2700" b="1" spc="-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проекта</a:t>
            </a:r>
            <a:r>
              <a:rPr sz="27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(учебные</a:t>
            </a:r>
            <a:r>
              <a:rPr sz="2700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действия)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5"/>
              </a:lnSpc>
            </a:pPr>
            <a:r>
              <a:rPr sz="2700" spc="156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🡇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590"/>
              </a:lnSpc>
            </a:pPr>
            <a:r>
              <a:rPr sz="2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Самоконтроль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590"/>
              </a:lnSpc>
            </a:pPr>
            <a:r>
              <a:rPr sz="2700" spc="156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🡇</a:t>
            </a:r>
            <a:endParaRPr sz="27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915"/>
              </a:lnSpc>
            </a:pPr>
            <a:r>
              <a:rPr sz="2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Самооценка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600" y="225628"/>
            <a:ext cx="9999980" cy="1010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555"/>
              </a:spcBef>
            </a:pPr>
            <a:r>
              <a:rPr sz="3400" spc="-10" dirty="0"/>
              <a:t>Ключевая</a:t>
            </a:r>
            <a:r>
              <a:rPr sz="3400" spc="-95" dirty="0"/>
              <a:t> </a:t>
            </a:r>
            <a:r>
              <a:rPr sz="3400" spc="-10" dirty="0"/>
              <a:t>педагогическая</a:t>
            </a:r>
            <a:r>
              <a:rPr sz="3400" spc="-80" dirty="0"/>
              <a:t> </a:t>
            </a:r>
            <a:r>
              <a:rPr sz="3400" dirty="0"/>
              <a:t>задача:</a:t>
            </a:r>
            <a:r>
              <a:rPr sz="3400" spc="-100" dirty="0"/>
              <a:t> </a:t>
            </a:r>
            <a:r>
              <a:rPr sz="3400" dirty="0"/>
              <a:t>создание</a:t>
            </a:r>
            <a:r>
              <a:rPr sz="3400" spc="-85" dirty="0"/>
              <a:t> </a:t>
            </a:r>
            <a:r>
              <a:rPr sz="3400" spc="-10" dirty="0"/>
              <a:t>условий, инициирующих</a:t>
            </a:r>
            <a:r>
              <a:rPr sz="3400" spc="-150" dirty="0"/>
              <a:t> </a:t>
            </a:r>
            <a:r>
              <a:rPr sz="3400" spc="-10" dirty="0"/>
              <a:t>деятельность</a:t>
            </a:r>
            <a:r>
              <a:rPr sz="3400" spc="-100" dirty="0"/>
              <a:t> </a:t>
            </a:r>
            <a:r>
              <a:rPr sz="3400" spc="-10" dirty="0"/>
              <a:t>обучающегося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174269" y="3007867"/>
            <a:ext cx="2293620" cy="222567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279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95"/>
              </a:spcBef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75565" marR="22225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Системно- деятельностный подход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33840" y="2183676"/>
            <a:ext cx="6712584" cy="3794760"/>
            <a:chOff x="2533840" y="2183676"/>
            <a:chExt cx="6712584" cy="3794760"/>
          </a:xfrm>
        </p:grpSpPr>
        <p:sp>
          <p:nvSpPr>
            <p:cNvPr id="6" name="object 6"/>
            <p:cNvSpPr/>
            <p:nvPr/>
          </p:nvSpPr>
          <p:spPr>
            <a:xfrm>
              <a:off x="2816605" y="2212568"/>
              <a:ext cx="3076575" cy="1095375"/>
            </a:xfrm>
            <a:custGeom>
              <a:avLst/>
              <a:gdLst/>
              <a:ahLst/>
              <a:cxnLst/>
              <a:rect l="l" t="t" r="r" b="b"/>
              <a:pathLst>
                <a:path w="3076575" h="1095375">
                  <a:moveTo>
                    <a:pt x="3076194" y="0"/>
                  </a:moveTo>
                  <a:lnTo>
                    <a:pt x="0" y="0"/>
                  </a:lnTo>
                  <a:lnTo>
                    <a:pt x="0" y="1095019"/>
                  </a:lnTo>
                  <a:lnTo>
                    <a:pt x="3076194" y="1095019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6605" y="2212568"/>
              <a:ext cx="3076575" cy="1095375"/>
            </a:xfrm>
            <a:custGeom>
              <a:avLst/>
              <a:gdLst/>
              <a:ahLst/>
              <a:cxnLst/>
              <a:rect l="l" t="t" r="r" b="b"/>
              <a:pathLst>
                <a:path w="3076575" h="1095375">
                  <a:moveTo>
                    <a:pt x="0" y="1095019"/>
                  </a:moveTo>
                  <a:lnTo>
                    <a:pt x="3076194" y="1095019"/>
                  </a:lnTo>
                  <a:lnTo>
                    <a:pt x="3076194" y="0"/>
                  </a:lnTo>
                  <a:lnTo>
                    <a:pt x="0" y="0"/>
                  </a:lnTo>
                  <a:lnTo>
                    <a:pt x="0" y="1095019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1212" y="2190026"/>
              <a:ext cx="3076575" cy="1101090"/>
            </a:xfrm>
            <a:custGeom>
              <a:avLst/>
              <a:gdLst/>
              <a:ahLst/>
              <a:cxnLst/>
              <a:rect l="l" t="t" r="r" b="b"/>
              <a:pathLst>
                <a:path w="3076575" h="1101089">
                  <a:moveTo>
                    <a:pt x="3076193" y="0"/>
                  </a:moveTo>
                  <a:lnTo>
                    <a:pt x="0" y="0"/>
                  </a:lnTo>
                  <a:lnTo>
                    <a:pt x="0" y="1100670"/>
                  </a:lnTo>
                  <a:lnTo>
                    <a:pt x="3076193" y="1100670"/>
                  </a:lnTo>
                  <a:lnTo>
                    <a:pt x="307619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1212" y="2190026"/>
              <a:ext cx="3076575" cy="1101090"/>
            </a:xfrm>
            <a:custGeom>
              <a:avLst/>
              <a:gdLst/>
              <a:ahLst/>
              <a:cxnLst/>
              <a:rect l="l" t="t" r="r" b="b"/>
              <a:pathLst>
                <a:path w="3076575" h="1101089">
                  <a:moveTo>
                    <a:pt x="0" y="1100670"/>
                  </a:moveTo>
                  <a:lnTo>
                    <a:pt x="3076193" y="1100670"/>
                  </a:lnTo>
                  <a:lnTo>
                    <a:pt x="3076193" y="0"/>
                  </a:lnTo>
                  <a:lnTo>
                    <a:pt x="0" y="0"/>
                  </a:lnTo>
                  <a:lnTo>
                    <a:pt x="0" y="11006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0890" y="3499561"/>
              <a:ext cx="3076575" cy="1123315"/>
            </a:xfrm>
            <a:custGeom>
              <a:avLst/>
              <a:gdLst/>
              <a:ahLst/>
              <a:cxnLst/>
              <a:rect l="l" t="t" r="r" b="b"/>
              <a:pathLst>
                <a:path w="3076575" h="1123314">
                  <a:moveTo>
                    <a:pt x="3076194" y="0"/>
                  </a:moveTo>
                  <a:lnTo>
                    <a:pt x="0" y="0"/>
                  </a:lnTo>
                  <a:lnTo>
                    <a:pt x="0" y="1123238"/>
                  </a:lnTo>
                  <a:lnTo>
                    <a:pt x="3076194" y="1123238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0890" y="3499561"/>
              <a:ext cx="3076575" cy="1123315"/>
            </a:xfrm>
            <a:custGeom>
              <a:avLst/>
              <a:gdLst/>
              <a:ahLst/>
              <a:cxnLst/>
              <a:rect l="l" t="t" r="r" b="b"/>
              <a:pathLst>
                <a:path w="3076575" h="1123314">
                  <a:moveTo>
                    <a:pt x="0" y="1123238"/>
                  </a:moveTo>
                  <a:lnTo>
                    <a:pt x="3076194" y="1123238"/>
                  </a:lnTo>
                  <a:lnTo>
                    <a:pt x="3076194" y="0"/>
                  </a:lnTo>
                  <a:lnTo>
                    <a:pt x="0" y="0"/>
                  </a:lnTo>
                  <a:lnTo>
                    <a:pt x="0" y="1123238"/>
                  </a:lnTo>
                  <a:close/>
                </a:path>
              </a:pathLst>
            </a:custGeom>
            <a:ln w="126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1212" y="3488220"/>
              <a:ext cx="3076575" cy="1101090"/>
            </a:xfrm>
            <a:custGeom>
              <a:avLst/>
              <a:gdLst/>
              <a:ahLst/>
              <a:cxnLst/>
              <a:rect l="l" t="t" r="r" b="b"/>
              <a:pathLst>
                <a:path w="3076575" h="1101089">
                  <a:moveTo>
                    <a:pt x="3076193" y="0"/>
                  </a:moveTo>
                  <a:lnTo>
                    <a:pt x="0" y="0"/>
                  </a:lnTo>
                  <a:lnTo>
                    <a:pt x="0" y="1100670"/>
                  </a:lnTo>
                  <a:lnTo>
                    <a:pt x="3076193" y="1100670"/>
                  </a:lnTo>
                  <a:lnTo>
                    <a:pt x="307619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1212" y="3488220"/>
              <a:ext cx="3076575" cy="1101090"/>
            </a:xfrm>
            <a:custGeom>
              <a:avLst/>
              <a:gdLst/>
              <a:ahLst/>
              <a:cxnLst/>
              <a:rect l="l" t="t" r="r" b="b"/>
              <a:pathLst>
                <a:path w="3076575" h="1101089">
                  <a:moveTo>
                    <a:pt x="0" y="1100670"/>
                  </a:moveTo>
                  <a:lnTo>
                    <a:pt x="3076193" y="1100670"/>
                  </a:lnTo>
                  <a:lnTo>
                    <a:pt x="3076193" y="0"/>
                  </a:lnTo>
                  <a:lnTo>
                    <a:pt x="0" y="0"/>
                  </a:lnTo>
                  <a:lnTo>
                    <a:pt x="0" y="11006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0890" y="4831638"/>
              <a:ext cx="3076575" cy="1140460"/>
            </a:xfrm>
            <a:custGeom>
              <a:avLst/>
              <a:gdLst/>
              <a:ahLst/>
              <a:cxnLst/>
              <a:rect l="l" t="t" r="r" b="b"/>
              <a:pathLst>
                <a:path w="3076575" h="1140460">
                  <a:moveTo>
                    <a:pt x="3076194" y="0"/>
                  </a:moveTo>
                  <a:lnTo>
                    <a:pt x="0" y="0"/>
                  </a:lnTo>
                  <a:lnTo>
                    <a:pt x="0" y="1140180"/>
                  </a:lnTo>
                  <a:lnTo>
                    <a:pt x="3076194" y="1140180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10890" y="4831638"/>
              <a:ext cx="3076575" cy="1140460"/>
            </a:xfrm>
            <a:custGeom>
              <a:avLst/>
              <a:gdLst/>
              <a:ahLst/>
              <a:cxnLst/>
              <a:rect l="l" t="t" r="r" b="b"/>
              <a:pathLst>
                <a:path w="3076575" h="1140460">
                  <a:moveTo>
                    <a:pt x="0" y="1140180"/>
                  </a:moveTo>
                  <a:lnTo>
                    <a:pt x="3076194" y="1140180"/>
                  </a:lnTo>
                  <a:lnTo>
                    <a:pt x="3076194" y="0"/>
                  </a:lnTo>
                  <a:lnTo>
                    <a:pt x="0" y="0"/>
                  </a:lnTo>
                  <a:lnTo>
                    <a:pt x="0" y="114018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3691" y="4809058"/>
              <a:ext cx="3076575" cy="1140460"/>
            </a:xfrm>
            <a:custGeom>
              <a:avLst/>
              <a:gdLst/>
              <a:ahLst/>
              <a:cxnLst/>
              <a:rect l="l" t="t" r="r" b="b"/>
              <a:pathLst>
                <a:path w="3076575" h="1140460">
                  <a:moveTo>
                    <a:pt x="3076193" y="0"/>
                  </a:moveTo>
                  <a:lnTo>
                    <a:pt x="0" y="0"/>
                  </a:lnTo>
                  <a:lnTo>
                    <a:pt x="0" y="1140180"/>
                  </a:lnTo>
                  <a:lnTo>
                    <a:pt x="3076193" y="1140180"/>
                  </a:lnTo>
                  <a:lnTo>
                    <a:pt x="307619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63691" y="4809058"/>
              <a:ext cx="3076575" cy="1140460"/>
            </a:xfrm>
            <a:custGeom>
              <a:avLst/>
              <a:gdLst/>
              <a:ahLst/>
              <a:cxnLst/>
              <a:rect l="l" t="t" r="r" b="b"/>
              <a:pathLst>
                <a:path w="3076575" h="1140460">
                  <a:moveTo>
                    <a:pt x="0" y="1140180"/>
                  </a:moveTo>
                  <a:lnTo>
                    <a:pt x="3076193" y="1140180"/>
                  </a:lnTo>
                  <a:lnTo>
                    <a:pt x="3076193" y="0"/>
                  </a:lnTo>
                  <a:lnTo>
                    <a:pt x="0" y="0"/>
                  </a:lnTo>
                  <a:lnTo>
                    <a:pt x="0" y="114018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51302" y="2782696"/>
              <a:ext cx="3776345" cy="2670175"/>
            </a:xfrm>
            <a:custGeom>
              <a:avLst/>
              <a:gdLst/>
              <a:ahLst/>
              <a:cxnLst/>
              <a:rect l="l" t="t" r="r" b="b"/>
              <a:pathLst>
                <a:path w="3776345" h="2670175">
                  <a:moveTo>
                    <a:pt x="0" y="1371600"/>
                  </a:moveTo>
                  <a:lnTo>
                    <a:pt x="3623691" y="1326514"/>
                  </a:lnTo>
                </a:path>
                <a:path w="3776345" h="2670175">
                  <a:moveTo>
                    <a:pt x="152400" y="45085"/>
                  </a:moveTo>
                  <a:lnTo>
                    <a:pt x="3776091" y="0"/>
                  </a:lnTo>
                </a:path>
                <a:path w="3776345" h="2670175">
                  <a:moveTo>
                    <a:pt x="135509" y="2658491"/>
                  </a:moveTo>
                  <a:lnTo>
                    <a:pt x="3759200" y="2613405"/>
                  </a:lnTo>
                </a:path>
                <a:path w="3776345" h="2670175">
                  <a:moveTo>
                    <a:pt x="146685" y="2669793"/>
                  </a:moveTo>
                  <a:lnTo>
                    <a:pt x="135509" y="28193"/>
                  </a:lnTo>
                </a:path>
              </a:pathLst>
            </a:custGeom>
            <a:ln w="349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9475" y="1221105"/>
            <a:ext cx="87407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0" dirty="0">
                <a:latin typeface="Calibri" panose="020F0502020204030204"/>
                <a:cs typeface="Calibri" panose="020F0502020204030204"/>
              </a:rPr>
              <a:t>Требования</a:t>
            </a:r>
            <a:r>
              <a:rPr sz="2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к</a:t>
            </a:r>
            <a:r>
              <a:rPr sz="2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0" dirty="0">
                <a:latin typeface="Calibri" panose="020F0502020204030204"/>
                <a:cs typeface="Calibri" panose="020F0502020204030204"/>
              </a:rPr>
              <a:t>результатам</a:t>
            </a:r>
            <a:r>
              <a:rPr sz="26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реализации</a:t>
            </a:r>
            <a:r>
              <a:rPr sz="2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ОП</a:t>
            </a:r>
            <a:r>
              <a:rPr sz="2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сформулированы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9475" y="1577720"/>
            <a:ext cx="70770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 panose="020F0502020204030204"/>
                <a:cs typeface="Calibri" panose="020F0502020204030204"/>
              </a:rPr>
              <a:t>в</a:t>
            </a:r>
            <a:r>
              <a:rPr sz="2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категориях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системно-деятельностного</a:t>
            </a:r>
            <a:r>
              <a:rPr sz="26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подхода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62985" y="2471166"/>
            <a:ext cx="268859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Личностные</a:t>
            </a:r>
            <a:r>
              <a:rPr sz="2000" b="1" spc="-6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результаты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(ценности</a:t>
            </a:r>
            <a:r>
              <a:rPr sz="2000" b="1" spc="-6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мотивация)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8433" y="3718940"/>
            <a:ext cx="245364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Метапредметные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280"/>
              </a:lnSpc>
            </a:pPr>
            <a:r>
              <a:rPr sz="20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результаты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(soft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skills)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00017" y="5085029"/>
            <a:ext cx="145224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Предметные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05410">
              <a:lnSpc>
                <a:spcPts val="2280"/>
              </a:lnSpc>
            </a:pP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результаты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70650" y="2299207"/>
            <a:ext cx="2586990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2165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Ориентация</a:t>
            </a:r>
            <a:r>
              <a:rPr sz="19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055"/>
              </a:lnSpc>
            </a:pP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19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системы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3810" algn="ctr">
              <a:lnSpc>
                <a:spcPts val="2165"/>
              </a:lnSpc>
            </a:pPr>
            <a:r>
              <a:rPr sz="19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ценностей</a:t>
            </a:r>
            <a:r>
              <a:rPr sz="1900" b="1" spc="-5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мотивов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52970" y="3490417"/>
            <a:ext cx="2058670" cy="10966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162560" algn="just">
              <a:lnSpc>
                <a:spcPts val="2050"/>
              </a:lnSpc>
              <a:spcBef>
                <a:spcPts val="355"/>
              </a:spcBef>
            </a:pPr>
            <a:r>
              <a:rPr sz="19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Три</a:t>
            </a:r>
            <a:r>
              <a:rPr sz="1900" b="1" spc="-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группы</a:t>
            </a:r>
            <a:r>
              <a:rPr sz="1900" b="1" spc="-5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УУД: </a:t>
            </a: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познавательные, коммуникативные,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299085">
              <a:lnSpc>
                <a:spcPts val="2025"/>
              </a:lnSpc>
            </a:pP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регулятивные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7757" y="4958283"/>
            <a:ext cx="2642870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3545">
              <a:lnSpc>
                <a:spcPts val="2165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Конкретизация</a:t>
            </a:r>
            <a:r>
              <a:rPr sz="19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12700" marR="5080" indent="469265">
              <a:lnSpc>
                <a:spcPts val="2050"/>
              </a:lnSpc>
              <a:spcBef>
                <a:spcPts val="150"/>
              </a:spcBef>
            </a:pP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систематизация предметных</a:t>
            </a:r>
            <a:r>
              <a:rPr sz="1900" b="1" spc="-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результатов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48343" y="1801190"/>
            <a:ext cx="2761615" cy="1218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1940"/>
              </a:lnSpc>
              <a:spcBef>
                <a:spcPts val="105"/>
              </a:spcBef>
            </a:pPr>
            <a:r>
              <a:rPr sz="1700" b="1" spc="-10" dirty="0">
                <a:latin typeface="Calibri" panose="020F0502020204030204"/>
                <a:cs typeface="Calibri" panose="020F0502020204030204"/>
              </a:rPr>
              <a:t>Формулировки</a:t>
            </a:r>
            <a:r>
              <a:rPr sz="17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latin typeface="Calibri" panose="020F0502020204030204"/>
                <a:cs typeface="Calibri" panose="020F0502020204030204"/>
              </a:rPr>
              <a:t>личностных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2540" algn="ctr">
              <a:lnSpc>
                <a:spcPts val="1835"/>
              </a:lnSpc>
            </a:pPr>
            <a:r>
              <a:rPr sz="1700" b="1" spc="-10" dirty="0">
                <a:latin typeface="Calibri" panose="020F0502020204030204"/>
                <a:cs typeface="Calibri" panose="020F0502020204030204"/>
              </a:rPr>
              <a:t>результатов: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840"/>
              </a:lnSpc>
              <a:spcBef>
                <a:spcPts val="125"/>
              </a:spcBef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ценностное</a:t>
            </a:r>
            <a:r>
              <a:rPr sz="1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отношение</a:t>
            </a:r>
            <a:r>
              <a:rPr sz="1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к</a:t>
            </a:r>
            <a:r>
              <a:rPr sz="1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0" dirty="0">
                <a:latin typeface="Calibri" panose="020F0502020204030204"/>
                <a:cs typeface="Calibri" panose="020F0502020204030204"/>
              </a:rPr>
              <a:t>… 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уважительное</a:t>
            </a:r>
            <a:r>
              <a:rPr sz="1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отношение</a:t>
            </a:r>
            <a:r>
              <a:rPr sz="1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к</a:t>
            </a:r>
            <a:r>
              <a:rPr sz="1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0" dirty="0">
                <a:latin typeface="Calibri" panose="020F0502020204030204"/>
                <a:cs typeface="Calibri" panose="020F0502020204030204"/>
              </a:rPr>
              <a:t>… </a:t>
            </a:r>
            <a:r>
              <a:rPr sz="1700" dirty="0">
                <a:latin typeface="Calibri" panose="020F0502020204030204"/>
                <a:cs typeface="Calibri" panose="020F0502020204030204"/>
              </a:rPr>
              <a:t>интерес</a:t>
            </a:r>
            <a:r>
              <a:rPr sz="1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к</a:t>
            </a:r>
            <a:r>
              <a:rPr sz="1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0" dirty="0">
                <a:latin typeface="Calibri" panose="020F0502020204030204"/>
                <a:cs typeface="Calibri" panose="020F0502020204030204"/>
              </a:rPr>
              <a:t>…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48343" y="3218433"/>
            <a:ext cx="2628265" cy="12185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11480" marR="5080" indent="-260985">
              <a:lnSpc>
                <a:spcPts val="1840"/>
              </a:lnSpc>
              <a:spcBef>
                <a:spcPts val="330"/>
              </a:spcBef>
            </a:pPr>
            <a:r>
              <a:rPr sz="1700" b="1" spc="-10" dirty="0">
                <a:latin typeface="Calibri" panose="020F0502020204030204"/>
                <a:cs typeface="Calibri" panose="020F0502020204030204"/>
              </a:rPr>
              <a:t>Формулировки</a:t>
            </a:r>
            <a:r>
              <a:rPr sz="17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latin typeface="Calibri" panose="020F0502020204030204"/>
                <a:cs typeface="Calibri" panose="020F0502020204030204"/>
              </a:rPr>
              <a:t>метапред- </a:t>
            </a:r>
            <a:r>
              <a:rPr sz="1700" b="1" dirty="0">
                <a:latin typeface="Calibri" panose="020F0502020204030204"/>
                <a:cs typeface="Calibri" panose="020F0502020204030204"/>
              </a:rPr>
              <a:t>метных</a:t>
            </a:r>
            <a:r>
              <a:rPr sz="17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latin typeface="Calibri" panose="020F0502020204030204"/>
                <a:cs typeface="Calibri" panose="020F0502020204030204"/>
              </a:rPr>
              <a:t>результатов: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700"/>
              </a:lnSpc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прогнозировать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12700" marR="1567815">
              <a:lnSpc>
                <a:spcPts val="1840"/>
              </a:lnSpc>
              <a:spcBef>
                <a:spcPts val="125"/>
              </a:spcBef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сравнивать выбирать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516491" y="3126994"/>
            <a:ext cx="2269490" cy="0"/>
          </a:xfrm>
          <a:custGeom>
            <a:avLst/>
            <a:gdLst/>
            <a:ahLst/>
            <a:cxnLst/>
            <a:rect l="l" t="t" r="r" b="b"/>
            <a:pathLst>
              <a:path w="2269490">
                <a:moveTo>
                  <a:pt x="0" y="0"/>
                </a:moveTo>
                <a:lnTo>
                  <a:pt x="2269108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10903" y="4577588"/>
            <a:ext cx="2269490" cy="0"/>
          </a:xfrm>
          <a:custGeom>
            <a:avLst/>
            <a:gdLst/>
            <a:ahLst/>
            <a:cxnLst/>
            <a:rect l="l" t="t" r="r" b="b"/>
            <a:pathLst>
              <a:path w="2269490">
                <a:moveTo>
                  <a:pt x="0" y="0"/>
                </a:moveTo>
                <a:lnTo>
                  <a:pt x="2269108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348343" y="4673294"/>
            <a:ext cx="2726690" cy="191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" algn="ctr">
              <a:lnSpc>
                <a:spcPts val="1940"/>
              </a:lnSpc>
              <a:spcBef>
                <a:spcPts val="105"/>
              </a:spcBef>
            </a:pPr>
            <a:r>
              <a:rPr sz="1700" b="1" spc="-10" dirty="0">
                <a:latin typeface="Calibri" panose="020F0502020204030204"/>
                <a:cs typeface="Calibri" panose="020F0502020204030204"/>
              </a:rPr>
              <a:t>Формулировки</a:t>
            </a:r>
            <a:r>
              <a:rPr sz="17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latin typeface="Calibri" panose="020F0502020204030204"/>
                <a:cs typeface="Calibri" panose="020F0502020204030204"/>
              </a:rPr>
              <a:t>предметных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37465" algn="ctr">
              <a:lnSpc>
                <a:spcPts val="1835"/>
              </a:lnSpc>
            </a:pPr>
            <a:r>
              <a:rPr sz="1700" b="1" spc="-10" dirty="0">
                <a:latin typeface="Calibri" panose="020F0502020204030204"/>
                <a:cs typeface="Calibri" panose="020F0502020204030204"/>
              </a:rPr>
              <a:t>результатов: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12700" marR="137160" indent="113665">
              <a:lnSpc>
                <a:spcPts val="1840"/>
              </a:lnSpc>
              <a:spcBef>
                <a:spcPts val="125"/>
              </a:spcBef>
              <a:buChar char="-"/>
              <a:tabLst>
                <a:tab pos="125730" algn="l"/>
              </a:tabLst>
            </a:pPr>
            <a:r>
              <a:rPr sz="1700" dirty="0">
                <a:latin typeface="Calibri" panose="020F0502020204030204"/>
                <a:cs typeface="Calibri" panose="020F0502020204030204"/>
              </a:rPr>
              <a:t>извлекать</a:t>
            </a:r>
            <a:r>
              <a:rPr sz="1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информацию</a:t>
            </a:r>
            <a:r>
              <a:rPr sz="1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25" dirty="0">
                <a:latin typeface="Calibri" panose="020F0502020204030204"/>
                <a:cs typeface="Calibri" panose="020F0502020204030204"/>
              </a:rPr>
              <a:t>из 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текста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126365" indent="-113665">
              <a:lnSpc>
                <a:spcPts val="1705"/>
              </a:lnSpc>
              <a:buChar char="-"/>
              <a:tabLst>
                <a:tab pos="125730" algn="l"/>
              </a:tabLst>
            </a:pPr>
            <a:r>
              <a:rPr sz="1700" dirty="0">
                <a:latin typeface="Calibri" panose="020F0502020204030204"/>
                <a:cs typeface="Calibri" panose="020F0502020204030204"/>
              </a:rPr>
              <a:t>объяснять</a:t>
            </a:r>
            <a:r>
              <a:rPr sz="1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процессы</a:t>
            </a:r>
            <a:r>
              <a:rPr sz="1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0" dirty="0">
                <a:latin typeface="Calibri" panose="020F0502020204030204"/>
                <a:cs typeface="Calibri" panose="020F0502020204030204"/>
              </a:rPr>
              <a:t>и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835"/>
              </a:lnSpc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явления</a:t>
            </a:r>
            <a:endParaRPr sz="1700">
              <a:latin typeface="Calibri" panose="020F0502020204030204"/>
              <a:cs typeface="Calibri" panose="020F0502020204030204"/>
            </a:endParaRPr>
          </a:p>
          <a:p>
            <a:pPr marL="12700" marR="222250" indent="113665">
              <a:lnSpc>
                <a:spcPts val="1840"/>
              </a:lnSpc>
              <a:spcBef>
                <a:spcPts val="125"/>
              </a:spcBef>
              <a:buChar char="-"/>
              <a:tabLst>
                <a:tab pos="125730" algn="l"/>
              </a:tabLst>
            </a:pPr>
            <a:r>
              <a:rPr sz="1700" dirty="0">
                <a:latin typeface="Calibri" panose="020F0502020204030204"/>
                <a:cs typeface="Calibri" panose="020F0502020204030204"/>
              </a:rPr>
              <a:t>планировать</a:t>
            </a:r>
            <a:r>
              <a:rPr sz="17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и</a:t>
            </a:r>
            <a:r>
              <a:rPr sz="17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проводить эксперимент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0669" y="3120644"/>
            <a:ext cx="10793730" cy="2428875"/>
            <a:chOff x="580669" y="3120644"/>
            <a:chExt cx="10793730" cy="2428875"/>
          </a:xfrm>
        </p:grpSpPr>
        <p:sp>
          <p:nvSpPr>
            <p:cNvPr id="3" name="object 3"/>
            <p:cNvSpPr/>
            <p:nvPr/>
          </p:nvSpPr>
          <p:spPr>
            <a:xfrm>
              <a:off x="587019" y="3126994"/>
              <a:ext cx="10781030" cy="2416175"/>
            </a:xfrm>
            <a:custGeom>
              <a:avLst/>
              <a:gdLst/>
              <a:ahLst/>
              <a:cxnLst/>
              <a:rect l="l" t="t" r="r" b="b"/>
              <a:pathLst>
                <a:path w="10781030" h="2416175">
                  <a:moveTo>
                    <a:pt x="10378287" y="0"/>
                  </a:moveTo>
                  <a:lnTo>
                    <a:pt x="402653" y="0"/>
                  </a:lnTo>
                  <a:lnTo>
                    <a:pt x="355696" y="2709"/>
                  </a:lnTo>
                  <a:lnTo>
                    <a:pt x="310329" y="10638"/>
                  </a:lnTo>
                  <a:lnTo>
                    <a:pt x="266856" y="23481"/>
                  </a:lnTo>
                  <a:lnTo>
                    <a:pt x="225577" y="40939"/>
                  </a:lnTo>
                  <a:lnTo>
                    <a:pt x="186796" y="62707"/>
                  </a:lnTo>
                  <a:lnTo>
                    <a:pt x="150815" y="88484"/>
                  </a:lnTo>
                  <a:lnTo>
                    <a:pt x="117935" y="117967"/>
                  </a:lnTo>
                  <a:lnTo>
                    <a:pt x="88459" y="150853"/>
                  </a:lnTo>
                  <a:lnTo>
                    <a:pt x="62688" y="186841"/>
                  </a:lnTo>
                  <a:lnTo>
                    <a:pt x="40926" y="225628"/>
                  </a:lnTo>
                  <a:lnTo>
                    <a:pt x="23474" y="266912"/>
                  </a:lnTo>
                  <a:lnTo>
                    <a:pt x="10634" y="310389"/>
                  </a:lnTo>
                  <a:lnTo>
                    <a:pt x="2708" y="355758"/>
                  </a:lnTo>
                  <a:lnTo>
                    <a:pt x="0" y="402716"/>
                  </a:lnTo>
                  <a:lnTo>
                    <a:pt x="0" y="2013203"/>
                  </a:lnTo>
                  <a:lnTo>
                    <a:pt x="2708" y="2060160"/>
                  </a:lnTo>
                  <a:lnTo>
                    <a:pt x="10634" y="2105524"/>
                  </a:lnTo>
                  <a:lnTo>
                    <a:pt x="23474" y="2148993"/>
                  </a:lnTo>
                  <a:lnTo>
                    <a:pt x="40926" y="2190267"/>
                  </a:lnTo>
                  <a:lnTo>
                    <a:pt x="62688" y="2229042"/>
                  </a:lnTo>
                  <a:lnTo>
                    <a:pt x="88459" y="2265017"/>
                  </a:lnTo>
                  <a:lnTo>
                    <a:pt x="117935" y="2297890"/>
                  </a:lnTo>
                  <a:lnTo>
                    <a:pt x="150815" y="2327359"/>
                  </a:lnTo>
                  <a:lnTo>
                    <a:pt x="186796" y="2353123"/>
                  </a:lnTo>
                  <a:lnTo>
                    <a:pt x="225577" y="2374880"/>
                  </a:lnTo>
                  <a:lnTo>
                    <a:pt x="266856" y="2392327"/>
                  </a:lnTo>
                  <a:lnTo>
                    <a:pt x="310329" y="2405163"/>
                  </a:lnTo>
                  <a:lnTo>
                    <a:pt x="355696" y="2413085"/>
                  </a:lnTo>
                  <a:lnTo>
                    <a:pt x="402653" y="2415793"/>
                  </a:lnTo>
                  <a:lnTo>
                    <a:pt x="10378287" y="2415793"/>
                  </a:lnTo>
                  <a:lnTo>
                    <a:pt x="10425244" y="2413085"/>
                  </a:lnTo>
                  <a:lnTo>
                    <a:pt x="10470608" y="2405163"/>
                  </a:lnTo>
                  <a:lnTo>
                    <a:pt x="10514077" y="2392327"/>
                  </a:lnTo>
                  <a:lnTo>
                    <a:pt x="10555350" y="2374880"/>
                  </a:lnTo>
                  <a:lnTo>
                    <a:pt x="10594125" y="2353123"/>
                  </a:lnTo>
                  <a:lnTo>
                    <a:pt x="10630100" y="2327359"/>
                  </a:lnTo>
                  <a:lnTo>
                    <a:pt x="10662973" y="2297890"/>
                  </a:lnTo>
                  <a:lnTo>
                    <a:pt x="10692443" y="2265017"/>
                  </a:lnTo>
                  <a:lnTo>
                    <a:pt x="10718207" y="2229042"/>
                  </a:lnTo>
                  <a:lnTo>
                    <a:pt x="10739963" y="2190267"/>
                  </a:lnTo>
                  <a:lnTo>
                    <a:pt x="10757410" y="2148993"/>
                  </a:lnTo>
                  <a:lnTo>
                    <a:pt x="10770246" y="2105524"/>
                  </a:lnTo>
                  <a:lnTo>
                    <a:pt x="10778169" y="2060160"/>
                  </a:lnTo>
                  <a:lnTo>
                    <a:pt x="10780877" y="2013203"/>
                  </a:lnTo>
                  <a:lnTo>
                    <a:pt x="10780877" y="402716"/>
                  </a:lnTo>
                  <a:lnTo>
                    <a:pt x="10778169" y="355758"/>
                  </a:lnTo>
                  <a:lnTo>
                    <a:pt x="10770246" y="310389"/>
                  </a:lnTo>
                  <a:lnTo>
                    <a:pt x="10757410" y="266912"/>
                  </a:lnTo>
                  <a:lnTo>
                    <a:pt x="10739963" y="225628"/>
                  </a:lnTo>
                  <a:lnTo>
                    <a:pt x="10718207" y="186841"/>
                  </a:lnTo>
                  <a:lnTo>
                    <a:pt x="10692443" y="150853"/>
                  </a:lnTo>
                  <a:lnTo>
                    <a:pt x="10662973" y="117967"/>
                  </a:lnTo>
                  <a:lnTo>
                    <a:pt x="10630100" y="88484"/>
                  </a:lnTo>
                  <a:lnTo>
                    <a:pt x="10594125" y="62707"/>
                  </a:lnTo>
                  <a:lnTo>
                    <a:pt x="10555350" y="40939"/>
                  </a:lnTo>
                  <a:lnTo>
                    <a:pt x="10514077" y="23481"/>
                  </a:lnTo>
                  <a:lnTo>
                    <a:pt x="10470608" y="10638"/>
                  </a:lnTo>
                  <a:lnTo>
                    <a:pt x="10425244" y="2709"/>
                  </a:lnTo>
                  <a:lnTo>
                    <a:pt x="1037828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019" y="3126994"/>
              <a:ext cx="10781030" cy="2416175"/>
            </a:xfrm>
            <a:custGeom>
              <a:avLst/>
              <a:gdLst/>
              <a:ahLst/>
              <a:cxnLst/>
              <a:rect l="l" t="t" r="r" b="b"/>
              <a:pathLst>
                <a:path w="10781030" h="2416175">
                  <a:moveTo>
                    <a:pt x="0" y="402716"/>
                  </a:moveTo>
                  <a:lnTo>
                    <a:pt x="2708" y="355758"/>
                  </a:lnTo>
                  <a:lnTo>
                    <a:pt x="10634" y="310389"/>
                  </a:lnTo>
                  <a:lnTo>
                    <a:pt x="23474" y="266912"/>
                  </a:lnTo>
                  <a:lnTo>
                    <a:pt x="40926" y="225628"/>
                  </a:lnTo>
                  <a:lnTo>
                    <a:pt x="62688" y="186841"/>
                  </a:lnTo>
                  <a:lnTo>
                    <a:pt x="88459" y="150853"/>
                  </a:lnTo>
                  <a:lnTo>
                    <a:pt x="117935" y="117967"/>
                  </a:lnTo>
                  <a:lnTo>
                    <a:pt x="150815" y="88484"/>
                  </a:lnTo>
                  <a:lnTo>
                    <a:pt x="186796" y="62707"/>
                  </a:lnTo>
                  <a:lnTo>
                    <a:pt x="225577" y="40939"/>
                  </a:lnTo>
                  <a:lnTo>
                    <a:pt x="266856" y="23481"/>
                  </a:lnTo>
                  <a:lnTo>
                    <a:pt x="310329" y="10638"/>
                  </a:lnTo>
                  <a:lnTo>
                    <a:pt x="355696" y="2709"/>
                  </a:lnTo>
                  <a:lnTo>
                    <a:pt x="402653" y="0"/>
                  </a:lnTo>
                  <a:lnTo>
                    <a:pt x="10378287" y="0"/>
                  </a:lnTo>
                  <a:lnTo>
                    <a:pt x="10425244" y="2709"/>
                  </a:lnTo>
                  <a:lnTo>
                    <a:pt x="10470608" y="10638"/>
                  </a:lnTo>
                  <a:lnTo>
                    <a:pt x="10514077" y="23481"/>
                  </a:lnTo>
                  <a:lnTo>
                    <a:pt x="10555350" y="40939"/>
                  </a:lnTo>
                  <a:lnTo>
                    <a:pt x="10594125" y="62707"/>
                  </a:lnTo>
                  <a:lnTo>
                    <a:pt x="10630100" y="88484"/>
                  </a:lnTo>
                  <a:lnTo>
                    <a:pt x="10662973" y="117967"/>
                  </a:lnTo>
                  <a:lnTo>
                    <a:pt x="10692443" y="150853"/>
                  </a:lnTo>
                  <a:lnTo>
                    <a:pt x="10718207" y="186841"/>
                  </a:lnTo>
                  <a:lnTo>
                    <a:pt x="10739963" y="225628"/>
                  </a:lnTo>
                  <a:lnTo>
                    <a:pt x="10757410" y="266912"/>
                  </a:lnTo>
                  <a:lnTo>
                    <a:pt x="10770246" y="310389"/>
                  </a:lnTo>
                  <a:lnTo>
                    <a:pt x="10778169" y="355758"/>
                  </a:lnTo>
                  <a:lnTo>
                    <a:pt x="10780877" y="402716"/>
                  </a:lnTo>
                  <a:lnTo>
                    <a:pt x="10780877" y="2013203"/>
                  </a:lnTo>
                  <a:lnTo>
                    <a:pt x="10778169" y="2060160"/>
                  </a:lnTo>
                  <a:lnTo>
                    <a:pt x="10770246" y="2105524"/>
                  </a:lnTo>
                  <a:lnTo>
                    <a:pt x="10757410" y="2148993"/>
                  </a:lnTo>
                  <a:lnTo>
                    <a:pt x="10739963" y="2190267"/>
                  </a:lnTo>
                  <a:lnTo>
                    <a:pt x="10718207" y="2229042"/>
                  </a:lnTo>
                  <a:lnTo>
                    <a:pt x="10692443" y="2265017"/>
                  </a:lnTo>
                  <a:lnTo>
                    <a:pt x="10662973" y="2297890"/>
                  </a:lnTo>
                  <a:lnTo>
                    <a:pt x="10630100" y="2327359"/>
                  </a:lnTo>
                  <a:lnTo>
                    <a:pt x="10594125" y="2353123"/>
                  </a:lnTo>
                  <a:lnTo>
                    <a:pt x="10555350" y="2374880"/>
                  </a:lnTo>
                  <a:lnTo>
                    <a:pt x="10514077" y="2392327"/>
                  </a:lnTo>
                  <a:lnTo>
                    <a:pt x="10470608" y="2405163"/>
                  </a:lnTo>
                  <a:lnTo>
                    <a:pt x="10425244" y="2413085"/>
                  </a:lnTo>
                  <a:lnTo>
                    <a:pt x="10378287" y="2415793"/>
                  </a:lnTo>
                  <a:lnTo>
                    <a:pt x="402653" y="2415793"/>
                  </a:lnTo>
                  <a:lnTo>
                    <a:pt x="355696" y="2413085"/>
                  </a:lnTo>
                  <a:lnTo>
                    <a:pt x="310329" y="2405163"/>
                  </a:lnTo>
                  <a:lnTo>
                    <a:pt x="266856" y="2392327"/>
                  </a:lnTo>
                  <a:lnTo>
                    <a:pt x="225577" y="2374880"/>
                  </a:lnTo>
                  <a:lnTo>
                    <a:pt x="186796" y="2353123"/>
                  </a:lnTo>
                  <a:lnTo>
                    <a:pt x="150815" y="2327359"/>
                  </a:lnTo>
                  <a:lnTo>
                    <a:pt x="117935" y="2297890"/>
                  </a:lnTo>
                  <a:lnTo>
                    <a:pt x="88459" y="2265017"/>
                  </a:lnTo>
                  <a:lnTo>
                    <a:pt x="62688" y="2229042"/>
                  </a:lnTo>
                  <a:lnTo>
                    <a:pt x="40926" y="2190267"/>
                  </a:lnTo>
                  <a:lnTo>
                    <a:pt x="23474" y="2148993"/>
                  </a:lnTo>
                  <a:lnTo>
                    <a:pt x="10634" y="2105524"/>
                  </a:lnTo>
                  <a:lnTo>
                    <a:pt x="2708" y="2060160"/>
                  </a:lnTo>
                  <a:lnTo>
                    <a:pt x="0" y="2013203"/>
                  </a:lnTo>
                  <a:lnTo>
                    <a:pt x="0" y="40271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9379" y="1517650"/>
            <a:ext cx="10771505" cy="1333500"/>
            <a:chOff x="569379" y="1517650"/>
            <a:chExt cx="10771505" cy="1333500"/>
          </a:xfrm>
        </p:grpSpPr>
        <p:sp>
          <p:nvSpPr>
            <p:cNvPr id="6" name="object 6"/>
            <p:cNvSpPr/>
            <p:nvPr/>
          </p:nvSpPr>
          <p:spPr>
            <a:xfrm>
              <a:off x="575729" y="1524000"/>
              <a:ext cx="10758805" cy="1320800"/>
            </a:xfrm>
            <a:custGeom>
              <a:avLst/>
              <a:gdLst/>
              <a:ahLst/>
              <a:cxnLst/>
              <a:rect l="l" t="t" r="r" b="b"/>
              <a:pathLst>
                <a:path w="10758805" h="1320800">
                  <a:moveTo>
                    <a:pt x="10538167" y="0"/>
                  </a:moveTo>
                  <a:lnTo>
                    <a:pt x="220141" y="0"/>
                  </a:lnTo>
                  <a:lnTo>
                    <a:pt x="175776" y="4472"/>
                  </a:lnTo>
                  <a:lnTo>
                    <a:pt x="134454" y="17297"/>
                  </a:lnTo>
                  <a:lnTo>
                    <a:pt x="97060" y="37591"/>
                  </a:lnTo>
                  <a:lnTo>
                    <a:pt x="64479" y="64468"/>
                  </a:lnTo>
                  <a:lnTo>
                    <a:pt x="37597" y="97042"/>
                  </a:lnTo>
                  <a:lnTo>
                    <a:pt x="17300" y="134427"/>
                  </a:lnTo>
                  <a:lnTo>
                    <a:pt x="4472" y="175738"/>
                  </a:lnTo>
                  <a:lnTo>
                    <a:pt x="0" y="220090"/>
                  </a:lnTo>
                  <a:lnTo>
                    <a:pt x="0" y="1100709"/>
                  </a:lnTo>
                  <a:lnTo>
                    <a:pt x="4472" y="1145061"/>
                  </a:lnTo>
                  <a:lnTo>
                    <a:pt x="17300" y="1186372"/>
                  </a:lnTo>
                  <a:lnTo>
                    <a:pt x="37597" y="1223757"/>
                  </a:lnTo>
                  <a:lnTo>
                    <a:pt x="64479" y="1256331"/>
                  </a:lnTo>
                  <a:lnTo>
                    <a:pt x="97060" y="1283208"/>
                  </a:lnTo>
                  <a:lnTo>
                    <a:pt x="134454" y="1303502"/>
                  </a:lnTo>
                  <a:lnTo>
                    <a:pt x="175776" y="1316327"/>
                  </a:lnTo>
                  <a:lnTo>
                    <a:pt x="220141" y="1320800"/>
                  </a:lnTo>
                  <a:lnTo>
                    <a:pt x="10538167" y="1320800"/>
                  </a:lnTo>
                  <a:lnTo>
                    <a:pt x="10582519" y="1316327"/>
                  </a:lnTo>
                  <a:lnTo>
                    <a:pt x="10623831" y="1303502"/>
                  </a:lnTo>
                  <a:lnTo>
                    <a:pt x="10661216" y="1283208"/>
                  </a:lnTo>
                  <a:lnTo>
                    <a:pt x="10693790" y="1256331"/>
                  </a:lnTo>
                  <a:lnTo>
                    <a:pt x="10720667" y="1223757"/>
                  </a:lnTo>
                  <a:lnTo>
                    <a:pt x="10740961" y="1186372"/>
                  </a:lnTo>
                  <a:lnTo>
                    <a:pt x="10753786" y="1145061"/>
                  </a:lnTo>
                  <a:lnTo>
                    <a:pt x="10758258" y="1100709"/>
                  </a:lnTo>
                  <a:lnTo>
                    <a:pt x="10758258" y="220090"/>
                  </a:lnTo>
                  <a:lnTo>
                    <a:pt x="10753786" y="175738"/>
                  </a:lnTo>
                  <a:lnTo>
                    <a:pt x="10740961" y="134427"/>
                  </a:lnTo>
                  <a:lnTo>
                    <a:pt x="10720667" y="97042"/>
                  </a:lnTo>
                  <a:lnTo>
                    <a:pt x="10693790" y="64468"/>
                  </a:lnTo>
                  <a:lnTo>
                    <a:pt x="10661216" y="37591"/>
                  </a:lnTo>
                  <a:lnTo>
                    <a:pt x="10623831" y="17297"/>
                  </a:lnTo>
                  <a:lnTo>
                    <a:pt x="10582519" y="4472"/>
                  </a:lnTo>
                  <a:lnTo>
                    <a:pt x="1053816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729" y="1524000"/>
              <a:ext cx="10758805" cy="1320800"/>
            </a:xfrm>
            <a:custGeom>
              <a:avLst/>
              <a:gdLst/>
              <a:ahLst/>
              <a:cxnLst/>
              <a:rect l="l" t="t" r="r" b="b"/>
              <a:pathLst>
                <a:path w="10758805" h="1320800">
                  <a:moveTo>
                    <a:pt x="0" y="220090"/>
                  </a:moveTo>
                  <a:lnTo>
                    <a:pt x="4472" y="175738"/>
                  </a:lnTo>
                  <a:lnTo>
                    <a:pt x="17300" y="134427"/>
                  </a:lnTo>
                  <a:lnTo>
                    <a:pt x="37597" y="97042"/>
                  </a:lnTo>
                  <a:lnTo>
                    <a:pt x="64479" y="64468"/>
                  </a:lnTo>
                  <a:lnTo>
                    <a:pt x="97060" y="37591"/>
                  </a:lnTo>
                  <a:lnTo>
                    <a:pt x="134454" y="17297"/>
                  </a:lnTo>
                  <a:lnTo>
                    <a:pt x="175776" y="4472"/>
                  </a:lnTo>
                  <a:lnTo>
                    <a:pt x="220141" y="0"/>
                  </a:lnTo>
                  <a:lnTo>
                    <a:pt x="10538167" y="0"/>
                  </a:lnTo>
                  <a:lnTo>
                    <a:pt x="10582519" y="4472"/>
                  </a:lnTo>
                  <a:lnTo>
                    <a:pt x="10623831" y="17297"/>
                  </a:lnTo>
                  <a:lnTo>
                    <a:pt x="10661216" y="37591"/>
                  </a:lnTo>
                  <a:lnTo>
                    <a:pt x="10693790" y="64468"/>
                  </a:lnTo>
                  <a:lnTo>
                    <a:pt x="10720667" y="97042"/>
                  </a:lnTo>
                  <a:lnTo>
                    <a:pt x="10740961" y="134427"/>
                  </a:lnTo>
                  <a:lnTo>
                    <a:pt x="10753786" y="175738"/>
                  </a:lnTo>
                  <a:lnTo>
                    <a:pt x="10758258" y="220090"/>
                  </a:lnTo>
                  <a:lnTo>
                    <a:pt x="10758258" y="1100709"/>
                  </a:lnTo>
                  <a:lnTo>
                    <a:pt x="10753786" y="1145061"/>
                  </a:lnTo>
                  <a:lnTo>
                    <a:pt x="10740961" y="1186372"/>
                  </a:lnTo>
                  <a:lnTo>
                    <a:pt x="10720667" y="1223757"/>
                  </a:lnTo>
                  <a:lnTo>
                    <a:pt x="10693790" y="1256331"/>
                  </a:lnTo>
                  <a:lnTo>
                    <a:pt x="10661216" y="1283208"/>
                  </a:lnTo>
                  <a:lnTo>
                    <a:pt x="10623831" y="1303502"/>
                  </a:lnTo>
                  <a:lnTo>
                    <a:pt x="10582519" y="1316327"/>
                  </a:lnTo>
                  <a:lnTo>
                    <a:pt x="10538167" y="1320800"/>
                  </a:lnTo>
                  <a:lnTo>
                    <a:pt x="220141" y="1320800"/>
                  </a:lnTo>
                  <a:lnTo>
                    <a:pt x="175776" y="1316327"/>
                  </a:lnTo>
                  <a:lnTo>
                    <a:pt x="134454" y="1303502"/>
                  </a:lnTo>
                  <a:lnTo>
                    <a:pt x="97060" y="1283208"/>
                  </a:lnTo>
                  <a:lnTo>
                    <a:pt x="64479" y="1256331"/>
                  </a:lnTo>
                  <a:lnTo>
                    <a:pt x="37597" y="1223757"/>
                  </a:lnTo>
                  <a:lnTo>
                    <a:pt x="17300" y="1186372"/>
                  </a:lnTo>
                  <a:lnTo>
                    <a:pt x="4472" y="1145061"/>
                  </a:lnTo>
                  <a:lnTo>
                    <a:pt x="0" y="1100709"/>
                  </a:lnTo>
                  <a:lnTo>
                    <a:pt x="0" y="22009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7062" y="225628"/>
            <a:ext cx="6868795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75"/>
              </a:lnSpc>
              <a:spcBef>
                <a:spcPts val="95"/>
              </a:spcBef>
            </a:pPr>
            <a:r>
              <a:rPr sz="3400" dirty="0"/>
              <a:t>Особенности</a:t>
            </a:r>
            <a:r>
              <a:rPr sz="3400" spc="-80" dirty="0"/>
              <a:t> </a:t>
            </a:r>
            <a:r>
              <a:rPr sz="3400" spc="-10" dirty="0"/>
              <a:t>реализации</a:t>
            </a:r>
            <a:endParaRPr sz="3400"/>
          </a:p>
          <a:p>
            <a:pPr marL="12700">
              <a:lnSpc>
                <a:spcPts val="3880"/>
              </a:lnSpc>
            </a:pPr>
            <a:r>
              <a:rPr sz="3400" spc="-25" dirty="0"/>
              <a:t>системно-</a:t>
            </a:r>
            <a:r>
              <a:rPr sz="3400" spc="-10" dirty="0"/>
              <a:t>деятельностного</a:t>
            </a:r>
            <a:r>
              <a:rPr sz="3400" spc="-90" dirty="0"/>
              <a:t> </a:t>
            </a:r>
            <a:r>
              <a:rPr sz="3400" spc="-10" dirty="0"/>
              <a:t>подхода:</a:t>
            </a:r>
            <a:endParaRPr sz="3400"/>
          </a:p>
        </p:txBody>
      </p:sp>
      <p:sp>
        <p:nvSpPr>
          <p:cNvPr id="10" name="object 10"/>
          <p:cNvSpPr txBox="1"/>
          <p:nvPr/>
        </p:nvSpPr>
        <p:spPr>
          <a:xfrm>
            <a:off x="727963" y="1482090"/>
            <a:ext cx="10200640" cy="38671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070" marR="5080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Новые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знания</a:t>
            </a:r>
            <a:r>
              <a:rPr sz="28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даются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готовом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виде.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Учащиеся</a:t>
            </a:r>
            <a:r>
              <a:rPr sz="2800" b="1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«открывают»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сами</a:t>
            </a:r>
            <a:r>
              <a:rPr sz="28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процессе</a:t>
            </a:r>
            <a:r>
              <a:rPr sz="2800" b="1" spc="-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самостоятельной</a:t>
            </a:r>
            <a:r>
              <a:rPr sz="28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исследовательской,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070">
              <a:lnSpc>
                <a:spcPts val="2985"/>
              </a:lnSpc>
            </a:pP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экспериментальной,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проектной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деятельности.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296545">
              <a:lnSpc>
                <a:spcPct val="100000"/>
              </a:lnSpc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Основная</a:t>
            </a:r>
            <a:r>
              <a:rPr sz="2800" b="1" spc="-1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задача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педагога: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организация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учебной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деятельности, позволяющей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формировать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2800" b="1" spc="-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учащихся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потребности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715645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способности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осуществлении</a:t>
            </a:r>
            <a:r>
              <a:rPr sz="28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творческого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преобразования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учебного</a:t>
            </a:r>
            <a:r>
              <a:rPr sz="2800" b="1" spc="-1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материала</a:t>
            </a:r>
            <a:r>
              <a:rPr sz="2800" b="1" spc="-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целью</a:t>
            </a:r>
            <a:r>
              <a:rPr sz="2800" b="1" spc="-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овладения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новыми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знаниями</a:t>
            </a:r>
            <a:r>
              <a:rPr sz="28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8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результате</a:t>
            </a:r>
            <a:r>
              <a:rPr sz="2800" b="1" spc="-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собственного</a:t>
            </a:r>
            <a:r>
              <a:rPr sz="2800" b="1" spc="-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поиска.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650" y="4035044"/>
            <a:ext cx="10793730" cy="1943735"/>
            <a:chOff x="501650" y="4035044"/>
            <a:chExt cx="10793730" cy="1943735"/>
          </a:xfrm>
        </p:grpSpPr>
        <p:sp>
          <p:nvSpPr>
            <p:cNvPr id="3" name="object 3"/>
            <p:cNvSpPr/>
            <p:nvPr/>
          </p:nvSpPr>
          <p:spPr>
            <a:xfrm>
              <a:off x="508000" y="4041394"/>
              <a:ext cx="10781030" cy="1931035"/>
            </a:xfrm>
            <a:custGeom>
              <a:avLst/>
              <a:gdLst/>
              <a:ahLst/>
              <a:cxnLst/>
              <a:rect l="l" t="t" r="r" b="b"/>
              <a:pathLst>
                <a:path w="10781030" h="1931035">
                  <a:moveTo>
                    <a:pt x="10459085" y="0"/>
                  </a:moveTo>
                  <a:lnTo>
                    <a:pt x="321741" y="0"/>
                  </a:lnTo>
                  <a:lnTo>
                    <a:pt x="274195" y="3487"/>
                  </a:lnTo>
                  <a:lnTo>
                    <a:pt x="228816" y="13620"/>
                  </a:lnTo>
                  <a:lnTo>
                    <a:pt x="186101" y="29900"/>
                  </a:lnTo>
                  <a:lnTo>
                    <a:pt x="146547" y="51830"/>
                  </a:lnTo>
                  <a:lnTo>
                    <a:pt x="110653" y="78914"/>
                  </a:lnTo>
                  <a:lnTo>
                    <a:pt x="78916" y="110655"/>
                  </a:lnTo>
                  <a:lnTo>
                    <a:pt x="51833" y="146556"/>
                  </a:lnTo>
                  <a:lnTo>
                    <a:pt x="29902" y="186119"/>
                  </a:lnTo>
                  <a:lnTo>
                    <a:pt x="13621" y="228849"/>
                  </a:lnTo>
                  <a:lnTo>
                    <a:pt x="3488" y="274247"/>
                  </a:lnTo>
                  <a:lnTo>
                    <a:pt x="0" y="321817"/>
                  </a:lnTo>
                  <a:lnTo>
                    <a:pt x="0" y="1608683"/>
                  </a:lnTo>
                  <a:lnTo>
                    <a:pt x="3488" y="1656229"/>
                  </a:lnTo>
                  <a:lnTo>
                    <a:pt x="13621" y="1701608"/>
                  </a:lnTo>
                  <a:lnTo>
                    <a:pt x="29902" y="1744324"/>
                  </a:lnTo>
                  <a:lnTo>
                    <a:pt x="51833" y="1783877"/>
                  </a:lnTo>
                  <a:lnTo>
                    <a:pt x="78916" y="1819772"/>
                  </a:lnTo>
                  <a:lnTo>
                    <a:pt x="110653" y="1851509"/>
                  </a:lnTo>
                  <a:lnTo>
                    <a:pt x="146547" y="1878592"/>
                  </a:lnTo>
                  <a:lnTo>
                    <a:pt x="186101" y="1900522"/>
                  </a:lnTo>
                  <a:lnTo>
                    <a:pt x="228816" y="1916803"/>
                  </a:lnTo>
                  <a:lnTo>
                    <a:pt x="274195" y="1926937"/>
                  </a:lnTo>
                  <a:lnTo>
                    <a:pt x="321741" y="1930425"/>
                  </a:lnTo>
                  <a:lnTo>
                    <a:pt x="10459085" y="1930425"/>
                  </a:lnTo>
                  <a:lnTo>
                    <a:pt x="10506655" y="1926937"/>
                  </a:lnTo>
                  <a:lnTo>
                    <a:pt x="10552053" y="1916803"/>
                  </a:lnTo>
                  <a:lnTo>
                    <a:pt x="10594783" y="1900522"/>
                  </a:lnTo>
                  <a:lnTo>
                    <a:pt x="10634346" y="1878592"/>
                  </a:lnTo>
                  <a:lnTo>
                    <a:pt x="10670247" y="1851509"/>
                  </a:lnTo>
                  <a:lnTo>
                    <a:pt x="10701988" y="1819772"/>
                  </a:lnTo>
                  <a:lnTo>
                    <a:pt x="10729072" y="1783877"/>
                  </a:lnTo>
                  <a:lnTo>
                    <a:pt x="10751002" y="1744324"/>
                  </a:lnTo>
                  <a:lnTo>
                    <a:pt x="10767282" y="1701608"/>
                  </a:lnTo>
                  <a:lnTo>
                    <a:pt x="10777415" y="1656229"/>
                  </a:lnTo>
                  <a:lnTo>
                    <a:pt x="10780903" y="1608683"/>
                  </a:lnTo>
                  <a:lnTo>
                    <a:pt x="10780903" y="321817"/>
                  </a:lnTo>
                  <a:lnTo>
                    <a:pt x="10777415" y="274247"/>
                  </a:lnTo>
                  <a:lnTo>
                    <a:pt x="10767282" y="228849"/>
                  </a:lnTo>
                  <a:lnTo>
                    <a:pt x="10751002" y="186119"/>
                  </a:lnTo>
                  <a:lnTo>
                    <a:pt x="10729072" y="146556"/>
                  </a:lnTo>
                  <a:lnTo>
                    <a:pt x="10701988" y="110655"/>
                  </a:lnTo>
                  <a:lnTo>
                    <a:pt x="10670247" y="78914"/>
                  </a:lnTo>
                  <a:lnTo>
                    <a:pt x="10634346" y="51830"/>
                  </a:lnTo>
                  <a:lnTo>
                    <a:pt x="10594783" y="29900"/>
                  </a:lnTo>
                  <a:lnTo>
                    <a:pt x="10552053" y="13620"/>
                  </a:lnTo>
                  <a:lnTo>
                    <a:pt x="10506655" y="3487"/>
                  </a:lnTo>
                  <a:lnTo>
                    <a:pt x="1045908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000" y="4041394"/>
              <a:ext cx="10781030" cy="1931035"/>
            </a:xfrm>
            <a:custGeom>
              <a:avLst/>
              <a:gdLst/>
              <a:ahLst/>
              <a:cxnLst/>
              <a:rect l="l" t="t" r="r" b="b"/>
              <a:pathLst>
                <a:path w="10781030" h="1931035">
                  <a:moveTo>
                    <a:pt x="0" y="321817"/>
                  </a:moveTo>
                  <a:lnTo>
                    <a:pt x="3488" y="274247"/>
                  </a:lnTo>
                  <a:lnTo>
                    <a:pt x="13621" y="228849"/>
                  </a:lnTo>
                  <a:lnTo>
                    <a:pt x="29902" y="186119"/>
                  </a:lnTo>
                  <a:lnTo>
                    <a:pt x="51833" y="146556"/>
                  </a:lnTo>
                  <a:lnTo>
                    <a:pt x="78916" y="110655"/>
                  </a:lnTo>
                  <a:lnTo>
                    <a:pt x="110653" y="78914"/>
                  </a:lnTo>
                  <a:lnTo>
                    <a:pt x="146547" y="51830"/>
                  </a:lnTo>
                  <a:lnTo>
                    <a:pt x="186101" y="29900"/>
                  </a:lnTo>
                  <a:lnTo>
                    <a:pt x="228816" y="13620"/>
                  </a:lnTo>
                  <a:lnTo>
                    <a:pt x="274195" y="3487"/>
                  </a:lnTo>
                  <a:lnTo>
                    <a:pt x="321741" y="0"/>
                  </a:lnTo>
                  <a:lnTo>
                    <a:pt x="10459085" y="0"/>
                  </a:lnTo>
                  <a:lnTo>
                    <a:pt x="10506655" y="3487"/>
                  </a:lnTo>
                  <a:lnTo>
                    <a:pt x="10552053" y="13620"/>
                  </a:lnTo>
                  <a:lnTo>
                    <a:pt x="10594783" y="29900"/>
                  </a:lnTo>
                  <a:lnTo>
                    <a:pt x="10634346" y="51830"/>
                  </a:lnTo>
                  <a:lnTo>
                    <a:pt x="10670247" y="78914"/>
                  </a:lnTo>
                  <a:lnTo>
                    <a:pt x="10701988" y="110655"/>
                  </a:lnTo>
                  <a:lnTo>
                    <a:pt x="10729072" y="146556"/>
                  </a:lnTo>
                  <a:lnTo>
                    <a:pt x="10751002" y="186119"/>
                  </a:lnTo>
                  <a:lnTo>
                    <a:pt x="10767282" y="228849"/>
                  </a:lnTo>
                  <a:lnTo>
                    <a:pt x="10777415" y="274247"/>
                  </a:lnTo>
                  <a:lnTo>
                    <a:pt x="10780903" y="321817"/>
                  </a:lnTo>
                  <a:lnTo>
                    <a:pt x="10780903" y="1608683"/>
                  </a:lnTo>
                  <a:lnTo>
                    <a:pt x="10777415" y="1656229"/>
                  </a:lnTo>
                  <a:lnTo>
                    <a:pt x="10767282" y="1701608"/>
                  </a:lnTo>
                  <a:lnTo>
                    <a:pt x="10751002" y="1744324"/>
                  </a:lnTo>
                  <a:lnTo>
                    <a:pt x="10729072" y="1783877"/>
                  </a:lnTo>
                  <a:lnTo>
                    <a:pt x="10701988" y="1819772"/>
                  </a:lnTo>
                  <a:lnTo>
                    <a:pt x="10670247" y="1851509"/>
                  </a:lnTo>
                  <a:lnTo>
                    <a:pt x="10634346" y="1878592"/>
                  </a:lnTo>
                  <a:lnTo>
                    <a:pt x="10594783" y="1900522"/>
                  </a:lnTo>
                  <a:lnTo>
                    <a:pt x="10552053" y="1916803"/>
                  </a:lnTo>
                  <a:lnTo>
                    <a:pt x="10506655" y="1926937"/>
                  </a:lnTo>
                  <a:lnTo>
                    <a:pt x="10459085" y="1930425"/>
                  </a:lnTo>
                  <a:lnTo>
                    <a:pt x="321741" y="1930425"/>
                  </a:lnTo>
                  <a:lnTo>
                    <a:pt x="274195" y="1926937"/>
                  </a:lnTo>
                  <a:lnTo>
                    <a:pt x="228816" y="1916803"/>
                  </a:lnTo>
                  <a:lnTo>
                    <a:pt x="186101" y="1900522"/>
                  </a:lnTo>
                  <a:lnTo>
                    <a:pt x="146547" y="1878592"/>
                  </a:lnTo>
                  <a:lnTo>
                    <a:pt x="110653" y="1851509"/>
                  </a:lnTo>
                  <a:lnTo>
                    <a:pt x="78916" y="1819772"/>
                  </a:lnTo>
                  <a:lnTo>
                    <a:pt x="51833" y="1783877"/>
                  </a:lnTo>
                  <a:lnTo>
                    <a:pt x="29902" y="1744324"/>
                  </a:lnTo>
                  <a:lnTo>
                    <a:pt x="13621" y="1701608"/>
                  </a:lnTo>
                  <a:lnTo>
                    <a:pt x="3488" y="1656229"/>
                  </a:lnTo>
                  <a:lnTo>
                    <a:pt x="0" y="1608683"/>
                  </a:lnTo>
                  <a:lnTo>
                    <a:pt x="0" y="32181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9379" y="1370838"/>
            <a:ext cx="10771505" cy="2428875"/>
            <a:chOff x="569379" y="1370838"/>
            <a:chExt cx="10771505" cy="2428875"/>
          </a:xfrm>
        </p:grpSpPr>
        <p:sp>
          <p:nvSpPr>
            <p:cNvPr id="6" name="object 6"/>
            <p:cNvSpPr/>
            <p:nvPr/>
          </p:nvSpPr>
          <p:spPr>
            <a:xfrm>
              <a:off x="575729" y="1377188"/>
              <a:ext cx="10758805" cy="2416175"/>
            </a:xfrm>
            <a:custGeom>
              <a:avLst/>
              <a:gdLst/>
              <a:ahLst/>
              <a:cxnLst/>
              <a:rect l="l" t="t" r="r" b="b"/>
              <a:pathLst>
                <a:path w="10758805" h="2416175">
                  <a:moveTo>
                    <a:pt x="10355668" y="0"/>
                  </a:moveTo>
                  <a:lnTo>
                    <a:pt x="402653" y="0"/>
                  </a:lnTo>
                  <a:lnTo>
                    <a:pt x="355696" y="2709"/>
                  </a:lnTo>
                  <a:lnTo>
                    <a:pt x="310329" y="10638"/>
                  </a:lnTo>
                  <a:lnTo>
                    <a:pt x="266856" y="23481"/>
                  </a:lnTo>
                  <a:lnTo>
                    <a:pt x="225577" y="40939"/>
                  </a:lnTo>
                  <a:lnTo>
                    <a:pt x="186796" y="62707"/>
                  </a:lnTo>
                  <a:lnTo>
                    <a:pt x="150815" y="88484"/>
                  </a:lnTo>
                  <a:lnTo>
                    <a:pt x="117935" y="117967"/>
                  </a:lnTo>
                  <a:lnTo>
                    <a:pt x="88459" y="150853"/>
                  </a:lnTo>
                  <a:lnTo>
                    <a:pt x="62688" y="186841"/>
                  </a:lnTo>
                  <a:lnTo>
                    <a:pt x="40926" y="225628"/>
                  </a:lnTo>
                  <a:lnTo>
                    <a:pt x="23474" y="266912"/>
                  </a:lnTo>
                  <a:lnTo>
                    <a:pt x="10634" y="310389"/>
                  </a:lnTo>
                  <a:lnTo>
                    <a:pt x="2708" y="355758"/>
                  </a:lnTo>
                  <a:lnTo>
                    <a:pt x="0" y="402716"/>
                  </a:lnTo>
                  <a:lnTo>
                    <a:pt x="0" y="2013203"/>
                  </a:lnTo>
                  <a:lnTo>
                    <a:pt x="2708" y="2060162"/>
                  </a:lnTo>
                  <a:lnTo>
                    <a:pt x="10634" y="2105531"/>
                  </a:lnTo>
                  <a:lnTo>
                    <a:pt x="23474" y="2149008"/>
                  </a:lnTo>
                  <a:lnTo>
                    <a:pt x="40926" y="2190292"/>
                  </a:lnTo>
                  <a:lnTo>
                    <a:pt x="62688" y="2229079"/>
                  </a:lnTo>
                  <a:lnTo>
                    <a:pt x="88459" y="2265067"/>
                  </a:lnTo>
                  <a:lnTo>
                    <a:pt x="117935" y="2297953"/>
                  </a:lnTo>
                  <a:lnTo>
                    <a:pt x="150815" y="2327436"/>
                  </a:lnTo>
                  <a:lnTo>
                    <a:pt x="186796" y="2353213"/>
                  </a:lnTo>
                  <a:lnTo>
                    <a:pt x="225577" y="2374981"/>
                  </a:lnTo>
                  <a:lnTo>
                    <a:pt x="266856" y="2392439"/>
                  </a:lnTo>
                  <a:lnTo>
                    <a:pt x="310329" y="2405282"/>
                  </a:lnTo>
                  <a:lnTo>
                    <a:pt x="355696" y="2413211"/>
                  </a:lnTo>
                  <a:lnTo>
                    <a:pt x="402653" y="2415921"/>
                  </a:lnTo>
                  <a:lnTo>
                    <a:pt x="10355668" y="2415921"/>
                  </a:lnTo>
                  <a:lnTo>
                    <a:pt x="10402625" y="2413211"/>
                  </a:lnTo>
                  <a:lnTo>
                    <a:pt x="10447989" y="2405282"/>
                  </a:lnTo>
                  <a:lnTo>
                    <a:pt x="10491458" y="2392439"/>
                  </a:lnTo>
                  <a:lnTo>
                    <a:pt x="10532732" y="2374981"/>
                  </a:lnTo>
                  <a:lnTo>
                    <a:pt x="10571507" y="2353213"/>
                  </a:lnTo>
                  <a:lnTo>
                    <a:pt x="10607482" y="2327436"/>
                  </a:lnTo>
                  <a:lnTo>
                    <a:pt x="10640355" y="2297953"/>
                  </a:lnTo>
                  <a:lnTo>
                    <a:pt x="10669824" y="2265067"/>
                  </a:lnTo>
                  <a:lnTo>
                    <a:pt x="10695588" y="2229079"/>
                  </a:lnTo>
                  <a:lnTo>
                    <a:pt x="10717344" y="2190292"/>
                  </a:lnTo>
                  <a:lnTo>
                    <a:pt x="10734791" y="2149008"/>
                  </a:lnTo>
                  <a:lnTo>
                    <a:pt x="10747627" y="2105531"/>
                  </a:lnTo>
                  <a:lnTo>
                    <a:pt x="10755550" y="2060162"/>
                  </a:lnTo>
                  <a:lnTo>
                    <a:pt x="10758258" y="2013203"/>
                  </a:lnTo>
                  <a:lnTo>
                    <a:pt x="10758258" y="402716"/>
                  </a:lnTo>
                  <a:lnTo>
                    <a:pt x="10755550" y="355758"/>
                  </a:lnTo>
                  <a:lnTo>
                    <a:pt x="10747627" y="310389"/>
                  </a:lnTo>
                  <a:lnTo>
                    <a:pt x="10734791" y="266912"/>
                  </a:lnTo>
                  <a:lnTo>
                    <a:pt x="10717344" y="225628"/>
                  </a:lnTo>
                  <a:lnTo>
                    <a:pt x="10695588" y="186841"/>
                  </a:lnTo>
                  <a:lnTo>
                    <a:pt x="10669824" y="150853"/>
                  </a:lnTo>
                  <a:lnTo>
                    <a:pt x="10640355" y="117967"/>
                  </a:lnTo>
                  <a:lnTo>
                    <a:pt x="10607482" y="88484"/>
                  </a:lnTo>
                  <a:lnTo>
                    <a:pt x="10571507" y="62707"/>
                  </a:lnTo>
                  <a:lnTo>
                    <a:pt x="10532732" y="40939"/>
                  </a:lnTo>
                  <a:lnTo>
                    <a:pt x="10491458" y="23481"/>
                  </a:lnTo>
                  <a:lnTo>
                    <a:pt x="10447989" y="10638"/>
                  </a:lnTo>
                  <a:lnTo>
                    <a:pt x="10402625" y="2709"/>
                  </a:lnTo>
                  <a:lnTo>
                    <a:pt x="1035566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729" y="1377188"/>
              <a:ext cx="10758805" cy="2416175"/>
            </a:xfrm>
            <a:custGeom>
              <a:avLst/>
              <a:gdLst/>
              <a:ahLst/>
              <a:cxnLst/>
              <a:rect l="l" t="t" r="r" b="b"/>
              <a:pathLst>
                <a:path w="10758805" h="2416175">
                  <a:moveTo>
                    <a:pt x="0" y="402716"/>
                  </a:moveTo>
                  <a:lnTo>
                    <a:pt x="2708" y="355758"/>
                  </a:lnTo>
                  <a:lnTo>
                    <a:pt x="10634" y="310389"/>
                  </a:lnTo>
                  <a:lnTo>
                    <a:pt x="23474" y="266912"/>
                  </a:lnTo>
                  <a:lnTo>
                    <a:pt x="40926" y="225628"/>
                  </a:lnTo>
                  <a:lnTo>
                    <a:pt x="62688" y="186841"/>
                  </a:lnTo>
                  <a:lnTo>
                    <a:pt x="88459" y="150853"/>
                  </a:lnTo>
                  <a:lnTo>
                    <a:pt x="117935" y="117967"/>
                  </a:lnTo>
                  <a:lnTo>
                    <a:pt x="150815" y="88484"/>
                  </a:lnTo>
                  <a:lnTo>
                    <a:pt x="186796" y="62707"/>
                  </a:lnTo>
                  <a:lnTo>
                    <a:pt x="225577" y="40939"/>
                  </a:lnTo>
                  <a:lnTo>
                    <a:pt x="266856" y="23481"/>
                  </a:lnTo>
                  <a:lnTo>
                    <a:pt x="310329" y="10638"/>
                  </a:lnTo>
                  <a:lnTo>
                    <a:pt x="355696" y="2709"/>
                  </a:lnTo>
                  <a:lnTo>
                    <a:pt x="402653" y="0"/>
                  </a:lnTo>
                  <a:lnTo>
                    <a:pt x="10355668" y="0"/>
                  </a:lnTo>
                  <a:lnTo>
                    <a:pt x="10402625" y="2709"/>
                  </a:lnTo>
                  <a:lnTo>
                    <a:pt x="10447989" y="10638"/>
                  </a:lnTo>
                  <a:lnTo>
                    <a:pt x="10491458" y="23481"/>
                  </a:lnTo>
                  <a:lnTo>
                    <a:pt x="10532732" y="40939"/>
                  </a:lnTo>
                  <a:lnTo>
                    <a:pt x="10571507" y="62707"/>
                  </a:lnTo>
                  <a:lnTo>
                    <a:pt x="10607482" y="88484"/>
                  </a:lnTo>
                  <a:lnTo>
                    <a:pt x="10640355" y="117967"/>
                  </a:lnTo>
                  <a:lnTo>
                    <a:pt x="10669824" y="150853"/>
                  </a:lnTo>
                  <a:lnTo>
                    <a:pt x="10695588" y="186841"/>
                  </a:lnTo>
                  <a:lnTo>
                    <a:pt x="10717344" y="225628"/>
                  </a:lnTo>
                  <a:lnTo>
                    <a:pt x="10734791" y="266912"/>
                  </a:lnTo>
                  <a:lnTo>
                    <a:pt x="10747627" y="310389"/>
                  </a:lnTo>
                  <a:lnTo>
                    <a:pt x="10755550" y="355758"/>
                  </a:lnTo>
                  <a:lnTo>
                    <a:pt x="10758258" y="402716"/>
                  </a:lnTo>
                  <a:lnTo>
                    <a:pt x="10758258" y="2013203"/>
                  </a:lnTo>
                  <a:lnTo>
                    <a:pt x="10755550" y="2060162"/>
                  </a:lnTo>
                  <a:lnTo>
                    <a:pt x="10747627" y="2105531"/>
                  </a:lnTo>
                  <a:lnTo>
                    <a:pt x="10734791" y="2149008"/>
                  </a:lnTo>
                  <a:lnTo>
                    <a:pt x="10717344" y="2190292"/>
                  </a:lnTo>
                  <a:lnTo>
                    <a:pt x="10695588" y="2229079"/>
                  </a:lnTo>
                  <a:lnTo>
                    <a:pt x="10669824" y="2265067"/>
                  </a:lnTo>
                  <a:lnTo>
                    <a:pt x="10640355" y="2297953"/>
                  </a:lnTo>
                  <a:lnTo>
                    <a:pt x="10607482" y="2327436"/>
                  </a:lnTo>
                  <a:lnTo>
                    <a:pt x="10571507" y="2353213"/>
                  </a:lnTo>
                  <a:lnTo>
                    <a:pt x="10532732" y="2374981"/>
                  </a:lnTo>
                  <a:lnTo>
                    <a:pt x="10491458" y="2392439"/>
                  </a:lnTo>
                  <a:lnTo>
                    <a:pt x="10447989" y="2405282"/>
                  </a:lnTo>
                  <a:lnTo>
                    <a:pt x="10402625" y="2413211"/>
                  </a:lnTo>
                  <a:lnTo>
                    <a:pt x="10355668" y="2415921"/>
                  </a:lnTo>
                  <a:lnTo>
                    <a:pt x="402653" y="2415921"/>
                  </a:lnTo>
                  <a:lnTo>
                    <a:pt x="355696" y="2413211"/>
                  </a:lnTo>
                  <a:lnTo>
                    <a:pt x="310329" y="2405282"/>
                  </a:lnTo>
                  <a:lnTo>
                    <a:pt x="266856" y="2392439"/>
                  </a:lnTo>
                  <a:lnTo>
                    <a:pt x="225577" y="2374981"/>
                  </a:lnTo>
                  <a:lnTo>
                    <a:pt x="186796" y="2353213"/>
                  </a:lnTo>
                  <a:lnTo>
                    <a:pt x="150815" y="2327436"/>
                  </a:lnTo>
                  <a:lnTo>
                    <a:pt x="117935" y="2297953"/>
                  </a:lnTo>
                  <a:lnTo>
                    <a:pt x="88459" y="2265067"/>
                  </a:lnTo>
                  <a:lnTo>
                    <a:pt x="62688" y="2229079"/>
                  </a:lnTo>
                  <a:lnTo>
                    <a:pt x="40926" y="2190292"/>
                  </a:lnTo>
                  <a:lnTo>
                    <a:pt x="23474" y="2149008"/>
                  </a:lnTo>
                  <a:lnTo>
                    <a:pt x="10634" y="2105531"/>
                  </a:lnTo>
                  <a:lnTo>
                    <a:pt x="2708" y="2060162"/>
                  </a:lnTo>
                  <a:lnTo>
                    <a:pt x="0" y="2013203"/>
                  </a:lnTo>
                  <a:lnTo>
                    <a:pt x="0" y="40271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7062" y="225628"/>
            <a:ext cx="6868795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75"/>
              </a:lnSpc>
              <a:spcBef>
                <a:spcPts val="95"/>
              </a:spcBef>
            </a:pPr>
            <a:r>
              <a:rPr sz="3400" dirty="0"/>
              <a:t>Особенности</a:t>
            </a:r>
            <a:r>
              <a:rPr sz="3400" spc="-80" dirty="0"/>
              <a:t> </a:t>
            </a:r>
            <a:r>
              <a:rPr sz="3400" spc="-10" dirty="0"/>
              <a:t>реализации</a:t>
            </a:r>
            <a:endParaRPr sz="3400"/>
          </a:p>
          <a:p>
            <a:pPr marL="12700">
              <a:lnSpc>
                <a:spcPts val="3880"/>
              </a:lnSpc>
            </a:pPr>
            <a:r>
              <a:rPr sz="3400" spc="-25" dirty="0"/>
              <a:t>системно-</a:t>
            </a:r>
            <a:r>
              <a:rPr sz="3400" spc="-10" dirty="0"/>
              <a:t>деятельностного</a:t>
            </a:r>
            <a:r>
              <a:rPr sz="3400" spc="-90" dirty="0"/>
              <a:t> </a:t>
            </a:r>
            <a:r>
              <a:rPr sz="3400" spc="-10" dirty="0"/>
              <a:t>подхода:</a:t>
            </a:r>
            <a:endParaRPr sz="3400"/>
          </a:p>
        </p:txBody>
      </p:sp>
      <p:sp>
        <p:nvSpPr>
          <p:cNvPr id="10" name="object 10"/>
          <p:cNvSpPr txBox="1"/>
          <p:nvPr/>
        </p:nvSpPr>
        <p:spPr>
          <a:xfrm>
            <a:off x="727963" y="1346149"/>
            <a:ext cx="9961880" cy="44456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3500" marR="6350" algn="just">
              <a:lnSpc>
                <a:spcPts val="3030"/>
              </a:lnSpc>
              <a:spcBef>
                <a:spcPts val="475"/>
              </a:spcBef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Ключевой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технологический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элемент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системно-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деятельностного </a:t>
            </a:r>
            <a:r>
              <a:rPr sz="28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подхода:</a:t>
            </a:r>
            <a:r>
              <a:rPr sz="2800" b="1" spc="-1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ситуация</a:t>
            </a:r>
            <a:r>
              <a:rPr sz="2800" b="1" spc="-1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актуального</a:t>
            </a:r>
            <a:r>
              <a:rPr sz="2800" b="1" spc="-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активизирующего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затруднения, организованная</a:t>
            </a:r>
            <a:r>
              <a:rPr sz="2800" b="1" spc="-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деятельность</a:t>
            </a:r>
            <a:r>
              <a:rPr sz="28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выдвижению</a:t>
            </a:r>
            <a:r>
              <a:rPr sz="2800" b="1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идей,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гипотез,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3500" algn="just">
              <a:lnSpc>
                <a:spcPts val="2800"/>
              </a:lnSpc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версий,</a:t>
            </a:r>
            <a:r>
              <a:rPr sz="2800" b="1" spc="-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целью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которой</a:t>
            </a:r>
            <a:r>
              <a:rPr sz="2800" b="1" spc="-1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является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получение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личного</a:t>
            </a:r>
            <a:r>
              <a:rPr sz="2800" b="1" spc="-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образова-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3500" marR="385445" algn="just">
              <a:lnSpc>
                <a:spcPts val="3020"/>
              </a:lnSpc>
              <a:spcBef>
                <a:spcPts val="215"/>
              </a:spcBef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тельного</a:t>
            </a:r>
            <a:r>
              <a:rPr sz="2800" b="1" spc="-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результата,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выраженного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продуктах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деятельности (схемах,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моделях,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текстах,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проектах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пр.)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0000"/>
              </a:lnSpc>
              <a:spcBef>
                <a:spcPts val="2840"/>
              </a:spcBef>
            </a:pP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Ведущие</a:t>
            </a:r>
            <a:r>
              <a:rPr sz="2800" b="1" spc="-1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профессиональные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умения</a:t>
            </a:r>
            <a:r>
              <a:rPr sz="2800" b="1" spc="-1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учителя:</a:t>
            </a:r>
            <a:r>
              <a:rPr sz="2800" b="1" spc="-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конструирование эвристической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ситуации,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применение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методов,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которые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позволяют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учащемуся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самому</a:t>
            </a:r>
            <a:r>
              <a:rPr sz="2800" b="1" spc="-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искать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осознавать</a:t>
            </a:r>
            <a:r>
              <a:rPr sz="2800" b="1" spc="-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подходящие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него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способы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решения</a:t>
            </a:r>
            <a:r>
              <a:rPr sz="28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проблем.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379" y="2861055"/>
            <a:ext cx="10793730" cy="1943100"/>
            <a:chOff x="569379" y="2861055"/>
            <a:chExt cx="10793730" cy="1943100"/>
          </a:xfrm>
        </p:grpSpPr>
        <p:sp>
          <p:nvSpPr>
            <p:cNvPr id="3" name="object 3"/>
            <p:cNvSpPr/>
            <p:nvPr/>
          </p:nvSpPr>
          <p:spPr>
            <a:xfrm>
              <a:off x="575729" y="2867405"/>
              <a:ext cx="10781030" cy="1930400"/>
            </a:xfrm>
            <a:custGeom>
              <a:avLst/>
              <a:gdLst/>
              <a:ahLst/>
              <a:cxnLst/>
              <a:rect l="l" t="t" r="r" b="b"/>
              <a:pathLst>
                <a:path w="10781030" h="1930400">
                  <a:moveTo>
                    <a:pt x="10459173" y="0"/>
                  </a:moveTo>
                  <a:lnTo>
                    <a:pt x="321741" y="0"/>
                  </a:lnTo>
                  <a:lnTo>
                    <a:pt x="274198" y="3487"/>
                  </a:lnTo>
                  <a:lnTo>
                    <a:pt x="228821" y="13619"/>
                  </a:lnTo>
                  <a:lnTo>
                    <a:pt x="186106" y="29897"/>
                  </a:lnTo>
                  <a:lnTo>
                    <a:pt x="146553" y="51824"/>
                  </a:lnTo>
                  <a:lnTo>
                    <a:pt x="110658" y="78902"/>
                  </a:lnTo>
                  <a:lnTo>
                    <a:pt x="78920" y="110634"/>
                  </a:lnTo>
                  <a:lnTo>
                    <a:pt x="51836" y="146523"/>
                  </a:lnTo>
                  <a:lnTo>
                    <a:pt x="29904" y="186070"/>
                  </a:lnTo>
                  <a:lnTo>
                    <a:pt x="13622" y="228779"/>
                  </a:lnTo>
                  <a:lnTo>
                    <a:pt x="3488" y="274152"/>
                  </a:lnTo>
                  <a:lnTo>
                    <a:pt x="0" y="321691"/>
                  </a:lnTo>
                  <a:lnTo>
                    <a:pt x="0" y="1608582"/>
                  </a:lnTo>
                  <a:lnTo>
                    <a:pt x="3488" y="1656152"/>
                  </a:lnTo>
                  <a:lnTo>
                    <a:pt x="13622" y="1701550"/>
                  </a:lnTo>
                  <a:lnTo>
                    <a:pt x="29904" y="1744280"/>
                  </a:lnTo>
                  <a:lnTo>
                    <a:pt x="51836" y="1783843"/>
                  </a:lnTo>
                  <a:lnTo>
                    <a:pt x="78920" y="1819744"/>
                  </a:lnTo>
                  <a:lnTo>
                    <a:pt x="110658" y="1851485"/>
                  </a:lnTo>
                  <a:lnTo>
                    <a:pt x="146553" y="1878569"/>
                  </a:lnTo>
                  <a:lnTo>
                    <a:pt x="186106" y="1900499"/>
                  </a:lnTo>
                  <a:lnTo>
                    <a:pt x="228821" y="1916779"/>
                  </a:lnTo>
                  <a:lnTo>
                    <a:pt x="274198" y="1926912"/>
                  </a:lnTo>
                  <a:lnTo>
                    <a:pt x="321741" y="1930400"/>
                  </a:lnTo>
                  <a:lnTo>
                    <a:pt x="10459173" y="1930400"/>
                  </a:lnTo>
                  <a:lnTo>
                    <a:pt x="10506712" y="1926912"/>
                  </a:lnTo>
                  <a:lnTo>
                    <a:pt x="10552085" y="1916779"/>
                  </a:lnTo>
                  <a:lnTo>
                    <a:pt x="10594794" y="1900499"/>
                  </a:lnTo>
                  <a:lnTo>
                    <a:pt x="10634341" y="1878569"/>
                  </a:lnTo>
                  <a:lnTo>
                    <a:pt x="10670230" y="1851485"/>
                  </a:lnTo>
                  <a:lnTo>
                    <a:pt x="10701962" y="1819744"/>
                  </a:lnTo>
                  <a:lnTo>
                    <a:pt x="10729040" y="1783843"/>
                  </a:lnTo>
                  <a:lnTo>
                    <a:pt x="10750967" y="1744280"/>
                  </a:lnTo>
                  <a:lnTo>
                    <a:pt x="10767245" y="1701550"/>
                  </a:lnTo>
                  <a:lnTo>
                    <a:pt x="10777377" y="1656152"/>
                  </a:lnTo>
                  <a:lnTo>
                    <a:pt x="10780864" y="1608582"/>
                  </a:lnTo>
                  <a:lnTo>
                    <a:pt x="10780864" y="321691"/>
                  </a:lnTo>
                  <a:lnTo>
                    <a:pt x="10777377" y="274152"/>
                  </a:lnTo>
                  <a:lnTo>
                    <a:pt x="10767245" y="228779"/>
                  </a:lnTo>
                  <a:lnTo>
                    <a:pt x="10750967" y="186070"/>
                  </a:lnTo>
                  <a:lnTo>
                    <a:pt x="10729040" y="146523"/>
                  </a:lnTo>
                  <a:lnTo>
                    <a:pt x="10701962" y="110634"/>
                  </a:lnTo>
                  <a:lnTo>
                    <a:pt x="10670230" y="78902"/>
                  </a:lnTo>
                  <a:lnTo>
                    <a:pt x="10634341" y="51824"/>
                  </a:lnTo>
                  <a:lnTo>
                    <a:pt x="10594794" y="29897"/>
                  </a:lnTo>
                  <a:lnTo>
                    <a:pt x="10552085" y="13619"/>
                  </a:lnTo>
                  <a:lnTo>
                    <a:pt x="10506712" y="3487"/>
                  </a:lnTo>
                  <a:lnTo>
                    <a:pt x="1045917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729" y="2867405"/>
              <a:ext cx="10781030" cy="1930400"/>
            </a:xfrm>
            <a:custGeom>
              <a:avLst/>
              <a:gdLst/>
              <a:ahLst/>
              <a:cxnLst/>
              <a:rect l="l" t="t" r="r" b="b"/>
              <a:pathLst>
                <a:path w="10781030" h="1930400">
                  <a:moveTo>
                    <a:pt x="0" y="321691"/>
                  </a:moveTo>
                  <a:lnTo>
                    <a:pt x="3488" y="274152"/>
                  </a:lnTo>
                  <a:lnTo>
                    <a:pt x="13622" y="228779"/>
                  </a:lnTo>
                  <a:lnTo>
                    <a:pt x="29904" y="186070"/>
                  </a:lnTo>
                  <a:lnTo>
                    <a:pt x="51836" y="146523"/>
                  </a:lnTo>
                  <a:lnTo>
                    <a:pt x="78920" y="110634"/>
                  </a:lnTo>
                  <a:lnTo>
                    <a:pt x="110658" y="78902"/>
                  </a:lnTo>
                  <a:lnTo>
                    <a:pt x="146553" y="51824"/>
                  </a:lnTo>
                  <a:lnTo>
                    <a:pt x="186106" y="29897"/>
                  </a:lnTo>
                  <a:lnTo>
                    <a:pt x="228821" y="13619"/>
                  </a:lnTo>
                  <a:lnTo>
                    <a:pt x="274198" y="3487"/>
                  </a:lnTo>
                  <a:lnTo>
                    <a:pt x="321741" y="0"/>
                  </a:lnTo>
                  <a:lnTo>
                    <a:pt x="10459173" y="0"/>
                  </a:lnTo>
                  <a:lnTo>
                    <a:pt x="10506712" y="3487"/>
                  </a:lnTo>
                  <a:lnTo>
                    <a:pt x="10552085" y="13619"/>
                  </a:lnTo>
                  <a:lnTo>
                    <a:pt x="10594794" y="29897"/>
                  </a:lnTo>
                  <a:lnTo>
                    <a:pt x="10634341" y="51824"/>
                  </a:lnTo>
                  <a:lnTo>
                    <a:pt x="10670230" y="78902"/>
                  </a:lnTo>
                  <a:lnTo>
                    <a:pt x="10701962" y="110634"/>
                  </a:lnTo>
                  <a:lnTo>
                    <a:pt x="10729040" y="146523"/>
                  </a:lnTo>
                  <a:lnTo>
                    <a:pt x="10750967" y="186070"/>
                  </a:lnTo>
                  <a:lnTo>
                    <a:pt x="10767245" y="228779"/>
                  </a:lnTo>
                  <a:lnTo>
                    <a:pt x="10777377" y="274152"/>
                  </a:lnTo>
                  <a:lnTo>
                    <a:pt x="10780864" y="321691"/>
                  </a:lnTo>
                  <a:lnTo>
                    <a:pt x="10780864" y="1608582"/>
                  </a:lnTo>
                  <a:lnTo>
                    <a:pt x="10777377" y="1656152"/>
                  </a:lnTo>
                  <a:lnTo>
                    <a:pt x="10767245" y="1701550"/>
                  </a:lnTo>
                  <a:lnTo>
                    <a:pt x="10750967" y="1744280"/>
                  </a:lnTo>
                  <a:lnTo>
                    <a:pt x="10729040" y="1783843"/>
                  </a:lnTo>
                  <a:lnTo>
                    <a:pt x="10701962" y="1819744"/>
                  </a:lnTo>
                  <a:lnTo>
                    <a:pt x="10670230" y="1851485"/>
                  </a:lnTo>
                  <a:lnTo>
                    <a:pt x="10634341" y="1878569"/>
                  </a:lnTo>
                  <a:lnTo>
                    <a:pt x="10594794" y="1900499"/>
                  </a:lnTo>
                  <a:lnTo>
                    <a:pt x="10552085" y="1916779"/>
                  </a:lnTo>
                  <a:lnTo>
                    <a:pt x="10506712" y="1926912"/>
                  </a:lnTo>
                  <a:lnTo>
                    <a:pt x="10459173" y="1930400"/>
                  </a:lnTo>
                  <a:lnTo>
                    <a:pt x="321741" y="1930400"/>
                  </a:lnTo>
                  <a:lnTo>
                    <a:pt x="274198" y="1926912"/>
                  </a:lnTo>
                  <a:lnTo>
                    <a:pt x="228821" y="1916779"/>
                  </a:lnTo>
                  <a:lnTo>
                    <a:pt x="186106" y="1900499"/>
                  </a:lnTo>
                  <a:lnTo>
                    <a:pt x="146553" y="1878569"/>
                  </a:lnTo>
                  <a:lnTo>
                    <a:pt x="110658" y="1851485"/>
                  </a:lnTo>
                  <a:lnTo>
                    <a:pt x="78920" y="1819744"/>
                  </a:lnTo>
                  <a:lnTo>
                    <a:pt x="51836" y="1783843"/>
                  </a:lnTo>
                  <a:lnTo>
                    <a:pt x="29904" y="1744280"/>
                  </a:lnTo>
                  <a:lnTo>
                    <a:pt x="13622" y="1701550"/>
                  </a:lnTo>
                  <a:lnTo>
                    <a:pt x="3488" y="1656152"/>
                  </a:lnTo>
                  <a:lnTo>
                    <a:pt x="0" y="1608582"/>
                  </a:lnTo>
                  <a:lnTo>
                    <a:pt x="0" y="32169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9379" y="1483741"/>
            <a:ext cx="10771505" cy="983615"/>
            <a:chOff x="569379" y="1483741"/>
            <a:chExt cx="10771505" cy="983615"/>
          </a:xfrm>
        </p:grpSpPr>
        <p:sp>
          <p:nvSpPr>
            <p:cNvPr id="6" name="object 6"/>
            <p:cNvSpPr/>
            <p:nvPr/>
          </p:nvSpPr>
          <p:spPr>
            <a:xfrm>
              <a:off x="575729" y="1490091"/>
              <a:ext cx="10758805" cy="970915"/>
            </a:xfrm>
            <a:custGeom>
              <a:avLst/>
              <a:gdLst/>
              <a:ahLst/>
              <a:cxnLst/>
              <a:rect l="l" t="t" r="r" b="b"/>
              <a:pathLst>
                <a:path w="10758805" h="970914">
                  <a:moveTo>
                    <a:pt x="10596460" y="0"/>
                  </a:moveTo>
                  <a:lnTo>
                    <a:pt x="161810" y="0"/>
                  </a:lnTo>
                  <a:lnTo>
                    <a:pt x="118797" y="5784"/>
                  </a:lnTo>
                  <a:lnTo>
                    <a:pt x="80145" y="22107"/>
                  </a:lnTo>
                  <a:lnTo>
                    <a:pt x="47396" y="47418"/>
                  </a:lnTo>
                  <a:lnTo>
                    <a:pt x="22093" y="80169"/>
                  </a:lnTo>
                  <a:lnTo>
                    <a:pt x="5780" y="118812"/>
                  </a:lnTo>
                  <a:lnTo>
                    <a:pt x="0" y="161798"/>
                  </a:lnTo>
                  <a:lnTo>
                    <a:pt x="0" y="809117"/>
                  </a:lnTo>
                  <a:lnTo>
                    <a:pt x="5780" y="852102"/>
                  </a:lnTo>
                  <a:lnTo>
                    <a:pt x="22093" y="890745"/>
                  </a:lnTo>
                  <a:lnTo>
                    <a:pt x="47396" y="923496"/>
                  </a:lnTo>
                  <a:lnTo>
                    <a:pt x="80145" y="948807"/>
                  </a:lnTo>
                  <a:lnTo>
                    <a:pt x="118797" y="965130"/>
                  </a:lnTo>
                  <a:lnTo>
                    <a:pt x="161810" y="970914"/>
                  </a:lnTo>
                  <a:lnTo>
                    <a:pt x="10596460" y="970914"/>
                  </a:lnTo>
                  <a:lnTo>
                    <a:pt x="10639490" y="965130"/>
                  </a:lnTo>
                  <a:lnTo>
                    <a:pt x="10678145" y="948807"/>
                  </a:lnTo>
                  <a:lnTo>
                    <a:pt x="10710887" y="923496"/>
                  </a:lnTo>
                  <a:lnTo>
                    <a:pt x="10736179" y="890745"/>
                  </a:lnTo>
                  <a:lnTo>
                    <a:pt x="10752482" y="852102"/>
                  </a:lnTo>
                  <a:lnTo>
                    <a:pt x="10758258" y="809117"/>
                  </a:lnTo>
                  <a:lnTo>
                    <a:pt x="10758258" y="161798"/>
                  </a:lnTo>
                  <a:lnTo>
                    <a:pt x="10752482" y="118812"/>
                  </a:lnTo>
                  <a:lnTo>
                    <a:pt x="10736179" y="80169"/>
                  </a:lnTo>
                  <a:lnTo>
                    <a:pt x="10710887" y="47418"/>
                  </a:lnTo>
                  <a:lnTo>
                    <a:pt x="10678145" y="22107"/>
                  </a:lnTo>
                  <a:lnTo>
                    <a:pt x="10639490" y="5784"/>
                  </a:lnTo>
                  <a:lnTo>
                    <a:pt x="1059646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729" y="1490091"/>
              <a:ext cx="10758805" cy="970915"/>
            </a:xfrm>
            <a:custGeom>
              <a:avLst/>
              <a:gdLst/>
              <a:ahLst/>
              <a:cxnLst/>
              <a:rect l="l" t="t" r="r" b="b"/>
              <a:pathLst>
                <a:path w="10758805" h="970914">
                  <a:moveTo>
                    <a:pt x="0" y="161798"/>
                  </a:moveTo>
                  <a:lnTo>
                    <a:pt x="5780" y="118812"/>
                  </a:lnTo>
                  <a:lnTo>
                    <a:pt x="22093" y="80169"/>
                  </a:lnTo>
                  <a:lnTo>
                    <a:pt x="47396" y="47418"/>
                  </a:lnTo>
                  <a:lnTo>
                    <a:pt x="80145" y="22107"/>
                  </a:lnTo>
                  <a:lnTo>
                    <a:pt x="118797" y="5784"/>
                  </a:lnTo>
                  <a:lnTo>
                    <a:pt x="161810" y="0"/>
                  </a:lnTo>
                  <a:lnTo>
                    <a:pt x="10596460" y="0"/>
                  </a:lnTo>
                  <a:lnTo>
                    <a:pt x="10639490" y="5784"/>
                  </a:lnTo>
                  <a:lnTo>
                    <a:pt x="10678145" y="22107"/>
                  </a:lnTo>
                  <a:lnTo>
                    <a:pt x="10710887" y="47418"/>
                  </a:lnTo>
                  <a:lnTo>
                    <a:pt x="10736179" y="80169"/>
                  </a:lnTo>
                  <a:lnTo>
                    <a:pt x="10752482" y="118812"/>
                  </a:lnTo>
                  <a:lnTo>
                    <a:pt x="10758258" y="161798"/>
                  </a:lnTo>
                  <a:lnTo>
                    <a:pt x="10758258" y="809117"/>
                  </a:lnTo>
                  <a:lnTo>
                    <a:pt x="10752482" y="852102"/>
                  </a:lnTo>
                  <a:lnTo>
                    <a:pt x="10736179" y="890745"/>
                  </a:lnTo>
                  <a:lnTo>
                    <a:pt x="10710887" y="923496"/>
                  </a:lnTo>
                  <a:lnTo>
                    <a:pt x="10678145" y="948807"/>
                  </a:lnTo>
                  <a:lnTo>
                    <a:pt x="10639490" y="965130"/>
                  </a:lnTo>
                  <a:lnTo>
                    <a:pt x="10596460" y="970914"/>
                  </a:lnTo>
                  <a:lnTo>
                    <a:pt x="161810" y="970914"/>
                  </a:lnTo>
                  <a:lnTo>
                    <a:pt x="118797" y="965130"/>
                  </a:lnTo>
                  <a:lnTo>
                    <a:pt x="80145" y="948807"/>
                  </a:lnTo>
                  <a:lnTo>
                    <a:pt x="47396" y="923496"/>
                  </a:lnTo>
                  <a:lnTo>
                    <a:pt x="22093" y="890745"/>
                  </a:lnTo>
                  <a:lnTo>
                    <a:pt x="5780" y="852102"/>
                  </a:lnTo>
                  <a:lnTo>
                    <a:pt x="0" y="809117"/>
                  </a:lnTo>
                  <a:lnTo>
                    <a:pt x="0" y="161798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7062" y="225628"/>
            <a:ext cx="6857365" cy="1010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555"/>
              </a:spcBef>
            </a:pPr>
            <a:r>
              <a:rPr sz="3400" spc="-25" dirty="0"/>
              <a:t>Системно-</a:t>
            </a:r>
            <a:r>
              <a:rPr sz="3400" spc="-10" dirty="0"/>
              <a:t>деятельностный</a:t>
            </a:r>
            <a:r>
              <a:rPr sz="3400" spc="-114" dirty="0"/>
              <a:t> </a:t>
            </a:r>
            <a:r>
              <a:rPr sz="3400" spc="-20" dirty="0"/>
              <a:t>подход</a:t>
            </a:r>
            <a:r>
              <a:rPr sz="3400" spc="-125" dirty="0"/>
              <a:t> </a:t>
            </a:r>
            <a:r>
              <a:rPr sz="3400" spc="-50" dirty="0"/>
              <a:t>и </a:t>
            </a:r>
            <a:r>
              <a:rPr sz="3400" spc="-10" dirty="0"/>
              <a:t>универсальные</a:t>
            </a:r>
            <a:r>
              <a:rPr sz="3400" spc="-105" dirty="0"/>
              <a:t> </a:t>
            </a:r>
            <a:r>
              <a:rPr sz="3400" dirty="0"/>
              <a:t>учебные</a:t>
            </a:r>
            <a:r>
              <a:rPr sz="3400" spc="-100" dirty="0"/>
              <a:t> </a:t>
            </a:r>
            <a:r>
              <a:rPr sz="3400" spc="-10" dirty="0"/>
              <a:t>действия:</a:t>
            </a:r>
            <a:endParaRPr sz="3400"/>
          </a:p>
        </p:txBody>
      </p:sp>
      <p:sp>
        <p:nvSpPr>
          <p:cNvPr id="10" name="object 10"/>
          <p:cNvSpPr txBox="1"/>
          <p:nvPr/>
        </p:nvSpPr>
        <p:spPr>
          <a:xfrm>
            <a:off x="722172" y="1583562"/>
            <a:ext cx="9627870" cy="31127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Обучение,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развитие</a:t>
            </a:r>
            <a:r>
              <a:rPr sz="28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8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происходят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неразрывном единстве.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20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8415">
              <a:lnSpc>
                <a:spcPct val="100000"/>
              </a:lnSpc>
            </a:pP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1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процессе</a:t>
            </a:r>
            <a:r>
              <a:rPr sz="2800" b="1" spc="-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учебной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учащийся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осваивает: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19710" indent="-201295">
              <a:lnSpc>
                <a:spcPct val="100000"/>
              </a:lnSpc>
              <a:buFont typeface="Arial MT"/>
              <a:buChar char="•"/>
              <a:tabLst>
                <a:tab pos="21971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универсальные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познавательные</a:t>
            </a:r>
            <a:r>
              <a:rPr sz="2800" b="1" spc="-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учебные</a:t>
            </a:r>
            <a:r>
              <a:rPr sz="2800" b="1" spc="-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действия;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19710" indent="-201295">
              <a:lnSpc>
                <a:spcPct val="100000"/>
              </a:lnSpc>
              <a:buFont typeface="Arial MT"/>
              <a:buChar char="•"/>
              <a:tabLst>
                <a:tab pos="21971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универсальные</a:t>
            </a:r>
            <a:r>
              <a:rPr sz="28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коммуникативные</a:t>
            </a:r>
            <a:r>
              <a:rPr sz="28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учебные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действия;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19710" indent="-201295">
              <a:lnSpc>
                <a:spcPct val="100000"/>
              </a:lnSpc>
              <a:buFont typeface="Arial MT"/>
              <a:buChar char="•"/>
              <a:tabLst>
                <a:tab pos="21971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универсальные</a:t>
            </a:r>
            <a:r>
              <a:rPr sz="2800" b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регулятивные</a:t>
            </a:r>
            <a:r>
              <a:rPr sz="2800" b="1" spc="-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учебные</a:t>
            </a:r>
            <a:r>
              <a:rPr sz="2800" b="1" spc="-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действия.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8838" y="2629661"/>
            <a:ext cx="4003675" cy="814705"/>
            <a:chOff x="3148838" y="2629661"/>
            <a:chExt cx="4003675" cy="814705"/>
          </a:xfrm>
        </p:grpSpPr>
        <p:sp>
          <p:nvSpPr>
            <p:cNvPr id="3" name="object 3"/>
            <p:cNvSpPr/>
            <p:nvPr/>
          </p:nvSpPr>
          <p:spPr>
            <a:xfrm>
              <a:off x="3155188" y="2636011"/>
              <a:ext cx="3990975" cy="802005"/>
            </a:xfrm>
            <a:custGeom>
              <a:avLst/>
              <a:gdLst/>
              <a:ahLst/>
              <a:cxnLst/>
              <a:rect l="l" t="t" r="r" b="b"/>
              <a:pathLst>
                <a:path w="3990975" h="802004">
                  <a:moveTo>
                    <a:pt x="3857116" y="0"/>
                  </a:moveTo>
                  <a:lnTo>
                    <a:pt x="133603" y="0"/>
                  </a:lnTo>
                  <a:lnTo>
                    <a:pt x="91374" y="6798"/>
                  </a:lnTo>
                  <a:lnTo>
                    <a:pt x="54699" y="25733"/>
                  </a:lnTo>
                  <a:lnTo>
                    <a:pt x="25777" y="54617"/>
                  </a:lnTo>
                  <a:lnTo>
                    <a:pt x="6811" y="91261"/>
                  </a:lnTo>
                  <a:lnTo>
                    <a:pt x="0" y="133476"/>
                  </a:lnTo>
                  <a:lnTo>
                    <a:pt x="0" y="667892"/>
                  </a:lnTo>
                  <a:lnTo>
                    <a:pt x="6811" y="710122"/>
                  </a:lnTo>
                  <a:lnTo>
                    <a:pt x="25777" y="746797"/>
                  </a:lnTo>
                  <a:lnTo>
                    <a:pt x="54699" y="775719"/>
                  </a:lnTo>
                  <a:lnTo>
                    <a:pt x="91374" y="794685"/>
                  </a:lnTo>
                  <a:lnTo>
                    <a:pt x="133603" y="801497"/>
                  </a:lnTo>
                  <a:lnTo>
                    <a:pt x="3857116" y="801497"/>
                  </a:lnTo>
                  <a:lnTo>
                    <a:pt x="3899346" y="794685"/>
                  </a:lnTo>
                  <a:lnTo>
                    <a:pt x="3936021" y="775719"/>
                  </a:lnTo>
                  <a:lnTo>
                    <a:pt x="3964943" y="746797"/>
                  </a:lnTo>
                  <a:lnTo>
                    <a:pt x="3983909" y="710122"/>
                  </a:lnTo>
                  <a:lnTo>
                    <a:pt x="3990720" y="667892"/>
                  </a:lnTo>
                  <a:lnTo>
                    <a:pt x="3990720" y="133476"/>
                  </a:lnTo>
                  <a:lnTo>
                    <a:pt x="3983909" y="91261"/>
                  </a:lnTo>
                  <a:lnTo>
                    <a:pt x="3964943" y="54617"/>
                  </a:lnTo>
                  <a:lnTo>
                    <a:pt x="3936021" y="25733"/>
                  </a:lnTo>
                  <a:lnTo>
                    <a:pt x="3899346" y="6798"/>
                  </a:lnTo>
                  <a:lnTo>
                    <a:pt x="38571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55188" y="2636011"/>
              <a:ext cx="3990975" cy="802005"/>
            </a:xfrm>
            <a:custGeom>
              <a:avLst/>
              <a:gdLst/>
              <a:ahLst/>
              <a:cxnLst/>
              <a:rect l="l" t="t" r="r" b="b"/>
              <a:pathLst>
                <a:path w="3990975" h="802004">
                  <a:moveTo>
                    <a:pt x="0" y="133476"/>
                  </a:moveTo>
                  <a:lnTo>
                    <a:pt x="6811" y="91261"/>
                  </a:lnTo>
                  <a:lnTo>
                    <a:pt x="25777" y="54617"/>
                  </a:lnTo>
                  <a:lnTo>
                    <a:pt x="54699" y="25733"/>
                  </a:lnTo>
                  <a:lnTo>
                    <a:pt x="91374" y="6798"/>
                  </a:lnTo>
                  <a:lnTo>
                    <a:pt x="133603" y="0"/>
                  </a:lnTo>
                  <a:lnTo>
                    <a:pt x="3857116" y="0"/>
                  </a:lnTo>
                  <a:lnTo>
                    <a:pt x="3899346" y="6798"/>
                  </a:lnTo>
                  <a:lnTo>
                    <a:pt x="3936021" y="25733"/>
                  </a:lnTo>
                  <a:lnTo>
                    <a:pt x="3964943" y="54617"/>
                  </a:lnTo>
                  <a:lnTo>
                    <a:pt x="3983909" y="91261"/>
                  </a:lnTo>
                  <a:lnTo>
                    <a:pt x="3990720" y="133476"/>
                  </a:lnTo>
                  <a:lnTo>
                    <a:pt x="3990720" y="667892"/>
                  </a:lnTo>
                  <a:lnTo>
                    <a:pt x="3983909" y="710122"/>
                  </a:lnTo>
                  <a:lnTo>
                    <a:pt x="3964943" y="746797"/>
                  </a:lnTo>
                  <a:lnTo>
                    <a:pt x="3936021" y="775719"/>
                  </a:lnTo>
                  <a:lnTo>
                    <a:pt x="3899346" y="794685"/>
                  </a:lnTo>
                  <a:lnTo>
                    <a:pt x="3857116" y="801497"/>
                  </a:lnTo>
                  <a:lnTo>
                    <a:pt x="133603" y="801497"/>
                  </a:lnTo>
                  <a:lnTo>
                    <a:pt x="91374" y="794685"/>
                  </a:lnTo>
                  <a:lnTo>
                    <a:pt x="54699" y="775719"/>
                  </a:lnTo>
                  <a:lnTo>
                    <a:pt x="25777" y="746797"/>
                  </a:lnTo>
                  <a:lnTo>
                    <a:pt x="6811" y="710122"/>
                  </a:lnTo>
                  <a:lnTo>
                    <a:pt x="0" y="667892"/>
                  </a:lnTo>
                  <a:lnTo>
                    <a:pt x="0" y="13347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159505" y="1443608"/>
            <a:ext cx="3909060" cy="951230"/>
            <a:chOff x="3159505" y="1443608"/>
            <a:chExt cx="3909060" cy="951230"/>
          </a:xfrm>
        </p:grpSpPr>
        <p:sp>
          <p:nvSpPr>
            <p:cNvPr id="6" name="object 6"/>
            <p:cNvSpPr/>
            <p:nvPr/>
          </p:nvSpPr>
          <p:spPr>
            <a:xfrm>
              <a:off x="3172205" y="1456308"/>
              <a:ext cx="3883660" cy="925830"/>
            </a:xfrm>
            <a:custGeom>
              <a:avLst/>
              <a:gdLst/>
              <a:ahLst/>
              <a:cxnLst/>
              <a:rect l="l" t="t" r="r" b="b"/>
              <a:pathLst>
                <a:path w="3883659" h="925830">
                  <a:moveTo>
                    <a:pt x="3729101" y="0"/>
                  </a:moveTo>
                  <a:lnTo>
                    <a:pt x="154305" y="0"/>
                  </a:lnTo>
                  <a:lnTo>
                    <a:pt x="105533" y="7866"/>
                  </a:lnTo>
                  <a:lnTo>
                    <a:pt x="63175" y="29772"/>
                  </a:lnTo>
                  <a:lnTo>
                    <a:pt x="29772" y="63175"/>
                  </a:lnTo>
                  <a:lnTo>
                    <a:pt x="7866" y="105533"/>
                  </a:lnTo>
                  <a:lnTo>
                    <a:pt x="0" y="154304"/>
                  </a:lnTo>
                  <a:lnTo>
                    <a:pt x="0" y="771398"/>
                  </a:lnTo>
                  <a:lnTo>
                    <a:pt x="7866" y="820169"/>
                  </a:lnTo>
                  <a:lnTo>
                    <a:pt x="29772" y="862527"/>
                  </a:lnTo>
                  <a:lnTo>
                    <a:pt x="63175" y="895930"/>
                  </a:lnTo>
                  <a:lnTo>
                    <a:pt x="105533" y="917836"/>
                  </a:lnTo>
                  <a:lnTo>
                    <a:pt x="154305" y="925702"/>
                  </a:lnTo>
                  <a:lnTo>
                    <a:pt x="3729101" y="925702"/>
                  </a:lnTo>
                  <a:lnTo>
                    <a:pt x="3777872" y="917836"/>
                  </a:lnTo>
                  <a:lnTo>
                    <a:pt x="3820230" y="895930"/>
                  </a:lnTo>
                  <a:lnTo>
                    <a:pt x="3853633" y="862527"/>
                  </a:lnTo>
                  <a:lnTo>
                    <a:pt x="3875539" y="820169"/>
                  </a:lnTo>
                  <a:lnTo>
                    <a:pt x="3883405" y="771398"/>
                  </a:lnTo>
                  <a:lnTo>
                    <a:pt x="3883405" y="154304"/>
                  </a:lnTo>
                  <a:lnTo>
                    <a:pt x="3875539" y="105533"/>
                  </a:lnTo>
                  <a:lnTo>
                    <a:pt x="3853633" y="63175"/>
                  </a:lnTo>
                  <a:lnTo>
                    <a:pt x="3820230" y="29772"/>
                  </a:lnTo>
                  <a:lnTo>
                    <a:pt x="3777872" y="7866"/>
                  </a:lnTo>
                  <a:lnTo>
                    <a:pt x="372910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2205" y="1456308"/>
              <a:ext cx="3883660" cy="925830"/>
            </a:xfrm>
            <a:custGeom>
              <a:avLst/>
              <a:gdLst/>
              <a:ahLst/>
              <a:cxnLst/>
              <a:rect l="l" t="t" r="r" b="b"/>
              <a:pathLst>
                <a:path w="3883659" h="925830">
                  <a:moveTo>
                    <a:pt x="0" y="154304"/>
                  </a:moveTo>
                  <a:lnTo>
                    <a:pt x="7866" y="105533"/>
                  </a:lnTo>
                  <a:lnTo>
                    <a:pt x="29772" y="63175"/>
                  </a:lnTo>
                  <a:lnTo>
                    <a:pt x="63175" y="29772"/>
                  </a:lnTo>
                  <a:lnTo>
                    <a:pt x="105533" y="7866"/>
                  </a:lnTo>
                  <a:lnTo>
                    <a:pt x="154305" y="0"/>
                  </a:lnTo>
                  <a:lnTo>
                    <a:pt x="3729101" y="0"/>
                  </a:lnTo>
                  <a:lnTo>
                    <a:pt x="3777872" y="7866"/>
                  </a:lnTo>
                  <a:lnTo>
                    <a:pt x="3820230" y="29772"/>
                  </a:lnTo>
                  <a:lnTo>
                    <a:pt x="3853633" y="63175"/>
                  </a:lnTo>
                  <a:lnTo>
                    <a:pt x="3875539" y="105533"/>
                  </a:lnTo>
                  <a:lnTo>
                    <a:pt x="3883405" y="154304"/>
                  </a:lnTo>
                  <a:lnTo>
                    <a:pt x="3883405" y="771398"/>
                  </a:lnTo>
                  <a:lnTo>
                    <a:pt x="3875539" y="820169"/>
                  </a:lnTo>
                  <a:lnTo>
                    <a:pt x="3853633" y="862527"/>
                  </a:lnTo>
                  <a:lnTo>
                    <a:pt x="3820230" y="895930"/>
                  </a:lnTo>
                  <a:lnTo>
                    <a:pt x="3777872" y="917836"/>
                  </a:lnTo>
                  <a:lnTo>
                    <a:pt x="3729101" y="925702"/>
                  </a:lnTo>
                  <a:lnTo>
                    <a:pt x="154305" y="925702"/>
                  </a:lnTo>
                  <a:lnTo>
                    <a:pt x="105533" y="917836"/>
                  </a:lnTo>
                  <a:lnTo>
                    <a:pt x="63175" y="895930"/>
                  </a:lnTo>
                  <a:lnTo>
                    <a:pt x="29772" y="862527"/>
                  </a:lnTo>
                  <a:lnTo>
                    <a:pt x="7866" y="820169"/>
                  </a:lnTo>
                  <a:lnTo>
                    <a:pt x="0" y="771398"/>
                  </a:lnTo>
                  <a:lnTo>
                    <a:pt x="0" y="154304"/>
                  </a:lnTo>
                  <a:close/>
                </a:path>
              </a:pathLst>
            </a:custGeom>
            <a:ln w="254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8759" y="2623947"/>
            <a:ext cx="2440305" cy="814705"/>
            <a:chOff x="388759" y="2623947"/>
            <a:chExt cx="2440305" cy="814705"/>
          </a:xfrm>
        </p:grpSpPr>
        <p:sp>
          <p:nvSpPr>
            <p:cNvPr id="9" name="object 9"/>
            <p:cNvSpPr/>
            <p:nvPr/>
          </p:nvSpPr>
          <p:spPr>
            <a:xfrm>
              <a:off x="395109" y="2630297"/>
              <a:ext cx="2427605" cy="802005"/>
            </a:xfrm>
            <a:custGeom>
              <a:avLst/>
              <a:gdLst/>
              <a:ahLst/>
              <a:cxnLst/>
              <a:rect l="l" t="t" r="r" b="b"/>
              <a:pathLst>
                <a:path w="2427605" h="802004">
                  <a:moveTo>
                    <a:pt x="2293480" y="0"/>
                  </a:moveTo>
                  <a:lnTo>
                    <a:pt x="133591" y="0"/>
                  </a:lnTo>
                  <a:lnTo>
                    <a:pt x="91368" y="6811"/>
                  </a:lnTo>
                  <a:lnTo>
                    <a:pt x="54696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3"/>
                  </a:lnTo>
                  <a:lnTo>
                    <a:pt x="0" y="667892"/>
                  </a:lnTo>
                  <a:lnTo>
                    <a:pt x="6811" y="710122"/>
                  </a:lnTo>
                  <a:lnTo>
                    <a:pt x="25777" y="746797"/>
                  </a:lnTo>
                  <a:lnTo>
                    <a:pt x="54696" y="775719"/>
                  </a:lnTo>
                  <a:lnTo>
                    <a:pt x="91368" y="794685"/>
                  </a:lnTo>
                  <a:lnTo>
                    <a:pt x="133591" y="801497"/>
                  </a:lnTo>
                  <a:lnTo>
                    <a:pt x="2293480" y="801497"/>
                  </a:lnTo>
                  <a:lnTo>
                    <a:pt x="2335709" y="794685"/>
                  </a:lnTo>
                  <a:lnTo>
                    <a:pt x="2372384" y="775719"/>
                  </a:lnTo>
                  <a:lnTo>
                    <a:pt x="2401306" y="746797"/>
                  </a:lnTo>
                  <a:lnTo>
                    <a:pt x="2420273" y="710122"/>
                  </a:lnTo>
                  <a:lnTo>
                    <a:pt x="2427084" y="667892"/>
                  </a:lnTo>
                  <a:lnTo>
                    <a:pt x="2427084" y="133603"/>
                  </a:lnTo>
                  <a:lnTo>
                    <a:pt x="2420273" y="91374"/>
                  </a:lnTo>
                  <a:lnTo>
                    <a:pt x="2401306" y="54699"/>
                  </a:lnTo>
                  <a:lnTo>
                    <a:pt x="2372384" y="25777"/>
                  </a:lnTo>
                  <a:lnTo>
                    <a:pt x="2335709" y="6811"/>
                  </a:lnTo>
                  <a:lnTo>
                    <a:pt x="229348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109" y="2630297"/>
              <a:ext cx="2427605" cy="802005"/>
            </a:xfrm>
            <a:custGeom>
              <a:avLst/>
              <a:gdLst/>
              <a:ahLst/>
              <a:cxnLst/>
              <a:rect l="l" t="t" r="r" b="b"/>
              <a:pathLst>
                <a:path w="2427605" h="802004">
                  <a:moveTo>
                    <a:pt x="0" y="133603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6" y="25777"/>
                  </a:lnTo>
                  <a:lnTo>
                    <a:pt x="91368" y="6811"/>
                  </a:lnTo>
                  <a:lnTo>
                    <a:pt x="133591" y="0"/>
                  </a:lnTo>
                  <a:lnTo>
                    <a:pt x="2293480" y="0"/>
                  </a:lnTo>
                  <a:lnTo>
                    <a:pt x="2335709" y="6811"/>
                  </a:lnTo>
                  <a:lnTo>
                    <a:pt x="2372384" y="25777"/>
                  </a:lnTo>
                  <a:lnTo>
                    <a:pt x="2401306" y="54699"/>
                  </a:lnTo>
                  <a:lnTo>
                    <a:pt x="2420273" y="91374"/>
                  </a:lnTo>
                  <a:lnTo>
                    <a:pt x="2427084" y="133603"/>
                  </a:lnTo>
                  <a:lnTo>
                    <a:pt x="2427084" y="667892"/>
                  </a:lnTo>
                  <a:lnTo>
                    <a:pt x="2420273" y="710122"/>
                  </a:lnTo>
                  <a:lnTo>
                    <a:pt x="2401306" y="746797"/>
                  </a:lnTo>
                  <a:lnTo>
                    <a:pt x="2372384" y="775719"/>
                  </a:lnTo>
                  <a:lnTo>
                    <a:pt x="2335709" y="794685"/>
                  </a:lnTo>
                  <a:lnTo>
                    <a:pt x="2293480" y="801497"/>
                  </a:lnTo>
                  <a:lnTo>
                    <a:pt x="133591" y="801497"/>
                  </a:lnTo>
                  <a:lnTo>
                    <a:pt x="91368" y="794685"/>
                  </a:lnTo>
                  <a:lnTo>
                    <a:pt x="54696" y="775719"/>
                  </a:lnTo>
                  <a:lnTo>
                    <a:pt x="25777" y="746797"/>
                  </a:lnTo>
                  <a:lnTo>
                    <a:pt x="6811" y="710122"/>
                  </a:lnTo>
                  <a:lnTo>
                    <a:pt x="0" y="667892"/>
                  </a:lnTo>
                  <a:lnTo>
                    <a:pt x="0" y="13360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77062" y="225628"/>
            <a:ext cx="8390255" cy="1010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555"/>
              </a:spcBef>
            </a:pPr>
            <a:r>
              <a:rPr sz="3400" dirty="0"/>
              <a:t>Профессиональная</a:t>
            </a:r>
            <a:r>
              <a:rPr sz="3400" spc="-105" dirty="0"/>
              <a:t> </a:t>
            </a:r>
            <a:r>
              <a:rPr sz="3400" spc="-10" dirty="0"/>
              <a:t>деятельность</a:t>
            </a:r>
            <a:r>
              <a:rPr sz="3400" spc="-70" dirty="0"/>
              <a:t> </a:t>
            </a:r>
            <a:r>
              <a:rPr sz="3400" dirty="0"/>
              <a:t>в</a:t>
            </a:r>
            <a:r>
              <a:rPr sz="3400" spc="-95" dirty="0"/>
              <a:t> </a:t>
            </a:r>
            <a:r>
              <a:rPr sz="3400" spc="-10" dirty="0"/>
              <a:t>условиях </a:t>
            </a:r>
            <a:r>
              <a:rPr sz="3400" spc="-25" dirty="0"/>
              <a:t>системно-</a:t>
            </a:r>
            <a:r>
              <a:rPr sz="3400" spc="-10" dirty="0"/>
              <a:t>деятельностного</a:t>
            </a:r>
            <a:r>
              <a:rPr sz="3400" spc="-90" dirty="0"/>
              <a:t> </a:t>
            </a:r>
            <a:r>
              <a:rPr sz="3400" spc="-10" dirty="0"/>
              <a:t>подхода:</a:t>
            </a:r>
            <a:endParaRPr sz="3400"/>
          </a:p>
        </p:txBody>
      </p:sp>
      <p:sp>
        <p:nvSpPr>
          <p:cNvPr id="13" name="object 13"/>
          <p:cNvSpPr txBox="1"/>
          <p:nvPr/>
        </p:nvSpPr>
        <p:spPr>
          <a:xfrm>
            <a:off x="1117498" y="2812160"/>
            <a:ext cx="733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ЦЕЛЬ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7259" y="2823718"/>
            <a:ext cx="2886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Передача</a:t>
            </a:r>
            <a:r>
              <a:rPr sz="20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готовых</a:t>
            </a:r>
            <a:r>
              <a:rPr sz="20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знаний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1030" y="4029455"/>
            <a:ext cx="2519045" cy="983615"/>
            <a:chOff x="321030" y="4029455"/>
            <a:chExt cx="2519045" cy="983615"/>
          </a:xfrm>
        </p:grpSpPr>
        <p:sp>
          <p:nvSpPr>
            <p:cNvPr id="16" name="object 16"/>
            <p:cNvSpPr/>
            <p:nvPr/>
          </p:nvSpPr>
          <p:spPr>
            <a:xfrm>
              <a:off x="327380" y="4035805"/>
              <a:ext cx="2506345" cy="970915"/>
            </a:xfrm>
            <a:custGeom>
              <a:avLst/>
              <a:gdLst/>
              <a:ahLst/>
              <a:cxnLst/>
              <a:rect l="l" t="t" r="r" b="b"/>
              <a:pathLst>
                <a:path w="2506345" h="970914">
                  <a:moveTo>
                    <a:pt x="2344318" y="0"/>
                  </a:moveTo>
                  <a:lnTo>
                    <a:pt x="161810" y="0"/>
                  </a:lnTo>
                  <a:lnTo>
                    <a:pt x="118793" y="5776"/>
                  </a:lnTo>
                  <a:lnTo>
                    <a:pt x="80139" y="22079"/>
                  </a:lnTo>
                  <a:lnTo>
                    <a:pt x="47391" y="47371"/>
                  </a:lnTo>
                  <a:lnTo>
                    <a:pt x="22090" y="80113"/>
                  </a:lnTo>
                  <a:lnTo>
                    <a:pt x="5779" y="118768"/>
                  </a:lnTo>
                  <a:lnTo>
                    <a:pt x="0" y="161798"/>
                  </a:lnTo>
                  <a:lnTo>
                    <a:pt x="0" y="808990"/>
                  </a:lnTo>
                  <a:lnTo>
                    <a:pt x="5779" y="852019"/>
                  </a:lnTo>
                  <a:lnTo>
                    <a:pt x="22090" y="890674"/>
                  </a:lnTo>
                  <a:lnTo>
                    <a:pt x="47391" y="923417"/>
                  </a:lnTo>
                  <a:lnTo>
                    <a:pt x="80139" y="948708"/>
                  </a:lnTo>
                  <a:lnTo>
                    <a:pt x="118793" y="965011"/>
                  </a:lnTo>
                  <a:lnTo>
                    <a:pt x="161810" y="970788"/>
                  </a:lnTo>
                  <a:lnTo>
                    <a:pt x="2344318" y="970788"/>
                  </a:lnTo>
                  <a:lnTo>
                    <a:pt x="2387347" y="965011"/>
                  </a:lnTo>
                  <a:lnTo>
                    <a:pt x="2426002" y="948708"/>
                  </a:lnTo>
                  <a:lnTo>
                    <a:pt x="2458745" y="923417"/>
                  </a:lnTo>
                  <a:lnTo>
                    <a:pt x="2484037" y="890674"/>
                  </a:lnTo>
                  <a:lnTo>
                    <a:pt x="2500340" y="852019"/>
                  </a:lnTo>
                  <a:lnTo>
                    <a:pt x="2506116" y="808990"/>
                  </a:lnTo>
                  <a:lnTo>
                    <a:pt x="2506116" y="161798"/>
                  </a:lnTo>
                  <a:lnTo>
                    <a:pt x="2500340" y="118768"/>
                  </a:lnTo>
                  <a:lnTo>
                    <a:pt x="2484037" y="80113"/>
                  </a:lnTo>
                  <a:lnTo>
                    <a:pt x="2458745" y="47371"/>
                  </a:lnTo>
                  <a:lnTo>
                    <a:pt x="2426002" y="22079"/>
                  </a:lnTo>
                  <a:lnTo>
                    <a:pt x="2387347" y="5776"/>
                  </a:lnTo>
                  <a:lnTo>
                    <a:pt x="234431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380" y="4035805"/>
              <a:ext cx="2506345" cy="970915"/>
            </a:xfrm>
            <a:custGeom>
              <a:avLst/>
              <a:gdLst/>
              <a:ahLst/>
              <a:cxnLst/>
              <a:rect l="l" t="t" r="r" b="b"/>
              <a:pathLst>
                <a:path w="2506345" h="970914">
                  <a:moveTo>
                    <a:pt x="0" y="161798"/>
                  </a:moveTo>
                  <a:lnTo>
                    <a:pt x="5779" y="118768"/>
                  </a:lnTo>
                  <a:lnTo>
                    <a:pt x="22090" y="80113"/>
                  </a:lnTo>
                  <a:lnTo>
                    <a:pt x="47391" y="47371"/>
                  </a:lnTo>
                  <a:lnTo>
                    <a:pt x="80139" y="22079"/>
                  </a:lnTo>
                  <a:lnTo>
                    <a:pt x="118793" y="5776"/>
                  </a:lnTo>
                  <a:lnTo>
                    <a:pt x="161810" y="0"/>
                  </a:lnTo>
                  <a:lnTo>
                    <a:pt x="2344318" y="0"/>
                  </a:lnTo>
                  <a:lnTo>
                    <a:pt x="2387347" y="5776"/>
                  </a:lnTo>
                  <a:lnTo>
                    <a:pt x="2426002" y="22079"/>
                  </a:lnTo>
                  <a:lnTo>
                    <a:pt x="2458745" y="47371"/>
                  </a:lnTo>
                  <a:lnTo>
                    <a:pt x="2484037" y="80113"/>
                  </a:lnTo>
                  <a:lnTo>
                    <a:pt x="2500340" y="118768"/>
                  </a:lnTo>
                  <a:lnTo>
                    <a:pt x="2506116" y="161798"/>
                  </a:lnTo>
                  <a:lnTo>
                    <a:pt x="2506116" y="808990"/>
                  </a:lnTo>
                  <a:lnTo>
                    <a:pt x="2500340" y="852019"/>
                  </a:lnTo>
                  <a:lnTo>
                    <a:pt x="2484037" y="890674"/>
                  </a:lnTo>
                  <a:lnTo>
                    <a:pt x="2458745" y="923417"/>
                  </a:lnTo>
                  <a:lnTo>
                    <a:pt x="2426002" y="948708"/>
                  </a:lnTo>
                  <a:lnTo>
                    <a:pt x="2387347" y="965011"/>
                  </a:lnTo>
                  <a:lnTo>
                    <a:pt x="2344318" y="970788"/>
                  </a:lnTo>
                  <a:lnTo>
                    <a:pt x="161810" y="970788"/>
                  </a:lnTo>
                  <a:lnTo>
                    <a:pt x="118793" y="965011"/>
                  </a:lnTo>
                  <a:lnTo>
                    <a:pt x="80139" y="948708"/>
                  </a:lnTo>
                  <a:lnTo>
                    <a:pt x="47391" y="923417"/>
                  </a:lnTo>
                  <a:lnTo>
                    <a:pt x="22090" y="890674"/>
                  </a:lnTo>
                  <a:lnTo>
                    <a:pt x="5779" y="852019"/>
                  </a:lnTo>
                  <a:lnTo>
                    <a:pt x="0" y="808990"/>
                  </a:lnTo>
                  <a:lnTo>
                    <a:pt x="0" y="16179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98450" y="5417946"/>
            <a:ext cx="2564130" cy="983615"/>
            <a:chOff x="298450" y="5417946"/>
            <a:chExt cx="2564130" cy="983615"/>
          </a:xfrm>
        </p:grpSpPr>
        <p:sp>
          <p:nvSpPr>
            <p:cNvPr id="19" name="object 19"/>
            <p:cNvSpPr/>
            <p:nvPr/>
          </p:nvSpPr>
          <p:spPr>
            <a:xfrm>
              <a:off x="304800" y="5424296"/>
              <a:ext cx="2551430" cy="970915"/>
            </a:xfrm>
            <a:custGeom>
              <a:avLst/>
              <a:gdLst/>
              <a:ahLst/>
              <a:cxnLst/>
              <a:rect l="l" t="t" r="r" b="b"/>
              <a:pathLst>
                <a:path w="2551430" h="970914">
                  <a:moveTo>
                    <a:pt x="2389505" y="0"/>
                  </a:moveTo>
                  <a:lnTo>
                    <a:pt x="161810" y="0"/>
                  </a:lnTo>
                  <a:lnTo>
                    <a:pt x="118793" y="5784"/>
                  </a:lnTo>
                  <a:lnTo>
                    <a:pt x="80139" y="22107"/>
                  </a:lnTo>
                  <a:lnTo>
                    <a:pt x="47391" y="47418"/>
                  </a:lnTo>
                  <a:lnTo>
                    <a:pt x="22090" y="80169"/>
                  </a:lnTo>
                  <a:lnTo>
                    <a:pt x="5779" y="118812"/>
                  </a:lnTo>
                  <a:lnTo>
                    <a:pt x="0" y="161797"/>
                  </a:lnTo>
                  <a:lnTo>
                    <a:pt x="0" y="809053"/>
                  </a:lnTo>
                  <a:lnTo>
                    <a:pt x="5779" y="852066"/>
                  </a:lnTo>
                  <a:lnTo>
                    <a:pt x="22090" y="890718"/>
                  </a:lnTo>
                  <a:lnTo>
                    <a:pt x="47391" y="923467"/>
                  </a:lnTo>
                  <a:lnTo>
                    <a:pt x="80139" y="948770"/>
                  </a:lnTo>
                  <a:lnTo>
                    <a:pt x="118793" y="965083"/>
                  </a:lnTo>
                  <a:lnTo>
                    <a:pt x="161810" y="970864"/>
                  </a:lnTo>
                  <a:lnTo>
                    <a:pt x="2389505" y="970864"/>
                  </a:lnTo>
                  <a:lnTo>
                    <a:pt x="2432490" y="965083"/>
                  </a:lnTo>
                  <a:lnTo>
                    <a:pt x="2471133" y="948770"/>
                  </a:lnTo>
                  <a:lnTo>
                    <a:pt x="2503884" y="923467"/>
                  </a:lnTo>
                  <a:lnTo>
                    <a:pt x="2529195" y="890718"/>
                  </a:lnTo>
                  <a:lnTo>
                    <a:pt x="2545518" y="852066"/>
                  </a:lnTo>
                  <a:lnTo>
                    <a:pt x="2551303" y="809053"/>
                  </a:lnTo>
                  <a:lnTo>
                    <a:pt x="2551303" y="161797"/>
                  </a:lnTo>
                  <a:lnTo>
                    <a:pt x="2545518" y="118812"/>
                  </a:lnTo>
                  <a:lnTo>
                    <a:pt x="2529195" y="80169"/>
                  </a:lnTo>
                  <a:lnTo>
                    <a:pt x="2503884" y="47418"/>
                  </a:lnTo>
                  <a:lnTo>
                    <a:pt x="2471133" y="22107"/>
                  </a:lnTo>
                  <a:lnTo>
                    <a:pt x="2432490" y="5784"/>
                  </a:lnTo>
                  <a:lnTo>
                    <a:pt x="238950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00" y="5424296"/>
              <a:ext cx="2551430" cy="970915"/>
            </a:xfrm>
            <a:custGeom>
              <a:avLst/>
              <a:gdLst/>
              <a:ahLst/>
              <a:cxnLst/>
              <a:rect l="l" t="t" r="r" b="b"/>
              <a:pathLst>
                <a:path w="2551430" h="970914">
                  <a:moveTo>
                    <a:pt x="0" y="161797"/>
                  </a:moveTo>
                  <a:lnTo>
                    <a:pt x="5779" y="118812"/>
                  </a:lnTo>
                  <a:lnTo>
                    <a:pt x="22090" y="80169"/>
                  </a:lnTo>
                  <a:lnTo>
                    <a:pt x="47391" y="47418"/>
                  </a:lnTo>
                  <a:lnTo>
                    <a:pt x="80139" y="22107"/>
                  </a:lnTo>
                  <a:lnTo>
                    <a:pt x="118793" y="5784"/>
                  </a:lnTo>
                  <a:lnTo>
                    <a:pt x="161810" y="0"/>
                  </a:lnTo>
                  <a:lnTo>
                    <a:pt x="2389505" y="0"/>
                  </a:lnTo>
                  <a:lnTo>
                    <a:pt x="2432490" y="5784"/>
                  </a:lnTo>
                  <a:lnTo>
                    <a:pt x="2471133" y="22107"/>
                  </a:lnTo>
                  <a:lnTo>
                    <a:pt x="2503884" y="47418"/>
                  </a:lnTo>
                  <a:lnTo>
                    <a:pt x="2529195" y="80169"/>
                  </a:lnTo>
                  <a:lnTo>
                    <a:pt x="2545518" y="118812"/>
                  </a:lnTo>
                  <a:lnTo>
                    <a:pt x="2551303" y="161797"/>
                  </a:lnTo>
                  <a:lnTo>
                    <a:pt x="2551303" y="809053"/>
                  </a:lnTo>
                  <a:lnTo>
                    <a:pt x="2545518" y="852066"/>
                  </a:lnTo>
                  <a:lnTo>
                    <a:pt x="2529195" y="890718"/>
                  </a:lnTo>
                  <a:lnTo>
                    <a:pt x="2503884" y="923467"/>
                  </a:lnTo>
                  <a:lnTo>
                    <a:pt x="2471133" y="948770"/>
                  </a:lnTo>
                  <a:lnTo>
                    <a:pt x="2432490" y="965083"/>
                  </a:lnTo>
                  <a:lnTo>
                    <a:pt x="2389505" y="970864"/>
                  </a:lnTo>
                  <a:lnTo>
                    <a:pt x="161810" y="970864"/>
                  </a:lnTo>
                  <a:lnTo>
                    <a:pt x="118793" y="965083"/>
                  </a:lnTo>
                  <a:lnTo>
                    <a:pt x="80139" y="948770"/>
                  </a:lnTo>
                  <a:lnTo>
                    <a:pt x="47391" y="923467"/>
                  </a:lnTo>
                  <a:lnTo>
                    <a:pt x="22090" y="890718"/>
                  </a:lnTo>
                  <a:lnTo>
                    <a:pt x="5779" y="852066"/>
                  </a:lnTo>
                  <a:lnTo>
                    <a:pt x="0" y="809053"/>
                  </a:lnTo>
                  <a:lnTo>
                    <a:pt x="0" y="161797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9714" y="4127754"/>
            <a:ext cx="20923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2446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ОБУЧАЮЩАЯ ДЕЯТЕЛЬНОСТЬ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0059" y="5567273"/>
            <a:ext cx="130873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273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УЧЕБНЫЕ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ЗАДАНИЯ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99103" y="1558797"/>
            <a:ext cx="196532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34620" marR="5080" indent="-121920">
              <a:lnSpc>
                <a:spcPts val="2600"/>
              </a:lnSpc>
              <a:spcBef>
                <a:spcPts val="420"/>
              </a:spcBef>
            </a:pPr>
            <a:r>
              <a:rPr sz="2400" b="1" spc="-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НЕОБХОДИМО </a:t>
            </a:r>
            <a:r>
              <a:rPr sz="24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ИСКЛЮЧИТЬ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17003" y="1426591"/>
            <a:ext cx="3903345" cy="951230"/>
            <a:chOff x="7517003" y="1426591"/>
            <a:chExt cx="3903345" cy="951230"/>
          </a:xfrm>
        </p:grpSpPr>
        <p:sp>
          <p:nvSpPr>
            <p:cNvPr id="25" name="object 25"/>
            <p:cNvSpPr/>
            <p:nvPr/>
          </p:nvSpPr>
          <p:spPr>
            <a:xfrm>
              <a:off x="7529703" y="1439291"/>
              <a:ext cx="3877945" cy="925830"/>
            </a:xfrm>
            <a:custGeom>
              <a:avLst/>
              <a:gdLst/>
              <a:ahLst/>
              <a:cxnLst/>
              <a:rect l="l" t="t" r="r" b="b"/>
              <a:pathLst>
                <a:path w="3877945" h="925830">
                  <a:moveTo>
                    <a:pt x="3723386" y="0"/>
                  </a:moveTo>
                  <a:lnTo>
                    <a:pt x="154304" y="0"/>
                  </a:lnTo>
                  <a:lnTo>
                    <a:pt x="105533" y="7866"/>
                  </a:lnTo>
                  <a:lnTo>
                    <a:pt x="63175" y="29772"/>
                  </a:lnTo>
                  <a:lnTo>
                    <a:pt x="29772" y="63175"/>
                  </a:lnTo>
                  <a:lnTo>
                    <a:pt x="7866" y="105533"/>
                  </a:lnTo>
                  <a:lnTo>
                    <a:pt x="0" y="154305"/>
                  </a:lnTo>
                  <a:lnTo>
                    <a:pt x="0" y="771398"/>
                  </a:lnTo>
                  <a:lnTo>
                    <a:pt x="7866" y="820169"/>
                  </a:lnTo>
                  <a:lnTo>
                    <a:pt x="29772" y="862527"/>
                  </a:lnTo>
                  <a:lnTo>
                    <a:pt x="63175" y="895930"/>
                  </a:lnTo>
                  <a:lnTo>
                    <a:pt x="105533" y="917836"/>
                  </a:lnTo>
                  <a:lnTo>
                    <a:pt x="154304" y="925703"/>
                  </a:lnTo>
                  <a:lnTo>
                    <a:pt x="3723386" y="925703"/>
                  </a:lnTo>
                  <a:lnTo>
                    <a:pt x="3772157" y="917836"/>
                  </a:lnTo>
                  <a:lnTo>
                    <a:pt x="3814515" y="895930"/>
                  </a:lnTo>
                  <a:lnTo>
                    <a:pt x="3847918" y="862527"/>
                  </a:lnTo>
                  <a:lnTo>
                    <a:pt x="3869824" y="820169"/>
                  </a:lnTo>
                  <a:lnTo>
                    <a:pt x="3877691" y="771398"/>
                  </a:lnTo>
                  <a:lnTo>
                    <a:pt x="3877691" y="154305"/>
                  </a:lnTo>
                  <a:lnTo>
                    <a:pt x="3869824" y="105533"/>
                  </a:lnTo>
                  <a:lnTo>
                    <a:pt x="3847918" y="63175"/>
                  </a:lnTo>
                  <a:lnTo>
                    <a:pt x="3814515" y="29772"/>
                  </a:lnTo>
                  <a:lnTo>
                    <a:pt x="3772157" y="7866"/>
                  </a:lnTo>
                  <a:lnTo>
                    <a:pt x="372338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29703" y="1439291"/>
              <a:ext cx="3877945" cy="925830"/>
            </a:xfrm>
            <a:custGeom>
              <a:avLst/>
              <a:gdLst/>
              <a:ahLst/>
              <a:cxnLst/>
              <a:rect l="l" t="t" r="r" b="b"/>
              <a:pathLst>
                <a:path w="3877945" h="925830">
                  <a:moveTo>
                    <a:pt x="0" y="154305"/>
                  </a:moveTo>
                  <a:lnTo>
                    <a:pt x="7866" y="105533"/>
                  </a:lnTo>
                  <a:lnTo>
                    <a:pt x="29772" y="63175"/>
                  </a:lnTo>
                  <a:lnTo>
                    <a:pt x="63175" y="29772"/>
                  </a:lnTo>
                  <a:lnTo>
                    <a:pt x="105533" y="7866"/>
                  </a:lnTo>
                  <a:lnTo>
                    <a:pt x="154304" y="0"/>
                  </a:lnTo>
                  <a:lnTo>
                    <a:pt x="3723386" y="0"/>
                  </a:lnTo>
                  <a:lnTo>
                    <a:pt x="3772157" y="7866"/>
                  </a:lnTo>
                  <a:lnTo>
                    <a:pt x="3814515" y="29772"/>
                  </a:lnTo>
                  <a:lnTo>
                    <a:pt x="3847918" y="63175"/>
                  </a:lnTo>
                  <a:lnTo>
                    <a:pt x="3869824" y="105533"/>
                  </a:lnTo>
                  <a:lnTo>
                    <a:pt x="3877691" y="154305"/>
                  </a:lnTo>
                  <a:lnTo>
                    <a:pt x="3877691" y="771398"/>
                  </a:lnTo>
                  <a:lnTo>
                    <a:pt x="3869824" y="820169"/>
                  </a:lnTo>
                  <a:lnTo>
                    <a:pt x="3847918" y="862527"/>
                  </a:lnTo>
                  <a:lnTo>
                    <a:pt x="3814515" y="895930"/>
                  </a:lnTo>
                  <a:lnTo>
                    <a:pt x="3772157" y="917836"/>
                  </a:lnTo>
                  <a:lnTo>
                    <a:pt x="3723386" y="925703"/>
                  </a:lnTo>
                  <a:lnTo>
                    <a:pt x="154304" y="925703"/>
                  </a:lnTo>
                  <a:lnTo>
                    <a:pt x="105533" y="917836"/>
                  </a:lnTo>
                  <a:lnTo>
                    <a:pt x="63175" y="895930"/>
                  </a:lnTo>
                  <a:lnTo>
                    <a:pt x="29772" y="862527"/>
                  </a:lnTo>
                  <a:lnTo>
                    <a:pt x="7866" y="820169"/>
                  </a:lnTo>
                  <a:lnTo>
                    <a:pt x="0" y="771398"/>
                  </a:lnTo>
                  <a:lnTo>
                    <a:pt x="0" y="154305"/>
                  </a:lnTo>
                  <a:close/>
                </a:path>
              </a:pathLst>
            </a:custGeom>
            <a:ln w="253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614664" y="1440307"/>
            <a:ext cx="1799589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НУЖНО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3180"/>
              </a:lnSpc>
            </a:pPr>
            <a:r>
              <a:rPr sz="24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СТРЕМИТЬС</a:t>
            </a:r>
            <a:r>
              <a:rPr sz="28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Я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29703" y="2618994"/>
            <a:ext cx="4222115" cy="802005"/>
          </a:xfrm>
          <a:custGeom>
            <a:avLst/>
            <a:gdLst/>
            <a:ahLst/>
            <a:cxnLst/>
            <a:rect l="l" t="t" r="r" b="b"/>
            <a:pathLst>
              <a:path w="4222115" h="802004">
                <a:moveTo>
                  <a:pt x="0" y="133603"/>
                </a:moveTo>
                <a:lnTo>
                  <a:pt x="6811" y="91374"/>
                </a:lnTo>
                <a:lnTo>
                  <a:pt x="25777" y="54699"/>
                </a:lnTo>
                <a:lnTo>
                  <a:pt x="54699" y="25777"/>
                </a:lnTo>
                <a:lnTo>
                  <a:pt x="91374" y="6811"/>
                </a:lnTo>
                <a:lnTo>
                  <a:pt x="133603" y="0"/>
                </a:lnTo>
                <a:lnTo>
                  <a:pt x="4088383" y="0"/>
                </a:lnTo>
                <a:lnTo>
                  <a:pt x="4130613" y="6811"/>
                </a:lnTo>
                <a:lnTo>
                  <a:pt x="4167288" y="25777"/>
                </a:lnTo>
                <a:lnTo>
                  <a:pt x="4196210" y="54699"/>
                </a:lnTo>
                <a:lnTo>
                  <a:pt x="4215176" y="91374"/>
                </a:lnTo>
                <a:lnTo>
                  <a:pt x="4221988" y="133603"/>
                </a:lnTo>
                <a:lnTo>
                  <a:pt x="4221988" y="667892"/>
                </a:lnTo>
                <a:lnTo>
                  <a:pt x="4215176" y="710122"/>
                </a:lnTo>
                <a:lnTo>
                  <a:pt x="4196210" y="746797"/>
                </a:lnTo>
                <a:lnTo>
                  <a:pt x="4167288" y="775719"/>
                </a:lnTo>
                <a:lnTo>
                  <a:pt x="4130613" y="794685"/>
                </a:lnTo>
                <a:lnTo>
                  <a:pt x="4088383" y="801496"/>
                </a:lnTo>
                <a:lnTo>
                  <a:pt x="133603" y="801496"/>
                </a:lnTo>
                <a:lnTo>
                  <a:pt x="91374" y="794685"/>
                </a:lnTo>
                <a:lnTo>
                  <a:pt x="54699" y="775719"/>
                </a:lnTo>
                <a:lnTo>
                  <a:pt x="25777" y="746797"/>
                </a:lnTo>
                <a:lnTo>
                  <a:pt x="6811" y="710122"/>
                </a:lnTo>
                <a:lnTo>
                  <a:pt x="0" y="667892"/>
                </a:lnTo>
                <a:lnTo>
                  <a:pt x="0" y="13360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46238" y="2659837"/>
            <a:ext cx="3626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Развитие</a:t>
            </a:r>
            <a:r>
              <a:rPr sz="2000" b="1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умений</a:t>
            </a:r>
            <a:r>
              <a:rPr sz="2000" b="1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открытию</a:t>
            </a:r>
            <a:r>
              <a:rPr sz="2000" b="1" spc="-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применению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знаний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99638" y="3978655"/>
            <a:ext cx="4099560" cy="1108075"/>
            <a:chOff x="3199638" y="3978655"/>
            <a:chExt cx="4099560" cy="1108075"/>
          </a:xfrm>
        </p:grpSpPr>
        <p:sp>
          <p:nvSpPr>
            <p:cNvPr id="31" name="object 31"/>
            <p:cNvSpPr/>
            <p:nvPr/>
          </p:nvSpPr>
          <p:spPr>
            <a:xfrm>
              <a:off x="3205988" y="3985005"/>
              <a:ext cx="4086860" cy="1095375"/>
            </a:xfrm>
            <a:custGeom>
              <a:avLst/>
              <a:gdLst/>
              <a:ahLst/>
              <a:cxnLst/>
              <a:rect l="l" t="t" r="r" b="b"/>
              <a:pathLst>
                <a:path w="4086859" h="1095375">
                  <a:moveTo>
                    <a:pt x="3904107" y="0"/>
                  </a:moveTo>
                  <a:lnTo>
                    <a:pt x="182625" y="0"/>
                  </a:lnTo>
                  <a:lnTo>
                    <a:pt x="134084" y="6515"/>
                  </a:lnTo>
                  <a:lnTo>
                    <a:pt x="90461" y="24906"/>
                  </a:lnTo>
                  <a:lnTo>
                    <a:pt x="53498" y="53435"/>
                  </a:lnTo>
                  <a:lnTo>
                    <a:pt x="24939" y="90367"/>
                  </a:lnTo>
                  <a:lnTo>
                    <a:pt x="6525" y="133967"/>
                  </a:lnTo>
                  <a:lnTo>
                    <a:pt x="0" y="182499"/>
                  </a:lnTo>
                  <a:lnTo>
                    <a:pt x="0" y="912495"/>
                  </a:lnTo>
                  <a:lnTo>
                    <a:pt x="6525" y="961026"/>
                  </a:lnTo>
                  <a:lnTo>
                    <a:pt x="24939" y="1004626"/>
                  </a:lnTo>
                  <a:lnTo>
                    <a:pt x="53498" y="1041558"/>
                  </a:lnTo>
                  <a:lnTo>
                    <a:pt x="90461" y="1070087"/>
                  </a:lnTo>
                  <a:lnTo>
                    <a:pt x="134084" y="1088478"/>
                  </a:lnTo>
                  <a:lnTo>
                    <a:pt x="182625" y="1094994"/>
                  </a:lnTo>
                  <a:lnTo>
                    <a:pt x="3904107" y="1094994"/>
                  </a:lnTo>
                  <a:lnTo>
                    <a:pt x="3952638" y="1088478"/>
                  </a:lnTo>
                  <a:lnTo>
                    <a:pt x="3996238" y="1070087"/>
                  </a:lnTo>
                  <a:lnTo>
                    <a:pt x="4033170" y="1041558"/>
                  </a:lnTo>
                  <a:lnTo>
                    <a:pt x="4061699" y="1004626"/>
                  </a:lnTo>
                  <a:lnTo>
                    <a:pt x="4080090" y="961026"/>
                  </a:lnTo>
                  <a:lnTo>
                    <a:pt x="4086606" y="912495"/>
                  </a:lnTo>
                  <a:lnTo>
                    <a:pt x="4086606" y="182499"/>
                  </a:lnTo>
                  <a:lnTo>
                    <a:pt x="4080090" y="133967"/>
                  </a:lnTo>
                  <a:lnTo>
                    <a:pt x="4061699" y="90367"/>
                  </a:lnTo>
                  <a:lnTo>
                    <a:pt x="4033170" y="53435"/>
                  </a:lnTo>
                  <a:lnTo>
                    <a:pt x="3996238" y="24906"/>
                  </a:lnTo>
                  <a:lnTo>
                    <a:pt x="3952638" y="6515"/>
                  </a:lnTo>
                  <a:lnTo>
                    <a:pt x="39041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5988" y="3985005"/>
              <a:ext cx="4086860" cy="1095375"/>
            </a:xfrm>
            <a:custGeom>
              <a:avLst/>
              <a:gdLst/>
              <a:ahLst/>
              <a:cxnLst/>
              <a:rect l="l" t="t" r="r" b="b"/>
              <a:pathLst>
                <a:path w="4086859" h="1095375">
                  <a:moveTo>
                    <a:pt x="0" y="182499"/>
                  </a:moveTo>
                  <a:lnTo>
                    <a:pt x="6525" y="133967"/>
                  </a:lnTo>
                  <a:lnTo>
                    <a:pt x="24939" y="90367"/>
                  </a:lnTo>
                  <a:lnTo>
                    <a:pt x="53498" y="53435"/>
                  </a:lnTo>
                  <a:lnTo>
                    <a:pt x="90461" y="24906"/>
                  </a:lnTo>
                  <a:lnTo>
                    <a:pt x="134084" y="6515"/>
                  </a:lnTo>
                  <a:lnTo>
                    <a:pt x="182625" y="0"/>
                  </a:lnTo>
                  <a:lnTo>
                    <a:pt x="3904107" y="0"/>
                  </a:lnTo>
                  <a:lnTo>
                    <a:pt x="3952638" y="6515"/>
                  </a:lnTo>
                  <a:lnTo>
                    <a:pt x="3996238" y="24906"/>
                  </a:lnTo>
                  <a:lnTo>
                    <a:pt x="4033170" y="53435"/>
                  </a:lnTo>
                  <a:lnTo>
                    <a:pt x="4061699" y="90367"/>
                  </a:lnTo>
                  <a:lnTo>
                    <a:pt x="4080090" y="133967"/>
                  </a:lnTo>
                  <a:lnTo>
                    <a:pt x="4086606" y="182499"/>
                  </a:lnTo>
                  <a:lnTo>
                    <a:pt x="4086606" y="912495"/>
                  </a:lnTo>
                  <a:lnTo>
                    <a:pt x="4080090" y="961026"/>
                  </a:lnTo>
                  <a:lnTo>
                    <a:pt x="4061699" y="1004626"/>
                  </a:lnTo>
                  <a:lnTo>
                    <a:pt x="4033170" y="1041558"/>
                  </a:lnTo>
                  <a:lnTo>
                    <a:pt x="3996238" y="1070087"/>
                  </a:lnTo>
                  <a:lnTo>
                    <a:pt x="3952638" y="1088478"/>
                  </a:lnTo>
                  <a:lnTo>
                    <a:pt x="3904107" y="1094994"/>
                  </a:lnTo>
                  <a:lnTo>
                    <a:pt x="182625" y="1094994"/>
                  </a:lnTo>
                  <a:lnTo>
                    <a:pt x="134084" y="1088478"/>
                  </a:lnTo>
                  <a:lnTo>
                    <a:pt x="90461" y="1070087"/>
                  </a:lnTo>
                  <a:lnTo>
                    <a:pt x="53498" y="1041558"/>
                  </a:lnTo>
                  <a:lnTo>
                    <a:pt x="24939" y="1004626"/>
                  </a:lnTo>
                  <a:lnTo>
                    <a:pt x="6525" y="961026"/>
                  </a:lnTo>
                  <a:lnTo>
                    <a:pt x="0" y="912495"/>
                  </a:lnTo>
                  <a:lnTo>
                    <a:pt x="0" y="1824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415410" y="4037457"/>
            <a:ext cx="378967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Учитель</a:t>
            </a:r>
            <a:r>
              <a:rPr sz="2000" b="1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транслятор</a:t>
            </a:r>
            <a:r>
              <a:rPr sz="20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знаний.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Ориентация</a:t>
            </a:r>
            <a:r>
              <a:rPr sz="2000" b="1" spc="-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среднего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ученика.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Фронтальная</a:t>
            </a:r>
            <a:r>
              <a:rPr sz="2000" b="1" spc="-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работа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80503" y="3572890"/>
            <a:ext cx="4216400" cy="1665605"/>
          </a:xfrm>
          <a:custGeom>
            <a:avLst/>
            <a:gdLst/>
            <a:ahLst/>
            <a:cxnLst/>
            <a:rect l="l" t="t" r="r" b="b"/>
            <a:pathLst>
              <a:path w="4216400" h="1665604">
                <a:moveTo>
                  <a:pt x="0" y="277622"/>
                </a:moveTo>
                <a:lnTo>
                  <a:pt x="4469" y="227728"/>
                </a:lnTo>
                <a:lnTo>
                  <a:pt x="17357" y="180765"/>
                </a:lnTo>
                <a:lnTo>
                  <a:pt x="37878" y="137517"/>
                </a:lnTo>
                <a:lnTo>
                  <a:pt x="65252" y="98769"/>
                </a:lnTo>
                <a:lnTo>
                  <a:pt x="98695" y="65305"/>
                </a:lnTo>
                <a:lnTo>
                  <a:pt x="137423" y="37911"/>
                </a:lnTo>
                <a:lnTo>
                  <a:pt x="180654" y="17373"/>
                </a:lnTo>
                <a:lnTo>
                  <a:pt x="227606" y="4474"/>
                </a:lnTo>
                <a:lnTo>
                  <a:pt x="277495" y="0"/>
                </a:lnTo>
                <a:lnTo>
                  <a:pt x="3938904" y="0"/>
                </a:lnTo>
                <a:lnTo>
                  <a:pt x="3988793" y="4474"/>
                </a:lnTo>
                <a:lnTo>
                  <a:pt x="4035745" y="17373"/>
                </a:lnTo>
                <a:lnTo>
                  <a:pt x="4078976" y="37911"/>
                </a:lnTo>
                <a:lnTo>
                  <a:pt x="4117704" y="65305"/>
                </a:lnTo>
                <a:lnTo>
                  <a:pt x="4151147" y="98769"/>
                </a:lnTo>
                <a:lnTo>
                  <a:pt x="4178521" y="137517"/>
                </a:lnTo>
                <a:lnTo>
                  <a:pt x="4199042" y="180765"/>
                </a:lnTo>
                <a:lnTo>
                  <a:pt x="4211930" y="227728"/>
                </a:lnTo>
                <a:lnTo>
                  <a:pt x="4216400" y="277622"/>
                </a:lnTo>
                <a:lnTo>
                  <a:pt x="4216400" y="1387602"/>
                </a:lnTo>
                <a:lnTo>
                  <a:pt x="4211930" y="1437490"/>
                </a:lnTo>
                <a:lnTo>
                  <a:pt x="4199042" y="1484442"/>
                </a:lnTo>
                <a:lnTo>
                  <a:pt x="4178521" y="1527673"/>
                </a:lnTo>
                <a:lnTo>
                  <a:pt x="4151147" y="1566401"/>
                </a:lnTo>
                <a:lnTo>
                  <a:pt x="4117704" y="1599844"/>
                </a:lnTo>
                <a:lnTo>
                  <a:pt x="4078976" y="1627218"/>
                </a:lnTo>
                <a:lnTo>
                  <a:pt x="4035745" y="1647739"/>
                </a:lnTo>
                <a:lnTo>
                  <a:pt x="3988793" y="1660627"/>
                </a:lnTo>
                <a:lnTo>
                  <a:pt x="3938904" y="1665097"/>
                </a:lnTo>
                <a:lnTo>
                  <a:pt x="277495" y="1665097"/>
                </a:lnTo>
                <a:lnTo>
                  <a:pt x="227606" y="1660627"/>
                </a:lnTo>
                <a:lnTo>
                  <a:pt x="180654" y="1647739"/>
                </a:lnTo>
                <a:lnTo>
                  <a:pt x="137423" y="1627218"/>
                </a:lnTo>
                <a:lnTo>
                  <a:pt x="98695" y="1599844"/>
                </a:lnTo>
                <a:lnTo>
                  <a:pt x="65252" y="1566401"/>
                </a:lnTo>
                <a:lnTo>
                  <a:pt x="37878" y="1527673"/>
                </a:lnTo>
                <a:lnTo>
                  <a:pt x="17357" y="1484442"/>
                </a:lnTo>
                <a:lnTo>
                  <a:pt x="4469" y="1437490"/>
                </a:lnTo>
                <a:lnTo>
                  <a:pt x="0" y="1387602"/>
                </a:lnTo>
                <a:lnTo>
                  <a:pt x="0" y="27762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3216655" y="5395340"/>
            <a:ext cx="4099560" cy="1108075"/>
            <a:chOff x="3216655" y="5395340"/>
            <a:chExt cx="4099560" cy="1108075"/>
          </a:xfrm>
        </p:grpSpPr>
        <p:sp>
          <p:nvSpPr>
            <p:cNvPr id="36" name="object 36"/>
            <p:cNvSpPr/>
            <p:nvPr/>
          </p:nvSpPr>
          <p:spPr>
            <a:xfrm>
              <a:off x="3223005" y="5401690"/>
              <a:ext cx="4086860" cy="1095375"/>
            </a:xfrm>
            <a:custGeom>
              <a:avLst/>
              <a:gdLst/>
              <a:ahLst/>
              <a:cxnLst/>
              <a:rect l="l" t="t" r="r" b="b"/>
              <a:pathLst>
                <a:path w="4086859" h="1095375">
                  <a:moveTo>
                    <a:pt x="3903979" y="0"/>
                  </a:moveTo>
                  <a:lnTo>
                    <a:pt x="182498" y="0"/>
                  </a:lnTo>
                  <a:lnTo>
                    <a:pt x="133967" y="6524"/>
                  </a:lnTo>
                  <a:lnTo>
                    <a:pt x="90367" y="24934"/>
                  </a:lnTo>
                  <a:lnTo>
                    <a:pt x="53435" y="53482"/>
                  </a:lnTo>
                  <a:lnTo>
                    <a:pt x="24906" y="90424"/>
                  </a:lnTo>
                  <a:lnTo>
                    <a:pt x="6515" y="134011"/>
                  </a:lnTo>
                  <a:lnTo>
                    <a:pt x="0" y="182499"/>
                  </a:lnTo>
                  <a:lnTo>
                    <a:pt x="0" y="912558"/>
                  </a:lnTo>
                  <a:lnTo>
                    <a:pt x="6515" y="961077"/>
                  </a:lnTo>
                  <a:lnTo>
                    <a:pt x="24906" y="1004676"/>
                  </a:lnTo>
                  <a:lnTo>
                    <a:pt x="53435" y="1041614"/>
                  </a:lnTo>
                  <a:lnTo>
                    <a:pt x="90367" y="1070152"/>
                  </a:lnTo>
                  <a:lnTo>
                    <a:pt x="133967" y="1088550"/>
                  </a:lnTo>
                  <a:lnTo>
                    <a:pt x="182498" y="1095070"/>
                  </a:lnTo>
                  <a:lnTo>
                    <a:pt x="3903979" y="1095070"/>
                  </a:lnTo>
                  <a:lnTo>
                    <a:pt x="3952521" y="1088550"/>
                  </a:lnTo>
                  <a:lnTo>
                    <a:pt x="3996144" y="1070152"/>
                  </a:lnTo>
                  <a:lnTo>
                    <a:pt x="4033107" y="1041614"/>
                  </a:lnTo>
                  <a:lnTo>
                    <a:pt x="4061666" y="1004676"/>
                  </a:lnTo>
                  <a:lnTo>
                    <a:pt x="4080080" y="961077"/>
                  </a:lnTo>
                  <a:lnTo>
                    <a:pt x="4086605" y="912558"/>
                  </a:lnTo>
                  <a:lnTo>
                    <a:pt x="4086605" y="182499"/>
                  </a:lnTo>
                  <a:lnTo>
                    <a:pt x="4080080" y="134011"/>
                  </a:lnTo>
                  <a:lnTo>
                    <a:pt x="4061666" y="90424"/>
                  </a:lnTo>
                  <a:lnTo>
                    <a:pt x="4033107" y="53482"/>
                  </a:lnTo>
                  <a:lnTo>
                    <a:pt x="3996144" y="24934"/>
                  </a:lnTo>
                  <a:lnTo>
                    <a:pt x="3952521" y="6524"/>
                  </a:lnTo>
                  <a:lnTo>
                    <a:pt x="39039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23005" y="5401690"/>
              <a:ext cx="4086860" cy="1095375"/>
            </a:xfrm>
            <a:custGeom>
              <a:avLst/>
              <a:gdLst/>
              <a:ahLst/>
              <a:cxnLst/>
              <a:rect l="l" t="t" r="r" b="b"/>
              <a:pathLst>
                <a:path w="4086859" h="1095375">
                  <a:moveTo>
                    <a:pt x="0" y="182499"/>
                  </a:moveTo>
                  <a:lnTo>
                    <a:pt x="6515" y="134011"/>
                  </a:lnTo>
                  <a:lnTo>
                    <a:pt x="24906" y="90424"/>
                  </a:lnTo>
                  <a:lnTo>
                    <a:pt x="53435" y="53482"/>
                  </a:lnTo>
                  <a:lnTo>
                    <a:pt x="90367" y="24934"/>
                  </a:lnTo>
                  <a:lnTo>
                    <a:pt x="133967" y="6524"/>
                  </a:lnTo>
                  <a:lnTo>
                    <a:pt x="182498" y="0"/>
                  </a:lnTo>
                  <a:lnTo>
                    <a:pt x="3903979" y="0"/>
                  </a:lnTo>
                  <a:lnTo>
                    <a:pt x="3952521" y="6524"/>
                  </a:lnTo>
                  <a:lnTo>
                    <a:pt x="3996144" y="24934"/>
                  </a:lnTo>
                  <a:lnTo>
                    <a:pt x="4033107" y="53482"/>
                  </a:lnTo>
                  <a:lnTo>
                    <a:pt x="4061666" y="90424"/>
                  </a:lnTo>
                  <a:lnTo>
                    <a:pt x="4080080" y="134011"/>
                  </a:lnTo>
                  <a:lnTo>
                    <a:pt x="4086605" y="182499"/>
                  </a:lnTo>
                  <a:lnTo>
                    <a:pt x="4086605" y="912558"/>
                  </a:lnTo>
                  <a:lnTo>
                    <a:pt x="4080080" y="961077"/>
                  </a:lnTo>
                  <a:lnTo>
                    <a:pt x="4061666" y="1004676"/>
                  </a:lnTo>
                  <a:lnTo>
                    <a:pt x="4033107" y="1041614"/>
                  </a:lnTo>
                  <a:lnTo>
                    <a:pt x="3996144" y="1070152"/>
                  </a:lnTo>
                  <a:lnTo>
                    <a:pt x="3952521" y="1088550"/>
                  </a:lnTo>
                  <a:lnTo>
                    <a:pt x="3903979" y="1095070"/>
                  </a:lnTo>
                  <a:lnTo>
                    <a:pt x="182498" y="1095070"/>
                  </a:lnTo>
                  <a:lnTo>
                    <a:pt x="133967" y="1088550"/>
                  </a:lnTo>
                  <a:lnTo>
                    <a:pt x="90367" y="1070152"/>
                  </a:lnTo>
                  <a:lnTo>
                    <a:pt x="53435" y="1041614"/>
                  </a:lnTo>
                  <a:lnTo>
                    <a:pt x="24906" y="1004676"/>
                  </a:lnTo>
                  <a:lnTo>
                    <a:pt x="6515" y="961077"/>
                  </a:lnTo>
                  <a:lnTo>
                    <a:pt x="0" y="912558"/>
                  </a:lnTo>
                  <a:lnTo>
                    <a:pt x="0" y="182499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688706" y="3602863"/>
            <a:ext cx="408559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2971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Учитель</a:t>
            </a:r>
            <a:r>
              <a:rPr sz="20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организатор</a:t>
            </a:r>
            <a:r>
              <a:rPr sz="20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учебной деятельности.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Дифференциация</a:t>
            </a:r>
            <a:r>
              <a:rPr sz="20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требований.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Индивидуальная,</a:t>
            </a:r>
            <a:r>
              <a:rPr sz="2000" b="1" spc="-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парная,</a:t>
            </a:r>
            <a:r>
              <a:rPr sz="2000" b="1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групповая работа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56457" y="5635244"/>
            <a:ext cx="31813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Репродуктивные</a:t>
            </a:r>
            <a:r>
              <a:rPr sz="2000" b="1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задания</a:t>
            </a:r>
            <a:r>
              <a:rPr sz="20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повторение</a:t>
            </a:r>
            <a:r>
              <a:rPr sz="20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запоминание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43190" y="5511190"/>
            <a:ext cx="39090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Продуктивные</a:t>
            </a:r>
            <a:r>
              <a:rPr sz="20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задания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применение,</a:t>
            </a:r>
            <a:r>
              <a:rPr sz="2000" b="1" spc="-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интеграцию,</a:t>
            </a:r>
            <a:r>
              <a:rPr sz="2000" b="1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перенос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знаний,</a:t>
            </a:r>
            <a:r>
              <a:rPr sz="2000" b="1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000" b="1" spc="-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УУД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69200" y="5379211"/>
            <a:ext cx="4222115" cy="1157605"/>
          </a:xfrm>
          <a:custGeom>
            <a:avLst/>
            <a:gdLst/>
            <a:ahLst/>
            <a:cxnLst/>
            <a:rect l="l" t="t" r="r" b="b"/>
            <a:pathLst>
              <a:path w="4222115" h="1157604">
                <a:moveTo>
                  <a:pt x="0" y="192785"/>
                </a:moveTo>
                <a:lnTo>
                  <a:pt x="5094" y="148556"/>
                </a:lnTo>
                <a:lnTo>
                  <a:pt x="19606" y="107968"/>
                </a:lnTo>
                <a:lnTo>
                  <a:pt x="42377" y="72174"/>
                </a:lnTo>
                <a:lnTo>
                  <a:pt x="72251" y="42327"/>
                </a:lnTo>
                <a:lnTo>
                  <a:pt x="108070" y="19580"/>
                </a:lnTo>
                <a:lnTo>
                  <a:pt x="148676" y="5087"/>
                </a:lnTo>
                <a:lnTo>
                  <a:pt x="192913" y="0"/>
                </a:lnTo>
                <a:lnTo>
                  <a:pt x="4029202" y="0"/>
                </a:lnTo>
                <a:lnTo>
                  <a:pt x="4073431" y="5087"/>
                </a:lnTo>
                <a:lnTo>
                  <a:pt x="4114019" y="19580"/>
                </a:lnTo>
                <a:lnTo>
                  <a:pt x="4149813" y="42327"/>
                </a:lnTo>
                <a:lnTo>
                  <a:pt x="4179660" y="72174"/>
                </a:lnTo>
                <a:lnTo>
                  <a:pt x="4202407" y="107968"/>
                </a:lnTo>
                <a:lnTo>
                  <a:pt x="4216900" y="148556"/>
                </a:lnTo>
                <a:lnTo>
                  <a:pt x="4221988" y="192785"/>
                </a:lnTo>
                <a:lnTo>
                  <a:pt x="4221988" y="964196"/>
                </a:lnTo>
                <a:lnTo>
                  <a:pt x="4216900" y="1008418"/>
                </a:lnTo>
                <a:lnTo>
                  <a:pt x="4202407" y="1049012"/>
                </a:lnTo>
                <a:lnTo>
                  <a:pt x="4179660" y="1084822"/>
                </a:lnTo>
                <a:lnTo>
                  <a:pt x="4149813" y="1114689"/>
                </a:lnTo>
                <a:lnTo>
                  <a:pt x="4114019" y="1137456"/>
                </a:lnTo>
                <a:lnTo>
                  <a:pt x="4073431" y="1151965"/>
                </a:lnTo>
                <a:lnTo>
                  <a:pt x="4029202" y="1157058"/>
                </a:lnTo>
                <a:lnTo>
                  <a:pt x="192913" y="1157058"/>
                </a:lnTo>
                <a:lnTo>
                  <a:pt x="148676" y="1151965"/>
                </a:lnTo>
                <a:lnTo>
                  <a:pt x="108070" y="1137456"/>
                </a:lnTo>
                <a:lnTo>
                  <a:pt x="72251" y="1114689"/>
                </a:lnTo>
                <a:lnTo>
                  <a:pt x="42377" y="1084822"/>
                </a:lnTo>
                <a:lnTo>
                  <a:pt x="19606" y="1049012"/>
                </a:lnTo>
                <a:lnTo>
                  <a:pt x="5094" y="1008418"/>
                </a:lnTo>
                <a:lnTo>
                  <a:pt x="0" y="964196"/>
                </a:lnTo>
                <a:lnTo>
                  <a:pt x="0" y="19278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911" y="309752"/>
            <a:ext cx="10354945" cy="984885"/>
          </a:xfrm>
        </p:spPr>
        <p:txBody>
          <a:bodyPr/>
          <a:lstStyle/>
          <a:p>
            <a:pPr algn="ctr"/>
            <a:r>
              <a:rPr lang="ru-RU" altLang="en-US"/>
              <a:t>ТИПОЛОГИЯ УРОКОВ СИСТЕМНО-ДЕЯТЕЛЬНОСТНОГО ПОДХОДА ПО ЦЕЛЕПОЛАГАНИЮ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7304" t="12873" r="4172" b="5937"/>
          <a:stretch>
            <a:fillRect/>
          </a:stretch>
        </p:blipFill>
        <p:spPr>
          <a:xfrm>
            <a:off x="219710" y="1528445"/>
            <a:ext cx="5342255" cy="4185285"/>
          </a:xfrm>
          <a:prstGeom prst="rect">
            <a:avLst/>
          </a:prstGeom>
        </p:spPr>
      </p:pic>
      <p:pic>
        <p:nvPicPr>
          <p:cNvPr id="7" name="Замещающее содержимое 6"/>
          <p:cNvPicPr>
            <a:picLocks noGrp="1" noChangeAspect="1"/>
          </p:cNvPicPr>
          <p:nvPr>
            <p:ph sz="half" idx="3"/>
          </p:nvPr>
        </p:nvPicPr>
        <p:blipFill>
          <a:blip r:embed="rId3"/>
          <a:srcRect l="2740" t="14333" r="4760" b="4000"/>
          <a:stretch>
            <a:fillRect/>
          </a:stretch>
        </p:blipFill>
        <p:spPr>
          <a:xfrm>
            <a:off x="5720080" y="1528445"/>
            <a:ext cx="6320155" cy="41852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Примерная структура урока открытия нового знания в рамках системно - деятельностного подхода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00" t="14667" r="2000" b="6667"/>
          <a:stretch>
            <a:fillRect/>
          </a:stretch>
        </p:blipFill>
        <p:spPr>
          <a:xfrm>
            <a:off x="1270635" y="1219200"/>
            <a:ext cx="9686925" cy="55124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06374" y="1196782"/>
            <a:ext cx="11060302" cy="4258945"/>
          </a:xfrm>
          <a:prstGeom prst="rect">
            <a:avLst/>
          </a:prstGeom>
        </p:spPr>
        <p:txBody>
          <a:bodyPr vert="horz" wrap="square" lIns="0" tIns="196214" rIns="0" bIns="0" rtlCol="0">
            <a:spAutoFit/>
          </a:bodyPr>
          <a:lstStyle/>
          <a:p>
            <a:pPr marL="64770" marR="217805">
              <a:lnSpc>
                <a:spcPct val="100000"/>
              </a:lnSpc>
              <a:spcBef>
                <a:spcPts val="105"/>
              </a:spcBef>
            </a:pPr>
            <a:r>
              <a:rPr sz="2400" b="0" spc="-10" dirty="0">
                <a:solidFill>
                  <a:schemeClr val="tx1"/>
                </a:solidFill>
              </a:rPr>
              <a:t>Формулирование </a:t>
            </a:r>
            <a:r>
              <a:rPr sz="2400" b="0" spc="-15" dirty="0">
                <a:solidFill>
                  <a:schemeClr val="tx1"/>
                </a:solidFill>
              </a:rPr>
              <a:t>целей </a:t>
            </a:r>
            <a:r>
              <a:rPr sz="2400" b="0" spc="-5" dirty="0">
                <a:solidFill>
                  <a:schemeClr val="tx1"/>
                </a:solidFill>
              </a:rPr>
              <a:t>(обучающей, </a:t>
            </a:r>
            <a:r>
              <a:rPr sz="2400" b="0" spc="-15" dirty="0">
                <a:solidFill>
                  <a:schemeClr val="tx1"/>
                </a:solidFill>
              </a:rPr>
              <a:t>методической </a:t>
            </a:r>
            <a:r>
              <a:rPr sz="2400" b="0" dirty="0">
                <a:solidFill>
                  <a:schemeClr val="tx1"/>
                </a:solidFill>
              </a:rPr>
              <a:t>и </a:t>
            </a:r>
            <a:r>
              <a:rPr sz="2400" b="0" spc="-5" dirty="0">
                <a:solidFill>
                  <a:schemeClr val="tx1"/>
                </a:solidFill>
              </a:rPr>
              <a:t>воспитательной) </a:t>
            </a:r>
            <a:r>
              <a:rPr sz="2400" b="0" dirty="0">
                <a:solidFill>
                  <a:schemeClr val="tx1"/>
                </a:solidFill>
              </a:rPr>
              <a:t>и </a:t>
            </a:r>
            <a:r>
              <a:rPr sz="2400" b="0" spc="-440" dirty="0">
                <a:solidFill>
                  <a:schemeClr val="tx1"/>
                </a:solidFill>
              </a:rPr>
              <a:t> </a:t>
            </a:r>
            <a:r>
              <a:rPr sz="2400" b="0" dirty="0">
                <a:solidFill>
                  <a:schemeClr val="tx1"/>
                </a:solidFill>
              </a:rPr>
              <a:t>задач;</a:t>
            </a:r>
          </a:p>
          <a:p>
            <a:pPr marL="64770" marR="335915" indent="54610">
              <a:lnSpc>
                <a:spcPct val="100000"/>
              </a:lnSpc>
            </a:pPr>
            <a:r>
              <a:rPr sz="2400" b="0" spc="-5" dirty="0">
                <a:solidFill>
                  <a:schemeClr val="tx1"/>
                </a:solidFill>
              </a:rPr>
              <a:t>Планирование</a:t>
            </a:r>
            <a:r>
              <a:rPr sz="2400" b="0" spc="1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ожидаемых</a:t>
            </a:r>
            <a:r>
              <a:rPr sz="2400" b="0" dirty="0">
                <a:solidFill>
                  <a:schemeClr val="tx1"/>
                </a:solidFill>
              </a:rPr>
              <a:t> </a:t>
            </a:r>
            <a:r>
              <a:rPr sz="2400" b="0" spc="-20" dirty="0">
                <a:solidFill>
                  <a:schemeClr val="tx1"/>
                </a:solidFill>
              </a:rPr>
              <a:t>результатов </a:t>
            </a:r>
            <a:r>
              <a:rPr sz="2400" b="0" spc="-5" dirty="0">
                <a:solidFill>
                  <a:schemeClr val="tx1"/>
                </a:solidFill>
              </a:rPr>
              <a:t>(личностных,</a:t>
            </a:r>
            <a:r>
              <a:rPr sz="2400" b="0" spc="2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метапредметных, </a:t>
            </a:r>
            <a:r>
              <a:rPr sz="2400" b="0" spc="-434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предметных);</a:t>
            </a:r>
          </a:p>
          <a:p>
            <a:pPr marL="119380" marR="5080" indent="-635">
              <a:lnSpc>
                <a:spcPct val="100000"/>
              </a:lnSpc>
            </a:pPr>
            <a:r>
              <a:rPr sz="2400" b="0" spc="-15" dirty="0">
                <a:solidFill>
                  <a:schemeClr val="tx1"/>
                </a:solidFill>
              </a:rPr>
              <a:t>Подбор</a:t>
            </a:r>
            <a:r>
              <a:rPr sz="2400" b="0" spc="-2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адекватных</a:t>
            </a:r>
            <a:r>
              <a:rPr sz="2400" b="0" spc="2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поставленным</a:t>
            </a:r>
            <a:r>
              <a:rPr sz="2400" b="0" spc="10" dirty="0">
                <a:solidFill>
                  <a:schemeClr val="tx1"/>
                </a:solidFill>
              </a:rPr>
              <a:t> </a:t>
            </a:r>
            <a:r>
              <a:rPr sz="2400" b="0" spc="-15" dirty="0">
                <a:solidFill>
                  <a:schemeClr val="tx1"/>
                </a:solidFill>
              </a:rPr>
              <a:t>целям</a:t>
            </a:r>
            <a:r>
              <a:rPr sz="2400" b="0" spc="30" dirty="0">
                <a:solidFill>
                  <a:schemeClr val="tx1"/>
                </a:solidFill>
              </a:rPr>
              <a:t> </a:t>
            </a:r>
            <a:r>
              <a:rPr sz="2400" b="0" spc="-10" dirty="0">
                <a:solidFill>
                  <a:schemeClr val="tx1"/>
                </a:solidFill>
              </a:rPr>
              <a:t>средств</a:t>
            </a:r>
            <a:r>
              <a:rPr sz="2400" b="0" dirty="0">
                <a:solidFill>
                  <a:schemeClr val="tx1"/>
                </a:solidFill>
              </a:rPr>
              <a:t> </a:t>
            </a:r>
            <a:r>
              <a:rPr sz="2400" b="0" spc="-10" dirty="0">
                <a:solidFill>
                  <a:schemeClr val="tx1"/>
                </a:solidFill>
              </a:rPr>
              <a:t>достижения</a:t>
            </a:r>
            <a:r>
              <a:rPr sz="2400" b="0" spc="-15" dirty="0">
                <a:solidFill>
                  <a:schemeClr val="tx1"/>
                </a:solidFill>
              </a:rPr>
              <a:t> результата; </a:t>
            </a:r>
            <a:r>
              <a:rPr sz="2400" b="0" spc="-434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Формирование мотивации </a:t>
            </a:r>
            <a:r>
              <a:rPr sz="2400" b="0" dirty="0">
                <a:solidFill>
                  <a:schemeClr val="tx1"/>
                </a:solidFill>
              </a:rPr>
              <a:t>к </a:t>
            </a:r>
            <a:r>
              <a:rPr sz="2400" b="0" spc="-5" dirty="0">
                <a:solidFill>
                  <a:schemeClr val="tx1"/>
                </a:solidFill>
              </a:rPr>
              <a:t>изучению предмета иностранный язык; </a:t>
            </a:r>
            <a:r>
              <a:rPr sz="2400" b="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Создание </a:t>
            </a:r>
            <a:r>
              <a:rPr sz="2400" b="0" spc="-10" dirty="0">
                <a:solidFill>
                  <a:schemeClr val="tx1"/>
                </a:solidFill>
              </a:rPr>
              <a:t>благоприятного </a:t>
            </a:r>
            <a:r>
              <a:rPr sz="2400" b="0" spc="-5" dirty="0">
                <a:solidFill>
                  <a:schemeClr val="tx1"/>
                </a:solidFill>
              </a:rPr>
              <a:t>климата на </a:t>
            </a:r>
            <a:r>
              <a:rPr sz="2400" b="0" spc="-10" dirty="0">
                <a:solidFill>
                  <a:schemeClr val="tx1"/>
                </a:solidFill>
              </a:rPr>
              <a:t>уроке </a:t>
            </a:r>
            <a:r>
              <a:rPr sz="2400" b="0" spc="-5" dirty="0">
                <a:solidFill>
                  <a:schemeClr val="tx1"/>
                </a:solidFill>
              </a:rPr>
              <a:t>иностранного языка; </a:t>
            </a:r>
            <a:r>
              <a:rPr sz="2400" b="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Формирование</a:t>
            </a:r>
            <a:r>
              <a:rPr sz="2400" b="0" spc="-10" dirty="0">
                <a:solidFill>
                  <a:schemeClr val="tx1"/>
                </a:solidFill>
              </a:rPr>
              <a:t> </a:t>
            </a:r>
            <a:r>
              <a:rPr sz="2400" b="0" spc="-50" dirty="0">
                <a:solidFill>
                  <a:schemeClr val="tx1"/>
                </a:solidFill>
              </a:rPr>
              <a:t>УУД</a:t>
            </a:r>
            <a:r>
              <a:rPr sz="2400" b="0" spc="-15" dirty="0">
                <a:solidFill>
                  <a:schemeClr val="tx1"/>
                </a:solidFill>
              </a:rPr>
              <a:t> </a:t>
            </a:r>
            <a:r>
              <a:rPr sz="2400" b="0" dirty="0">
                <a:solidFill>
                  <a:schemeClr val="tx1"/>
                </a:solidFill>
              </a:rPr>
              <a:t>в </a:t>
            </a:r>
            <a:r>
              <a:rPr sz="2400" b="0" spc="-10" dirty="0">
                <a:solidFill>
                  <a:schemeClr val="tx1"/>
                </a:solidFill>
              </a:rPr>
              <a:t>рамках</a:t>
            </a:r>
            <a:r>
              <a:rPr sz="2400" b="0" spc="-25" dirty="0">
                <a:solidFill>
                  <a:schemeClr val="tx1"/>
                </a:solidFill>
              </a:rPr>
              <a:t> </a:t>
            </a:r>
            <a:r>
              <a:rPr sz="2400" b="0" spc="-15" dirty="0">
                <a:solidFill>
                  <a:schemeClr val="tx1"/>
                </a:solidFill>
              </a:rPr>
              <a:t>каждого</a:t>
            </a:r>
            <a:r>
              <a:rPr sz="2400" b="0" spc="-35" dirty="0">
                <a:solidFill>
                  <a:schemeClr val="tx1"/>
                </a:solidFill>
              </a:rPr>
              <a:t> </a:t>
            </a:r>
            <a:r>
              <a:rPr sz="2400" b="0" spc="-10" dirty="0">
                <a:solidFill>
                  <a:schemeClr val="tx1"/>
                </a:solidFill>
              </a:rPr>
              <a:t>элемента</a:t>
            </a:r>
            <a:r>
              <a:rPr sz="2400" b="0" spc="1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урока;</a:t>
            </a:r>
          </a:p>
          <a:p>
            <a:pPr marL="64770" marR="40640" indent="54610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solidFill>
                  <a:schemeClr val="tx1"/>
                </a:solidFill>
              </a:rPr>
              <a:t>Использование</a:t>
            </a:r>
            <a:r>
              <a:rPr sz="2400" b="0" spc="1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эффективных</a:t>
            </a:r>
            <a:r>
              <a:rPr sz="2400" b="0" spc="10" dirty="0">
                <a:solidFill>
                  <a:schemeClr val="tx1"/>
                </a:solidFill>
              </a:rPr>
              <a:t> </a:t>
            </a:r>
            <a:r>
              <a:rPr sz="2400" b="0" spc="-10" dirty="0">
                <a:solidFill>
                  <a:schemeClr val="tx1"/>
                </a:solidFill>
              </a:rPr>
              <a:t>технологий,</a:t>
            </a:r>
            <a:r>
              <a:rPr sz="2400" b="0" spc="-1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способствующих</a:t>
            </a:r>
            <a:r>
              <a:rPr sz="2400" b="0" spc="-3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эффективному </a:t>
            </a:r>
            <a:r>
              <a:rPr sz="2400" b="0" spc="-440" dirty="0">
                <a:solidFill>
                  <a:schemeClr val="tx1"/>
                </a:solidFill>
              </a:rPr>
              <a:t> </a:t>
            </a:r>
            <a:r>
              <a:rPr sz="2400" b="0" spc="-10" dirty="0">
                <a:solidFill>
                  <a:schemeClr val="tx1"/>
                </a:solidFill>
              </a:rPr>
              <a:t>ведению</a:t>
            </a:r>
            <a:r>
              <a:rPr sz="2400" b="0" spc="-2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урока;</a:t>
            </a:r>
          </a:p>
          <a:p>
            <a:pPr marL="64770" marR="570865" indent="54610">
              <a:lnSpc>
                <a:spcPct val="100000"/>
              </a:lnSpc>
            </a:pPr>
            <a:r>
              <a:rPr sz="2400" b="0" spc="-5" dirty="0">
                <a:solidFill>
                  <a:schemeClr val="tx1"/>
                </a:solidFill>
              </a:rPr>
              <a:t>Ориентация</a:t>
            </a:r>
            <a:r>
              <a:rPr sz="2400" b="0" spc="1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на</a:t>
            </a:r>
            <a:r>
              <a:rPr sz="2400" b="0" spc="1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качественное</a:t>
            </a:r>
            <a:r>
              <a:rPr sz="2400" b="0" spc="2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обучение, сообразное</a:t>
            </a:r>
            <a:r>
              <a:rPr sz="2400" b="0" spc="-10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возможностям</a:t>
            </a:r>
            <a:r>
              <a:rPr sz="2400" b="0" spc="-35" dirty="0">
                <a:solidFill>
                  <a:schemeClr val="tx1"/>
                </a:solidFill>
              </a:rPr>
              <a:t> </a:t>
            </a:r>
            <a:r>
              <a:rPr sz="2400" b="0" dirty="0">
                <a:solidFill>
                  <a:schemeClr val="tx1"/>
                </a:solidFill>
              </a:rPr>
              <a:t>и </a:t>
            </a:r>
            <a:r>
              <a:rPr sz="2400" b="0" spc="-434" dirty="0">
                <a:solidFill>
                  <a:schemeClr val="tx1"/>
                </a:solidFill>
              </a:rPr>
              <a:t> </a:t>
            </a:r>
            <a:r>
              <a:rPr sz="2400" b="0" dirty="0">
                <a:solidFill>
                  <a:schemeClr val="tx1"/>
                </a:solidFill>
              </a:rPr>
              <a:t>способностям</a:t>
            </a:r>
            <a:r>
              <a:rPr sz="2400" b="0" spc="-65" dirty="0">
                <a:solidFill>
                  <a:schemeClr val="tx1"/>
                </a:solidFill>
              </a:rPr>
              <a:t> </a:t>
            </a:r>
            <a:r>
              <a:rPr sz="2400" b="0" spc="-15" dirty="0">
                <a:solidFill>
                  <a:schemeClr val="tx1"/>
                </a:solidFill>
              </a:rPr>
              <a:t>каждого</a:t>
            </a:r>
            <a:r>
              <a:rPr sz="2400" b="0" spc="-35" dirty="0">
                <a:solidFill>
                  <a:schemeClr val="tx1"/>
                </a:solidFill>
              </a:rPr>
              <a:t> </a:t>
            </a:r>
            <a:r>
              <a:rPr sz="2400" b="0" spc="-5" dirty="0">
                <a:solidFill>
                  <a:schemeClr val="tx1"/>
                </a:solidFill>
              </a:rPr>
              <a:t>ребенка;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8916670" cy="68834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48260">
              <a:lnSpc>
                <a:spcPts val="4400"/>
              </a:lnSpc>
              <a:spcBef>
                <a:spcPts val="980"/>
              </a:spcBef>
            </a:pPr>
            <a:r>
              <a:rPr spc="-5" dirty="0">
                <a:solidFill>
                  <a:schemeClr val="tx2"/>
                </a:solidFill>
              </a:rPr>
              <a:t>Общие требования </a:t>
            </a:r>
            <a:r>
              <a:rPr dirty="0">
                <a:solidFill>
                  <a:schemeClr val="tx2"/>
                </a:solidFill>
              </a:rPr>
              <a:t>к </a:t>
            </a:r>
            <a:r>
              <a:rPr spc="-98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современному</a:t>
            </a:r>
            <a:r>
              <a:rPr spc="-13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уроку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358" y="39115"/>
            <a:ext cx="8409305" cy="10890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242060">
              <a:lnSpc>
                <a:spcPts val="4000"/>
              </a:lnSpc>
              <a:spcBef>
                <a:spcPts val="500"/>
              </a:spcBef>
            </a:pPr>
            <a:r>
              <a:rPr sz="3600" spc="-5" dirty="0">
                <a:solidFill>
                  <a:srgbClr val="376092"/>
                </a:solidFill>
              </a:rPr>
              <a:t>Специфические требования </a:t>
            </a:r>
            <a:r>
              <a:rPr sz="3600" dirty="0">
                <a:solidFill>
                  <a:srgbClr val="376092"/>
                </a:solidFill>
              </a:rPr>
              <a:t>к </a:t>
            </a:r>
            <a:r>
              <a:rPr sz="3600" spc="5" dirty="0">
                <a:solidFill>
                  <a:srgbClr val="376092"/>
                </a:solidFill>
              </a:rPr>
              <a:t> </a:t>
            </a:r>
            <a:r>
              <a:rPr sz="3600" spc="-5" dirty="0">
                <a:solidFill>
                  <a:srgbClr val="376092"/>
                </a:solidFill>
              </a:rPr>
              <a:t>современному</a:t>
            </a:r>
            <a:r>
              <a:rPr sz="3600" spc="-25" dirty="0">
                <a:solidFill>
                  <a:srgbClr val="376092"/>
                </a:solidFill>
              </a:rPr>
              <a:t> </a:t>
            </a:r>
            <a:r>
              <a:rPr sz="3600" spc="-5" dirty="0">
                <a:solidFill>
                  <a:srgbClr val="376092"/>
                </a:solidFill>
              </a:rPr>
              <a:t>уроку</a:t>
            </a:r>
            <a:r>
              <a:rPr sz="3600" spc="10" dirty="0">
                <a:solidFill>
                  <a:srgbClr val="376092"/>
                </a:solidFill>
              </a:rPr>
              <a:t> </a:t>
            </a:r>
            <a:r>
              <a:rPr sz="3600" spc="-5" dirty="0">
                <a:solidFill>
                  <a:srgbClr val="376092"/>
                </a:solidFill>
              </a:rPr>
              <a:t>иностранного</a:t>
            </a:r>
            <a:r>
              <a:rPr sz="3600" spc="5" dirty="0">
                <a:solidFill>
                  <a:srgbClr val="376092"/>
                </a:solidFill>
              </a:rPr>
              <a:t> </a:t>
            </a:r>
            <a:r>
              <a:rPr sz="3600" spc="-5" dirty="0">
                <a:solidFill>
                  <a:srgbClr val="376092"/>
                </a:solidFill>
              </a:rPr>
              <a:t>языка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136140" y="1768856"/>
            <a:ext cx="8062595" cy="4321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Специфика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структуры урока иностранного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языка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(наличие фонетической,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речевой зарядки, сочетание различных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видов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обучения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аудированию,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чтению, говорению, письму; обучение грамматике не изолировано, </a:t>
            </a:r>
            <a:r>
              <a:rPr sz="2000" dirty="0">
                <a:latin typeface="Calibri" panose="020F0502020204030204"/>
                <a:cs typeface="Calibri" panose="020F0502020204030204"/>
              </a:rPr>
              <a:t>а в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контексте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видов деятельности);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55575" indent="-143510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Коммуникативная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направленность образовательной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деятельности;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68580" indent="-635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Доминирование говорения,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как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одного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из приоритетных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видов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учебной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деятельности;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1635760" indent="-635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Организация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диалогового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взаимодействия,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где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участники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диалогического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взаимодействия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равноправные партнеры;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55575" indent="-143510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Разумная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организация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коллективной</a:t>
            </a:r>
            <a:r>
              <a:rPr sz="2000" dirty="0">
                <a:latin typeface="Calibri" panose="020F0502020204030204"/>
                <a:cs typeface="Calibri" panose="020F0502020204030204"/>
              </a:rPr>
              <a:t> и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самостоятельной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работы;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55575" indent="-143510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Обязательное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использование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технических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средств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обучения;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55575" indent="-143510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Развитие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памяти,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внимания,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усидчивости,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самостоятельности;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Наличие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игровых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элементов;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55575" indent="-143510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Накопительное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оценивание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видам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речевой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деятельности</a:t>
            </a:r>
            <a:r>
              <a:rPr sz="2000" dirty="0">
                <a:latin typeface="Calibri" panose="020F0502020204030204"/>
                <a:cs typeface="Calibri" panose="020F0502020204030204"/>
              </a:rPr>
              <a:t> и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т.д.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963" t="31943" r="35075" b="23603"/>
          <a:stretch>
            <a:fillRect/>
          </a:stretch>
        </p:blipFill>
        <p:spPr>
          <a:xfrm>
            <a:off x="381000" y="1371600"/>
            <a:ext cx="11506200" cy="54292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6910" y="225425"/>
            <a:ext cx="11137900" cy="5422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algn="ctr">
              <a:lnSpc>
                <a:spcPts val="3680"/>
              </a:lnSpc>
              <a:spcBef>
                <a:spcPts val="555"/>
              </a:spcBef>
            </a:pPr>
            <a:r>
              <a:rPr lang="ru-RU" sz="3400" spc="-25" dirty="0"/>
              <a:t>ТРЕБОВАНИЯ К СОВРЕМЕННОМУ УРОКУ</a:t>
            </a:r>
            <a:endParaRPr lang="ru-RU" sz="3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242" y="411226"/>
            <a:ext cx="9384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Детализация</a:t>
            </a:r>
            <a:r>
              <a:rPr spc="-75" dirty="0"/>
              <a:t> </a:t>
            </a:r>
            <a:r>
              <a:rPr dirty="0"/>
              <a:t>требований</a:t>
            </a:r>
            <a:r>
              <a:rPr spc="-70" dirty="0"/>
              <a:t> </a:t>
            </a:r>
            <a:r>
              <a:rPr dirty="0"/>
              <a:t>к</a:t>
            </a:r>
            <a:r>
              <a:rPr spc="-60" dirty="0"/>
              <a:t> </a:t>
            </a:r>
            <a:r>
              <a:rPr dirty="0"/>
              <a:t>личностным</a:t>
            </a:r>
            <a:r>
              <a:rPr spc="-60" dirty="0"/>
              <a:t> </a:t>
            </a:r>
            <a:r>
              <a:rPr spc="-10" dirty="0"/>
              <a:t>результатам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5800" y="990600"/>
            <a:ext cx="9178925" cy="479234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905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Обновленный</a:t>
            </a:r>
            <a:r>
              <a:rPr sz="20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ФГОС</a:t>
            </a:r>
            <a:r>
              <a:rPr sz="20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ООО: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287655">
              <a:lnSpc>
                <a:spcPct val="100000"/>
              </a:lnSpc>
              <a:spcBef>
                <a:spcPts val="805"/>
              </a:spcBef>
            </a:pPr>
            <a:r>
              <a:rPr sz="2000" spc="-25" dirty="0">
                <a:latin typeface="Calibri" panose="020F0502020204030204"/>
                <a:cs typeface="Calibri" panose="020F0502020204030204"/>
              </a:rPr>
              <a:t>Группы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личностных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результатов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(по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направлениям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воспитательной</a:t>
            </a:r>
            <a:r>
              <a:rPr sz="20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работы):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Гражданское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(8)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Патриотическое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(3)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59715" algn="l"/>
              </a:tabLst>
            </a:pPr>
            <a:r>
              <a:rPr sz="2000" spc="-20" dirty="0">
                <a:latin typeface="Calibri" panose="020F0502020204030204"/>
                <a:cs typeface="Calibri" panose="020F0502020204030204"/>
              </a:rPr>
              <a:t>Духовно-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нравственное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(3)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Эстетическое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(3)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2070" indent="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Физическое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.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культуры здоровья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эмоционального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благополучия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(8)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spc="-30" dirty="0">
                <a:latin typeface="Calibri" panose="020F0502020204030204"/>
                <a:cs typeface="Calibri" panose="020F0502020204030204"/>
              </a:rPr>
              <a:t>Трудовое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(6)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Экологическое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(5)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Воспитание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ценности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научного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познания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(3)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59715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Личностные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результаты,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обеспечивающие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адаптацию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изменяющимся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условиям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природной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среды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(12)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93040" marR="625475">
              <a:lnSpc>
                <a:spcPts val="2590"/>
              </a:lnSpc>
              <a:spcBef>
                <a:spcPts val="1870"/>
              </a:spcBef>
            </a:pPr>
            <a:r>
              <a:rPr sz="2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Всего</a:t>
            </a:r>
            <a:r>
              <a:rPr sz="2400" b="1" spc="-7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=</a:t>
            </a:r>
            <a:r>
              <a:rPr sz="2400" b="1" spc="-5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51</a:t>
            </a:r>
            <a:r>
              <a:rPr sz="2400" b="1" spc="-5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конкретная</a:t>
            </a:r>
            <a:r>
              <a:rPr sz="2400" b="1" spc="-5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формулировка личностных</a:t>
            </a:r>
            <a:r>
              <a:rPr sz="2400" b="1" spc="-8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результатов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340" y="339344"/>
            <a:ext cx="7103109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Технологическая</a:t>
            </a:r>
            <a:r>
              <a:rPr spc="-15" dirty="0"/>
              <a:t> карта</a:t>
            </a:r>
            <a:r>
              <a:rPr spc="-45" dirty="0"/>
              <a:t> </a:t>
            </a:r>
            <a:r>
              <a:rPr spc="-10" dirty="0"/>
              <a:t>урока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7200" y="1143000"/>
          <a:ext cx="10925175" cy="394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07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21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Планируемые</a:t>
                      </a:r>
                      <a:r>
                        <a:rPr sz="1400" b="1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результаты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Языковая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marL="52260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Речевая</a:t>
                      </a:r>
                      <a:r>
                        <a:rPr sz="1400" b="1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компетенция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35" dirty="0">
                          <a:latin typeface="Calibri" panose="020F0502020204030204"/>
                          <a:cs typeface="Calibri" panose="020F0502020204030204"/>
                        </a:rPr>
                        <a:t>Тема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6D9F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3840">
                        <a:lnSpc>
                          <a:spcPts val="1595"/>
                        </a:lnSpc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компетенция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06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№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№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595"/>
                        </a:lnSpc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урока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52070" marR="43180" indent="-3175" algn="just">
                        <a:lnSpc>
                          <a:spcPct val="115000"/>
                        </a:lnSpc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400" b="1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Дата  </a:t>
                      </a:r>
                      <a:r>
                        <a:rPr sz="1400" b="1" spc="5" dirty="0">
                          <a:latin typeface="Calibri" panose="020F0502020204030204"/>
                          <a:cs typeface="Calibri" panose="020F0502020204030204"/>
                        </a:rPr>
                        <a:t>п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рове  </a:t>
                      </a:r>
                      <a:r>
                        <a:rPr sz="1400" b="1" spc="-15" dirty="0">
                          <a:latin typeface="Calibri" panose="020F0502020204030204"/>
                          <a:cs typeface="Calibri" panose="020F0502020204030204"/>
                        </a:rPr>
                        <a:t>д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ен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0325" marR="54610" indent="73025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Пред- 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м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етн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ы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705" marR="46990" algn="ctr">
                        <a:lnSpc>
                          <a:spcPct val="115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Мета- </a:t>
                      </a:r>
                      <a:r>
                        <a:rPr sz="1400" b="1" spc="5" dirty="0">
                          <a:latin typeface="Calibri" panose="020F0502020204030204"/>
                          <a:cs typeface="Calibri" panose="020F0502020204030204"/>
                        </a:rPr>
                        <a:t> п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р</a:t>
                      </a:r>
                      <a:r>
                        <a:rPr sz="1400" b="1" spc="-25" dirty="0">
                          <a:latin typeface="Calibri" panose="020F0502020204030204"/>
                          <a:cs typeface="Calibri" panose="020F0502020204030204"/>
                        </a:rPr>
                        <a:t>е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д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м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</a:t>
                      </a:r>
                      <a:r>
                        <a:rPr sz="1400" b="1" spc="5" dirty="0">
                          <a:latin typeface="Calibri" panose="020F0502020204030204"/>
                          <a:cs typeface="Calibri" panose="020F0502020204030204"/>
                        </a:rPr>
                        <a:t>т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-  ные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00" marR="58420" indent="5715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sz="1400" b="1" spc="-20" dirty="0">
                          <a:latin typeface="Calibri" panose="020F0502020204030204"/>
                          <a:cs typeface="Calibri" panose="020F0502020204030204"/>
                        </a:rPr>
                        <a:t>Р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г</a:t>
                      </a:r>
                      <a:r>
                        <a:rPr sz="1400" b="1" spc="-55" dirty="0">
                          <a:latin typeface="Calibri" panose="020F0502020204030204"/>
                          <a:cs typeface="Calibri" panose="020F0502020204030204"/>
                        </a:rPr>
                        <a:t>у</a:t>
                      </a:r>
                      <a:r>
                        <a:rPr sz="1400" b="1" spc="5" dirty="0">
                          <a:latin typeface="Calibri" panose="020F0502020204030204"/>
                          <a:cs typeface="Calibri" panose="020F0502020204030204"/>
                        </a:rPr>
                        <a:t>л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я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-  </a:t>
                      </a:r>
                      <a:r>
                        <a:rPr sz="1400" b="1" spc="5" dirty="0">
                          <a:latin typeface="Calibri" panose="020F0502020204030204"/>
                          <a:cs typeface="Calibri" panose="020F0502020204030204"/>
                        </a:rPr>
                        <a:t>т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вн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ы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0640" marR="70485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Calibri" panose="020F0502020204030204"/>
                          <a:cs typeface="Calibri" panose="020F0502020204030204"/>
                        </a:rPr>
                        <a:t>Л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ич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нос  тные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8450" marR="59055" indent="-230505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sz="1400" b="1" spc="5" dirty="0">
                          <a:latin typeface="Calibri" panose="020F0502020204030204"/>
                          <a:cs typeface="Calibri" panose="020F0502020204030204"/>
                        </a:rPr>
                        <a:t>Л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</a:t>
                      </a:r>
                      <a:r>
                        <a:rPr sz="1400" b="1" spc="-25" dirty="0">
                          <a:latin typeface="Calibri" panose="020F0502020204030204"/>
                          <a:cs typeface="Calibri" panose="020F0502020204030204"/>
                        </a:rPr>
                        <a:t>к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с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к  а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46380" marR="86995" indent="-15240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sz="1400" b="1" spc="-70" dirty="0">
                          <a:latin typeface="Calibri" panose="020F0502020204030204"/>
                          <a:cs typeface="Calibri" panose="020F0502020204030204"/>
                        </a:rPr>
                        <a:t>Г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ра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мм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а-  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тика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Чтение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9225" marR="59055" indent="-8255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sz="1400" b="1" spc="-60" dirty="0">
                          <a:latin typeface="Calibri" panose="020F0502020204030204"/>
                          <a:cs typeface="Calibri" panose="020F0502020204030204"/>
                        </a:rPr>
                        <a:t>А</a:t>
                      </a:r>
                      <a:r>
                        <a:rPr sz="1400" b="1" spc="-55" dirty="0">
                          <a:latin typeface="Calibri" panose="020F0502020204030204"/>
                          <a:cs typeface="Calibri" panose="020F0502020204030204"/>
                        </a:rPr>
                        <a:t>у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ди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ро-  вание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9390" marR="45720" indent="-147955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sz="1400" b="1" spc="-130" dirty="0">
                          <a:latin typeface="Calibri" panose="020F0502020204030204"/>
                          <a:cs typeface="Calibri" panose="020F0502020204030204"/>
                        </a:rPr>
                        <a:t>Г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овор</a:t>
                      </a:r>
                      <a:r>
                        <a:rPr sz="1400" b="1" spc="-15" dirty="0">
                          <a:latin typeface="Calibri" panose="020F0502020204030204"/>
                          <a:cs typeface="Calibri" panose="020F0502020204030204"/>
                        </a:rPr>
                        <a:t>е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-  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ние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4940" marR="71120" indent="-76200">
                        <a:lnSpc>
                          <a:spcPct val="115000"/>
                        </a:lnSpc>
                        <a:spcBef>
                          <a:spcPts val="950"/>
                        </a:spcBef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П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сь  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мо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595"/>
                        </a:lnSpc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Способ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49225" marR="104775" indent="-36830">
                        <a:lnSpc>
                          <a:spcPct val="115000"/>
                        </a:lnSpc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о</a:t>
                      </a:r>
                      <a:r>
                        <a:rPr sz="1400" b="1" spc="-10" dirty="0">
                          <a:latin typeface="Calibri" panose="020F0502020204030204"/>
                          <a:cs typeface="Calibri" panose="020F0502020204030204"/>
                        </a:rPr>
                        <a:t>ц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ен</a:t>
                      </a:r>
                      <a:r>
                        <a:rPr sz="1400" b="1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-  вания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11" y="452120"/>
            <a:ext cx="6701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ФГОС</a:t>
            </a:r>
            <a:r>
              <a:rPr spc="-110" dirty="0"/>
              <a:t> </a:t>
            </a:r>
            <a:r>
              <a:rPr spc="-10" dirty="0"/>
              <a:t>основного</a:t>
            </a:r>
            <a:r>
              <a:rPr spc="-125" dirty="0"/>
              <a:t> </a:t>
            </a:r>
            <a:r>
              <a:rPr dirty="0"/>
              <a:t>общего</a:t>
            </a:r>
            <a:r>
              <a:rPr spc="-114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374" y="1471117"/>
            <a:ext cx="10094595" cy="487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815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35.2.</a:t>
            </a:r>
            <a:r>
              <a:rPr sz="28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целях</a:t>
            </a:r>
            <a:r>
              <a:rPr sz="2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обеспечения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реализации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программы</a:t>
            </a:r>
            <a:r>
              <a:rPr sz="2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основного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общего</a:t>
            </a:r>
            <a:r>
              <a:rPr sz="2800" b="1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8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участников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793115">
              <a:lnSpc>
                <a:spcPct val="100000"/>
              </a:lnSpc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отношений</a:t>
            </a:r>
            <a:r>
              <a:rPr sz="2800" b="1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должны</a:t>
            </a:r>
            <a:r>
              <a:rPr sz="2800" b="1" spc="-1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создаваться</a:t>
            </a:r>
            <a:r>
              <a:rPr sz="28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условия, обеспечивающие</a:t>
            </a:r>
            <a:r>
              <a:rPr sz="2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возможность: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формирования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функциональной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грамотности</a:t>
            </a:r>
            <a:r>
              <a:rPr sz="2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обучающихся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latin typeface="Calibri" panose="020F0502020204030204"/>
                <a:cs typeface="Calibri" panose="020F0502020204030204"/>
              </a:rPr>
              <a:t>(способности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решать</a:t>
            </a:r>
            <a:r>
              <a:rPr sz="2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учебные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задачи</a:t>
            </a:r>
            <a:r>
              <a:rPr sz="2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жизненные</a:t>
            </a:r>
            <a:r>
              <a:rPr sz="2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проблемные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ситуации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на</a:t>
            </a:r>
            <a:r>
              <a:rPr sz="28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основе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сформированных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предметных, метапредметных</a:t>
            </a:r>
            <a:r>
              <a:rPr sz="2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универсальных</a:t>
            </a:r>
            <a:r>
              <a:rPr sz="2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способов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деятельности),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включающей</a:t>
            </a:r>
            <a:r>
              <a:rPr sz="2800" b="1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овладение</a:t>
            </a:r>
            <a:r>
              <a:rPr sz="2800" b="1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ключевыми</a:t>
            </a:r>
            <a:r>
              <a:rPr sz="2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компетенциями,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116205">
              <a:lnSpc>
                <a:spcPct val="100000"/>
              </a:lnSpc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составляющими</a:t>
            </a:r>
            <a:r>
              <a:rPr sz="2800" b="1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основу</a:t>
            </a:r>
            <a:r>
              <a:rPr sz="2800" b="1" spc="-1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дальнейшего</a:t>
            </a:r>
            <a:r>
              <a:rPr sz="2800" b="1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успешного</a:t>
            </a:r>
            <a:r>
              <a:rPr sz="2800" b="1" spc="-1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2800" b="1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ориентации</a:t>
            </a:r>
            <a:r>
              <a:rPr sz="2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мире</a:t>
            </a:r>
            <a:r>
              <a:rPr sz="2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профессий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460" y="240868"/>
            <a:ext cx="986790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Функциональная</a:t>
            </a:r>
            <a:r>
              <a:rPr sz="4000" spc="-114" dirty="0"/>
              <a:t> </a:t>
            </a:r>
            <a:r>
              <a:rPr sz="4000" dirty="0"/>
              <a:t>грамотность</a:t>
            </a:r>
            <a:r>
              <a:rPr sz="4000" spc="-114" dirty="0"/>
              <a:t> </a:t>
            </a:r>
            <a:r>
              <a:rPr sz="4000" dirty="0"/>
              <a:t>–</a:t>
            </a:r>
            <a:r>
              <a:rPr sz="4000" spc="-140" dirty="0"/>
              <a:t> </a:t>
            </a:r>
            <a:r>
              <a:rPr sz="4000" spc="-10" dirty="0"/>
              <a:t>ситуативная характеристика</a:t>
            </a:r>
            <a:r>
              <a:rPr sz="4000" spc="-195" dirty="0"/>
              <a:t> </a:t>
            </a:r>
            <a:r>
              <a:rPr sz="4000" spc="-10" dirty="0"/>
              <a:t>(обнаруживает</a:t>
            </a:r>
            <a:r>
              <a:rPr sz="4000" spc="-190" dirty="0"/>
              <a:t> </a:t>
            </a:r>
            <a:r>
              <a:rPr sz="4000" spc="-20" dirty="0"/>
              <a:t>себя</a:t>
            </a:r>
            <a:endParaRPr sz="4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в</a:t>
            </a:r>
            <a:r>
              <a:rPr sz="4000" spc="-100" dirty="0"/>
              <a:t> </a:t>
            </a:r>
            <a:r>
              <a:rPr sz="4000" spc="-10" dirty="0"/>
              <a:t>конкретной</a:t>
            </a:r>
            <a:r>
              <a:rPr sz="4000" spc="-85" dirty="0"/>
              <a:t> </a:t>
            </a:r>
            <a:r>
              <a:rPr sz="4000" spc="-10" dirty="0"/>
              <a:t>ситуации)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58672" y="2332685"/>
            <a:ext cx="10250170" cy="3517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6741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Calibri" panose="020F0502020204030204"/>
                <a:cs typeface="Calibri" panose="020F0502020204030204"/>
              </a:rPr>
              <a:t>Функционально</a:t>
            </a:r>
            <a:r>
              <a:rPr sz="3200" b="1" i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грамотный</a:t>
            </a:r>
            <a:r>
              <a:rPr sz="3200" b="1" i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человек</a:t>
            </a:r>
            <a:r>
              <a:rPr sz="3200" b="1" i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–</a:t>
            </a:r>
            <a:r>
              <a:rPr sz="3200" b="1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это</a:t>
            </a:r>
            <a:r>
              <a:rPr sz="3200" b="1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spc="-10" dirty="0">
                <a:latin typeface="Calibri" panose="020F0502020204030204"/>
                <a:cs typeface="Calibri" panose="020F0502020204030204"/>
              </a:rPr>
              <a:t>человек,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который</a:t>
            </a:r>
            <a:r>
              <a:rPr sz="3200" b="1" i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способен</a:t>
            </a:r>
            <a:r>
              <a:rPr sz="3200" b="1" i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использовать</a:t>
            </a:r>
            <a:r>
              <a:rPr sz="3200" b="1" i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все</a:t>
            </a:r>
            <a:r>
              <a:rPr sz="3200" b="1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spc="-10" dirty="0">
                <a:latin typeface="Calibri" panose="020F0502020204030204"/>
                <a:cs typeface="Calibri" panose="020F0502020204030204"/>
              </a:rPr>
              <a:t>постоянно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приобретаемые</a:t>
            </a:r>
            <a:r>
              <a:rPr sz="3200" b="1" i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в</a:t>
            </a:r>
            <a:r>
              <a:rPr sz="3200" b="1" i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течение</a:t>
            </a:r>
            <a:r>
              <a:rPr sz="3200" b="1" i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жизни</a:t>
            </a:r>
            <a:r>
              <a:rPr sz="3200" b="1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знания,</a:t>
            </a:r>
            <a:r>
              <a:rPr sz="3200" b="1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умения</a:t>
            </a:r>
            <a:r>
              <a:rPr sz="3200" b="1" i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spc="-50" dirty="0">
                <a:latin typeface="Calibri" panose="020F0502020204030204"/>
                <a:cs typeface="Calibri" panose="020F0502020204030204"/>
              </a:rPr>
              <a:t>и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12700" marR="121285">
              <a:lnSpc>
                <a:spcPct val="100000"/>
              </a:lnSpc>
              <a:spcBef>
                <a:spcPts val="5"/>
              </a:spcBef>
            </a:pPr>
            <a:r>
              <a:rPr sz="3200" b="1" i="1" dirty="0">
                <a:latin typeface="Calibri" panose="020F0502020204030204"/>
                <a:cs typeface="Calibri" panose="020F0502020204030204"/>
              </a:rPr>
              <a:t>навыки</a:t>
            </a:r>
            <a:r>
              <a:rPr sz="3200" b="1" i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для</a:t>
            </a:r>
            <a:r>
              <a:rPr sz="3200" b="1" i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решения</a:t>
            </a:r>
            <a:r>
              <a:rPr sz="3200" b="1" i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максимально</a:t>
            </a:r>
            <a:r>
              <a:rPr sz="3200" b="1" i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широкого</a:t>
            </a:r>
            <a:r>
              <a:rPr sz="3200" b="1" i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spc="-10" dirty="0">
                <a:latin typeface="Calibri" panose="020F0502020204030204"/>
                <a:cs typeface="Calibri" panose="020F0502020204030204"/>
              </a:rPr>
              <a:t>диапазона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жизненных</a:t>
            </a:r>
            <a:r>
              <a:rPr sz="3200" b="1" i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задач</a:t>
            </a:r>
            <a:r>
              <a:rPr sz="3200" b="1" i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в</a:t>
            </a:r>
            <a:r>
              <a:rPr sz="3200" b="1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различных</a:t>
            </a:r>
            <a:r>
              <a:rPr sz="3200" b="1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сферах</a:t>
            </a:r>
            <a:r>
              <a:rPr sz="3200" b="1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spc="-10" dirty="0">
                <a:latin typeface="Calibri" panose="020F0502020204030204"/>
                <a:cs typeface="Calibri" panose="020F0502020204030204"/>
              </a:rPr>
              <a:t>человеческой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деятельности,</a:t>
            </a:r>
            <a:r>
              <a:rPr sz="3200" b="1" i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общения,</a:t>
            </a:r>
            <a:r>
              <a:rPr sz="3200" b="1" i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latin typeface="Calibri" panose="020F0502020204030204"/>
                <a:cs typeface="Calibri" panose="020F0502020204030204"/>
              </a:rPr>
              <a:t>социальных</a:t>
            </a:r>
            <a:r>
              <a:rPr sz="3200" b="1" i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spc="-10" dirty="0">
                <a:latin typeface="Calibri" panose="020F0502020204030204"/>
                <a:cs typeface="Calibri" panose="020F0502020204030204"/>
              </a:rPr>
              <a:t>отношений.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4918710">
              <a:lnSpc>
                <a:spcPct val="100000"/>
              </a:lnSpc>
              <a:spcBef>
                <a:spcPts val="600"/>
              </a:spcBef>
            </a:pPr>
            <a:r>
              <a:rPr sz="3200" i="1" dirty="0">
                <a:latin typeface="Calibri" panose="020F0502020204030204"/>
                <a:cs typeface="Calibri" panose="020F0502020204030204"/>
              </a:rPr>
              <a:t>Алексей</a:t>
            </a:r>
            <a:r>
              <a:rPr sz="3200" i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i="1" dirty="0">
                <a:latin typeface="Calibri" panose="020F0502020204030204"/>
                <a:cs typeface="Calibri" panose="020F0502020204030204"/>
              </a:rPr>
              <a:t>Алексеевич</a:t>
            </a:r>
            <a:r>
              <a:rPr sz="3200" i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i="1" spc="-10" dirty="0">
                <a:latin typeface="Calibri" panose="020F0502020204030204"/>
                <a:cs typeface="Calibri" panose="020F0502020204030204"/>
              </a:rPr>
              <a:t>Леонтьев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1313" y="300354"/>
            <a:ext cx="88042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2820" marR="5080" indent="-9607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Основные</a:t>
            </a:r>
            <a:r>
              <a:rPr sz="4000" spc="-170" dirty="0"/>
              <a:t> </a:t>
            </a:r>
            <a:r>
              <a:rPr sz="4000" spc="-10" dirty="0"/>
              <a:t>направления</a:t>
            </a:r>
            <a:r>
              <a:rPr sz="4000" spc="-160" dirty="0"/>
              <a:t> </a:t>
            </a:r>
            <a:r>
              <a:rPr sz="4000" spc="-10" dirty="0"/>
              <a:t>формирования функциональной</a:t>
            </a:r>
            <a:r>
              <a:rPr sz="4000" spc="-195" dirty="0"/>
              <a:t> </a:t>
            </a:r>
            <a:r>
              <a:rPr sz="4000" spc="-10" dirty="0"/>
              <a:t>грамотности: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37513" y="1755520"/>
            <a:ext cx="7012305" cy="40792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74320" indent="-26162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74320" algn="l"/>
              </a:tabLst>
            </a:pPr>
            <a:r>
              <a:rPr sz="3600" b="1" dirty="0">
                <a:latin typeface="Calibri" panose="020F0502020204030204"/>
                <a:cs typeface="Calibri" panose="020F0502020204030204"/>
              </a:rPr>
              <a:t>математическая</a:t>
            </a:r>
            <a:r>
              <a:rPr sz="3600" b="1" spc="-185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latin typeface="Calibri" panose="020F0502020204030204"/>
                <a:cs typeface="Calibri" panose="020F0502020204030204"/>
              </a:rPr>
              <a:t>грамотность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274320" indent="-26162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74320" algn="l"/>
              </a:tabLst>
            </a:pPr>
            <a:r>
              <a:rPr sz="3600" b="1" dirty="0">
                <a:latin typeface="Calibri" panose="020F0502020204030204"/>
                <a:cs typeface="Calibri" panose="020F0502020204030204"/>
              </a:rPr>
              <a:t>читательская</a:t>
            </a:r>
            <a:r>
              <a:rPr sz="3600" b="1" spc="-204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latin typeface="Calibri" panose="020F0502020204030204"/>
                <a:cs typeface="Calibri" panose="020F0502020204030204"/>
              </a:rPr>
              <a:t>грамотность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274320" indent="-26162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74320" algn="l"/>
              </a:tabLst>
            </a:pPr>
            <a:r>
              <a:rPr sz="3600" b="1" spc="-10" dirty="0">
                <a:latin typeface="Calibri" panose="020F0502020204030204"/>
                <a:cs typeface="Calibri" panose="020F0502020204030204"/>
              </a:rPr>
              <a:t>естественно-</a:t>
            </a:r>
            <a:r>
              <a:rPr sz="3600" b="1" dirty="0">
                <a:latin typeface="Calibri" panose="020F0502020204030204"/>
                <a:cs typeface="Calibri" panose="020F0502020204030204"/>
              </a:rPr>
              <a:t>научная</a:t>
            </a:r>
            <a:r>
              <a:rPr sz="3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latin typeface="Calibri" panose="020F0502020204030204"/>
                <a:cs typeface="Calibri" panose="020F0502020204030204"/>
              </a:rPr>
              <a:t>грамотность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274320" indent="-26162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74320" algn="l"/>
              </a:tabLst>
            </a:pPr>
            <a:r>
              <a:rPr sz="3600" b="1" dirty="0">
                <a:latin typeface="Calibri" panose="020F0502020204030204"/>
                <a:cs typeface="Calibri" panose="020F0502020204030204"/>
              </a:rPr>
              <a:t>финансовая</a:t>
            </a:r>
            <a:r>
              <a:rPr sz="36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latin typeface="Calibri" panose="020F0502020204030204"/>
                <a:cs typeface="Calibri" panose="020F0502020204030204"/>
              </a:rPr>
              <a:t>грамотность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274320" indent="-26162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74320" algn="l"/>
              </a:tabLst>
            </a:pPr>
            <a:r>
              <a:rPr sz="3600" b="1" dirty="0">
                <a:latin typeface="Calibri" panose="020F0502020204030204"/>
                <a:cs typeface="Calibri" panose="020F0502020204030204"/>
              </a:rPr>
              <a:t>глобальные</a:t>
            </a:r>
            <a:r>
              <a:rPr sz="3600" b="1" spc="-200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latin typeface="Calibri" panose="020F0502020204030204"/>
                <a:cs typeface="Calibri" panose="020F0502020204030204"/>
              </a:rPr>
              <a:t>компетенции</a:t>
            </a:r>
            <a:endParaRPr sz="3600">
              <a:latin typeface="Calibri" panose="020F0502020204030204"/>
              <a:cs typeface="Calibri" panose="020F0502020204030204"/>
            </a:endParaRPr>
          </a:p>
          <a:p>
            <a:pPr marL="274320" indent="-261620">
              <a:lnSpc>
                <a:spcPct val="100000"/>
              </a:lnSpc>
              <a:spcBef>
                <a:spcPts val="995"/>
              </a:spcBef>
              <a:buFont typeface="Arial MT"/>
              <a:buChar char="•"/>
              <a:tabLst>
                <a:tab pos="274320" algn="l"/>
              </a:tabLst>
            </a:pPr>
            <a:r>
              <a:rPr sz="3600" b="1" dirty="0">
                <a:latin typeface="Calibri" panose="020F0502020204030204"/>
                <a:cs typeface="Calibri" panose="020F0502020204030204"/>
              </a:rPr>
              <a:t>креативное</a:t>
            </a:r>
            <a:r>
              <a:rPr sz="3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latin typeface="Calibri" panose="020F0502020204030204"/>
                <a:cs typeface="Calibri" panose="020F0502020204030204"/>
              </a:rPr>
              <a:t>мышление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152400" y="163830"/>
            <a:ext cx="116344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2820" marR="5080" indent="-960755" algn="ctr">
              <a:spcBef>
                <a:spcPts val="95"/>
              </a:spcBef>
            </a:pPr>
            <a:r>
              <a:rPr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МЕТАПРЕДМЕТНЫЕ РЕЗУЛЬТАТЫ ОБУЧЕНИЯ КАК ВОЗМОЖНОСТЬ</a:t>
            </a:r>
            <a:r>
              <a:rPr lang="ru-RU" altLang="en-US"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ИНТЕГРАЦИИ ЗНАНИЙ ИЗ РАЗЛИЧНЫХ </a:t>
            </a:r>
            <a:r>
              <a:rPr lang="ru-RU" altLang="en-US"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УЧЕБНЫХ </a:t>
            </a:r>
            <a:br>
              <a:rPr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</a:br>
            <a:r>
              <a:rPr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ПРЕДМЕТОВ И</a:t>
            </a:r>
            <a:r>
              <a:rPr lang="ru-RU" altLang="en-US"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 </a:t>
            </a:r>
            <a:r>
              <a:rPr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ФОРМИРОВАНИЯ </a:t>
            </a:r>
            <a:r>
              <a:rPr lang="ru-RU" altLang="en-US" sz="2800" b="1" i="0" dirty="0">
                <a:solidFill>
                  <a:srgbClr val="A42C36"/>
                </a:solidFill>
                <a:latin typeface="Calibri" panose="020F0502020204030204"/>
                <a:ea typeface="+mj-ea"/>
                <a:cs typeface="Calibri" panose="020F0502020204030204"/>
                <a:sym typeface="+mn-ea"/>
              </a:rPr>
              <a:t>УУД</a:t>
            </a:r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809" t="25775" r="8359" b="8416"/>
          <a:stretch>
            <a:fillRect/>
          </a:stretch>
        </p:blipFill>
        <p:spPr>
          <a:xfrm>
            <a:off x="384810" y="1494155"/>
            <a:ext cx="11478260" cy="52520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Формирование базовых логических действий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3"/>
          </p:nvPr>
        </p:nvSpPr>
        <p:spPr>
          <a:xfrm>
            <a:off x="685927" y="914631"/>
            <a:ext cx="5325109" cy="3761740"/>
          </a:xfrm>
        </p:spPr>
        <p:txBody>
          <a:bodyPr/>
          <a:lstStyle/>
          <a:p>
            <a:r>
              <a:rPr lang="ru-RU" altLang="en-US"/>
              <a:t>5 КЛАСС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306" t="23244" r="33970" b="38652"/>
          <a:stretch>
            <a:fillRect/>
          </a:stretch>
        </p:blipFill>
        <p:spPr>
          <a:xfrm>
            <a:off x="304800" y="1524000"/>
            <a:ext cx="5590540" cy="3659505"/>
          </a:xfrm>
          <a:prstGeom prst="rect">
            <a:avLst/>
          </a:prstGeom>
        </p:spPr>
      </p:pic>
      <p:pic>
        <p:nvPicPr>
          <p:cNvPr id="6" name="Замещающее содержимое 4"/>
          <p:cNvPicPr>
            <a:picLocks noChangeAspect="1"/>
          </p:cNvPicPr>
          <p:nvPr/>
        </p:nvPicPr>
        <p:blipFill>
          <a:blip r:embed="rId2"/>
          <a:srcRect l="33306" t="61348" r="33970" b="7467"/>
          <a:stretch>
            <a:fillRect/>
          </a:stretch>
        </p:blipFill>
        <p:spPr>
          <a:xfrm>
            <a:off x="5715000" y="1752600"/>
            <a:ext cx="6400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81000" y="304800"/>
            <a:ext cx="10638155" cy="59201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Модель ответа: </a:t>
            </a:r>
          </a:p>
          <a:p>
            <a:pPr algn="just"/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Все эти слова обозначают профессии. У некоторых слов, обозначающих профессии, в русском и английском языке используются сходные суффиксы: </a:t>
            </a:r>
            <a:r>
              <a:rPr lang="en-US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act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or </a:t>
            </a:r>
            <a:r>
              <a:rPr lang="en-US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– акт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ёр</a:t>
            </a:r>
            <a:r>
              <a:rPr lang="en-US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, actr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ess </a:t>
            </a:r>
            <a:r>
              <a:rPr lang="en-US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– актр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иса</a:t>
            </a:r>
            <a:r>
              <a:rPr lang="en-US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, dent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ist </a:t>
            </a:r>
            <a:r>
              <a:rPr lang="en-US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– дантист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Но в английском языке для обозначения профессий используются также суффиксы, которые не используются в русском языке: -an (electrician, musician). Некоторые названия профессий и в английском языке, и в русском образуются без суффикса: </a:t>
            </a:r>
            <a:r>
              <a:rPr lang="en-US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Times New Roman" panose="02020603050405020304"/>
              </a:rPr>
              <a:t>architect, nurse, life guard, guide,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медсестра, учёный. Способы образования названий </a:t>
            </a:r>
            <a:r>
              <a:rPr lang="ru-RU" altLang="en-US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профессий в английском и в русском языках совпадают лишь частично.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11" y="309752"/>
            <a:ext cx="10354945" cy="492125"/>
          </a:xfrm>
        </p:spPr>
        <p:txBody>
          <a:bodyPr/>
          <a:lstStyle/>
          <a:p>
            <a:r>
              <a:rPr lang="ru-RU" altLang="en-US"/>
              <a:t>Формирование базовых исследовательских действий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3"/>
          </p:nvPr>
        </p:nvSpPr>
        <p:spPr>
          <a:xfrm>
            <a:off x="685927" y="914631"/>
            <a:ext cx="5325109" cy="43053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09600" y="1362075"/>
            <a:ext cx="11215370" cy="14579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7 КЛАСС </a:t>
            </a:r>
          </a:p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Задание.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Прочитай текст о загадках Стоунхенджа. Составь список вопросов, на которые тебе было бы интересно найти ответы. 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5800" y="2971800"/>
            <a:ext cx="5080000" cy="22453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Модель ответа: </a:t>
            </a:r>
          </a:p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Who built Stonehenge? </a:t>
            </a:r>
          </a:p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Why was Stonehenge built? </a:t>
            </a:r>
          </a:p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How was Stonehenge used? </a:t>
            </a:r>
          </a:p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How were the stones transported?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информацией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57200" y="838200"/>
            <a:ext cx="11048365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9 КЛАСС </a:t>
            </a:r>
          </a:p>
          <a:p>
            <a:pPr algn="just"/>
            <a:r>
              <a:rPr lang="en-US" altLang="zh-CN" sz="20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Задание. </a:t>
            </a:r>
          </a:p>
          <a:p>
            <a:pPr algn="just"/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Прочитайте сначала статью о важности сбалансированного питания, а затем и письмо бабушки внуку. Какие аргументы используются только в статье? Какие аргументы используются и в статье, и в письме? </a:t>
            </a:r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sz="half" idx="3"/>
          </p:nvPr>
        </p:nvPicPr>
        <p:blipFill>
          <a:blip r:embed="rId2"/>
          <a:srcRect l="30944" t="32435" r="30420" b="42109"/>
          <a:stretch>
            <a:fillRect/>
          </a:stretch>
        </p:blipFill>
        <p:spPr>
          <a:xfrm>
            <a:off x="6172200" y="2468245"/>
            <a:ext cx="5704840" cy="2112645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1883" t="23244" r="31124" b="28665"/>
          <a:stretch>
            <a:fillRect/>
          </a:stretch>
        </p:blipFill>
        <p:spPr>
          <a:xfrm>
            <a:off x="381000" y="2438400"/>
            <a:ext cx="5568315" cy="406971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rcRect l="32430" t="73958" r="31259" b="10417"/>
          <a:stretch>
            <a:fillRect/>
          </a:stretch>
        </p:blipFill>
        <p:spPr>
          <a:xfrm>
            <a:off x="6172200" y="4419600"/>
            <a:ext cx="5714365" cy="139890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609600" y="228600"/>
            <a:ext cx="11265535" cy="5758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Модель ответа: </a:t>
            </a:r>
          </a:p>
          <a:p>
            <a:endParaRPr lang="en-US" altLang="zh-CN" sz="24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r>
              <a:rPr lang="en-US" altLang="zh-CN" sz="24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Аргументы только в статье: </a:t>
            </a:r>
          </a:p>
          <a:p>
            <a:r>
              <a:rPr lang="en-US" altLang="zh-CN" sz="2400">
                <a:solidFill>
                  <a:srgbClr val="000000"/>
                </a:solidFill>
                <a:latin typeface="Symbol" panose="05050102010706020507"/>
                <a:ea typeface="Symbol" panose="05050102010706020507"/>
              </a:rPr>
              <a:t>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A balanced diet means eating different types of foods in the right amounts. </a:t>
            </a:r>
          </a:p>
          <a:p>
            <a:r>
              <a:rPr lang="en-US" altLang="zh-CN" sz="2400">
                <a:solidFill>
                  <a:srgbClr val="000000"/>
                </a:solidFill>
                <a:latin typeface="Symbol" panose="05050102010706020507"/>
                <a:ea typeface="Symbol" panose="05050102010706020507"/>
              </a:rPr>
              <a:t>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Eating a variety of foods can also make your meals more interesting and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enjoyable. </a:t>
            </a:r>
          </a:p>
          <a:p>
            <a:r>
              <a:rPr lang="en-US" altLang="zh-CN" sz="2400">
                <a:solidFill>
                  <a:srgbClr val="000000"/>
                </a:solidFill>
                <a:latin typeface="Symbol" panose="05050102010706020507"/>
                <a:ea typeface="Symbol" panose="05050102010706020507"/>
              </a:rPr>
              <a:t>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Everyone's body is different, so what works for one person may not work for another.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r>
              <a:rPr lang="en-US" altLang="zh-CN" sz="24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Аргументы в письме и в статье: </a:t>
            </a:r>
          </a:p>
          <a:p>
            <a:r>
              <a:rPr lang="en-US" altLang="zh-CN" sz="2400">
                <a:solidFill>
                  <a:srgbClr val="000000"/>
                </a:solidFill>
                <a:latin typeface="Symbol" panose="05050102010706020507"/>
                <a:ea typeface="Symbol" panose="05050102010706020507"/>
              </a:rPr>
              <a:t>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Eating healthy food is important because it gives us energy and helps our bodies grow strong. </a:t>
            </a:r>
          </a:p>
          <a:p>
            <a:r>
              <a:rPr lang="en-US" altLang="zh-CN" sz="2400">
                <a:solidFill>
                  <a:srgbClr val="000000"/>
                </a:solidFill>
                <a:latin typeface="Symbol" panose="05050102010706020507"/>
                <a:ea typeface="Symbol" panose="05050102010706020507"/>
              </a:rPr>
              <a:t>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We need different kinds of food to stay healthy, like fruits, vegetables, grains, and protein. </a:t>
            </a:r>
          </a:p>
          <a:p>
            <a:r>
              <a:rPr lang="en-US" altLang="zh-CN" sz="2400">
                <a:solidFill>
                  <a:srgbClr val="000000"/>
                </a:solidFill>
                <a:latin typeface="Symbol" panose="05050102010706020507"/>
                <a:ea typeface="Symbol" panose="05050102010706020507"/>
              </a:rPr>
              <a:t>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Eating junk food can lead to health problems like obesity, heart disease, and diabetes. </a:t>
            </a:r>
          </a:p>
          <a:p>
            <a:endParaRPr lang="en-US" altLang="zh-CN" sz="24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Детализация</a:t>
            </a:r>
            <a:r>
              <a:rPr spc="-95" dirty="0"/>
              <a:t> </a:t>
            </a:r>
            <a:r>
              <a:rPr dirty="0"/>
              <a:t>требований</a:t>
            </a:r>
            <a:r>
              <a:rPr spc="-95" dirty="0"/>
              <a:t> </a:t>
            </a:r>
            <a:r>
              <a:rPr dirty="0"/>
              <a:t>к</a:t>
            </a:r>
            <a:r>
              <a:rPr spc="-65" dirty="0"/>
              <a:t> </a:t>
            </a:r>
            <a:r>
              <a:rPr dirty="0"/>
              <a:t>метапредметным</a:t>
            </a:r>
            <a:r>
              <a:rPr spc="-40" dirty="0"/>
              <a:t> </a:t>
            </a:r>
            <a:r>
              <a:rPr spc="-10" dirty="0"/>
              <a:t>результатам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025" y="924560"/>
            <a:ext cx="10770235" cy="49974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845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Обновленный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ФГОС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ООО: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6880" indent="-4241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436880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Овладение</a:t>
            </a:r>
            <a:r>
              <a:rPr sz="20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универсальными</a:t>
            </a:r>
            <a:r>
              <a:rPr sz="20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учебными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7995">
              <a:lnSpc>
                <a:spcPct val="100000"/>
              </a:lnSpc>
            </a:pPr>
            <a:r>
              <a:rPr sz="2000" b="1" spc="-10" dirty="0">
                <a:latin typeface="Calibri" panose="020F0502020204030204"/>
                <a:cs typeface="Calibri" panose="020F0502020204030204"/>
              </a:rPr>
              <a:t>познавательными</a:t>
            </a:r>
            <a:r>
              <a:rPr sz="20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действиями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1485" lvl="1" indent="-438785">
              <a:lnSpc>
                <a:spcPct val="100000"/>
              </a:lnSpc>
              <a:buAutoNum type="arabicPeriod"/>
              <a:tabLst>
                <a:tab pos="4508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Базовые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логические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действия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(8)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1485" lvl="1" indent="-438785">
              <a:lnSpc>
                <a:spcPct val="100000"/>
              </a:lnSpc>
              <a:buAutoNum type="arabicPeriod"/>
              <a:tabLst>
                <a:tab pos="4508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Базовые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исследовательские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действия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(7)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0215" lvl="1" indent="-437515">
              <a:lnSpc>
                <a:spcPct val="100000"/>
              </a:lnSpc>
              <a:buAutoNum type="arabicPeriod"/>
              <a:tabLst>
                <a:tab pos="4502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Работа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информацией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(6)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671830" indent="-457200">
              <a:lnSpc>
                <a:spcPct val="100000"/>
              </a:lnSpc>
              <a:spcBef>
                <a:spcPts val="805"/>
              </a:spcBef>
              <a:buAutoNum type="arabicPeriod" startAt="2"/>
              <a:tabLst>
                <a:tab pos="469900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Овладение</a:t>
            </a:r>
            <a:r>
              <a:rPr sz="20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универсальными</a:t>
            </a:r>
            <a:r>
              <a:rPr sz="20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учебными коммуникативными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действиями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1485" lvl="1" indent="-438785">
              <a:lnSpc>
                <a:spcPct val="100000"/>
              </a:lnSpc>
              <a:buAutoNum type="arabicPeriod"/>
              <a:tabLst>
                <a:tab pos="4508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Общение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(8)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0215" lvl="1" indent="-4375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502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Совместная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деятельность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(7)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spcBef>
                <a:spcPts val="790"/>
              </a:spcBef>
              <a:buAutoNum type="arabicPeriod" startAt="3"/>
              <a:tabLst>
                <a:tab pos="469900" algn="l"/>
                <a:tab pos="493395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	Овладение</a:t>
            </a:r>
            <a:r>
              <a:rPr sz="20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универсальными</a:t>
            </a:r>
            <a:r>
              <a:rPr sz="2000" b="1" spc="3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регулятивными действиями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1485" lvl="1" indent="-438785">
              <a:lnSpc>
                <a:spcPct val="100000"/>
              </a:lnSpc>
              <a:buAutoNum type="arabicPeriod"/>
              <a:tabLst>
                <a:tab pos="4508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Самоорганизация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(5)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0215" lvl="1" indent="-4375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5021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Самоконтроль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(6)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51485" lvl="1" indent="-438785">
              <a:lnSpc>
                <a:spcPct val="100000"/>
              </a:lnSpc>
              <a:buAutoNum type="arabicPeriod"/>
              <a:tabLst>
                <a:tab pos="4508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Эмоциональный</a:t>
            </a:r>
            <a:r>
              <a:rPr sz="200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интеллект</a:t>
            </a:r>
            <a:r>
              <a:rPr sz="20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(4)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17500">
              <a:lnSpc>
                <a:spcPct val="100000"/>
              </a:lnSpc>
              <a:spcBef>
                <a:spcPts val="1345"/>
              </a:spcBef>
            </a:pPr>
            <a:r>
              <a:rPr sz="2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Всего</a:t>
            </a:r>
            <a:r>
              <a:rPr sz="2400" b="1" spc="-75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=</a:t>
            </a:r>
            <a:r>
              <a:rPr sz="2400" b="1" spc="-5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56</a:t>
            </a:r>
            <a:r>
              <a:rPr sz="2400" b="1" spc="-6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конкретных</a:t>
            </a:r>
            <a:r>
              <a:rPr sz="2400" b="1" spc="-6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A42C36"/>
                </a:solidFill>
                <a:latin typeface="Calibri" panose="020F0502020204030204"/>
                <a:cs typeface="Calibri" panose="020F0502020204030204"/>
              </a:rPr>
              <a:t>результатов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11" y="309752"/>
            <a:ext cx="10354945" cy="984885"/>
          </a:xfrm>
        </p:spPr>
        <p:txBody>
          <a:bodyPr/>
          <a:lstStyle/>
          <a:p>
            <a:pPr algn="ctr"/>
            <a:r>
              <a:rPr lang="ru-RU" altLang="en-US"/>
              <a:t> Формирование коммуникативных универсальных учебных действий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85800" y="1447800"/>
            <a:ext cx="974534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5 КЛАСС </a:t>
            </a:r>
          </a:p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Задание.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Ответь на вопросы: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1. Do you like going on family holidays?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2. What is your favourite family holiday memory?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3. Where did you go on your last family holiday?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4. Who do you usually go on family holidays with?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5. What activities do you enjoy doing on family holidays?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6. How long do your family holidays usually last? 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7. What is the best thing about going on a family holiday?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algn="ctr"/>
            <a:r>
              <a:rPr lang="ru-RU" altLang="en-US"/>
              <a:t>Формирование регулятивных УУД</a:t>
            </a: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655" t="20713" r="38238" b="21072"/>
          <a:stretch>
            <a:fillRect/>
          </a:stretch>
        </p:blipFill>
        <p:spPr>
          <a:xfrm>
            <a:off x="2971800" y="1219200"/>
            <a:ext cx="6408420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РАБОТА С ТЕХНОЛОГИЧЕСКОЙ КАРТОЙ УРОКА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655" t="18182" r="24010" b="8416"/>
          <a:stretch>
            <a:fillRect/>
          </a:stretch>
        </p:blipFill>
        <p:spPr>
          <a:xfrm>
            <a:off x="0" y="793996"/>
            <a:ext cx="11809095" cy="605663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838200" y="2819400"/>
            <a:ext cx="90938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https://rutube.ru/video/19ad601e7b8033377ec1e6befead2a77/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33400" y="533400"/>
            <a:ext cx="113150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/>
              <a:t>Урок английского языка</a:t>
            </a:r>
          </a:p>
          <a:p>
            <a:r>
              <a:rPr lang="ru-RU" altLang="en-US" sz="2800"/>
              <a:t>Областного этапа </a:t>
            </a:r>
          </a:p>
          <a:p>
            <a:r>
              <a:rPr lang="ru-RU" altLang="en-US" sz="2800"/>
              <a:t>Всероссийского конкурса «Учитель года»,  2022</a:t>
            </a:r>
          </a:p>
          <a:p>
            <a:r>
              <a:rPr lang="ru-RU" altLang="en-US" sz="2800"/>
              <a:t>Якушева Виктория Юрьевна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Познавательные</a:t>
            </a:r>
            <a:r>
              <a:rPr spc="-125" dirty="0"/>
              <a:t> </a:t>
            </a:r>
            <a:r>
              <a:rPr spc="-25" dirty="0"/>
              <a:t>УУД.</a:t>
            </a:r>
            <a:r>
              <a:rPr spc="-90" dirty="0"/>
              <a:t> </a:t>
            </a:r>
            <a:r>
              <a:rPr dirty="0"/>
              <a:t>Базовые</a:t>
            </a:r>
            <a:r>
              <a:rPr spc="-114" dirty="0"/>
              <a:t> </a:t>
            </a:r>
            <a:r>
              <a:rPr spc="-10" dirty="0"/>
              <a:t>логические</a:t>
            </a:r>
            <a:r>
              <a:rPr spc="-90" dirty="0"/>
              <a:t> </a:t>
            </a:r>
            <a:r>
              <a:rPr spc="-10" dirty="0"/>
              <a:t>действия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7062" y="940132"/>
            <a:ext cx="10293350" cy="53301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0020" indent="-147320">
              <a:lnSpc>
                <a:spcPct val="100000"/>
              </a:lnSpc>
              <a:spcBef>
                <a:spcPts val="700"/>
              </a:spcBef>
              <a:buChar char="-"/>
              <a:tabLst>
                <a:tab pos="160020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выявлять</a:t>
            </a:r>
            <a:r>
              <a:rPr sz="22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характеризовать</a:t>
            </a:r>
            <a:r>
              <a:rPr sz="22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существенные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признаки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объектов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(явлений);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75895" indent="147320">
              <a:lnSpc>
                <a:spcPct val="100000"/>
              </a:lnSpc>
              <a:spcBef>
                <a:spcPts val="600"/>
              </a:spcBef>
              <a:buChar char="-"/>
              <a:tabLst>
                <a:tab pos="160020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устанавливать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существенный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признак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классификации,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основания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обобщения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сравнения,</a:t>
            </a:r>
            <a:r>
              <a:rPr sz="22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критерии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проводимого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анализа;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017905" indent="147320">
              <a:lnSpc>
                <a:spcPct val="100000"/>
              </a:lnSpc>
              <a:spcBef>
                <a:spcPts val="600"/>
              </a:spcBef>
              <a:buChar char="-"/>
              <a:tabLst>
                <a:tab pos="160020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с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учетом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предложенной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задачи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выявлять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закономерности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противоречия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в </a:t>
            </a:r>
            <a:r>
              <a:rPr sz="2200" dirty="0">
                <a:latin typeface="Calibri" panose="020F0502020204030204"/>
                <a:cs typeface="Calibri" panose="020F0502020204030204"/>
              </a:rPr>
              <a:t>рассматриваемых</a:t>
            </a:r>
            <a:r>
              <a:rPr sz="22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фактах,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данных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наблюдениях;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60020" indent="-147320">
              <a:lnSpc>
                <a:spcPct val="100000"/>
              </a:lnSpc>
              <a:spcBef>
                <a:spcPts val="605"/>
              </a:spcBef>
              <a:buChar char="-"/>
              <a:tabLst>
                <a:tab pos="160020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предлагать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критерии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выявления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закономерностей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противоречий;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60020" indent="-147320">
              <a:lnSpc>
                <a:spcPct val="100000"/>
              </a:lnSpc>
              <a:spcBef>
                <a:spcPts val="600"/>
              </a:spcBef>
              <a:buChar char="-"/>
              <a:tabLst>
                <a:tab pos="160020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выявлять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дефициты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информации,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данных,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необходимых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решения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поставленной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задачи;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60020" indent="-147320">
              <a:lnSpc>
                <a:spcPct val="100000"/>
              </a:lnSpc>
              <a:spcBef>
                <a:spcPts val="600"/>
              </a:spcBef>
              <a:buChar char="-"/>
              <a:tabLst>
                <a:tab pos="160020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выявлять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причинно-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следственные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связи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при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изучении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явлений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процессов;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60020" indent="-147320">
              <a:lnSpc>
                <a:spcPct val="100000"/>
              </a:lnSpc>
              <a:spcBef>
                <a:spcPts val="600"/>
              </a:spcBef>
              <a:buChar char="-"/>
              <a:tabLst>
                <a:tab pos="160020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делать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выводы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использованием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дедуктивных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индуктивных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умозаключений,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умозаключений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аналогии,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формулировать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гипотезы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о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взаимосвязях;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302260" indent="147320">
              <a:lnSpc>
                <a:spcPct val="100000"/>
              </a:lnSpc>
              <a:spcBef>
                <a:spcPts val="600"/>
              </a:spcBef>
              <a:buChar char="-"/>
              <a:tabLst>
                <a:tab pos="16002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самостоятельно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выбирать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способ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решения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учебной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задачи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(сравнивать</a:t>
            </a:r>
            <a:r>
              <a:rPr sz="22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несколько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вариантов</a:t>
            </a:r>
            <a:r>
              <a:rPr sz="22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решения,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выбирать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наиболее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подходящий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учетом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самостоятельно выделенных</a:t>
            </a:r>
            <a:r>
              <a:rPr sz="22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критериев)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914400"/>
            <a:ext cx="11407140" cy="5520690"/>
          </a:xfrm>
          <a:custGeom>
            <a:avLst/>
            <a:gdLst/>
            <a:ahLst/>
            <a:cxnLst/>
            <a:rect l="l" t="t" r="r" b="b"/>
            <a:pathLst>
              <a:path w="11407140" h="5520690">
                <a:moveTo>
                  <a:pt x="0" y="920114"/>
                </a:moveTo>
                <a:lnTo>
                  <a:pt x="1275" y="871252"/>
                </a:lnTo>
                <a:lnTo>
                  <a:pt x="5058" y="823053"/>
                </a:lnTo>
                <a:lnTo>
                  <a:pt x="11287" y="775581"/>
                </a:lnTo>
                <a:lnTo>
                  <a:pt x="19896" y="728901"/>
                </a:lnTo>
                <a:lnTo>
                  <a:pt x="30823" y="683075"/>
                </a:lnTo>
                <a:lnTo>
                  <a:pt x="44004" y="638167"/>
                </a:lnTo>
                <a:lnTo>
                  <a:pt x="59375" y="594242"/>
                </a:lnTo>
                <a:lnTo>
                  <a:pt x="76873" y="551362"/>
                </a:lnTo>
                <a:lnTo>
                  <a:pt x="96435" y="509591"/>
                </a:lnTo>
                <a:lnTo>
                  <a:pt x="117996" y="468993"/>
                </a:lnTo>
                <a:lnTo>
                  <a:pt x="141493" y="429631"/>
                </a:lnTo>
                <a:lnTo>
                  <a:pt x="166862" y="391570"/>
                </a:lnTo>
                <a:lnTo>
                  <a:pt x="194041" y="354871"/>
                </a:lnTo>
                <a:lnTo>
                  <a:pt x="222965" y="319601"/>
                </a:lnTo>
                <a:lnTo>
                  <a:pt x="253570" y="285820"/>
                </a:lnTo>
                <a:lnTo>
                  <a:pt x="285794" y="253595"/>
                </a:lnTo>
                <a:lnTo>
                  <a:pt x="319573" y="222987"/>
                </a:lnTo>
                <a:lnTo>
                  <a:pt x="354842" y="194061"/>
                </a:lnTo>
                <a:lnTo>
                  <a:pt x="391539" y="166881"/>
                </a:lnTo>
                <a:lnTo>
                  <a:pt x="429600" y="141509"/>
                </a:lnTo>
                <a:lnTo>
                  <a:pt x="468961" y="118010"/>
                </a:lnTo>
                <a:lnTo>
                  <a:pt x="509559" y="96446"/>
                </a:lnTo>
                <a:lnTo>
                  <a:pt x="551330" y="76883"/>
                </a:lnTo>
                <a:lnTo>
                  <a:pt x="594210" y="59383"/>
                </a:lnTo>
                <a:lnTo>
                  <a:pt x="638137" y="44010"/>
                </a:lnTo>
                <a:lnTo>
                  <a:pt x="683046" y="30827"/>
                </a:lnTo>
                <a:lnTo>
                  <a:pt x="728874" y="19899"/>
                </a:lnTo>
                <a:lnTo>
                  <a:pt x="775557" y="11288"/>
                </a:lnTo>
                <a:lnTo>
                  <a:pt x="823031" y="5059"/>
                </a:lnTo>
                <a:lnTo>
                  <a:pt x="871234" y="1275"/>
                </a:lnTo>
                <a:lnTo>
                  <a:pt x="920102" y="0"/>
                </a:lnTo>
                <a:lnTo>
                  <a:pt x="10486504" y="0"/>
                </a:lnTo>
                <a:lnTo>
                  <a:pt x="10535367" y="1275"/>
                </a:lnTo>
                <a:lnTo>
                  <a:pt x="10583566" y="5059"/>
                </a:lnTo>
                <a:lnTo>
                  <a:pt x="10631037" y="11288"/>
                </a:lnTo>
                <a:lnTo>
                  <a:pt x="10677718" y="19899"/>
                </a:lnTo>
                <a:lnTo>
                  <a:pt x="10723543" y="30827"/>
                </a:lnTo>
                <a:lnTo>
                  <a:pt x="10768451" y="44010"/>
                </a:lnTo>
                <a:lnTo>
                  <a:pt x="10812376" y="59383"/>
                </a:lnTo>
                <a:lnTo>
                  <a:pt x="10855256" y="76883"/>
                </a:lnTo>
                <a:lnTo>
                  <a:pt x="10897027" y="96446"/>
                </a:lnTo>
                <a:lnTo>
                  <a:pt x="10937625" y="118010"/>
                </a:lnTo>
                <a:lnTo>
                  <a:pt x="10976987" y="141509"/>
                </a:lnTo>
                <a:lnTo>
                  <a:pt x="11015049" y="166881"/>
                </a:lnTo>
                <a:lnTo>
                  <a:pt x="11051747" y="194061"/>
                </a:lnTo>
                <a:lnTo>
                  <a:pt x="11087018" y="222987"/>
                </a:lnTo>
                <a:lnTo>
                  <a:pt x="11120798" y="253595"/>
                </a:lnTo>
                <a:lnTo>
                  <a:pt x="11153023" y="285820"/>
                </a:lnTo>
                <a:lnTo>
                  <a:pt x="11183631" y="319601"/>
                </a:lnTo>
                <a:lnTo>
                  <a:pt x="11212557" y="354871"/>
                </a:lnTo>
                <a:lnTo>
                  <a:pt x="11239738" y="391570"/>
                </a:lnTo>
                <a:lnTo>
                  <a:pt x="11265109" y="429631"/>
                </a:lnTo>
                <a:lnTo>
                  <a:pt x="11288609" y="468993"/>
                </a:lnTo>
                <a:lnTo>
                  <a:pt x="11310172" y="509591"/>
                </a:lnTo>
                <a:lnTo>
                  <a:pt x="11329735" y="551362"/>
                </a:lnTo>
                <a:lnTo>
                  <a:pt x="11347235" y="594242"/>
                </a:lnTo>
                <a:lnTo>
                  <a:pt x="11362608" y="638167"/>
                </a:lnTo>
                <a:lnTo>
                  <a:pt x="11375791" y="683075"/>
                </a:lnTo>
                <a:lnTo>
                  <a:pt x="11386719" y="728901"/>
                </a:lnTo>
                <a:lnTo>
                  <a:pt x="11395330" y="775581"/>
                </a:lnTo>
                <a:lnTo>
                  <a:pt x="11401559" y="823053"/>
                </a:lnTo>
                <a:lnTo>
                  <a:pt x="11405343" y="871252"/>
                </a:lnTo>
                <a:lnTo>
                  <a:pt x="11406619" y="920114"/>
                </a:lnTo>
                <a:lnTo>
                  <a:pt x="11406619" y="4600194"/>
                </a:lnTo>
                <a:lnTo>
                  <a:pt x="11405343" y="4649059"/>
                </a:lnTo>
                <a:lnTo>
                  <a:pt x="11401559" y="4697259"/>
                </a:lnTo>
                <a:lnTo>
                  <a:pt x="11395330" y="4744732"/>
                </a:lnTo>
                <a:lnTo>
                  <a:pt x="11386719" y="4791413"/>
                </a:lnTo>
                <a:lnTo>
                  <a:pt x="11375791" y="4837239"/>
                </a:lnTo>
                <a:lnTo>
                  <a:pt x="11362608" y="4882146"/>
                </a:lnTo>
                <a:lnTo>
                  <a:pt x="11347235" y="4926071"/>
                </a:lnTo>
                <a:lnTo>
                  <a:pt x="11329735" y="4968951"/>
                </a:lnTo>
                <a:lnTo>
                  <a:pt x="11310172" y="5010720"/>
                </a:lnTo>
                <a:lnTo>
                  <a:pt x="11288609" y="5051317"/>
                </a:lnTo>
                <a:lnTo>
                  <a:pt x="11265109" y="5090677"/>
                </a:lnTo>
                <a:lnTo>
                  <a:pt x="11239738" y="5128737"/>
                </a:lnTo>
                <a:lnTo>
                  <a:pt x="11212557" y="5165433"/>
                </a:lnTo>
                <a:lnTo>
                  <a:pt x="11183631" y="5200701"/>
                </a:lnTo>
                <a:lnTo>
                  <a:pt x="11153023" y="5234479"/>
                </a:lnTo>
                <a:lnTo>
                  <a:pt x="11120798" y="5266702"/>
                </a:lnTo>
                <a:lnTo>
                  <a:pt x="11087018" y="5297307"/>
                </a:lnTo>
                <a:lnTo>
                  <a:pt x="11051747" y="5326231"/>
                </a:lnTo>
                <a:lnTo>
                  <a:pt x="11015049" y="5353409"/>
                </a:lnTo>
                <a:lnTo>
                  <a:pt x="10976987" y="5378778"/>
                </a:lnTo>
                <a:lnTo>
                  <a:pt x="10937625" y="5402275"/>
                </a:lnTo>
                <a:lnTo>
                  <a:pt x="10897027" y="5423836"/>
                </a:lnTo>
                <a:lnTo>
                  <a:pt x="10855256" y="5443397"/>
                </a:lnTo>
                <a:lnTo>
                  <a:pt x="10812376" y="5460895"/>
                </a:lnTo>
                <a:lnTo>
                  <a:pt x="10768451" y="5476266"/>
                </a:lnTo>
                <a:lnTo>
                  <a:pt x="10723543" y="5489447"/>
                </a:lnTo>
                <a:lnTo>
                  <a:pt x="10677718" y="5500374"/>
                </a:lnTo>
                <a:lnTo>
                  <a:pt x="10631037" y="5508983"/>
                </a:lnTo>
                <a:lnTo>
                  <a:pt x="10583566" y="5515211"/>
                </a:lnTo>
                <a:lnTo>
                  <a:pt x="10535367" y="5518995"/>
                </a:lnTo>
                <a:lnTo>
                  <a:pt x="10486504" y="5520270"/>
                </a:lnTo>
                <a:lnTo>
                  <a:pt x="920102" y="5520270"/>
                </a:lnTo>
                <a:lnTo>
                  <a:pt x="871234" y="5518995"/>
                </a:lnTo>
                <a:lnTo>
                  <a:pt x="823031" y="5515211"/>
                </a:lnTo>
                <a:lnTo>
                  <a:pt x="775557" y="5508983"/>
                </a:lnTo>
                <a:lnTo>
                  <a:pt x="728874" y="5500373"/>
                </a:lnTo>
                <a:lnTo>
                  <a:pt x="683046" y="5489446"/>
                </a:lnTo>
                <a:lnTo>
                  <a:pt x="638137" y="5476265"/>
                </a:lnTo>
                <a:lnTo>
                  <a:pt x="594210" y="5460893"/>
                </a:lnTo>
                <a:lnTo>
                  <a:pt x="551330" y="5443395"/>
                </a:lnTo>
                <a:lnTo>
                  <a:pt x="509559" y="5423833"/>
                </a:lnTo>
                <a:lnTo>
                  <a:pt x="468961" y="5402272"/>
                </a:lnTo>
                <a:lnTo>
                  <a:pt x="429600" y="5378775"/>
                </a:lnTo>
                <a:lnTo>
                  <a:pt x="391539" y="5353405"/>
                </a:lnTo>
                <a:lnTo>
                  <a:pt x="354842" y="5326227"/>
                </a:lnTo>
                <a:lnTo>
                  <a:pt x="319573" y="5297303"/>
                </a:lnTo>
                <a:lnTo>
                  <a:pt x="285794" y="5266698"/>
                </a:lnTo>
                <a:lnTo>
                  <a:pt x="253570" y="5234474"/>
                </a:lnTo>
                <a:lnTo>
                  <a:pt x="222965" y="5200696"/>
                </a:lnTo>
                <a:lnTo>
                  <a:pt x="194041" y="5165427"/>
                </a:lnTo>
                <a:lnTo>
                  <a:pt x="166862" y="5128731"/>
                </a:lnTo>
                <a:lnTo>
                  <a:pt x="141493" y="5090671"/>
                </a:lnTo>
                <a:lnTo>
                  <a:pt x="117996" y="5051311"/>
                </a:lnTo>
                <a:lnTo>
                  <a:pt x="96435" y="5010715"/>
                </a:lnTo>
                <a:lnTo>
                  <a:pt x="76873" y="4968945"/>
                </a:lnTo>
                <a:lnTo>
                  <a:pt x="59375" y="4926066"/>
                </a:lnTo>
                <a:lnTo>
                  <a:pt x="44004" y="4882142"/>
                </a:lnTo>
                <a:lnTo>
                  <a:pt x="30823" y="4837235"/>
                </a:lnTo>
                <a:lnTo>
                  <a:pt x="19896" y="4791409"/>
                </a:lnTo>
                <a:lnTo>
                  <a:pt x="11287" y="4744729"/>
                </a:lnTo>
                <a:lnTo>
                  <a:pt x="5058" y="4697257"/>
                </a:lnTo>
                <a:lnTo>
                  <a:pt x="1275" y="4649057"/>
                </a:lnTo>
                <a:lnTo>
                  <a:pt x="0" y="4600194"/>
                </a:lnTo>
                <a:lnTo>
                  <a:pt x="0" y="9201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20" dirty="0"/>
              <a:t>Познавательные</a:t>
            </a:r>
            <a:r>
              <a:rPr sz="3100" spc="-105" dirty="0"/>
              <a:t> </a:t>
            </a:r>
            <a:r>
              <a:rPr sz="3100" spc="-50" dirty="0"/>
              <a:t>УУД.</a:t>
            </a:r>
            <a:r>
              <a:rPr sz="3100" spc="-80" dirty="0"/>
              <a:t> </a:t>
            </a:r>
            <a:r>
              <a:rPr sz="3100" dirty="0"/>
              <a:t>Базовые</a:t>
            </a:r>
            <a:r>
              <a:rPr sz="3100" spc="-75" dirty="0"/>
              <a:t> </a:t>
            </a:r>
            <a:r>
              <a:rPr sz="3100" spc="-20" dirty="0"/>
              <a:t>исследовательские</a:t>
            </a:r>
            <a:r>
              <a:rPr sz="3100" spc="-80" dirty="0"/>
              <a:t> </a:t>
            </a:r>
            <a:r>
              <a:rPr sz="3100" spc="-10" dirty="0"/>
              <a:t>действия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677062" y="990144"/>
            <a:ext cx="10870565" cy="52590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495"/>
              </a:spcBef>
              <a:buChar char="-"/>
              <a:tabLst>
                <a:tab pos="1454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использовать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вопросы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как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исследовательский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инструмент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познания;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00" indent="133350">
              <a:lnSpc>
                <a:spcPct val="100000"/>
              </a:lnSpc>
              <a:spcBef>
                <a:spcPts val="395"/>
              </a:spcBef>
              <a:buChar char="-"/>
              <a:tabLst>
                <a:tab pos="14605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формулировать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вопросы,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фиксирующие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разрыв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реальным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желательным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состоянием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ситуации,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объекта,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самостоятельно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устанавливать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искомое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данное;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6050" indent="-133350">
              <a:lnSpc>
                <a:spcPct val="100000"/>
              </a:lnSpc>
              <a:spcBef>
                <a:spcPts val="410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формировать</a:t>
            </a:r>
            <a:r>
              <a:rPr sz="2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гипотезу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истинности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собственных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суждений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суждений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других,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аргументировать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свою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позицию,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мнение;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6050" indent="-133350">
              <a:lnSpc>
                <a:spcPct val="100000"/>
              </a:lnSpc>
              <a:spcBef>
                <a:spcPts val="400"/>
              </a:spcBef>
              <a:buChar char="-"/>
              <a:tabLst>
                <a:tab pos="14605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проводить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самостоятельно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составленному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плану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опыт,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несложный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эксперимент,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небольшое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112395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исследование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установлению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особенностей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объекта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изучения,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причинно-следственных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связей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зависимостей</a:t>
            </a:r>
            <a:r>
              <a:rPr sz="20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объектов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собой;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5415" indent="-132715">
              <a:lnSpc>
                <a:spcPct val="100000"/>
              </a:lnSpc>
              <a:spcBef>
                <a:spcPts val="395"/>
              </a:spcBef>
              <a:buChar char="-"/>
              <a:tabLst>
                <a:tab pos="1454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оценивать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применимость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достоверность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информации,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полученной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ходе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исследования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(эксперимента);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6515" indent="133350">
              <a:lnSpc>
                <a:spcPct val="100000"/>
              </a:lnSpc>
              <a:spcBef>
                <a:spcPts val="410"/>
              </a:spcBef>
              <a:buChar char="-"/>
              <a:tabLst>
                <a:tab pos="14605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самостоятельно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формулировать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обобщения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выводы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результатам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проведенного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наблюдения,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опыта,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исследования,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владеть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инструментами</a:t>
            </a:r>
            <a:r>
              <a:rPr sz="2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оценки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достоверности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полученных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выводов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обобщений;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6050" indent="-133350">
              <a:lnSpc>
                <a:spcPct val="100000"/>
              </a:lnSpc>
              <a:spcBef>
                <a:spcPts val="400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прогнозировать</a:t>
            </a:r>
            <a:r>
              <a:rPr sz="2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возможное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дальнейшее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развитие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процессов,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событий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их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последствия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в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38735">
              <a:lnSpc>
                <a:spcPct val="10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аналогичных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или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сходных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ситуациях,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выдвигать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предположения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развитии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новых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условиях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контекстах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914400"/>
            <a:ext cx="11407140" cy="5520690"/>
          </a:xfrm>
          <a:custGeom>
            <a:avLst/>
            <a:gdLst/>
            <a:ahLst/>
            <a:cxnLst/>
            <a:rect l="l" t="t" r="r" b="b"/>
            <a:pathLst>
              <a:path w="11407140" h="5520690">
                <a:moveTo>
                  <a:pt x="0" y="920114"/>
                </a:moveTo>
                <a:lnTo>
                  <a:pt x="1275" y="871252"/>
                </a:lnTo>
                <a:lnTo>
                  <a:pt x="5058" y="823053"/>
                </a:lnTo>
                <a:lnTo>
                  <a:pt x="11287" y="775581"/>
                </a:lnTo>
                <a:lnTo>
                  <a:pt x="19896" y="728901"/>
                </a:lnTo>
                <a:lnTo>
                  <a:pt x="30823" y="683075"/>
                </a:lnTo>
                <a:lnTo>
                  <a:pt x="44004" y="638167"/>
                </a:lnTo>
                <a:lnTo>
                  <a:pt x="59375" y="594242"/>
                </a:lnTo>
                <a:lnTo>
                  <a:pt x="76873" y="551362"/>
                </a:lnTo>
                <a:lnTo>
                  <a:pt x="96435" y="509591"/>
                </a:lnTo>
                <a:lnTo>
                  <a:pt x="117996" y="468993"/>
                </a:lnTo>
                <a:lnTo>
                  <a:pt x="141493" y="429631"/>
                </a:lnTo>
                <a:lnTo>
                  <a:pt x="166862" y="391570"/>
                </a:lnTo>
                <a:lnTo>
                  <a:pt x="194041" y="354871"/>
                </a:lnTo>
                <a:lnTo>
                  <a:pt x="222965" y="319601"/>
                </a:lnTo>
                <a:lnTo>
                  <a:pt x="253570" y="285820"/>
                </a:lnTo>
                <a:lnTo>
                  <a:pt x="285794" y="253595"/>
                </a:lnTo>
                <a:lnTo>
                  <a:pt x="319573" y="222987"/>
                </a:lnTo>
                <a:lnTo>
                  <a:pt x="354842" y="194061"/>
                </a:lnTo>
                <a:lnTo>
                  <a:pt x="391539" y="166881"/>
                </a:lnTo>
                <a:lnTo>
                  <a:pt x="429600" y="141509"/>
                </a:lnTo>
                <a:lnTo>
                  <a:pt x="468961" y="118010"/>
                </a:lnTo>
                <a:lnTo>
                  <a:pt x="509559" y="96446"/>
                </a:lnTo>
                <a:lnTo>
                  <a:pt x="551330" y="76883"/>
                </a:lnTo>
                <a:lnTo>
                  <a:pt x="594210" y="59383"/>
                </a:lnTo>
                <a:lnTo>
                  <a:pt x="638137" y="44010"/>
                </a:lnTo>
                <a:lnTo>
                  <a:pt x="683046" y="30827"/>
                </a:lnTo>
                <a:lnTo>
                  <a:pt x="728874" y="19899"/>
                </a:lnTo>
                <a:lnTo>
                  <a:pt x="775557" y="11288"/>
                </a:lnTo>
                <a:lnTo>
                  <a:pt x="823031" y="5059"/>
                </a:lnTo>
                <a:lnTo>
                  <a:pt x="871234" y="1275"/>
                </a:lnTo>
                <a:lnTo>
                  <a:pt x="920102" y="0"/>
                </a:lnTo>
                <a:lnTo>
                  <a:pt x="10486504" y="0"/>
                </a:lnTo>
                <a:lnTo>
                  <a:pt x="10535367" y="1275"/>
                </a:lnTo>
                <a:lnTo>
                  <a:pt x="10583566" y="5059"/>
                </a:lnTo>
                <a:lnTo>
                  <a:pt x="10631037" y="11288"/>
                </a:lnTo>
                <a:lnTo>
                  <a:pt x="10677718" y="19899"/>
                </a:lnTo>
                <a:lnTo>
                  <a:pt x="10723543" y="30827"/>
                </a:lnTo>
                <a:lnTo>
                  <a:pt x="10768451" y="44010"/>
                </a:lnTo>
                <a:lnTo>
                  <a:pt x="10812376" y="59383"/>
                </a:lnTo>
                <a:lnTo>
                  <a:pt x="10855256" y="76883"/>
                </a:lnTo>
                <a:lnTo>
                  <a:pt x="10897027" y="96446"/>
                </a:lnTo>
                <a:lnTo>
                  <a:pt x="10937625" y="118010"/>
                </a:lnTo>
                <a:lnTo>
                  <a:pt x="10976987" y="141509"/>
                </a:lnTo>
                <a:lnTo>
                  <a:pt x="11015049" y="166881"/>
                </a:lnTo>
                <a:lnTo>
                  <a:pt x="11051747" y="194061"/>
                </a:lnTo>
                <a:lnTo>
                  <a:pt x="11087018" y="222987"/>
                </a:lnTo>
                <a:lnTo>
                  <a:pt x="11120798" y="253595"/>
                </a:lnTo>
                <a:lnTo>
                  <a:pt x="11153023" y="285820"/>
                </a:lnTo>
                <a:lnTo>
                  <a:pt x="11183631" y="319601"/>
                </a:lnTo>
                <a:lnTo>
                  <a:pt x="11212557" y="354871"/>
                </a:lnTo>
                <a:lnTo>
                  <a:pt x="11239738" y="391570"/>
                </a:lnTo>
                <a:lnTo>
                  <a:pt x="11265109" y="429631"/>
                </a:lnTo>
                <a:lnTo>
                  <a:pt x="11288609" y="468993"/>
                </a:lnTo>
                <a:lnTo>
                  <a:pt x="11310172" y="509591"/>
                </a:lnTo>
                <a:lnTo>
                  <a:pt x="11329735" y="551362"/>
                </a:lnTo>
                <a:lnTo>
                  <a:pt x="11347235" y="594242"/>
                </a:lnTo>
                <a:lnTo>
                  <a:pt x="11362608" y="638167"/>
                </a:lnTo>
                <a:lnTo>
                  <a:pt x="11375791" y="683075"/>
                </a:lnTo>
                <a:lnTo>
                  <a:pt x="11386719" y="728901"/>
                </a:lnTo>
                <a:lnTo>
                  <a:pt x="11395330" y="775581"/>
                </a:lnTo>
                <a:lnTo>
                  <a:pt x="11401559" y="823053"/>
                </a:lnTo>
                <a:lnTo>
                  <a:pt x="11405343" y="871252"/>
                </a:lnTo>
                <a:lnTo>
                  <a:pt x="11406619" y="920114"/>
                </a:lnTo>
                <a:lnTo>
                  <a:pt x="11406619" y="4600194"/>
                </a:lnTo>
                <a:lnTo>
                  <a:pt x="11405343" y="4649059"/>
                </a:lnTo>
                <a:lnTo>
                  <a:pt x="11401559" y="4697259"/>
                </a:lnTo>
                <a:lnTo>
                  <a:pt x="11395330" y="4744732"/>
                </a:lnTo>
                <a:lnTo>
                  <a:pt x="11386719" y="4791413"/>
                </a:lnTo>
                <a:lnTo>
                  <a:pt x="11375791" y="4837239"/>
                </a:lnTo>
                <a:lnTo>
                  <a:pt x="11362608" y="4882146"/>
                </a:lnTo>
                <a:lnTo>
                  <a:pt x="11347235" y="4926071"/>
                </a:lnTo>
                <a:lnTo>
                  <a:pt x="11329735" y="4968951"/>
                </a:lnTo>
                <a:lnTo>
                  <a:pt x="11310172" y="5010720"/>
                </a:lnTo>
                <a:lnTo>
                  <a:pt x="11288609" y="5051317"/>
                </a:lnTo>
                <a:lnTo>
                  <a:pt x="11265109" y="5090677"/>
                </a:lnTo>
                <a:lnTo>
                  <a:pt x="11239738" y="5128737"/>
                </a:lnTo>
                <a:lnTo>
                  <a:pt x="11212557" y="5165433"/>
                </a:lnTo>
                <a:lnTo>
                  <a:pt x="11183631" y="5200701"/>
                </a:lnTo>
                <a:lnTo>
                  <a:pt x="11153023" y="5234479"/>
                </a:lnTo>
                <a:lnTo>
                  <a:pt x="11120798" y="5266702"/>
                </a:lnTo>
                <a:lnTo>
                  <a:pt x="11087018" y="5297307"/>
                </a:lnTo>
                <a:lnTo>
                  <a:pt x="11051747" y="5326231"/>
                </a:lnTo>
                <a:lnTo>
                  <a:pt x="11015049" y="5353409"/>
                </a:lnTo>
                <a:lnTo>
                  <a:pt x="10976987" y="5378778"/>
                </a:lnTo>
                <a:lnTo>
                  <a:pt x="10937625" y="5402275"/>
                </a:lnTo>
                <a:lnTo>
                  <a:pt x="10897027" y="5423836"/>
                </a:lnTo>
                <a:lnTo>
                  <a:pt x="10855256" y="5443397"/>
                </a:lnTo>
                <a:lnTo>
                  <a:pt x="10812376" y="5460895"/>
                </a:lnTo>
                <a:lnTo>
                  <a:pt x="10768451" y="5476266"/>
                </a:lnTo>
                <a:lnTo>
                  <a:pt x="10723543" y="5489447"/>
                </a:lnTo>
                <a:lnTo>
                  <a:pt x="10677718" y="5500374"/>
                </a:lnTo>
                <a:lnTo>
                  <a:pt x="10631037" y="5508983"/>
                </a:lnTo>
                <a:lnTo>
                  <a:pt x="10583566" y="5515211"/>
                </a:lnTo>
                <a:lnTo>
                  <a:pt x="10535367" y="5518995"/>
                </a:lnTo>
                <a:lnTo>
                  <a:pt x="10486504" y="5520270"/>
                </a:lnTo>
                <a:lnTo>
                  <a:pt x="920102" y="5520270"/>
                </a:lnTo>
                <a:lnTo>
                  <a:pt x="871234" y="5518995"/>
                </a:lnTo>
                <a:lnTo>
                  <a:pt x="823031" y="5515211"/>
                </a:lnTo>
                <a:lnTo>
                  <a:pt x="775557" y="5508983"/>
                </a:lnTo>
                <a:lnTo>
                  <a:pt x="728874" y="5500373"/>
                </a:lnTo>
                <a:lnTo>
                  <a:pt x="683046" y="5489446"/>
                </a:lnTo>
                <a:lnTo>
                  <a:pt x="638137" y="5476265"/>
                </a:lnTo>
                <a:lnTo>
                  <a:pt x="594210" y="5460893"/>
                </a:lnTo>
                <a:lnTo>
                  <a:pt x="551330" y="5443395"/>
                </a:lnTo>
                <a:lnTo>
                  <a:pt x="509559" y="5423833"/>
                </a:lnTo>
                <a:lnTo>
                  <a:pt x="468961" y="5402272"/>
                </a:lnTo>
                <a:lnTo>
                  <a:pt x="429600" y="5378775"/>
                </a:lnTo>
                <a:lnTo>
                  <a:pt x="391539" y="5353405"/>
                </a:lnTo>
                <a:lnTo>
                  <a:pt x="354842" y="5326227"/>
                </a:lnTo>
                <a:lnTo>
                  <a:pt x="319573" y="5297303"/>
                </a:lnTo>
                <a:lnTo>
                  <a:pt x="285794" y="5266698"/>
                </a:lnTo>
                <a:lnTo>
                  <a:pt x="253570" y="5234474"/>
                </a:lnTo>
                <a:lnTo>
                  <a:pt x="222965" y="5200696"/>
                </a:lnTo>
                <a:lnTo>
                  <a:pt x="194041" y="5165427"/>
                </a:lnTo>
                <a:lnTo>
                  <a:pt x="166862" y="5128731"/>
                </a:lnTo>
                <a:lnTo>
                  <a:pt x="141493" y="5090671"/>
                </a:lnTo>
                <a:lnTo>
                  <a:pt x="117996" y="5051311"/>
                </a:lnTo>
                <a:lnTo>
                  <a:pt x="96435" y="5010715"/>
                </a:lnTo>
                <a:lnTo>
                  <a:pt x="76873" y="4968945"/>
                </a:lnTo>
                <a:lnTo>
                  <a:pt x="59375" y="4926066"/>
                </a:lnTo>
                <a:lnTo>
                  <a:pt x="44004" y="4882142"/>
                </a:lnTo>
                <a:lnTo>
                  <a:pt x="30823" y="4837235"/>
                </a:lnTo>
                <a:lnTo>
                  <a:pt x="19896" y="4791409"/>
                </a:lnTo>
                <a:lnTo>
                  <a:pt x="11287" y="4744729"/>
                </a:lnTo>
                <a:lnTo>
                  <a:pt x="5058" y="4697257"/>
                </a:lnTo>
                <a:lnTo>
                  <a:pt x="1275" y="4649057"/>
                </a:lnTo>
                <a:lnTo>
                  <a:pt x="0" y="4600194"/>
                </a:lnTo>
                <a:lnTo>
                  <a:pt x="0" y="9201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Познавательные</a:t>
            </a:r>
            <a:r>
              <a:rPr spc="-105" dirty="0"/>
              <a:t> </a:t>
            </a:r>
            <a:r>
              <a:rPr spc="-25" dirty="0"/>
              <a:t>УУД.</a:t>
            </a:r>
            <a:r>
              <a:rPr spc="-65" dirty="0"/>
              <a:t> </a:t>
            </a:r>
            <a:r>
              <a:rPr dirty="0"/>
              <a:t>Работа</a:t>
            </a:r>
            <a:r>
              <a:rPr spc="-90" dirty="0"/>
              <a:t> </a:t>
            </a:r>
            <a:r>
              <a:rPr dirty="0"/>
              <a:t>с</a:t>
            </a:r>
            <a:r>
              <a:rPr spc="-65" dirty="0"/>
              <a:t> </a:t>
            </a:r>
            <a:r>
              <a:rPr spc="-10" dirty="0"/>
              <a:t>информацией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4032" rIns="0" bIns="0" rtlCol="0">
            <a:spAutoFit/>
          </a:bodyPr>
          <a:lstStyle/>
          <a:p>
            <a:pPr marL="182880" marR="5080" indent="147320">
              <a:lnSpc>
                <a:spcPct val="100000"/>
              </a:lnSpc>
              <a:spcBef>
                <a:spcPts val="95"/>
              </a:spcBef>
              <a:buChar char="-"/>
              <a:tabLst>
                <a:tab pos="330835" algn="l"/>
              </a:tabLst>
            </a:pP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применять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различные</a:t>
            </a:r>
            <a:r>
              <a:rPr sz="22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методы,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инструменты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0" spc="-7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запросы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0" spc="-7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поиске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отборе</a:t>
            </a:r>
            <a:r>
              <a:rPr sz="22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информации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данных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2200" b="0" spc="-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источников</a:t>
            </a:r>
            <a:r>
              <a:rPr sz="2200" b="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0" spc="-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учетом</a:t>
            </a:r>
            <a:r>
              <a:rPr sz="2200" b="0" spc="-3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предложенной</a:t>
            </a:r>
            <a:r>
              <a:rPr sz="2200"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учебной</a:t>
            </a:r>
            <a:r>
              <a:rPr sz="2200" b="0" spc="-3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задачи</a:t>
            </a:r>
            <a:r>
              <a:rPr sz="2200" b="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заданных</a:t>
            </a:r>
            <a:r>
              <a:rPr sz="2200" b="0" spc="-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критериев;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2880" marR="1148715" indent="147320">
              <a:lnSpc>
                <a:spcPct val="100000"/>
              </a:lnSpc>
              <a:spcBef>
                <a:spcPts val="600"/>
              </a:spcBef>
              <a:buChar char="-"/>
              <a:tabLst>
                <a:tab pos="330835" algn="l"/>
              </a:tabLst>
            </a:pP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выбирать,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анализировать,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систематизировать</a:t>
            </a:r>
            <a:r>
              <a:rPr sz="2200" b="0" spc="-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интерпретировать</a:t>
            </a:r>
            <a:r>
              <a:rPr sz="2200"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информацию различных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видов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форм</a:t>
            </a:r>
            <a:r>
              <a:rPr sz="2200" b="0" spc="-3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представления;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2880" marR="113665" indent="147320">
              <a:lnSpc>
                <a:spcPct val="100000"/>
              </a:lnSpc>
              <a:spcBef>
                <a:spcPts val="600"/>
              </a:spcBef>
              <a:buChar char="-"/>
              <a:tabLst>
                <a:tab pos="330835" algn="l"/>
              </a:tabLst>
            </a:pP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находить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сходные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аргументы</a:t>
            </a:r>
            <a:r>
              <a:rPr sz="22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(подтверждающие</a:t>
            </a:r>
            <a:r>
              <a:rPr sz="2200"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опровергающие</a:t>
            </a:r>
            <a:r>
              <a:rPr sz="2200" b="0" spc="-3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одну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ту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же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идею,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версию)</a:t>
            </a:r>
            <a:r>
              <a:rPr sz="2200" b="0" spc="-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различных</a:t>
            </a:r>
            <a:r>
              <a:rPr sz="2200" b="0" spc="-2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информационных</a:t>
            </a:r>
            <a:r>
              <a:rPr sz="2200"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источниках;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30200" indent="-147320">
              <a:lnSpc>
                <a:spcPct val="100000"/>
              </a:lnSpc>
              <a:spcBef>
                <a:spcPts val="605"/>
              </a:spcBef>
              <a:buChar char="-"/>
              <a:tabLst>
                <a:tab pos="330835" algn="l"/>
              </a:tabLst>
            </a:pP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самостоятельно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выбирать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оптимальную</a:t>
            </a:r>
            <a:r>
              <a:rPr sz="2200" b="0" spc="-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форму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представления</a:t>
            </a:r>
            <a:r>
              <a:rPr sz="2200" b="0" spc="-6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информации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2880" marR="30480">
              <a:lnSpc>
                <a:spcPct val="100000"/>
              </a:lnSpc>
            </a:pP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иллюстрировать</a:t>
            </a:r>
            <a:r>
              <a:rPr sz="2200" b="0" spc="-9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решаемые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задачи</a:t>
            </a:r>
            <a:r>
              <a:rPr sz="2200" b="0" spc="-9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несложными</a:t>
            </a:r>
            <a:r>
              <a:rPr sz="2200" b="0" spc="-6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схемами,</a:t>
            </a:r>
            <a:r>
              <a:rPr sz="2200" b="0" spc="-8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диаграммами,</a:t>
            </a:r>
            <a:r>
              <a:rPr sz="2200" b="0" spc="-1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иной</a:t>
            </a:r>
            <a:r>
              <a:rPr sz="2200" b="0" spc="-8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графикой</a:t>
            </a:r>
            <a:r>
              <a:rPr sz="2200" b="0" spc="-7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5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200" b="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комбинациями;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30200" indent="-147320">
              <a:lnSpc>
                <a:spcPct val="100000"/>
              </a:lnSpc>
              <a:spcBef>
                <a:spcPts val="600"/>
              </a:spcBef>
              <a:buChar char="-"/>
              <a:tabLst>
                <a:tab pos="330835" algn="l"/>
              </a:tabLst>
            </a:pP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оценивать</a:t>
            </a:r>
            <a:r>
              <a:rPr sz="2200"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надежность</a:t>
            </a:r>
            <a:r>
              <a:rPr sz="2200" b="0" spc="-3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информации</a:t>
            </a:r>
            <a:r>
              <a:rPr sz="2200" b="0" spc="-5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200" b="0" spc="-4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критериям,</a:t>
            </a:r>
            <a:r>
              <a:rPr sz="2200" b="0" spc="-4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предложенным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педагогическим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2880">
              <a:lnSpc>
                <a:spcPct val="100000"/>
              </a:lnSpc>
            </a:pP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работником</a:t>
            </a:r>
            <a:r>
              <a:rPr sz="2200" b="0" spc="-3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0" spc="-3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сформулированным</a:t>
            </a:r>
            <a:r>
              <a:rPr sz="2200" b="0" spc="-3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самостоятельно;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30200" indent="-147320">
              <a:lnSpc>
                <a:spcPct val="100000"/>
              </a:lnSpc>
              <a:spcBef>
                <a:spcPts val="600"/>
              </a:spcBef>
              <a:buChar char="-"/>
              <a:tabLst>
                <a:tab pos="330835" algn="l"/>
              </a:tabLst>
            </a:pP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эффективно</a:t>
            </a:r>
            <a:r>
              <a:rPr sz="2200" b="0" spc="-7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запоминать</a:t>
            </a:r>
            <a:r>
              <a:rPr sz="2200" b="0" spc="-8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0" spc="-8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систематизировать</a:t>
            </a:r>
            <a:r>
              <a:rPr sz="2200" b="0" spc="-8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информацию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914400"/>
            <a:ext cx="11407140" cy="5520690"/>
          </a:xfrm>
          <a:custGeom>
            <a:avLst/>
            <a:gdLst/>
            <a:ahLst/>
            <a:cxnLst/>
            <a:rect l="l" t="t" r="r" b="b"/>
            <a:pathLst>
              <a:path w="11407140" h="5520690">
                <a:moveTo>
                  <a:pt x="0" y="920114"/>
                </a:moveTo>
                <a:lnTo>
                  <a:pt x="1275" y="871252"/>
                </a:lnTo>
                <a:lnTo>
                  <a:pt x="5058" y="823053"/>
                </a:lnTo>
                <a:lnTo>
                  <a:pt x="11287" y="775581"/>
                </a:lnTo>
                <a:lnTo>
                  <a:pt x="19896" y="728901"/>
                </a:lnTo>
                <a:lnTo>
                  <a:pt x="30823" y="683075"/>
                </a:lnTo>
                <a:lnTo>
                  <a:pt x="44004" y="638167"/>
                </a:lnTo>
                <a:lnTo>
                  <a:pt x="59375" y="594242"/>
                </a:lnTo>
                <a:lnTo>
                  <a:pt x="76873" y="551362"/>
                </a:lnTo>
                <a:lnTo>
                  <a:pt x="96435" y="509591"/>
                </a:lnTo>
                <a:lnTo>
                  <a:pt x="117996" y="468993"/>
                </a:lnTo>
                <a:lnTo>
                  <a:pt x="141493" y="429631"/>
                </a:lnTo>
                <a:lnTo>
                  <a:pt x="166862" y="391570"/>
                </a:lnTo>
                <a:lnTo>
                  <a:pt x="194041" y="354871"/>
                </a:lnTo>
                <a:lnTo>
                  <a:pt x="222965" y="319601"/>
                </a:lnTo>
                <a:lnTo>
                  <a:pt x="253570" y="285820"/>
                </a:lnTo>
                <a:lnTo>
                  <a:pt x="285794" y="253595"/>
                </a:lnTo>
                <a:lnTo>
                  <a:pt x="319573" y="222987"/>
                </a:lnTo>
                <a:lnTo>
                  <a:pt x="354842" y="194061"/>
                </a:lnTo>
                <a:lnTo>
                  <a:pt x="391539" y="166881"/>
                </a:lnTo>
                <a:lnTo>
                  <a:pt x="429600" y="141509"/>
                </a:lnTo>
                <a:lnTo>
                  <a:pt x="468961" y="118010"/>
                </a:lnTo>
                <a:lnTo>
                  <a:pt x="509559" y="96446"/>
                </a:lnTo>
                <a:lnTo>
                  <a:pt x="551330" y="76883"/>
                </a:lnTo>
                <a:lnTo>
                  <a:pt x="594210" y="59383"/>
                </a:lnTo>
                <a:lnTo>
                  <a:pt x="638137" y="44010"/>
                </a:lnTo>
                <a:lnTo>
                  <a:pt x="683046" y="30827"/>
                </a:lnTo>
                <a:lnTo>
                  <a:pt x="728874" y="19899"/>
                </a:lnTo>
                <a:lnTo>
                  <a:pt x="775557" y="11288"/>
                </a:lnTo>
                <a:lnTo>
                  <a:pt x="823031" y="5059"/>
                </a:lnTo>
                <a:lnTo>
                  <a:pt x="871234" y="1275"/>
                </a:lnTo>
                <a:lnTo>
                  <a:pt x="920102" y="0"/>
                </a:lnTo>
                <a:lnTo>
                  <a:pt x="10486504" y="0"/>
                </a:lnTo>
                <a:lnTo>
                  <a:pt x="10535367" y="1275"/>
                </a:lnTo>
                <a:lnTo>
                  <a:pt x="10583566" y="5059"/>
                </a:lnTo>
                <a:lnTo>
                  <a:pt x="10631037" y="11288"/>
                </a:lnTo>
                <a:lnTo>
                  <a:pt x="10677718" y="19899"/>
                </a:lnTo>
                <a:lnTo>
                  <a:pt x="10723543" y="30827"/>
                </a:lnTo>
                <a:lnTo>
                  <a:pt x="10768451" y="44010"/>
                </a:lnTo>
                <a:lnTo>
                  <a:pt x="10812376" y="59383"/>
                </a:lnTo>
                <a:lnTo>
                  <a:pt x="10855256" y="76883"/>
                </a:lnTo>
                <a:lnTo>
                  <a:pt x="10897027" y="96446"/>
                </a:lnTo>
                <a:lnTo>
                  <a:pt x="10937625" y="118010"/>
                </a:lnTo>
                <a:lnTo>
                  <a:pt x="10976987" y="141509"/>
                </a:lnTo>
                <a:lnTo>
                  <a:pt x="11015049" y="166881"/>
                </a:lnTo>
                <a:lnTo>
                  <a:pt x="11051747" y="194061"/>
                </a:lnTo>
                <a:lnTo>
                  <a:pt x="11087018" y="222987"/>
                </a:lnTo>
                <a:lnTo>
                  <a:pt x="11120798" y="253595"/>
                </a:lnTo>
                <a:lnTo>
                  <a:pt x="11153023" y="285820"/>
                </a:lnTo>
                <a:lnTo>
                  <a:pt x="11183631" y="319601"/>
                </a:lnTo>
                <a:lnTo>
                  <a:pt x="11212557" y="354871"/>
                </a:lnTo>
                <a:lnTo>
                  <a:pt x="11239738" y="391570"/>
                </a:lnTo>
                <a:lnTo>
                  <a:pt x="11265109" y="429631"/>
                </a:lnTo>
                <a:lnTo>
                  <a:pt x="11288609" y="468993"/>
                </a:lnTo>
                <a:lnTo>
                  <a:pt x="11310172" y="509591"/>
                </a:lnTo>
                <a:lnTo>
                  <a:pt x="11329735" y="551362"/>
                </a:lnTo>
                <a:lnTo>
                  <a:pt x="11347235" y="594242"/>
                </a:lnTo>
                <a:lnTo>
                  <a:pt x="11362608" y="638167"/>
                </a:lnTo>
                <a:lnTo>
                  <a:pt x="11375791" y="683075"/>
                </a:lnTo>
                <a:lnTo>
                  <a:pt x="11386719" y="728901"/>
                </a:lnTo>
                <a:lnTo>
                  <a:pt x="11395330" y="775581"/>
                </a:lnTo>
                <a:lnTo>
                  <a:pt x="11401559" y="823053"/>
                </a:lnTo>
                <a:lnTo>
                  <a:pt x="11405343" y="871252"/>
                </a:lnTo>
                <a:lnTo>
                  <a:pt x="11406619" y="920114"/>
                </a:lnTo>
                <a:lnTo>
                  <a:pt x="11406619" y="4600194"/>
                </a:lnTo>
                <a:lnTo>
                  <a:pt x="11405343" y="4649059"/>
                </a:lnTo>
                <a:lnTo>
                  <a:pt x="11401559" y="4697259"/>
                </a:lnTo>
                <a:lnTo>
                  <a:pt x="11395330" y="4744732"/>
                </a:lnTo>
                <a:lnTo>
                  <a:pt x="11386719" y="4791413"/>
                </a:lnTo>
                <a:lnTo>
                  <a:pt x="11375791" y="4837239"/>
                </a:lnTo>
                <a:lnTo>
                  <a:pt x="11362608" y="4882146"/>
                </a:lnTo>
                <a:lnTo>
                  <a:pt x="11347235" y="4926071"/>
                </a:lnTo>
                <a:lnTo>
                  <a:pt x="11329735" y="4968951"/>
                </a:lnTo>
                <a:lnTo>
                  <a:pt x="11310172" y="5010720"/>
                </a:lnTo>
                <a:lnTo>
                  <a:pt x="11288609" y="5051317"/>
                </a:lnTo>
                <a:lnTo>
                  <a:pt x="11265109" y="5090677"/>
                </a:lnTo>
                <a:lnTo>
                  <a:pt x="11239738" y="5128737"/>
                </a:lnTo>
                <a:lnTo>
                  <a:pt x="11212557" y="5165433"/>
                </a:lnTo>
                <a:lnTo>
                  <a:pt x="11183631" y="5200701"/>
                </a:lnTo>
                <a:lnTo>
                  <a:pt x="11153023" y="5234479"/>
                </a:lnTo>
                <a:lnTo>
                  <a:pt x="11120798" y="5266702"/>
                </a:lnTo>
                <a:lnTo>
                  <a:pt x="11087018" y="5297307"/>
                </a:lnTo>
                <a:lnTo>
                  <a:pt x="11051747" y="5326231"/>
                </a:lnTo>
                <a:lnTo>
                  <a:pt x="11015049" y="5353409"/>
                </a:lnTo>
                <a:lnTo>
                  <a:pt x="10976987" y="5378778"/>
                </a:lnTo>
                <a:lnTo>
                  <a:pt x="10937625" y="5402275"/>
                </a:lnTo>
                <a:lnTo>
                  <a:pt x="10897027" y="5423836"/>
                </a:lnTo>
                <a:lnTo>
                  <a:pt x="10855256" y="5443397"/>
                </a:lnTo>
                <a:lnTo>
                  <a:pt x="10812376" y="5460895"/>
                </a:lnTo>
                <a:lnTo>
                  <a:pt x="10768451" y="5476266"/>
                </a:lnTo>
                <a:lnTo>
                  <a:pt x="10723543" y="5489447"/>
                </a:lnTo>
                <a:lnTo>
                  <a:pt x="10677718" y="5500374"/>
                </a:lnTo>
                <a:lnTo>
                  <a:pt x="10631037" y="5508983"/>
                </a:lnTo>
                <a:lnTo>
                  <a:pt x="10583566" y="5515211"/>
                </a:lnTo>
                <a:lnTo>
                  <a:pt x="10535367" y="5518995"/>
                </a:lnTo>
                <a:lnTo>
                  <a:pt x="10486504" y="5520270"/>
                </a:lnTo>
                <a:lnTo>
                  <a:pt x="920102" y="5520270"/>
                </a:lnTo>
                <a:lnTo>
                  <a:pt x="871234" y="5518995"/>
                </a:lnTo>
                <a:lnTo>
                  <a:pt x="823031" y="5515211"/>
                </a:lnTo>
                <a:lnTo>
                  <a:pt x="775557" y="5508983"/>
                </a:lnTo>
                <a:lnTo>
                  <a:pt x="728874" y="5500373"/>
                </a:lnTo>
                <a:lnTo>
                  <a:pt x="683046" y="5489446"/>
                </a:lnTo>
                <a:lnTo>
                  <a:pt x="638137" y="5476265"/>
                </a:lnTo>
                <a:lnTo>
                  <a:pt x="594210" y="5460893"/>
                </a:lnTo>
                <a:lnTo>
                  <a:pt x="551330" y="5443395"/>
                </a:lnTo>
                <a:lnTo>
                  <a:pt x="509559" y="5423833"/>
                </a:lnTo>
                <a:lnTo>
                  <a:pt x="468961" y="5402272"/>
                </a:lnTo>
                <a:lnTo>
                  <a:pt x="429600" y="5378775"/>
                </a:lnTo>
                <a:lnTo>
                  <a:pt x="391539" y="5353405"/>
                </a:lnTo>
                <a:lnTo>
                  <a:pt x="354842" y="5326227"/>
                </a:lnTo>
                <a:lnTo>
                  <a:pt x="319573" y="5297303"/>
                </a:lnTo>
                <a:lnTo>
                  <a:pt x="285794" y="5266698"/>
                </a:lnTo>
                <a:lnTo>
                  <a:pt x="253570" y="5234474"/>
                </a:lnTo>
                <a:lnTo>
                  <a:pt x="222965" y="5200696"/>
                </a:lnTo>
                <a:lnTo>
                  <a:pt x="194041" y="5165427"/>
                </a:lnTo>
                <a:lnTo>
                  <a:pt x="166862" y="5128731"/>
                </a:lnTo>
                <a:lnTo>
                  <a:pt x="141493" y="5090671"/>
                </a:lnTo>
                <a:lnTo>
                  <a:pt x="117996" y="5051311"/>
                </a:lnTo>
                <a:lnTo>
                  <a:pt x="96435" y="5010715"/>
                </a:lnTo>
                <a:lnTo>
                  <a:pt x="76873" y="4968945"/>
                </a:lnTo>
                <a:lnTo>
                  <a:pt x="59375" y="4926066"/>
                </a:lnTo>
                <a:lnTo>
                  <a:pt x="44004" y="4882142"/>
                </a:lnTo>
                <a:lnTo>
                  <a:pt x="30823" y="4837235"/>
                </a:lnTo>
                <a:lnTo>
                  <a:pt x="19896" y="4791409"/>
                </a:lnTo>
                <a:lnTo>
                  <a:pt x="11287" y="4744729"/>
                </a:lnTo>
                <a:lnTo>
                  <a:pt x="5058" y="4697257"/>
                </a:lnTo>
                <a:lnTo>
                  <a:pt x="1275" y="4649057"/>
                </a:lnTo>
                <a:lnTo>
                  <a:pt x="0" y="4600194"/>
                </a:lnTo>
                <a:lnTo>
                  <a:pt x="0" y="9201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Коммуникативные</a:t>
            </a:r>
            <a:r>
              <a:rPr spc="-114" dirty="0"/>
              <a:t> </a:t>
            </a:r>
            <a:r>
              <a:rPr spc="-40" dirty="0"/>
              <a:t>УУД.</a:t>
            </a:r>
            <a:r>
              <a:rPr spc="-114" dirty="0"/>
              <a:t> </a:t>
            </a:r>
            <a:r>
              <a:rPr spc="-10" dirty="0"/>
              <a:t>Общение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7062" y="1077925"/>
            <a:ext cx="10898505" cy="513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5"/>
              </a:spcBef>
              <a:buChar char="-"/>
              <a:tabLst>
                <a:tab pos="1454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воспринимать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формулировать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суждения,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выражать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эмоции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целями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условиями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общения;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6050" indent="-133350">
              <a:lnSpc>
                <a:spcPct val="100000"/>
              </a:lnSpc>
              <a:spcBef>
                <a:spcPts val="600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выражать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себя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(свою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точку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зрения)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устных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письменных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текстах;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6050" indent="-133350">
              <a:lnSpc>
                <a:spcPct val="100000"/>
              </a:lnSpc>
              <a:spcBef>
                <a:spcPts val="600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распознавать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невербальные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средства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общения,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понимать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значение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социальных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знаков,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знать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распознавать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предпосылки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конфликтных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ситуаций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смягчать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конфликты,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вести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переговоры;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248920" indent="133350">
              <a:lnSpc>
                <a:spcPct val="100000"/>
              </a:lnSpc>
              <a:spcBef>
                <a:spcPts val="600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понимать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намерения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других,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проявлять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уважительное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отношение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собеседнику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корректной </a:t>
            </a:r>
            <a:r>
              <a:rPr sz="2000" dirty="0">
                <a:latin typeface="Calibri" panose="020F0502020204030204"/>
                <a:cs typeface="Calibri" panose="020F0502020204030204"/>
              </a:rPr>
              <a:t>форме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формулировать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свои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возражения;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5415" indent="-132715">
              <a:lnSpc>
                <a:spcPct val="100000"/>
              </a:lnSpc>
              <a:spcBef>
                <a:spcPts val="605"/>
              </a:spcBef>
              <a:buChar char="-"/>
              <a:tabLst>
                <a:tab pos="1454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ходе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диалога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(или)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дискуссии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задавать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вопросы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существу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обсуждаемой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темы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высказывать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идеи,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нацеленные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решение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задачи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поддержание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благожелательности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общения;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167640" indent="133350">
              <a:lnSpc>
                <a:spcPct val="100000"/>
              </a:lnSpc>
              <a:spcBef>
                <a:spcPts val="600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сопоставлять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свои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суждения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суждениями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других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участников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диалога,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обнаруживать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различие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сходство</a:t>
            </a:r>
            <a:r>
              <a:rPr sz="20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позиций;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5415" indent="-132715">
              <a:lnSpc>
                <a:spcPct val="100000"/>
              </a:lnSpc>
              <a:spcBef>
                <a:spcPts val="600"/>
              </a:spcBef>
              <a:buChar char="-"/>
              <a:tabLst>
                <a:tab pos="14541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публично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представлять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результаты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выполненного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опыта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(эксперимента,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исследования,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проекта);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723265" indent="133350" algn="just">
              <a:lnSpc>
                <a:spcPct val="100000"/>
              </a:lnSpc>
              <a:spcBef>
                <a:spcPts val="600"/>
              </a:spcBef>
              <a:buChar char="-"/>
              <a:tabLst>
                <a:tab pos="14605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самостоятельно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выбирать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формат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выступления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учетом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задач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презентации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особенностей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аудитории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ним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составлять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устные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письменные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тексты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использованием иллюстративных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материалов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914400"/>
            <a:ext cx="11407140" cy="5520690"/>
          </a:xfrm>
          <a:custGeom>
            <a:avLst/>
            <a:gdLst/>
            <a:ahLst/>
            <a:cxnLst/>
            <a:rect l="l" t="t" r="r" b="b"/>
            <a:pathLst>
              <a:path w="11407140" h="5520690">
                <a:moveTo>
                  <a:pt x="0" y="920114"/>
                </a:moveTo>
                <a:lnTo>
                  <a:pt x="1275" y="871252"/>
                </a:lnTo>
                <a:lnTo>
                  <a:pt x="5058" y="823053"/>
                </a:lnTo>
                <a:lnTo>
                  <a:pt x="11287" y="775581"/>
                </a:lnTo>
                <a:lnTo>
                  <a:pt x="19896" y="728901"/>
                </a:lnTo>
                <a:lnTo>
                  <a:pt x="30823" y="683075"/>
                </a:lnTo>
                <a:lnTo>
                  <a:pt x="44004" y="638167"/>
                </a:lnTo>
                <a:lnTo>
                  <a:pt x="59375" y="594242"/>
                </a:lnTo>
                <a:lnTo>
                  <a:pt x="76873" y="551362"/>
                </a:lnTo>
                <a:lnTo>
                  <a:pt x="96435" y="509591"/>
                </a:lnTo>
                <a:lnTo>
                  <a:pt x="117996" y="468993"/>
                </a:lnTo>
                <a:lnTo>
                  <a:pt x="141493" y="429631"/>
                </a:lnTo>
                <a:lnTo>
                  <a:pt x="166862" y="391570"/>
                </a:lnTo>
                <a:lnTo>
                  <a:pt x="194041" y="354871"/>
                </a:lnTo>
                <a:lnTo>
                  <a:pt x="222965" y="319601"/>
                </a:lnTo>
                <a:lnTo>
                  <a:pt x="253570" y="285820"/>
                </a:lnTo>
                <a:lnTo>
                  <a:pt x="285794" y="253595"/>
                </a:lnTo>
                <a:lnTo>
                  <a:pt x="319573" y="222987"/>
                </a:lnTo>
                <a:lnTo>
                  <a:pt x="354842" y="194061"/>
                </a:lnTo>
                <a:lnTo>
                  <a:pt x="391539" y="166881"/>
                </a:lnTo>
                <a:lnTo>
                  <a:pt x="429600" y="141509"/>
                </a:lnTo>
                <a:lnTo>
                  <a:pt x="468961" y="118010"/>
                </a:lnTo>
                <a:lnTo>
                  <a:pt x="509559" y="96446"/>
                </a:lnTo>
                <a:lnTo>
                  <a:pt x="551330" y="76883"/>
                </a:lnTo>
                <a:lnTo>
                  <a:pt x="594210" y="59383"/>
                </a:lnTo>
                <a:lnTo>
                  <a:pt x="638137" y="44010"/>
                </a:lnTo>
                <a:lnTo>
                  <a:pt x="683046" y="30827"/>
                </a:lnTo>
                <a:lnTo>
                  <a:pt x="728874" y="19899"/>
                </a:lnTo>
                <a:lnTo>
                  <a:pt x="775557" y="11288"/>
                </a:lnTo>
                <a:lnTo>
                  <a:pt x="823031" y="5059"/>
                </a:lnTo>
                <a:lnTo>
                  <a:pt x="871234" y="1275"/>
                </a:lnTo>
                <a:lnTo>
                  <a:pt x="920102" y="0"/>
                </a:lnTo>
                <a:lnTo>
                  <a:pt x="10486504" y="0"/>
                </a:lnTo>
                <a:lnTo>
                  <a:pt x="10535367" y="1275"/>
                </a:lnTo>
                <a:lnTo>
                  <a:pt x="10583566" y="5059"/>
                </a:lnTo>
                <a:lnTo>
                  <a:pt x="10631037" y="11288"/>
                </a:lnTo>
                <a:lnTo>
                  <a:pt x="10677718" y="19899"/>
                </a:lnTo>
                <a:lnTo>
                  <a:pt x="10723543" y="30827"/>
                </a:lnTo>
                <a:lnTo>
                  <a:pt x="10768451" y="44010"/>
                </a:lnTo>
                <a:lnTo>
                  <a:pt x="10812376" y="59383"/>
                </a:lnTo>
                <a:lnTo>
                  <a:pt x="10855256" y="76883"/>
                </a:lnTo>
                <a:lnTo>
                  <a:pt x="10897027" y="96446"/>
                </a:lnTo>
                <a:lnTo>
                  <a:pt x="10937625" y="118010"/>
                </a:lnTo>
                <a:lnTo>
                  <a:pt x="10976987" y="141509"/>
                </a:lnTo>
                <a:lnTo>
                  <a:pt x="11015049" y="166881"/>
                </a:lnTo>
                <a:lnTo>
                  <a:pt x="11051747" y="194061"/>
                </a:lnTo>
                <a:lnTo>
                  <a:pt x="11087018" y="222987"/>
                </a:lnTo>
                <a:lnTo>
                  <a:pt x="11120798" y="253595"/>
                </a:lnTo>
                <a:lnTo>
                  <a:pt x="11153023" y="285820"/>
                </a:lnTo>
                <a:lnTo>
                  <a:pt x="11183631" y="319601"/>
                </a:lnTo>
                <a:lnTo>
                  <a:pt x="11212557" y="354871"/>
                </a:lnTo>
                <a:lnTo>
                  <a:pt x="11239738" y="391570"/>
                </a:lnTo>
                <a:lnTo>
                  <a:pt x="11265109" y="429631"/>
                </a:lnTo>
                <a:lnTo>
                  <a:pt x="11288609" y="468993"/>
                </a:lnTo>
                <a:lnTo>
                  <a:pt x="11310172" y="509591"/>
                </a:lnTo>
                <a:lnTo>
                  <a:pt x="11329735" y="551362"/>
                </a:lnTo>
                <a:lnTo>
                  <a:pt x="11347235" y="594242"/>
                </a:lnTo>
                <a:lnTo>
                  <a:pt x="11362608" y="638167"/>
                </a:lnTo>
                <a:lnTo>
                  <a:pt x="11375791" y="683075"/>
                </a:lnTo>
                <a:lnTo>
                  <a:pt x="11386719" y="728901"/>
                </a:lnTo>
                <a:lnTo>
                  <a:pt x="11395330" y="775581"/>
                </a:lnTo>
                <a:lnTo>
                  <a:pt x="11401559" y="823053"/>
                </a:lnTo>
                <a:lnTo>
                  <a:pt x="11405343" y="871252"/>
                </a:lnTo>
                <a:lnTo>
                  <a:pt x="11406619" y="920114"/>
                </a:lnTo>
                <a:lnTo>
                  <a:pt x="11406619" y="4600194"/>
                </a:lnTo>
                <a:lnTo>
                  <a:pt x="11405343" y="4649059"/>
                </a:lnTo>
                <a:lnTo>
                  <a:pt x="11401559" y="4697259"/>
                </a:lnTo>
                <a:lnTo>
                  <a:pt x="11395330" y="4744732"/>
                </a:lnTo>
                <a:lnTo>
                  <a:pt x="11386719" y="4791413"/>
                </a:lnTo>
                <a:lnTo>
                  <a:pt x="11375791" y="4837239"/>
                </a:lnTo>
                <a:lnTo>
                  <a:pt x="11362608" y="4882146"/>
                </a:lnTo>
                <a:lnTo>
                  <a:pt x="11347235" y="4926071"/>
                </a:lnTo>
                <a:lnTo>
                  <a:pt x="11329735" y="4968951"/>
                </a:lnTo>
                <a:lnTo>
                  <a:pt x="11310172" y="5010720"/>
                </a:lnTo>
                <a:lnTo>
                  <a:pt x="11288609" y="5051317"/>
                </a:lnTo>
                <a:lnTo>
                  <a:pt x="11265109" y="5090677"/>
                </a:lnTo>
                <a:lnTo>
                  <a:pt x="11239738" y="5128737"/>
                </a:lnTo>
                <a:lnTo>
                  <a:pt x="11212557" y="5165433"/>
                </a:lnTo>
                <a:lnTo>
                  <a:pt x="11183631" y="5200701"/>
                </a:lnTo>
                <a:lnTo>
                  <a:pt x="11153023" y="5234479"/>
                </a:lnTo>
                <a:lnTo>
                  <a:pt x="11120798" y="5266702"/>
                </a:lnTo>
                <a:lnTo>
                  <a:pt x="11087018" y="5297307"/>
                </a:lnTo>
                <a:lnTo>
                  <a:pt x="11051747" y="5326231"/>
                </a:lnTo>
                <a:lnTo>
                  <a:pt x="11015049" y="5353409"/>
                </a:lnTo>
                <a:lnTo>
                  <a:pt x="10976987" y="5378778"/>
                </a:lnTo>
                <a:lnTo>
                  <a:pt x="10937625" y="5402275"/>
                </a:lnTo>
                <a:lnTo>
                  <a:pt x="10897027" y="5423836"/>
                </a:lnTo>
                <a:lnTo>
                  <a:pt x="10855256" y="5443397"/>
                </a:lnTo>
                <a:lnTo>
                  <a:pt x="10812376" y="5460895"/>
                </a:lnTo>
                <a:lnTo>
                  <a:pt x="10768451" y="5476266"/>
                </a:lnTo>
                <a:lnTo>
                  <a:pt x="10723543" y="5489447"/>
                </a:lnTo>
                <a:lnTo>
                  <a:pt x="10677718" y="5500374"/>
                </a:lnTo>
                <a:lnTo>
                  <a:pt x="10631037" y="5508983"/>
                </a:lnTo>
                <a:lnTo>
                  <a:pt x="10583566" y="5515211"/>
                </a:lnTo>
                <a:lnTo>
                  <a:pt x="10535367" y="5518995"/>
                </a:lnTo>
                <a:lnTo>
                  <a:pt x="10486504" y="5520270"/>
                </a:lnTo>
                <a:lnTo>
                  <a:pt x="920102" y="5520270"/>
                </a:lnTo>
                <a:lnTo>
                  <a:pt x="871234" y="5518995"/>
                </a:lnTo>
                <a:lnTo>
                  <a:pt x="823031" y="5515211"/>
                </a:lnTo>
                <a:lnTo>
                  <a:pt x="775557" y="5508983"/>
                </a:lnTo>
                <a:lnTo>
                  <a:pt x="728874" y="5500373"/>
                </a:lnTo>
                <a:lnTo>
                  <a:pt x="683046" y="5489446"/>
                </a:lnTo>
                <a:lnTo>
                  <a:pt x="638137" y="5476265"/>
                </a:lnTo>
                <a:lnTo>
                  <a:pt x="594210" y="5460893"/>
                </a:lnTo>
                <a:lnTo>
                  <a:pt x="551330" y="5443395"/>
                </a:lnTo>
                <a:lnTo>
                  <a:pt x="509559" y="5423833"/>
                </a:lnTo>
                <a:lnTo>
                  <a:pt x="468961" y="5402272"/>
                </a:lnTo>
                <a:lnTo>
                  <a:pt x="429600" y="5378775"/>
                </a:lnTo>
                <a:lnTo>
                  <a:pt x="391539" y="5353405"/>
                </a:lnTo>
                <a:lnTo>
                  <a:pt x="354842" y="5326227"/>
                </a:lnTo>
                <a:lnTo>
                  <a:pt x="319573" y="5297303"/>
                </a:lnTo>
                <a:lnTo>
                  <a:pt x="285794" y="5266698"/>
                </a:lnTo>
                <a:lnTo>
                  <a:pt x="253570" y="5234474"/>
                </a:lnTo>
                <a:lnTo>
                  <a:pt x="222965" y="5200696"/>
                </a:lnTo>
                <a:lnTo>
                  <a:pt x="194041" y="5165427"/>
                </a:lnTo>
                <a:lnTo>
                  <a:pt x="166862" y="5128731"/>
                </a:lnTo>
                <a:lnTo>
                  <a:pt x="141493" y="5090671"/>
                </a:lnTo>
                <a:lnTo>
                  <a:pt x="117996" y="5051311"/>
                </a:lnTo>
                <a:lnTo>
                  <a:pt x="96435" y="5010715"/>
                </a:lnTo>
                <a:lnTo>
                  <a:pt x="76873" y="4968945"/>
                </a:lnTo>
                <a:lnTo>
                  <a:pt x="59375" y="4926066"/>
                </a:lnTo>
                <a:lnTo>
                  <a:pt x="44004" y="4882142"/>
                </a:lnTo>
                <a:lnTo>
                  <a:pt x="30823" y="4837235"/>
                </a:lnTo>
                <a:lnTo>
                  <a:pt x="19896" y="4791409"/>
                </a:lnTo>
                <a:lnTo>
                  <a:pt x="11287" y="4744729"/>
                </a:lnTo>
                <a:lnTo>
                  <a:pt x="5058" y="4697257"/>
                </a:lnTo>
                <a:lnTo>
                  <a:pt x="1275" y="4649057"/>
                </a:lnTo>
                <a:lnTo>
                  <a:pt x="0" y="4600194"/>
                </a:lnTo>
                <a:lnTo>
                  <a:pt x="0" y="9201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Коммуникативные</a:t>
            </a:r>
            <a:r>
              <a:rPr spc="-125" dirty="0"/>
              <a:t> </a:t>
            </a:r>
            <a:r>
              <a:rPr spc="-40" dirty="0"/>
              <a:t>УУД.</a:t>
            </a:r>
            <a:r>
              <a:rPr spc="-125" dirty="0"/>
              <a:t> </a:t>
            </a:r>
            <a:r>
              <a:rPr dirty="0"/>
              <a:t>Совместная</a:t>
            </a:r>
            <a:r>
              <a:rPr spc="-110" dirty="0"/>
              <a:t> </a:t>
            </a:r>
            <a:r>
              <a:rPr spc="-10" dirty="0"/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6531" y="1110488"/>
            <a:ext cx="1062418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56870" indent="133350">
              <a:lnSpc>
                <a:spcPct val="100000"/>
              </a:lnSpc>
              <a:spcBef>
                <a:spcPts val="105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понимать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использовать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преимущества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командной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индивидуальной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решении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конкретной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проблемы,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обосновывать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необходимость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применения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групповых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форм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взаимодействия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решении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поставленной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задачи;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305435" indent="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принимать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цель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совместной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деятельности,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коллективно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строить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действия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ее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достижению: распределять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роли,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договариваться,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обсуждать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процесс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совместной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работы;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761365" indent="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уметь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обобщать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мнения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нескольких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людей,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проявлять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готовность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руководить,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выполнять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поручения,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подчиняться;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 indent="133350" algn="just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планировать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организацию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совместной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работы,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определять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свою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роль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(с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учетом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предпочтений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возможностей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всех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участников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взаимодействия),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распределять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задачи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членами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команды,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участвовать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групповых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формах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(обсуждения,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обмен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мнений,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«мозговые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штурмы»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др);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363855" indent="133350">
              <a:lnSpc>
                <a:spcPct val="100000"/>
              </a:lnSpc>
              <a:spcBef>
                <a:spcPts val="5"/>
              </a:spcBef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выполнять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свою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часть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работы,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достигать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качественного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результата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своему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направлению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координировать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действия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другими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членами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команды;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6050" indent="-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оценивать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качество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своего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вклада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общий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продукт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критериям,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самостоятельно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сформулированным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участниками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взаимодействия;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46050" indent="-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сравнивать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результаты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исходной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задачей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вклад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каждого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члена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команды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достижение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189865">
              <a:lnSpc>
                <a:spcPct val="100000"/>
              </a:lnSpc>
            </a:pP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результатов,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разделять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сферу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ответственности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проявлять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готовность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предоставлению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отчета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перед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группой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980" y="914400"/>
            <a:ext cx="11407140" cy="5520690"/>
          </a:xfrm>
          <a:custGeom>
            <a:avLst/>
            <a:gdLst/>
            <a:ahLst/>
            <a:cxnLst/>
            <a:rect l="l" t="t" r="r" b="b"/>
            <a:pathLst>
              <a:path w="11407140" h="5520690">
                <a:moveTo>
                  <a:pt x="0" y="920114"/>
                </a:moveTo>
                <a:lnTo>
                  <a:pt x="1275" y="871252"/>
                </a:lnTo>
                <a:lnTo>
                  <a:pt x="5058" y="823053"/>
                </a:lnTo>
                <a:lnTo>
                  <a:pt x="11287" y="775581"/>
                </a:lnTo>
                <a:lnTo>
                  <a:pt x="19896" y="728901"/>
                </a:lnTo>
                <a:lnTo>
                  <a:pt x="30823" y="683075"/>
                </a:lnTo>
                <a:lnTo>
                  <a:pt x="44004" y="638167"/>
                </a:lnTo>
                <a:lnTo>
                  <a:pt x="59375" y="594242"/>
                </a:lnTo>
                <a:lnTo>
                  <a:pt x="76873" y="551362"/>
                </a:lnTo>
                <a:lnTo>
                  <a:pt x="96435" y="509591"/>
                </a:lnTo>
                <a:lnTo>
                  <a:pt x="117996" y="468993"/>
                </a:lnTo>
                <a:lnTo>
                  <a:pt x="141493" y="429631"/>
                </a:lnTo>
                <a:lnTo>
                  <a:pt x="166862" y="391570"/>
                </a:lnTo>
                <a:lnTo>
                  <a:pt x="194041" y="354871"/>
                </a:lnTo>
                <a:lnTo>
                  <a:pt x="222965" y="319601"/>
                </a:lnTo>
                <a:lnTo>
                  <a:pt x="253570" y="285820"/>
                </a:lnTo>
                <a:lnTo>
                  <a:pt x="285794" y="253595"/>
                </a:lnTo>
                <a:lnTo>
                  <a:pt x="319573" y="222987"/>
                </a:lnTo>
                <a:lnTo>
                  <a:pt x="354842" y="194061"/>
                </a:lnTo>
                <a:lnTo>
                  <a:pt x="391539" y="166881"/>
                </a:lnTo>
                <a:lnTo>
                  <a:pt x="429600" y="141509"/>
                </a:lnTo>
                <a:lnTo>
                  <a:pt x="468961" y="118010"/>
                </a:lnTo>
                <a:lnTo>
                  <a:pt x="509559" y="96446"/>
                </a:lnTo>
                <a:lnTo>
                  <a:pt x="551330" y="76883"/>
                </a:lnTo>
                <a:lnTo>
                  <a:pt x="594210" y="59383"/>
                </a:lnTo>
                <a:lnTo>
                  <a:pt x="638137" y="44010"/>
                </a:lnTo>
                <a:lnTo>
                  <a:pt x="683046" y="30827"/>
                </a:lnTo>
                <a:lnTo>
                  <a:pt x="728874" y="19899"/>
                </a:lnTo>
                <a:lnTo>
                  <a:pt x="775557" y="11288"/>
                </a:lnTo>
                <a:lnTo>
                  <a:pt x="823031" y="5059"/>
                </a:lnTo>
                <a:lnTo>
                  <a:pt x="871234" y="1275"/>
                </a:lnTo>
                <a:lnTo>
                  <a:pt x="920102" y="0"/>
                </a:lnTo>
                <a:lnTo>
                  <a:pt x="10486504" y="0"/>
                </a:lnTo>
                <a:lnTo>
                  <a:pt x="10535367" y="1275"/>
                </a:lnTo>
                <a:lnTo>
                  <a:pt x="10583566" y="5059"/>
                </a:lnTo>
                <a:lnTo>
                  <a:pt x="10631037" y="11288"/>
                </a:lnTo>
                <a:lnTo>
                  <a:pt x="10677718" y="19899"/>
                </a:lnTo>
                <a:lnTo>
                  <a:pt x="10723543" y="30827"/>
                </a:lnTo>
                <a:lnTo>
                  <a:pt x="10768451" y="44010"/>
                </a:lnTo>
                <a:lnTo>
                  <a:pt x="10812376" y="59383"/>
                </a:lnTo>
                <a:lnTo>
                  <a:pt x="10855256" y="76883"/>
                </a:lnTo>
                <a:lnTo>
                  <a:pt x="10897027" y="96446"/>
                </a:lnTo>
                <a:lnTo>
                  <a:pt x="10937625" y="118010"/>
                </a:lnTo>
                <a:lnTo>
                  <a:pt x="10976987" y="141509"/>
                </a:lnTo>
                <a:lnTo>
                  <a:pt x="11015049" y="166881"/>
                </a:lnTo>
                <a:lnTo>
                  <a:pt x="11051747" y="194061"/>
                </a:lnTo>
                <a:lnTo>
                  <a:pt x="11087018" y="222987"/>
                </a:lnTo>
                <a:lnTo>
                  <a:pt x="11120798" y="253595"/>
                </a:lnTo>
                <a:lnTo>
                  <a:pt x="11153023" y="285820"/>
                </a:lnTo>
                <a:lnTo>
                  <a:pt x="11183631" y="319601"/>
                </a:lnTo>
                <a:lnTo>
                  <a:pt x="11212557" y="354871"/>
                </a:lnTo>
                <a:lnTo>
                  <a:pt x="11239738" y="391570"/>
                </a:lnTo>
                <a:lnTo>
                  <a:pt x="11265109" y="429631"/>
                </a:lnTo>
                <a:lnTo>
                  <a:pt x="11288609" y="468993"/>
                </a:lnTo>
                <a:lnTo>
                  <a:pt x="11310172" y="509591"/>
                </a:lnTo>
                <a:lnTo>
                  <a:pt x="11329735" y="551362"/>
                </a:lnTo>
                <a:lnTo>
                  <a:pt x="11347235" y="594242"/>
                </a:lnTo>
                <a:lnTo>
                  <a:pt x="11362608" y="638167"/>
                </a:lnTo>
                <a:lnTo>
                  <a:pt x="11375791" y="683075"/>
                </a:lnTo>
                <a:lnTo>
                  <a:pt x="11386719" y="728901"/>
                </a:lnTo>
                <a:lnTo>
                  <a:pt x="11395330" y="775581"/>
                </a:lnTo>
                <a:lnTo>
                  <a:pt x="11401559" y="823053"/>
                </a:lnTo>
                <a:lnTo>
                  <a:pt x="11405343" y="871252"/>
                </a:lnTo>
                <a:lnTo>
                  <a:pt x="11406619" y="920114"/>
                </a:lnTo>
                <a:lnTo>
                  <a:pt x="11406619" y="4600194"/>
                </a:lnTo>
                <a:lnTo>
                  <a:pt x="11405343" y="4649059"/>
                </a:lnTo>
                <a:lnTo>
                  <a:pt x="11401559" y="4697259"/>
                </a:lnTo>
                <a:lnTo>
                  <a:pt x="11395330" y="4744732"/>
                </a:lnTo>
                <a:lnTo>
                  <a:pt x="11386719" y="4791413"/>
                </a:lnTo>
                <a:lnTo>
                  <a:pt x="11375791" y="4837239"/>
                </a:lnTo>
                <a:lnTo>
                  <a:pt x="11362608" y="4882146"/>
                </a:lnTo>
                <a:lnTo>
                  <a:pt x="11347235" y="4926071"/>
                </a:lnTo>
                <a:lnTo>
                  <a:pt x="11329735" y="4968951"/>
                </a:lnTo>
                <a:lnTo>
                  <a:pt x="11310172" y="5010720"/>
                </a:lnTo>
                <a:lnTo>
                  <a:pt x="11288609" y="5051317"/>
                </a:lnTo>
                <a:lnTo>
                  <a:pt x="11265109" y="5090677"/>
                </a:lnTo>
                <a:lnTo>
                  <a:pt x="11239738" y="5128737"/>
                </a:lnTo>
                <a:lnTo>
                  <a:pt x="11212557" y="5165433"/>
                </a:lnTo>
                <a:lnTo>
                  <a:pt x="11183631" y="5200701"/>
                </a:lnTo>
                <a:lnTo>
                  <a:pt x="11153023" y="5234479"/>
                </a:lnTo>
                <a:lnTo>
                  <a:pt x="11120798" y="5266702"/>
                </a:lnTo>
                <a:lnTo>
                  <a:pt x="11087018" y="5297307"/>
                </a:lnTo>
                <a:lnTo>
                  <a:pt x="11051747" y="5326231"/>
                </a:lnTo>
                <a:lnTo>
                  <a:pt x="11015049" y="5353409"/>
                </a:lnTo>
                <a:lnTo>
                  <a:pt x="10976987" y="5378778"/>
                </a:lnTo>
                <a:lnTo>
                  <a:pt x="10937625" y="5402275"/>
                </a:lnTo>
                <a:lnTo>
                  <a:pt x="10897027" y="5423836"/>
                </a:lnTo>
                <a:lnTo>
                  <a:pt x="10855256" y="5443397"/>
                </a:lnTo>
                <a:lnTo>
                  <a:pt x="10812376" y="5460895"/>
                </a:lnTo>
                <a:lnTo>
                  <a:pt x="10768451" y="5476266"/>
                </a:lnTo>
                <a:lnTo>
                  <a:pt x="10723543" y="5489447"/>
                </a:lnTo>
                <a:lnTo>
                  <a:pt x="10677718" y="5500374"/>
                </a:lnTo>
                <a:lnTo>
                  <a:pt x="10631037" y="5508983"/>
                </a:lnTo>
                <a:lnTo>
                  <a:pt x="10583566" y="5515211"/>
                </a:lnTo>
                <a:lnTo>
                  <a:pt x="10535367" y="5518995"/>
                </a:lnTo>
                <a:lnTo>
                  <a:pt x="10486504" y="5520270"/>
                </a:lnTo>
                <a:lnTo>
                  <a:pt x="920102" y="5520270"/>
                </a:lnTo>
                <a:lnTo>
                  <a:pt x="871234" y="5518995"/>
                </a:lnTo>
                <a:lnTo>
                  <a:pt x="823031" y="5515211"/>
                </a:lnTo>
                <a:lnTo>
                  <a:pt x="775557" y="5508983"/>
                </a:lnTo>
                <a:lnTo>
                  <a:pt x="728874" y="5500373"/>
                </a:lnTo>
                <a:lnTo>
                  <a:pt x="683046" y="5489446"/>
                </a:lnTo>
                <a:lnTo>
                  <a:pt x="638137" y="5476265"/>
                </a:lnTo>
                <a:lnTo>
                  <a:pt x="594210" y="5460893"/>
                </a:lnTo>
                <a:lnTo>
                  <a:pt x="551330" y="5443395"/>
                </a:lnTo>
                <a:lnTo>
                  <a:pt x="509559" y="5423833"/>
                </a:lnTo>
                <a:lnTo>
                  <a:pt x="468961" y="5402272"/>
                </a:lnTo>
                <a:lnTo>
                  <a:pt x="429600" y="5378775"/>
                </a:lnTo>
                <a:lnTo>
                  <a:pt x="391539" y="5353405"/>
                </a:lnTo>
                <a:lnTo>
                  <a:pt x="354842" y="5326227"/>
                </a:lnTo>
                <a:lnTo>
                  <a:pt x="319573" y="5297303"/>
                </a:lnTo>
                <a:lnTo>
                  <a:pt x="285794" y="5266698"/>
                </a:lnTo>
                <a:lnTo>
                  <a:pt x="253570" y="5234474"/>
                </a:lnTo>
                <a:lnTo>
                  <a:pt x="222965" y="5200696"/>
                </a:lnTo>
                <a:lnTo>
                  <a:pt x="194041" y="5165427"/>
                </a:lnTo>
                <a:lnTo>
                  <a:pt x="166862" y="5128731"/>
                </a:lnTo>
                <a:lnTo>
                  <a:pt x="141493" y="5090671"/>
                </a:lnTo>
                <a:lnTo>
                  <a:pt x="117996" y="5051311"/>
                </a:lnTo>
                <a:lnTo>
                  <a:pt x="96435" y="5010715"/>
                </a:lnTo>
                <a:lnTo>
                  <a:pt x="76873" y="4968945"/>
                </a:lnTo>
                <a:lnTo>
                  <a:pt x="59375" y="4926066"/>
                </a:lnTo>
                <a:lnTo>
                  <a:pt x="44004" y="4882142"/>
                </a:lnTo>
                <a:lnTo>
                  <a:pt x="30823" y="4837235"/>
                </a:lnTo>
                <a:lnTo>
                  <a:pt x="19896" y="4791409"/>
                </a:lnTo>
                <a:lnTo>
                  <a:pt x="11287" y="4744729"/>
                </a:lnTo>
                <a:lnTo>
                  <a:pt x="5058" y="4697257"/>
                </a:lnTo>
                <a:lnTo>
                  <a:pt x="1275" y="4649057"/>
                </a:lnTo>
                <a:lnTo>
                  <a:pt x="0" y="4600194"/>
                </a:lnTo>
                <a:lnTo>
                  <a:pt x="0" y="9201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0*314"/>
  <p:tag name="TABLE_ENDDRAG_RECT" val="68*99*860*3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2822</Words>
  <Application>Microsoft Office PowerPoint</Application>
  <PresentationFormat>Широкоэкранный</PresentationFormat>
  <Paragraphs>347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 MT</vt:lpstr>
      <vt:lpstr>Calibri</vt:lpstr>
      <vt:lpstr>Microsoft Sans Serif</vt:lpstr>
      <vt:lpstr>Symbol</vt:lpstr>
      <vt:lpstr>Times New Roman</vt:lpstr>
      <vt:lpstr>Office Theme</vt:lpstr>
      <vt:lpstr>Проектирование урока иностранного языка в соответствии с обновленными ФГОС</vt:lpstr>
      <vt:lpstr>Ключевая педагогическая задача: создание условий, инициирующих деятельность обучающегося</vt:lpstr>
      <vt:lpstr>Детализация требований к личностным результатам</vt:lpstr>
      <vt:lpstr>Детализация требований к метапредметным результатам</vt:lpstr>
      <vt:lpstr>Познавательные УУД. Базовые логические действия</vt:lpstr>
      <vt:lpstr>Познавательные УУД. Базовые исследовательские действия</vt:lpstr>
      <vt:lpstr>Познавательные УУД. Работа с информацией</vt:lpstr>
      <vt:lpstr>Коммуникативные УУД. Общение</vt:lpstr>
      <vt:lpstr>Коммуникативные УУД. Совместная деятельность</vt:lpstr>
      <vt:lpstr>Регулятивные УУД. Самоорганизация</vt:lpstr>
      <vt:lpstr>Регулятивные УУД. Самоконтроль</vt:lpstr>
      <vt:lpstr>Регулятивные УУД. Эмоциональный интеллект</vt:lpstr>
      <vt:lpstr>ФГОС основного общего образования</vt:lpstr>
      <vt:lpstr>Детализация требований к предметным результатам (пример: «Иностранный язык»)</vt:lpstr>
      <vt:lpstr>Преемственность ФГОС 2009/2010 и ФГОС 2021: методологическая основа</vt:lpstr>
      <vt:lpstr>СИСТЕМНО-ДЕЯТЕЛЬНОСТНЫЙ ПОДХОД - ЭТО</vt:lpstr>
      <vt:lpstr>ДЕЯТЕЛЬНОСТЬ – ЭТО …</vt:lpstr>
      <vt:lpstr>Презентация PowerPoint</vt:lpstr>
      <vt:lpstr>Структура учебной деятельности (Л.Г. Петерсон):</vt:lpstr>
      <vt:lpstr>Особенности реализации системно-деятельностного подхода:</vt:lpstr>
      <vt:lpstr>Особенности реализации системно-деятельностного подхода:</vt:lpstr>
      <vt:lpstr>Системно-деятельностный подход и универсальные учебные действия:</vt:lpstr>
      <vt:lpstr>Профессиональная деятельность в условиях системно-деятельностного подхода:</vt:lpstr>
      <vt:lpstr>ТИПОЛОГИЯ УРОКОВ СИСТЕМНО-ДЕЯТЕЛЬНОСТНОГО ПОДХОДА ПО ЦЕЛЕПОЛАГАНИЮ</vt:lpstr>
      <vt:lpstr>Примерная структура урока открытия нового знания в рамках системно - деятельностного подхода</vt:lpstr>
      <vt:lpstr>Общие требования к  современному уроку</vt:lpstr>
      <vt:lpstr>Специфические требования к  современному уроку иностранного языка</vt:lpstr>
      <vt:lpstr>ТРЕБОВАНИЯ К СОВРЕМЕННОМУ УРОКУ</vt:lpstr>
      <vt:lpstr>Презентация PowerPoint</vt:lpstr>
      <vt:lpstr>Технологическая карта урока</vt:lpstr>
      <vt:lpstr>ФГОС основного общего образования</vt:lpstr>
      <vt:lpstr>Функциональная грамотность – ситуативная характеристика (обнаруживает себя в конкретной ситуации)</vt:lpstr>
      <vt:lpstr>Основные направления формирования функциональной грамотности:</vt:lpstr>
      <vt:lpstr>Презентация PowerPoint</vt:lpstr>
      <vt:lpstr>Формирование базовых логических действий</vt:lpstr>
      <vt:lpstr>Презентация PowerPoint</vt:lpstr>
      <vt:lpstr>Формирование базовых исследовательских действий</vt:lpstr>
      <vt:lpstr>Работа с информацией</vt:lpstr>
      <vt:lpstr>Презентация PowerPoint</vt:lpstr>
      <vt:lpstr> Формирование коммуникативных универсальных учебных действий</vt:lpstr>
      <vt:lpstr>Формирование регулятивных УУД</vt:lpstr>
      <vt:lpstr>РАБОТА С ТЕХНОЛОГИЧЕСКОЙ КАРТОЙ УРОКА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урока_x000d_иностранного языка в соответствии с обновленными ФГОС</dc:title>
  <dc:creator>Юлия Владимировна Суханова</dc:creator>
  <cp:lastModifiedBy>Пользователь</cp:lastModifiedBy>
  <cp:revision>7</cp:revision>
  <dcterms:created xsi:type="dcterms:W3CDTF">2024-10-06T19:46:00Z</dcterms:created>
  <dcterms:modified xsi:type="dcterms:W3CDTF">2024-12-03T12:09:29Z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2022-09-23T06:00:00Z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2024-10-06T06:00:00Z</vt:filetime>
  </property>
  <property fmtid="{D5CDD505-2E9C-101B-9397-08002B2CF9AE}" pid="5" name="Producer">
    <vt:lpwstr>Microsoft® Office PowerPoint® 2007</vt:lpwstr>
  </property>
  <property fmtid="{D5CDD505-2E9C-101B-9397-08002B2CF9AE}" pid="6" name="ICV">
    <vt:lpwstr>694BCBEE586F49B4990A7373BE40C53B_13</vt:lpwstr>
  </property>
  <property fmtid="{D5CDD505-2E9C-101B-9397-08002B2CF9AE}" pid="7" name="KSOProductBuildVer">
    <vt:lpwstr>1049-12.2.0.18283</vt:lpwstr>
  </property>
</Properties>
</file>