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70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79" r:id="rId21"/>
    <p:sldId id="318" r:id="rId22"/>
    <p:sldId id="319" r:id="rId23"/>
    <p:sldId id="320" r:id="rId24"/>
    <p:sldId id="280" r:id="rId25"/>
    <p:sldId id="285" r:id="rId26"/>
    <p:sldId id="286" r:id="rId27"/>
    <p:sldId id="283" r:id="rId28"/>
    <p:sldId id="284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7" r:id="rId37"/>
    <p:sldId id="300" r:id="rId38"/>
    <p:sldId id="294" r:id="rId39"/>
    <p:sldId id="296" r:id="rId40"/>
    <p:sldId id="295" r:id="rId41"/>
    <p:sldId id="298" r:id="rId42"/>
    <p:sldId id="299" r:id="rId43"/>
    <p:sldId id="301" r:id="rId44"/>
    <p:sldId id="302" r:id="rId45"/>
    <p:sldId id="303" r:id="rId46"/>
    <p:sldId id="260" r:id="rId47"/>
    <p:sldId id="304" r:id="rId48"/>
    <p:sldId id="305" r:id="rId49"/>
    <p:sldId id="306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357" y="-6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A551-9114-4AAC-99E8-41DEB90068E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43D-9383-4521-A092-A390B0A36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A551-9114-4AAC-99E8-41DEB90068E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43D-9383-4521-A092-A390B0A36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A551-9114-4AAC-99E8-41DEB90068E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43D-9383-4521-A092-A390B0A36BB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A551-9114-4AAC-99E8-41DEB90068E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43D-9383-4521-A092-A390B0A36B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A551-9114-4AAC-99E8-41DEB90068E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43D-9383-4521-A092-A390B0A36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A551-9114-4AAC-99E8-41DEB90068E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43D-9383-4521-A092-A390B0A36B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A551-9114-4AAC-99E8-41DEB90068E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43D-9383-4521-A092-A390B0A36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A551-9114-4AAC-99E8-41DEB90068E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43D-9383-4521-A092-A390B0A36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A551-9114-4AAC-99E8-41DEB90068E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43D-9383-4521-A092-A390B0A36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A551-9114-4AAC-99E8-41DEB90068E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43D-9383-4521-A092-A390B0A36BB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A551-9114-4AAC-99E8-41DEB90068E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43D-9383-4521-A092-A390B0A36BB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6EA551-9114-4AAC-99E8-41DEB90068E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450A43D-9383-4521-A092-A390B0A36BB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7801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«Дискалькулия. Как решать проблему». Методы и приемы коррекционной работы</a:t>
            </a:r>
            <a:endParaRPr lang="ru-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8352927" cy="5793507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Впервые </a:t>
            </a:r>
            <a:r>
              <a:rPr lang="ru-RU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дискалькулькулию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можно заподозрить у детей уже в 5-6 лет. Именно в этот период у малышей начинается активная познавательная деятельность, в процессе которой они знакомятся с числами и элементарными арифметическими действиями.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К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признакам, которые нельзя игнорировать, относятся: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сложности при написании или узнавании цифр;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неумение ориентироваться во времени и определять текущий час и минуты;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нарушение мелкой моторики и координации;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невозможность зрительно определить расстояние пройденного отрезка пути;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возникновение путаницы в понятиях «больше», «меньше» или «равно»;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отсутствие восприятия задачи, не имеющей сопровождения в виде иллюстраций;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трудности при работе с задачами на логику, а также неумение мыслить абстрактно;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неспособность посчитать количество предметов или без предварительного пересчета распределить их по группам.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6120680"/>
          </a:xfrm>
        </p:spPr>
        <p:txBody>
          <a:bodyPr>
            <a:normAutofit lnSpcReduction="10000"/>
          </a:bodyPr>
          <a:lstStyle/>
          <a:p>
            <a:endParaRPr lang="ru-RU" b="1" dirty="0"/>
          </a:p>
          <a:p>
            <a:pPr marL="0" indent="457200" algn="just">
              <a:buNone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При 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дискалькулии человек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не может корректно определять время, запоминать даты, номера телефонов. Данные факторы ведут к снижению социализации индивида в обществе. </a:t>
            </a:r>
          </a:p>
          <a:p>
            <a:pPr marL="0" indent="457200"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Неспособность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ребенка запоминать числа, формулы, производить математические действия ведет к снижению успеваемости в школе, и к невозможности получения высшего образования во многих учебных заведениях, и как следствие невозможности приобрести достойную профессию. </a:t>
            </a:r>
          </a:p>
          <a:p>
            <a:pPr marL="0" indent="457200"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Отсутствие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специально разработанных методов обучения детей с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дискалькулией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ведет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к получению многократного негативного опыта в школе. У ребенка развивается низкая самооценка, депрессия. Возможно развитие асоциального поведения.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46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3" cy="511256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Первая ступень </a:t>
            </a:r>
            <a:r>
              <a:rPr lang="ru-RU" sz="29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обучения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учить детей предварительно рассматривать, называть, показывать по образцу и по словесной инструкции взрослого форму, величину, количество  предметов  в  окружающей  действительности,  в  игровой ситуации, на иллюстративном материале;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обучать  детей  элементарному  моделированию  различных действий, направленных на воспроизведение величины, формы предметов, протяженности, удаленности (показ руками, пантомимические действия на основе тактильного и зрительного обследования предметов и их моделей);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знакомить детей с действиями с множествами на </a:t>
            </a:r>
            <a:r>
              <a:rPr lang="ru-RU" sz="26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дочисловом</a:t>
            </a: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уровне;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развивать систему «взгляд – рука» (прослеживание взглядом за движениями рук);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развивать  операционально-техническую  сторону  деятельности детей: действовать двумя руками, одной рукой (удерживать, приближать, поворачивать, расставлять игрушки или раскладывать картинки в ряд, брать по одной, убирать счетный и геометрический материал и т. п.);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учить  детей  образовывать  множества  из  однородных  и разнородных  предметов,  игрушек,  их  изображений,  группировать предметы в множества по форме (шары, кубы, круги, квадраты), величине (большой – маленький), количеству (один – много, два);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учить  детей  определять  пространственное  расположение предметов относительно себя (впереди – сзади, рядом со мной, надо мной, подо мной);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учить детей соотносить пространственные объекты и плоскостные формы в процессе игр и игровых упражнений;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формировать элементарные представления детей о времени: на основе наиболее характерных признаков (по наблюдениям в природе, по иллюстрациям);  учить  узнавать  и  называть  реальные  явления  и  их изображения: контрастные времена года (лето и зима) и части суток (день и ночь).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Профилактические и коррекционные мероприятия дискалькулии у дошкольников и младших школьников предполагают три ступени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16646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rmAutofit fontScale="40000" lnSpcReduction="20000"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ru-RU" sz="4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развивать сенсорно-перцептивные способности детей: учить узнавать количество предметов, форму, величину на ощупь, зрительно; узнавать количество хлопков (ударов) на слух;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4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формировать операционально-техническую сторону деятельности: действовать двумя руками, одной рукой (удерживать, приближать, поворачивать, расставлять в ряд, брать по одной игрушке, картинке, убирать счетный материал и т. п.);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4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развивать зрительно-двигательную координацию детей, учить их прослеживать взглядом движение руки, игрушки, расположение картинок и т. п.;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4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учить детей узнавать цифры 1, 2, 3 и соотносить их соответствующим количеством пальцев и предметов, изображать цифры 1, 2, 3 (рисовать, конструировать, лепить);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4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развивать способность детей определять пространственное расположения предметов относительно себя (впереди – сзади, рядом со мной, надо мной, подо мной);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4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учить детей соотносить плоскостные и объемные формы в процессе игр и игровых упражнений;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4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учить детей образовывать множества из однородных и разнородных предметов, игрушек, их изображений; группировать предметы в множества по форме (шары, кубы, круги, квадраты), по величине (большой – маленький, широкий – узкий, высокий – низкий), по количеству (в пределах пяти и больших пределах в зависимости от успехов детей группы);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4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учить детей вычленять анализируемый объект, видеть его во всем многообразии свойств, определять элементарные отношения сходства и отличия;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4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формировать представления детей о времени: на основе наиболее характерных признаков (по наблюдениям в природе, по изображениям на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4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картинках) узнавать и называть реальные явления и их изображения – контрастные времена года (лето и зима) и части суток (день и ночь). </a:t>
            </a:r>
          </a:p>
          <a:p>
            <a:pPr marL="0" indent="0" algn="just">
              <a:buNone/>
            </a:pPr>
            <a:r>
              <a:rPr lang="ru-RU" sz="33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Вторая ступень обучения </a:t>
            </a:r>
            <a:endParaRPr lang="ru-RU" sz="36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052736"/>
            <a:ext cx="8640960" cy="5544616"/>
          </a:xfrm>
        </p:spPr>
        <p:txBody>
          <a:bodyPr>
            <a:normAutofit fontScale="92500" lnSpcReduction="10000"/>
          </a:bodyPr>
          <a:lstStyle/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расширять  представления  детей  о  свойствах  и  отношениях объектов, используя многообразие игр на классификацию, </a:t>
            </a:r>
            <a:r>
              <a:rPr lang="ru-RU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сериацию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и т.д.;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совершенствовать  навыки  пользования  способами  проверки (приемы  наложения  и  приложения)  для  определения  количества, величины, формы предметов, их объемных и плоскостных моделей;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расширять   формы   моделирования   различных   действий, направленных  на  воспроизведение  величины,  формы  предметов, протяженности,  удаленности  с  помощью  пантомимических,  знаково- символических графических и других средств на основе предварительного тактильного и зрительного обследования предметов и их моделей;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развивать ориентировочные  действия,  детей  формируя  у них умение предварительно рассматривать, называя, показывая по образцу и по  словесной  инструкции  педагога  форму,  величину,  количество предметов в окружающей обстановке, в игровой ситуации, на картинке;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формировать представления детей о независимости количества элементов множества от пространственного расположения и качественных признаков предметов, составляющих множество, в процессе игр и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игровых упражнений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Третья ступень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4492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424935" cy="6408712"/>
          </a:xfrm>
        </p:spPr>
        <p:txBody>
          <a:bodyPr>
            <a:normAutofit fontScale="62500" lnSpcReduction="20000"/>
          </a:bodyPr>
          <a:lstStyle/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учить  детей  образовывать  последующее  число  добавлением одного предмета к группе, предыдущее – удалением одного предмета из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группы;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совершенствовать  счетные  действия  детей  с  множествами предметов на основе слухового, тактильного и зрительного восприятия;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совершенствовать зрительно-двигательную координацию, учить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детей активно пользоваться соотносящими движениями «глаз – рука</a:t>
            </a:r>
            <a:r>
              <a:rPr lang="ru-RU" sz="29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»;</a:t>
            </a: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ru-RU" sz="29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знакомить </a:t>
            </a:r>
            <a:r>
              <a:rPr lang="ru-RU" sz="29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детей с количеством в пределах десяти (возможный предел  освоения  детьми  чисел  определяется,  исходя  из  уровня  их математического развития на этапе готовности к школьному обучению);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учить детей узнавать цифры 0, 1–9 в правильном и зеркальном (перевернутом)  изображении,  среди  наложенных  друг  на  друга изображений, соотносить их с количеством предметов;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обучать  детей  возможным  способам  изображения  цифр: рисованию на бумаге, на песке, на доске, в воображаемом воздушном пространстве; конструированию из деталей конструктора «Цифры» и различных  материалов  (нитки,  шнуры,  мягкая  цветная  проволока, палочки); лепке из глины, пата, пластилина, теста;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формировать у детей умение называть цифровой ряд, выкладывая цифры  в  последовательности,  подбирая  соответствующую  цифру  к количеству  предметов,  выделяя  цифровые  знаки  среди  других изображений   (букв,   схематических   изображений   предметов, геометрических фигур и др.) и называя их обобщающим словом</a:t>
            </a:r>
            <a:r>
              <a:rPr lang="ru-RU" sz="29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решать задачи-драматизации и задачи-иллюстрации на сложение и вычитание, используя наглядный материал в пределах десяти;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решать простые арифметические задачи устно, используя при необходимости  в  качестве  счетного  материала  символические изображения (палочки, геометрические фигуры);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endParaRPr lang="ru-RU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7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424935" cy="6264696"/>
          </a:xfrm>
        </p:spPr>
        <p:txBody>
          <a:bodyPr>
            <a:normAutofit fontScale="85000" lnSpcReduction="20000"/>
          </a:bodyPr>
          <a:lstStyle/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развивать   умение   детей   определять   пространственное расположение предметов относительно себя (впереди, сзади, рядом со мной, надо мной, подо мной);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учить детей пользоваться стрелкой-вектором, знаками ►, ◄, ▼,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▲, ♂ и другими символами, указывающими отношения между величиной и направлениями объектов, количеств и т. п.;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учить детей перемещать различные предметы вперед, назад, вверх, вниз по горизонтали, по вертикали, по кругу (по словесной инструкции взрослого и самостоятельно), исходя из логики действия;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соотносить плоскостные и объемные формы в процессе игр и игровых упражнений, выделяя общие и различные пространственные признаки, структурные элементы геометрических фигур: вершины, углы, стороны;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формировать у детей представления об окружности и круге, учить их пользоваться детским циркулем для вычерчивания окружности;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учить  детей  образовывать  множества  из  однородных  и разнородных  предметов,  игрушек,  их  изображений,  группировать предметы  в  множества  по  форме  (шары,  кубы,  круги,  квадраты, треугольники  –  крыши,  прямоугольники  –  кирпичики),  по  величине (большой – маленький, широкий – узкий, высокий – низкий, толстый – тонкий, длинный – короткий), по количеству (в пределах десяти);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учить детей выбирать геометрические тела (шар, куб, треугольная призма – крыша) и фигуры (круг, квадрат, треугольник) по словесной инструкции,  а  также  определять  форму  предметов  в  окружающей действительности;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5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424935" cy="6120680"/>
          </a:xfrm>
        </p:spPr>
        <p:txBody>
          <a:bodyPr>
            <a:normAutofit fontScale="85000" lnSpcReduction="20000"/>
          </a:bodyPr>
          <a:lstStyle/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формировать представления детей о внутренней и внешней части геометрической фигуры, ее границах и закреплять эти представления в практических   видах   деятельности   (рисовании,   аппликации, конструировании);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знакомить детей с понятиями «точка», «прямая линия», «кривая линия»,  «извилистая  линия»,  «ломаная  линия»,  «замкнутая  линия»,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«незамкнутая  линия»,  «отрезок»;  формировать  представления  о взаимоотношении точек и линий;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учить  детей  моделировать  линии  из  различных  материалов (шнуров, ниток, мягкой цветной проволоки, лент, геометрических фигур);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формировать представления о времени: учить детей по наиболее характерным признакам узнавать (в природе, на картинках) и называть реальные явления и их изображение – контрастные времена года (весна, лето, осень, зима), части суток (утро, день, вечер, ночь);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учить  детей  использовать  в  речи  математические  термины, обозначающие  величину,  форму,  количество,  называя  все  свойства, присущие  объектам,  а  также  свойства,  не  присущие  объектам,  с использованием отрицания «не»;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развивать речевые умения детей, необходимые для определения и отражения  в речи оснований классификаций по  ведущему признаку (форма, величина, количество и т. п.).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развивать у детей познавательный интерес к различным способам измерения, счета количеств, определения пространственных отношений у</a:t>
            </a:r>
          </a:p>
          <a:p>
            <a:pPr algn="just" eaLnBrk="0" hangingPunct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разных народов.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4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544616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Внимание</a:t>
            </a: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, кратковременная и хорошая рабочая память, а также для автоматизированных счетных операций необходима хорошая вербальная память. То есть задействованы нейродинамические свойства мозга (первый функциональный блок), третий функциональный блок мозга (</a:t>
            </a:r>
            <a:r>
              <a:rPr lang="ru-RU" sz="26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премоторная</a:t>
            </a: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и префронтальная кора) и левая височная область.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При выполнении неавтоматизированных математических действий необходима способность к визуализации, то есть хорошие пространственные представления. У детей за это отвечает преимущественно правое полушарие – его теменно-затылочная область.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При решении сложных задач в несколько действий необходимы операции планирования, </a:t>
            </a:r>
            <a:r>
              <a:rPr lang="ru-RU" sz="2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временной организации </a:t>
            </a: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действий (последовательность – что сначала, а что потом). Здесь также необходимы пространственные представления и развитие лобной доли.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При написании двух-, трёхзначных чисел (особенно в некоторых языках, таких как голландский и немецкий, где в устном варианте числа перечисляются входящие в его обозначение цифры, причем в обратном порядке) необходимо правильно соблюсти порядок написания элементов: 46/64, 91/19. В случае реверсии (зеркального написания) получится совсем другое число! Здесь также необходимы пространственные представления (правое полушарие), произвольное внимание, удержание программы (лобная доля), хороший слухоречевой </a:t>
            </a:r>
            <a:r>
              <a:rPr lang="ru-RU" sz="26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гнозис</a:t>
            </a: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и слуховое внимание (если число пишется на слух), а также межполушарное взаимодействие.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043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Для успешного освоения счетных операций необходимы: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5" cy="53285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Тестовые задания для детей младшего школьного возраста: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посчитать от 10 до 20 (счёт до 10 может быть безупречен);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расположить числа в порядке возрастания и убывания;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сравнить два числа;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определить название геометрических фигур, классифицировать их по цвету, размеру;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выполнить арифметические действия (сложение и вычитание);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проанализировать схему тела человека;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определить направление вправо-влево.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7036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Диагностика дискалькулии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3" cy="6264696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32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Дискалькулия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– обобщающий термин, обозначающий выраженные сложности в обучении базисным математическим операциям (сложение, вычитание, умножение, деление) в числовом пространстве до 100, а не «более абстрактных математических действий, какие необходимы в алгебре, тригонометрии, геометрии». Нарушение отнесено к категории специфических расстройств развития учебных навыков, часто сочетается с дислексией (выдержка из МКБ – 10).</a:t>
            </a:r>
          </a:p>
          <a:p>
            <a:pPr marL="0" indent="457200" algn="just">
              <a:buNone/>
            </a:pPr>
            <a:r>
              <a:rPr lang="ru-RU" sz="32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Математические трудности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(МТ) – это непонимание абстрактных алгебраических понятий. При этом БАЗИСНЫЕ ОПЕРАЦИИ сохранены.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052736"/>
            <a:ext cx="8424936" cy="547260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Для выявления предрасположенности к </a:t>
            </a:r>
            <a:r>
              <a:rPr lang="ru-RU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графической дискалькулии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выделены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задания: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«</a:t>
            </a:r>
            <a:r>
              <a:rPr lang="ru-RU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Дорисовывание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незаконченных контуров геометрических фигур», «Выбери нужную задачу», конструирование кубиками «Черно-белые круги»</a:t>
            </a:r>
          </a:p>
          <a:p>
            <a:pPr marL="0" lvl="0" indent="0">
              <a:buNone/>
            </a:pPr>
            <a:r>
              <a:rPr lang="ru-RU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Для вербальной дискалькулии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– «Определение правильности временных конструкций», «Определение времени по часам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», «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Пары по величине»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(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. Я. Рубинштейн «Противоположности»)</a:t>
            </a:r>
          </a:p>
          <a:p>
            <a:pPr marL="0" lvl="0" indent="0">
              <a:buNone/>
            </a:pPr>
            <a:r>
              <a:rPr lang="ru-RU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Для </a:t>
            </a:r>
            <a:r>
              <a:rPr lang="ru-RU" b="1" u="sng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практогностической</a:t>
            </a:r>
            <a:r>
              <a:rPr lang="ru-RU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 дискалькулии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– «Соседи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числа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»,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«Математическое сито» – «Восприятие ритма "Копилка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"» (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М. </a:t>
            </a:r>
            <a:r>
              <a:rPr lang="ru-RU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Фидлер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), «Считаем чашки-вкладыши»</a:t>
            </a:r>
          </a:p>
          <a:p>
            <a:pPr marL="0" lvl="0" indent="0">
              <a:buNone/>
            </a:pPr>
            <a:r>
              <a:rPr lang="ru-RU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Для </a:t>
            </a:r>
            <a:r>
              <a:rPr lang="ru-RU" b="1" u="sng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дислексической</a:t>
            </a:r>
            <a:r>
              <a:rPr lang="ru-RU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 дискалькулии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– «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Группировка геометрических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фигур», «Узнавание цифр, наложенных друг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 друга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» «Найди нужную фигуру по схеме с кодом отрицания "не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"» (М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. </a:t>
            </a:r>
            <a:r>
              <a:rPr lang="ru-RU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Фидлер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), «Составь картинку»</a:t>
            </a:r>
          </a:p>
          <a:p>
            <a:pPr marL="0" lvl="0" indent="0">
              <a:buNone/>
            </a:pPr>
            <a:r>
              <a:rPr lang="ru-RU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Для </a:t>
            </a:r>
            <a:r>
              <a:rPr lang="ru-RU" b="1" u="sng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операциональной</a:t>
            </a:r>
            <a:r>
              <a:rPr lang="ru-RU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 дискалькулии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– «Задача про цветы», «Состав числа»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Диагностика </a:t>
            </a:r>
            <a:r>
              <a:rPr lang="ru-RU" sz="40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С.Ю.Кондратьевой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7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блок — изучение сенсорно-перцептивного развития:</a:t>
            </a:r>
          </a:p>
          <a:p>
            <a:r>
              <a:rPr lang="ru-RU" dirty="0"/>
              <a:t>особенности зрительного </a:t>
            </a:r>
            <a:r>
              <a:rPr lang="ru-RU" dirty="0" err="1"/>
              <a:t>гнозиса</a:t>
            </a:r>
            <a:r>
              <a:rPr lang="ru-RU" dirty="0"/>
              <a:t> (предметного и цифрового),</a:t>
            </a:r>
          </a:p>
          <a:p>
            <a:r>
              <a:rPr lang="ru-RU" dirty="0"/>
              <a:t>речеслуховой и зрительной памяти, восприятия и</a:t>
            </a:r>
          </a:p>
          <a:p>
            <a:r>
              <a:rPr lang="ru-RU" dirty="0"/>
              <a:t>воспроизведения ритма, ручной моторики и пальцевого</a:t>
            </a:r>
          </a:p>
          <a:p>
            <a:r>
              <a:rPr lang="ru-RU" dirty="0" err="1"/>
              <a:t>гнозопраксиса</a:t>
            </a:r>
            <a:r>
              <a:rPr lang="ru-RU" dirty="0"/>
              <a:t>;</a:t>
            </a:r>
          </a:p>
          <a:p>
            <a:r>
              <a:rPr lang="ru-RU" dirty="0"/>
              <a:t>• II блок — изучение интеллектуального развития (на вербальном и</a:t>
            </a:r>
          </a:p>
          <a:p>
            <a:r>
              <a:rPr lang="ru-RU" dirty="0"/>
              <a:t>невербальном уровне): особенности логических операций</a:t>
            </a:r>
          </a:p>
          <a:p>
            <a:r>
              <a:rPr lang="ru-RU" dirty="0"/>
              <a:t>мышления (анализа, синтеза, сравнения, обобщения,</a:t>
            </a:r>
          </a:p>
          <a:p>
            <a:r>
              <a:rPr lang="ru-RU" dirty="0"/>
              <a:t>классификации и др.); особенности пространственного мышления;</a:t>
            </a:r>
          </a:p>
          <a:p>
            <a:r>
              <a:rPr lang="ru-RU" dirty="0"/>
              <a:t>особенности наглядно-образного и логического мышления;</a:t>
            </a:r>
          </a:p>
          <a:p>
            <a:r>
              <a:rPr lang="ru-RU" dirty="0"/>
              <a:t>• III блок — изучение речевого развития: овладение</a:t>
            </a:r>
          </a:p>
          <a:p>
            <a:r>
              <a:rPr lang="ru-RU" dirty="0"/>
              <a:t>математическим словарем; понимание условия задачи;</a:t>
            </a:r>
          </a:p>
          <a:p>
            <a:r>
              <a:rPr lang="ru-RU" dirty="0"/>
              <a:t>актуализация в речи математических знаний;</a:t>
            </a:r>
          </a:p>
          <a:p>
            <a:r>
              <a:rPr lang="ru-RU" dirty="0"/>
              <a:t>• IV блок — исследование сформированных математических пред-</a:t>
            </a:r>
          </a:p>
          <a:p>
            <a:r>
              <a:rPr lang="ru-RU" dirty="0" err="1"/>
              <a:t>ставлений</a:t>
            </a:r>
            <a:r>
              <a:rPr lang="ru-RU" dirty="0"/>
              <a:t>: количественные, временные, пространственные</a:t>
            </a:r>
          </a:p>
          <a:p>
            <a:r>
              <a:rPr lang="ru-RU" dirty="0"/>
              <a:t>представления; представления о формах и геометрических</a:t>
            </a:r>
          </a:p>
          <a:p>
            <a:r>
              <a:rPr lang="ru-RU" dirty="0"/>
              <a:t>фигурах; представления о цифрах; решение задач.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Е.А. Афанасьевой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612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Методика состоит из 13 серий заданий. Каждая</a:t>
            </a:r>
          </a:p>
          <a:p>
            <a:pPr marL="0" indent="0">
              <a:buNone/>
            </a:pPr>
            <a:r>
              <a:rPr lang="ru-RU" dirty="0"/>
              <a:t>серия включает в себя определенное количество</a:t>
            </a:r>
          </a:p>
          <a:p>
            <a:pPr marL="0" indent="0">
              <a:buNone/>
            </a:pPr>
            <a:r>
              <a:rPr lang="ru-RU" dirty="0"/>
              <a:t>заданий (всего 46 заданий).</a:t>
            </a:r>
          </a:p>
          <a:p>
            <a:pPr marL="0" indent="0">
              <a:buNone/>
            </a:pPr>
            <a:r>
              <a:rPr lang="ru-RU" dirty="0"/>
              <a:t>Пятибалльная шкала оценок (от минимального —</a:t>
            </a:r>
          </a:p>
          <a:p>
            <a:pPr marL="0" indent="0">
              <a:buNone/>
            </a:pPr>
            <a:r>
              <a:rPr lang="ru-RU" dirty="0"/>
              <a:t>1 балл, до максимального — 5 баллов):</a:t>
            </a:r>
          </a:p>
          <a:p>
            <a:pPr marL="0" indent="0">
              <a:buNone/>
            </a:pPr>
            <a:r>
              <a:rPr lang="ru-RU" dirty="0"/>
              <a:t>1 балл — отсутствие или выраженные нарушения</a:t>
            </a:r>
          </a:p>
          <a:p>
            <a:pPr marL="0" indent="0">
              <a:buNone/>
            </a:pPr>
            <a:r>
              <a:rPr lang="ru-RU" dirty="0"/>
              <a:t>развития функции (очень низкий уровень);</a:t>
            </a:r>
          </a:p>
          <a:p>
            <a:pPr marL="0" indent="0">
              <a:buNone/>
            </a:pPr>
            <a:r>
              <a:rPr lang="ru-RU" dirty="0"/>
              <a:t>2 балла — умеренно выраженные нарушения</a:t>
            </a:r>
          </a:p>
          <a:p>
            <a:pPr marL="0" indent="0">
              <a:buNone/>
            </a:pPr>
            <a:r>
              <a:rPr lang="ru-RU" dirty="0"/>
              <a:t>(низкий уровень);</a:t>
            </a:r>
          </a:p>
          <a:p>
            <a:pPr marL="0" indent="0">
              <a:buNone/>
            </a:pPr>
            <a:r>
              <a:rPr lang="ru-RU" dirty="0"/>
              <a:t>3 балла — значительные нарушения развития</a:t>
            </a:r>
          </a:p>
          <a:p>
            <a:pPr marL="0" indent="0">
              <a:buNone/>
            </a:pPr>
            <a:r>
              <a:rPr lang="ru-RU" dirty="0"/>
              <a:t>функции (средний уровень);</a:t>
            </a:r>
          </a:p>
          <a:p>
            <a:pPr marL="0" indent="0">
              <a:buNone/>
            </a:pPr>
            <a:r>
              <a:rPr lang="ru-RU" dirty="0"/>
              <a:t>4 балла — незначительные нарушения развития</a:t>
            </a:r>
          </a:p>
          <a:p>
            <a:pPr marL="0" indent="0">
              <a:buNone/>
            </a:pPr>
            <a:r>
              <a:rPr lang="ru-RU" dirty="0"/>
              <a:t>функции (уровень выше среднего);</a:t>
            </a:r>
          </a:p>
          <a:p>
            <a:pPr marL="0" indent="0">
              <a:buNone/>
            </a:pPr>
            <a:r>
              <a:rPr lang="ru-RU" dirty="0"/>
              <a:t>5 баллов — нормальное развитие функции</a:t>
            </a:r>
          </a:p>
          <a:p>
            <a:pPr marL="0" indent="0">
              <a:buNone/>
            </a:pPr>
            <a:r>
              <a:rPr lang="ru-RU" dirty="0"/>
              <a:t>(высокий уровень).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8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Диагностика </a:t>
            </a:r>
            <a:r>
              <a:rPr lang="ru-RU"/>
              <a:t>Н.С.Цырулик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18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260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Считается, что в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среднем, для устранения проблемы требуется провести 30–90 занятий, в тяжёлых случаях их число доходит до 250</a:t>
            </a:r>
            <a:b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7036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«Золотой банк </a:t>
            </a:r>
            <a:r>
              <a:rPr lang="ru-RU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Монтессори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Палочки </a:t>
            </a:r>
            <a:r>
              <a:rPr lang="ru-RU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Кюизинера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(являются паттерном (синонимы: образ числа, модель числа</a:t>
            </a: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)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544616" cy="391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4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1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Игры с плоскостным конструктором «Геометрические фигуры»</a:t>
            </a:r>
          </a:p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457200"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Игровой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модуль «Геометрические фигуры» – это плоскостная дидактическая игрушка, которая помогает развивать психомоторные способности ребенка; способствует профилактике дискалькулии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</a:p>
          <a:p>
            <a:pPr marL="0" indent="457200" algn="just">
              <a:buNone/>
            </a:pP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Ход игры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. Взрослый на ковре в беспорядке выкладывает кружки и треугольники различной величины и просит ребенка разложить эти фигуры на две группы. Если ребенок не может выполнить это задание самостоятельно, то взрослый показывает образец, а затем, используя совместные действия, доводят его до конца. Усложнением данного задания является увеличение количества геометрических фигур.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14" y="188640"/>
            <a:ext cx="8928992" cy="10081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Игры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по профилактике дискалькулии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 использованием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полифункционального оборудования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04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120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Игра 2</a:t>
            </a:r>
          </a:p>
          <a:p>
            <a:pPr marL="0" indent="457200" algn="just">
              <a:buNone/>
            </a:pPr>
            <a:r>
              <a:rPr lang="ru-RU" sz="36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Ход игры. Взрослый на ковре в беспорядке выкладывает все геометрические фигуры и просит ребенка разложить их на группы по цвету (одного ребенка собрать все красные фигуры, другого – все синие, третьего – все зеленые) и рассказать о том, что было выполнено. Усложнением может быть пересчет геометрических фигур, определение большего и меньшего количества, сравнения количества и т. д.</a:t>
            </a:r>
          </a:p>
        </p:txBody>
      </p:sp>
    </p:spTree>
    <p:extLst>
      <p:ext uri="{BB962C8B-B14F-4D97-AF65-F5344CB8AC3E}">
        <p14:creationId xmlns:p14="http://schemas.microsoft.com/office/powerpoint/2010/main" val="2722529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3" cy="6192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i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Игра 3</a:t>
            </a:r>
          </a:p>
          <a:p>
            <a:pPr marL="0" indent="457200" algn="just">
              <a:buNone/>
            </a:pPr>
            <a:r>
              <a:rPr lang="ru-RU" sz="36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Ход игры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. Взрослый на ковре в беспорядке раскладывает геометрические фигуры (круги и треугольники) и просит ребенка разложить их парами с учетом величины: самый большой круг с самым большим треугольником и т. д. После выполнения задания по составлению пар по величине, необходимо рассказать о выполненном задании. Усложнением данного задания может быть увеличение количества геометрических фигур.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48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3" cy="46805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недостаточное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овладение математической терминологией;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неправильное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называние чисел;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неточное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представление о графической структуре;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механическое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воспроизведение порядка следования чисел;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трудности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определения места числа в ряду натуральных чисел;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недостаточное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знание состава числа;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трудности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усвоения правил образования числа;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трудности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усвоения отношения числа к его соседям;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несформированностью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количественных отношений чисел;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элементарный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способ выполнения арифметических действий (дети опираются не на правила, а на внешние действия, используют «ручной» способ счета);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мыслительные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операции носят преимущественно конкретный характер (А. </a:t>
            </a:r>
            <a:r>
              <a:rPr lang="ru-RU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Гермаковска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, Ю.Г. Демьянов, М.В. </a:t>
            </a:r>
            <a:r>
              <a:rPr lang="ru-RU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Ипполитова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и др.).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Дискалькулия у детей проявляется в целом комплексе симптомов, важнейшими из которых являются</a:t>
            </a:r>
          </a:p>
        </p:txBody>
      </p:sp>
    </p:spTree>
    <p:extLst>
      <p:ext uri="{BB962C8B-B14F-4D97-AF65-F5344CB8AC3E}">
        <p14:creationId xmlns:p14="http://schemas.microsoft.com/office/powerpoint/2010/main" val="34584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5" cy="5976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i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Игра 4</a:t>
            </a:r>
            <a:endParaRPr lang="ru-RU" sz="2800" b="1" u="sng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457200" algn="just">
              <a:buNone/>
            </a:pPr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Ход игры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. Взрослый на ковре выкладывает в один горизонтальный ряд круг, треугольник, прямоугольник – для детей среднего возраста, для детей старшего возраста добавляется трапеция. Педагог молча начинает выкладывать следующий ряд, соотнося фигуры по форме (треугольник под треугольником, круг под кругом и т. д.), не доведя выкладывание третьего ряда до конца, молча передает фигуру ребенку и жестом просит его продолжить данное задание. Если ребенок справился с классификацией по форме, ему предлагается сразу перейти на классификацию по цвету, используя туже форму работы. Усложнением является рассказ ребенка о выполненном задании – умение объяснить выбранный способ классификации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73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8352927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Игра 5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457200" algn="just">
              <a:buNone/>
            </a:pPr>
            <a:r>
              <a:rPr lang="ru-RU" sz="32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Ход игры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. Взрослый предлагает ребенку сделать дорожку для куклы из геометрических фигур и назвать затем их форму и цвет. Усложнение игры может заключаться в следующем: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– выкладывание дорожки по рисунку;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– выкладывание дорожки по словесной инструкции взрослого;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– выкладывание с помощью чередования по форме, по цвету (с использованием картинки, по словесной инструкции, по образцу, по памяти и т. д.).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788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2"/>
            <a:ext cx="8568952" cy="46085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i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Цифры‑рыбки (цифры из пластика).</a:t>
            </a:r>
            <a:r>
              <a:rPr lang="ru-RU" sz="2800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endParaRPr lang="ru-RU" sz="2800" b="1" u="sng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Ребенку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предлагается поиграть с цифрами‑рыбками, плавающими в ванночке. Ребенок называет цифры, которые плавают в воде. Затем педагог просит ребенка брать цифры по одной из воды и по порядку 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приклеивать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их на зеркало. После того как ребенок выложил цифры по порядку, взрослый предлагает ребенку отвернуться от зеркала и меняет цифры местами, ребенок восстанавливает порядок цифр. При необходимости он еще раз смачивает цифру в воде, восстанавливая свойства материала, из которого изготовлена цифра (намоченная в воде, она приклеивается к зеркалу).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2527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Варианты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игр и игровых упражнений с водой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 использованием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стола‑ванны и плоскостных </a:t>
            </a:r>
            <a:r>
              <a:rPr lang="ru-RU" sz="32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полистироловых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фигур</a:t>
            </a:r>
            <a:r>
              <a:rPr lang="ru-RU" sz="3200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32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15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395537" y="332656"/>
            <a:ext cx="8352928" cy="6192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Цифры и игрушки. </a:t>
            </a:r>
            <a:endParaRPr lang="ru-RU" b="1" u="sng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b="1" u="sng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457200"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Педагог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ставит перед ребенком два тазика с водой, в один он опускает различные игрушки, геометрические фигуры, камушки, ракушки и т. п. Во второй бросает пластиковую цифру и просит ребенка назвать ее. Ребенок называет цифру. Затем педагог предлагает ему достать из тазика, где лежат разные предметы, такое количество одинаковых предметов (игрушек, ракушек, камешков), какое обозначает данная цифра, и бросить их в тазик, где плавает эта цифра. Ребенок достает из первого тазика по одному предмету, бросает их в другой тазик и считает. Педагог просит пересчитать количество предметов в тазике, где плавает цифра, и сказать, сколько всего предметов (игрушек, ракушек, камушков) ребенок бросил в этот таз и почему.</a:t>
            </a:r>
          </a:p>
          <a:p>
            <a:pPr marL="0" indent="457200" algn="just">
              <a:buNone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Игра повторяется с другими цифрами, предварительно ребенок достает предметы и опускает их в первый таз. Игра продолжается столько раз, сколько цифр знает ребенок, и пока поддерживается игровой интерес.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110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68534"/>
            <a:ext cx="8568952" cy="48965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Найди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нужную цифру 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среди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графически сходных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Найди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нужную цифру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Найди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, нарисуй и раскрась 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аналогичную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цифру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Напиши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соседей числа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Сколько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 прокуковала кукушка?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Найди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(напиши) цифру на 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одну меньше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(больше)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Обводка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 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штриховка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цифр, математических знаков,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Лепка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,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аппликация и вырезание 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цифр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, математических знаков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Упражнения и игры </a:t>
            </a:r>
            <a:b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Коррекция 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 профилактика графической 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дискалькулии</a:t>
            </a:r>
            <a:b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4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6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424935" cy="612068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Воспроизведи 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ряд </a:t>
            </a: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геометрических 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фигур, цифр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Воспроизведи 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ритм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Повтори 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ряд цифр в обратном порядке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Запомни 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цифру и найди ее среди </a:t>
            </a: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других (усложнение 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– увеличение </a:t>
            </a: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количества цифр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, усиление оптической сложности)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Узнай недорисованные предметы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Узнай 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предметы, наложенные </a:t>
            </a: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друг 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на </a:t>
            </a: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друга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Графический </a:t>
            </a: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диктант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62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4237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Графический диктант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54461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889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Как автобусу проехать в зоопарк?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320480" cy="535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924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1" cy="5040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«Четвертый лишний»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«Лабиринт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  <a:endParaRPr lang="ru-RU" sz="2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«Чем различаются картинки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  <a:endParaRPr lang="ru-RU" sz="2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«Что забыл нарисовать 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художник?»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«Назови, что где находится» </a:t>
            </a:r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(на картине, на схеме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)</a:t>
            </a:r>
            <a:endParaRPr lang="ru-RU" sz="2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«Нарисуй нужное количество геометрических фигур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Назови пропущенное число среди 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названных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чисел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Найди по описанию» (ориентировка на 2-3 признака предмета)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Упражнения для коррекция </a:t>
            </a:r>
            <a:r>
              <a:rPr lang="ru-RU" sz="40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и </a:t>
            </a:r>
            <a:r>
              <a:rPr lang="ru-RU" sz="40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профилактики </a:t>
            </a:r>
            <a:r>
              <a:rPr lang="ru-RU" sz="4000" b="1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практогностической</a:t>
            </a:r>
            <a:r>
              <a:rPr lang="ru-RU" sz="40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  дискалькулии</a:t>
            </a:r>
            <a:endParaRPr lang="ru-RU" sz="4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07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Где сидит мишка? Где лежит мячик?</a:t>
            </a:r>
            <a:b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Что лежит справа от мишки?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96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5616624"/>
          </a:xfrm>
        </p:spPr>
        <p:txBody>
          <a:bodyPr>
            <a:normAutofit/>
          </a:bodyPr>
          <a:lstStyle/>
          <a:p>
            <a:pPr marL="0" lvl="0" indent="457200">
              <a:buNone/>
            </a:pPr>
            <a:r>
              <a:rPr lang="ru-RU" sz="3600" b="1" i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Вербальная</a:t>
            </a:r>
            <a:r>
              <a:rPr lang="ru-RU" sz="3600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 дискалькулия</a:t>
            </a: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, которая проявляется в нарушении словесного обозначения математических понятий.</a:t>
            </a:r>
          </a:p>
          <a:p>
            <a:pPr marL="0" indent="457200" algn="just">
              <a:buNone/>
            </a:pPr>
            <a:r>
              <a:rPr lang="ru-RU" sz="2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Как </a:t>
            </a: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показывают исследования, для профилактики </a:t>
            </a:r>
            <a:r>
              <a:rPr lang="ru-RU" sz="26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вербальной дискалькулии</a:t>
            </a: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значимыми являются: формирование математических представлений и закрепление этих представлений в речи; формирование понимания слов, обозначающих математические понятия; умение пользоваться математической терминологией. Работа по предупреждению дискалькулии включает также формирование пространственного восприятия; развитие зрительной и слуховой памяти; овладение лексико-грамматическим строем речи; развитие слухового восприятия; формирование восприятия цвета, формы, величины, количественных представлений. </a:t>
            </a:r>
          </a:p>
          <a:p>
            <a:pPr marL="0" indent="0">
              <a:buNone/>
            </a:pPr>
            <a:endParaRPr lang="ru-RU" sz="2600" dirty="0">
              <a:latin typeface="Monotype Corsiva" panose="03010101010201010101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Виды дискалькулии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Классификация на </a:t>
            </a:r>
            <a:r>
              <a:rPr lang="ru-RU" sz="40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основе функциональных </a:t>
            </a:r>
            <a:r>
              <a:rPr lang="ru-RU" sz="4000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признаков</a:t>
            </a:r>
            <a:r>
              <a:rPr lang="ru-RU" sz="40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Покажи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что 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самое 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легкое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Покажи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, что 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может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летать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Во 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что 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играют зимой</a:t>
            </a:r>
          </a:p>
          <a:p>
            <a:pPr marL="0" indent="0" algn="ctr">
              <a:buNone/>
            </a:pPr>
            <a:r>
              <a:rPr lang="ru-RU" sz="4000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Классификация на основе двух </a:t>
            </a:r>
            <a:r>
              <a:rPr lang="ru-RU" sz="40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признаков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: </a:t>
            </a:r>
            <a:endParaRPr lang="ru-RU" sz="4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Покажи 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фрукты, но не 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круглые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Покажи 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животных, которые живут 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 зоопарке</a:t>
            </a:r>
            <a:endParaRPr lang="ru-RU" sz="4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52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42493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687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1" cy="48245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«Послушай и назови лишнее слово»,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«Выложи коврик из геометрических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фигур или цифр» (по памяти),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«Выполни движения» (по рисунку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–схеме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), «Послушай и повтори цифры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 обратном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порядке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«Что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изменилось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?» (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действия с геометрическими фигурами и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цифрами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Упражнения для коррекция 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 </a:t>
            </a: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профилактики вербальной 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дискалькулии</a:t>
            </a:r>
          </a:p>
        </p:txBody>
      </p:sp>
    </p:spTree>
    <p:extLst>
      <p:ext uri="{BB962C8B-B14F-4D97-AF65-F5344CB8AC3E}">
        <p14:creationId xmlns:p14="http://schemas.microsoft.com/office/powerpoint/2010/main" val="566432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«Нелепицы» (по временам года)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7686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998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352927" cy="63367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«Назови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соседей 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числа»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«Расскажи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, что где находится» </a:t>
            </a:r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(робота с предлогами по схемам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«Что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изменилось?» </a:t>
            </a:r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(действия с геометрическими фигурами и цифрами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«Вставь пропущенные числа»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«Разложи по коробкам» (геометрические фигуры разного цвета и размера),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293096"/>
            <a:ext cx="6264697" cy="235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634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896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Счет предметов, звуков,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движений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«Назови соседей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числа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Положи цифру на свое место в ряду других цифр, объясни свой выбор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«Узнавание зашумленных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изображений»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Повтори ритм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 (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выкладывания узора по памяти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«Четвертый – лишний» (цифры и геометрические фигуры, цифры и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буквы)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Коррекция профилактика </a:t>
            </a:r>
            <a:r>
              <a:rPr lang="ru-RU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дислексической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и </a:t>
            </a:r>
            <a:r>
              <a:rPr lang="ru-RU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операциональной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дискалькулии</a:t>
            </a:r>
          </a:p>
        </p:txBody>
      </p:sp>
    </p:spTree>
    <p:extLst>
      <p:ext uri="{BB962C8B-B14F-4D97-AF65-F5344CB8AC3E}">
        <p14:creationId xmlns:p14="http://schemas.microsoft.com/office/powerpoint/2010/main" val="1846465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97010"/>
            <a:ext cx="8352928" cy="6264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«Найди цифру среди других графических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знаков (букв)», </a:t>
            </a:r>
            <a:endParaRPr lang="ru-RU" sz="32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Напиши цифру …» (перевод слухового образа в графический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Чем похожи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и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чем различаются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цифры»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«Напиши соседей числа»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«Различение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правильно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написанных цифр при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зеркальном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расположении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элементов»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Нарисуй нужное количество цифр и назови их»</a:t>
            </a:r>
          </a:p>
        </p:txBody>
      </p:sp>
    </p:spTree>
    <p:extLst>
      <p:ext uri="{BB962C8B-B14F-4D97-AF65-F5344CB8AC3E}">
        <p14:creationId xmlns:p14="http://schemas.microsoft.com/office/powerpoint/2010/main" val="13381031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10445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32048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785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2088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4015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59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Модифицированная таблица </a:t>
            </a:r>
            <a:r>
              <a:rPr lang="ru-RU" sz="3200" b="1" u="sng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Шульте</a:t>
            </a:r>
            <a:endParaRPr lang="ru-RU" sz="3200" b="1" u="sng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Вариант 1. Найти и показать все числа от 1 до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25 (одного цвета), затем все числа от 25 до 1 (одного цвета)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Вариант 2. Показать числа двух цветов одновременно, от 1 до 25 и в обратном порядке. Например: 1 (синий) – 1 (зелёный)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Вариант 3. Показать числа двух цветов одновременно, но один цвет по восходящей нумерации, другой по нисходящей, например: 25 (жёлтый) – 1 (красный), 24 (жёлтый) – 2 (красный) и т. д.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7036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Игры и упражнения из нейропсихологии при МТ</a:t>
            </a:r>
            <a:endParaRPr lang="ru-RU" sz="4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2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3" cy="6192688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</a:t>
            </a:r>
            <a:r>
              <a:rPr lang="ru-RU" sz="3600" b="1" i="1" u="sng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Практогностическая</a:t>
            </a:r>
            <a:r>
              <a:rPr lang="ru-RU" sz="3600" b="1" i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(</a:t>
            </a: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или </a:t>
            </a:r>
            <a:r>
              <a:rPr lang="ru-RU" sz="36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апраксическая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) </a:t>
            </a:r>
            <a:r>
              <a:rPr lang="ru-RU" sz="36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дискалькулия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, при которой имеется 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расстройство системы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счисления конкретных и наглядных предметов или их символов.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Для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профилактики </a:t>
            </a:r>
            <a:r>
              <a:rPr lang="ru-RU" sz="2800" b="1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практогностической</a:t>
            </a:r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 дискалькулии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значимыми являются: формирование представлений об образе предмета и его символическом изображении; формирование счетных навыков; словесное обозначение системы счисления; понимание последовательности счета; называние итога счета и соотнесение его с количеством пальцев; развитие зрительно-пространственного восприятия; развитие моторики и зрительно-двигательной координации; развитие зрительной и слуховой памяти и лексико-грамматического строя речи. </a:t>
            </a:r>
          </a:p>
          <a:p>
            <a:pPr marL="0" indent="0">
              <a:buNone/>
            </a:pP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786218"/>
              </p:ext>
            </p:extLst>
          </p:nvPr>
        </p:nvGraphicFramePr>
        <p:xfrm>
          <a:off x="179508" y="260651"/>
          <a:ext cx="871297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7"/>
                <a:gridCol w="871297"/>
                <a:gridCol w="871297"/>
                <a:gridCol w="871297"/>
                <a:gridCol w="871297"/>
                <a:gridCol w="871297"/>
                <a:gridCol w="871297"/>
                <a:gridCol w="871297"/>
                <a:gridCol w="871297"/>
                <a:gridCol w="871297"/>
              </a:tblGrid>
              <a:tr h="61501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10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19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otype Corsiva" panose="03010101010201010101" pitchFamily="66" charset="0"/>
                        </a:rPr>
                        <a:t>7</a:t>
                      </a:r>
                      <a:endParaRPr lang="ru-RU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12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21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otype Corsiva" panose="03010101010201010101" pitchFamily="66" charset="0"/>
                        </a:rPr>
                        <a:t>25</a:t>
                      </a:r>
                      <a:endParaRPr lang="ru-RU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9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onotype Corsiva" panose="03010101010201010101" pitchFamily="66" charset="0"/>
                        </a:rPr>
                        <a:t>22</a:t>
                      </a:r>
                      <a:endParaRPr lang="ru-RU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15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18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56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10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18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14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4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3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23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2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24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9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56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23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7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11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19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15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5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14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20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20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11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56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3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14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10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25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6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9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21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17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25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5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56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6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25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16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20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4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23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16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13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8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9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01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23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16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17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8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13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22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19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12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5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13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56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21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22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1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1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20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2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24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8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11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18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17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14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22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24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12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12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7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6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7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10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56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15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19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1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3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4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1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24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13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15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5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56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6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3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2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16</a:t>
                      </a:r>
                      <a:endParaRPr lang="ru-RU" sz="36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21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  <a:latin typeface="Monotype Corsiva" panose="03010101010201010101" pitchFamily="66" charset="0"/>
                        </a:rPr>
                        <a:t>8</a:t>
                      </a:r>
                      <a:endParaRPr lang="ru-RU" sz="3600" b="1" dirty="0">
                        <a:solidFill>
                          <a:srgbClr val="FFC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11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17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2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anose="03010101010201010101" pitchFamily="66" charset="0"/>
                        </a:rPr>
                        <a:t>18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913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770012"/>
              </p:ext>
            </p:extLst>
          </p:nvPr>
        </p:nvGraphicFramePr>
        <p:xfrm>
          <a:off x="179512" y="2924944"/>
          <a:ext cx="3960440" cy="367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  <a:gridCol w="792088"/>
              </a:tblGrid>
              <a:tr h="734481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Н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Д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Е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4481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Ж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Е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Л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Б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Т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481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о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А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А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О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Г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481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Б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С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Г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И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Й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481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и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о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н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!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о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0423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Волшебные квадраты</a:t>
            </a:r>
            <a:br>
              <a:rPr lang="ru-RU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Необходимо находить числа по порядку и выписывать буквы, находящиеся на тех же местах в другой таблице</a:t>
            </a:r>
            <a:b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4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89039"/>
              </p:ext>
            </p:extLst>
          </p:nvPr>
        </p:nvGraphicFramePr>
        <p:xfrm>
          <a:off x="4860032" y="2924944"/>
          <a:ext cx="3960440" cy="367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  <a:gridCol w="792088"/>
              </a:tblGrid>
              <a:tr h="734481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6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17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4481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13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9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19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11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16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481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4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14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7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22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5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481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21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18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23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2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15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481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12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24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8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25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Monotype Corsiva" panose="03010101010201010101" pitchFamily="66" charset="0"/>
                        </a:rPr>
                        <a:t>10</a:t>
                      </a:r>
                      <a:endParaRPr lang="ru-RU" sz="3600" b="1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460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Найти закономерность и продолжить числовой ряд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16, 14, 12, 10, …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25, 20, 22, 17, 19, 14, …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20, 17, 18, 15, 16, …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10, 5, 12, 7, 14, 9, …</a:t>
            </a:r>
            <a:endParaRPr lang="ru-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983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Ряды чисел</a:t>
            </a:r>
            <a:endParaRPr lang="ru-RU" sz="4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36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59" cy="4785395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Нужно подчеркнуть в числовом ряду три числа, чтобы в сумме они давали число, указанное в скобках.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5, 7, 10, 6, 2, 1 (15)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40, 20, 3, 15, 21, 10, 7, 4 (64)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13, 23, 16, 18, 2, 8, 11, 101, 54, 30 (102)</a:t>
            </a:r>
          </a:p>
          <a:p>
            <a:pPr marL="0" indent="0">
              <a:buNone/>
            </a:pPr>
            <a:endParaRPr lang="ru-RU" sz="4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7036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Подчеркни три числа</a:t>
            </a:r>
            <a:endParaRPr lang="ru-RU" sz="4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634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Термометр показывает 10 градусов тепла. Сколько градусов показывают два таких термометра? </a:t>
            </a:r>
            <a:r>
              <a:rPr lang="ru-RU" sz="26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(10 градусов тепла.)</a:t>
            </a:r>
            <a:endParaRPr lang="ru-RU" sz="2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Мама   купила   четыре    воздушных    шарика,    зелёного и красного цвета. Зелёных было больше, чем красных. Сколько шариков каждого цвета купила мама? </a:t>
            </a:r>
            <a:r>
              <a:rPr lang="ru-RU" sz="26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(Три </a:t>
            </a:r>
            <a:r>
              <a:rPr lang="ru-RU" sz="26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зелё­ных</a:t>
            </a:r>
            <a:r>
              <a:rPr lang="ru-RU" sz="26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, один красный.)</a:t>
            </a:r>
            <a:endParaRPr lang="ru-RU" sz="2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Верёвку разрезали в шести местах. Сколько частей </a:t>
            </a:r>
            <a:r>
              <a:rPr lang="ru-RU" sz="2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полу­чилось</a:t>
            </a: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? </a:t>
            </a:r>
            <a:r>
              <a:rPr lang="ru-RU" sz="26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(Семь частей</a:t>
            </a:r>
            <a:r>
              <a:rPr lang="ru-RU" sz="26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Дима тратит на дорогу от дома до  школы  10   минут.   Сколь­ ко времени он потратит, если пойдёт  вдвоём   с   сестрой? </a:t>
            </a:r>
            <a:r>
              <a:rPr lang="ru-RU" sz="26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(10 минут</a:t>
            </a:r>
            <a:r>
              <a:rPr lang="ru-RU" sz="26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Сестре 5 лет, а брату 7 лет. Сколько будет брату, когда сестре исполнится 7 лет? </a:t>
            </a:r>
            <a:r>
              <a:rPr lang="ru-RU" sz="26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(9лет.)</a:t>
            </a:r>
            <a:endParaRPr lang="ru-RU" sz="2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lvl="0" indent="0">
              <a:buNone/>
            </a:pPr>
            <a:endParaRPr lang="ru-RU" i="1" dirty="0" smtClean="0"/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Логико-грамматические </a:t>
            </a:r>
            <a:r>
              <a:rPr lang="ru-RU" sz="4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задачи</a:t>
            </a:r>
            <a:br>
              <a:rPr lang="ru-RU" sz="48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4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038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59" cy="518457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Ребёнок рисует по устной инструкции взрослого. Пример инструкции:</a:t>
            </a:r>
          </a:p>
          <a:p>
            <a:pPr marL="0" indent="0" algn="just">
              <a:buNone/>
            </a:pP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«Нарисуй круг. Слева от него нарисуй треугольник, а справа квадрат. Слева от треугольника нарисуй ещё три фигуры — два маленьких ром­ ба, а между ними маленький  круг.  Над  квадратом нарисуй трапецию,  а под квадратом ещё один квадрат, но меньшего размера».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4800" b="1" dirty="0" smtClean="0">
                <a:latin typeface="Monotype Corsiva" panose="03010101010201010101" pitchFamily="66" charset="0"/>
              </a:rPr>
              <a:t/>
            </a:r>
            <a:br>
              <a:rPr lang="ru-RU" sz="4800" b="1" dirty="0" smtClean="0">
                <a:latin typeface="Monotype Corsiva" panose="03010101010201010101" pitchFamily="66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Рисунок-диктант</a:t>
            </a:r>
            <a:r>
              <a:rPr lang="ru-RU" sz="4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48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962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От 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большего к 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меньшему</a:t>
            </a:r>
            <a:b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Нужно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расставить числа в кругах так, чтобы стрелка шла от большего числа к меньшему. Числа могут быть любыми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2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060849"/>
            <a:ext cx="82089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002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Рисование двумя руками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Ребёнок рисует заданные рисунки двумя руками одновременно по об </a:t>
            </a:r>
            <a:r>
              <a:rPr lang="ru-RU" sz="24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разцу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или устной инструкции взрослого.</a:t>
            </a:r>
            <a:b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Чёрной стрелкой указано направление рисования левой рукой, се рой — правой рукой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74" y="2205038"/>
            <a:ext cx="465959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0215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500141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 верхней строке даны пять пар чисел, в нижней — тоже пять пар. Ребёнок должен найти  и  объединить  пару  в  верхней  строке с  парой в нижней так, чтобы все числа  складывались в  определённую сумму. На образце две пары в сумме дают 40. Какие из пар дают в сумме 64,  28, 83, 99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?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423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Числовые пары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3068960"/>
            <a:ext cx="6173787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887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59" cy="478539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Альтхауз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Д., Дум Э. Цвет форма количество. – М., 1986.</a:t>
            </a:r>
          </a:p>
          <a:p>
            <a:pPr marL="0" indent="0" algn="just">
              <a:buNone/>
            </a:pPr>
            <a:r>
              <a:rPr lang="ru-RU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Баряева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Л.Б., Кондратьева С.Ю</a:t>
            </a: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Дискалькулия у детей: профилактика и коррекция нарушений в овладении счетной деятельностью». МЦНИП: Киров,2013</a:t>
            </a:r>
          </a:p>
          <a:p>
            <a:pPr marL="0" indent="0" algn="just">
              <a:buNone/>
            </a:pPr>
            <a:r>
              <a:rPr lang="ru-RU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Баряева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Л.Б. Формирование элементарных математических представлений у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дошкольников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(с проблемами в развитии). – СПб, 2002</a:t>
            </a:r>
          </a:p>
          <a:p>
            <a:pPr marL="0" indent="0" algn="just">
              <a:buNone/>
            </a:pPr>
            <a:r>
              <a:rPr lang="ru-RU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Белошистая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А.В. Формирование и развитие математических способностей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дошкольников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– М, 2003.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Г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альперин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П.Я. Георгиев Л. С. Формирование начальных математических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понятий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– М., 1961.</a:t>
            </a:r>
          </a:p>
          <a:p>
            <a:pPr marL="0" indent="0" algn="just">
              <a:buNone/>
            </a:pPr>
            <a:r>
              <a:rPr lang="ru-RU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Праведникова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, И.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И.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Нейропсихология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.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Игры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упражнения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/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Ирина </a:t>
            </a:r>
            <a:r>
              <a:rPr lang="ru-RU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Праведникова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. — М .: А Й Р ИС -пресс , 2018. — 112 с: ил. + вклейка 8 с. — (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Популярная нейро­психология ).</a:t>
            </a:r>
          </a:p>
          <a:p>
            <a:pPr marL="0" lvl="0" indent="0" algn="just">
              <a:buNone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Цветкова Л.С. Нейропсихология счета, письма и чтения: нарушение в восстановление. – М., 1997</a:t>
            </a:r>
          </a:p>
          <a:p>
            <a:pPr marL="0" lvl="0" indent="0" algn="just">
              <a:buNone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Цветкова Л.С. Методика нейропсихологической диагностики детей. – М., 1998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4237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ЛИТЕРАТУРА: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6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97666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3200" i="1" dirty="0" smtClean="0">
                <a:latin typeface="Monotype Corsiva" panose="03010101010201010101" pitchFamily="66" charset="0"/>
              </a:rPr>
              <a:t>       </a:t>
            </a:r>
            <a:r>
              <a:rPr lang="ru-RU" sz="3600" b="1" i="1" u="sng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Дислексическая</a:t>
            </a:r>
            <a:r>
              <a:rPr lang="ru-RU" sz="36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дискалькулия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, в основе которой лежит нарушение чтения математических знаков.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Для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профилактики </a:t>
            </a:r>
            <a:r>
              <a:rPr lang="ru-RU" sz="3200" b="1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дислексической</a:t>
            </a:r>
            <a:r>
              <a:rPr lang="ru-RU" sz="32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 дискалькулии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значимым является: формирование зрительного образа математических знаков, геометрических фигур; развитие восприятия цвета, формы, величины, количественных представлений, представлений об образе цифр и математических знаков и отражение понимания в речевой деятельности; развитие зрительной и слуховой памяти; развитие аналитико-синтетической деятельности; понимание математической терминологии.</a:t>
            </a:r>
          </a:p>
          <a:p>
            <a:pPr marL="0" indent="0">
              <a:buNone/>
            </a:pP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20688"/>
            <a:ext cx="8496943" cy="5721499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sz="3900" b="1" i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Графическая</a:t>
            </a:r>
            <a:r>
              <a:rPr lang="ru-RU" sz="39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900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дискалькулия,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которая проявляется в нарушении записи математических знаков и правильного воспроизведения геометрических фигур.</a:t>
            </a:r>
          </a:p>
          <a:p>
            <a:pPr marL="0" lvl="0" indent="0" algn="just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 Для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профилактики </a:t>
            </a:r>
            <a:r>
              <a:rPr lang="ru-RU" sz="32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графической дискалькулии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значимым является: развитие ручной моторики; ориентировка в пространстве и на плоскости; развитие </a:t>
            </a:r>
            <a:r>
              <a:rPr lang="ru-RU" sz="32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слухо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-зрительно - двигательной координации; формирование представлений об образе предмета и его символического изображения; развитие зрительного восприятия; понимание математической терминологии; формирование аналитико-синтетической деятельности; развитие зрительной и слуховой памяти.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2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352927" cy="612068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3200" b="1" i="1" dirty="0" smtClean="0">
                <a:latin typeface="Monotype Corsiva" panose="03010101010201010101" pitchFamily="66" charset="0"/>
              </a:rPr>
              <a:t>      </a:t>
            </a:r>
            <a:r>
              <a:rPr lang="ru-RU" sz="3200" b="1" i="1" u="sng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Операциональная</a:t>
            </a:r>
            <a:r>
              <a:rPr lang="ru-RU" sz="32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дискалькулия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, которая связана с неумением выполнять математические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операции.</a:t>
            </a:r>
          </a:p>
          <a:p>
            <a:pPr marL="0" lvl="0" indent="0" algn="just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Для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профилактики </a:t>
            </a:r>
            <a:r>
              <a:rPr lang="ru-RU" sz="3200" b="1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операциональной</a:t>
            </a:r>
            <a:r>
              <a:rPr lang="ru-RU" sz="32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 дискалькулии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значимым является: формирование счетной деятельности; умение выполнять действия сложения и вычитания; понимание математической терминологии; развитие слухового и зрительного восприятия; умение пользоваться символикой; развитие аналитико-синтетической деятельности; развитие лексико-грамматического строя речи; развитие зрительной и слуховой памяти.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1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496943" cy="619268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Непонимание состава числа из двух меньших, незнание цифр детьми старшего дошкольного возраста, неумение найти место числа среди других натуральных чисел, назвать последующее или предыдущее число является фактором риска появления </a:t>
            </a:r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графической, </a:t>
            </a:r>
            <a:r>
              <a:rPr lang="ru-RU" sz="2800" b="1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дислексической</a:t>
            </a:r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 и </a:t>
            </a:r>
            <a:r>
              <a:rPr lang="ru-RU" sz="2800" b="1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операциональной</a:t>
            </a:r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 дискалькулии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. </a:t>
            </a:r>
            <a:endParaRPr lang="ru-RU" sz="28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457200"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Если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дети недостаточно хорошо ориентируются в пространстве, на плоскости стола или тетради, можно предположить возникновение у них в будущем </a:t>
            </a:r>
            <a:r>
              <a:rPr lang="ru-RU" sz="2800" b="1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практогностической</a:t>
            </a:r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, вербальной, графической дискалькулии. </a:t>
            </a:r>
            <a:endParaRPr lang="ru-RU" sz="2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457200" algn="just">
              <a:buNone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Неумение оперировать математическими знаками может привести к </a:t>
            </a:r>
            <a:r>
              <a:rPr lang="ru-RU" sz="2800" b="1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операциональной</a:t>
            </a:r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дислексической</a:t>
            </a:r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 и графической дискалькулии.</a:t>
            </a:r>
            <a:endParaRPr lang="ru-RU" sz="2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5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292</TotalTime>
  <Words>4746</Words>
  <Application>Microsoft Office PowerPoint</Application>
  <PresentationFormat>Экран (4:3)</PresentationFormat>
  <Paragraphs>435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Волна</vt:lpstr>
      <vt:lpstr>«Дискалькулия. Как решать проблему». Методы и приемы коррекционной работы</vt:lpstr>
      <vt:lpstr>Презентация PowerPoint</vt:lpstr>
      <vt:lpstr>Дискалькулия у детей проявляется в целом комплексе симптомов, важнейшими из которых являются</vt:lpstr>
      <vt:lpstr>Виды дискалькулии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Профилактические и коррекционные мероприятия дискалькулии у дошкольников и младших школьников предполагают три ступени обучения. </vt:lpstr>
      <vt:lpstr>Вторая ступень обучения </vt:lpstr>
      <vt:lpstr>Третья ступень обучения</vt:lpstr>
      <vt:lpstr>Презентация PowerPoint</vt:lpstr>
      <vt:lpstr>Презентация PowerPoint</vt:lpstr>
      <vt:lpstr>Презентация PowerPoint</vt:lpstr>
      <vt:lpstr>Для успешного освоения счетных операций необходимы: </vt:lpstr>
      <vt:lpstr>Диагностика дискалькулии</vt:lpstr>
      <vt:lpstr> Диагностика С.Ю.Кондратьевой </vt:lpstr>
      <vt:lpstr>Методика Е.А. Афанасьевой</vt:lpstr>
      <vt:lpstr>Презентация PowerPoint</vt:lpstr>
      <vt:lpstr>Презентация PowerPoint</vt:lpstr>
      <vt:lpstr>      Считается, что в среднем, для устранения проблемы требуется провести 30–90 занятий, в тяжёлых случаях их число доходит до 250 </vt:lpstr>
      <vt:lpstr>«Золотой банк Монтессори»</vt:lpstr>
      <vt:lpstr>Палочки Кюизинера (являются паттерном (синонимы: образ числа, модель числа)</vt:lpstr>
      <vt:lpstr> Игры по профилактике дискалькулии с использованием полифункционального оборудования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  Варианты игр и игровых упражнений с водой с использованием стола‑ванны и плоскостных полистироловых фигур </vt:lpstr>
      <vt:lpstr>Презентация PowerPoint</vt:lpstr>
      <vt:lpstr> Упражнения и игры  Коррекция и профилактика графической дискалькулии </vt:lpstr>
      <vt:lpstr>Презентация PowerPoint</vt:lpstr>
      <vt:lpstr>Графический диктант</vt:lpstr>
      <vt:lpstr>Как автобусу проехать в зоопарк?</vt:lpstr>
      <vt:lpstr>Упражнения для коррекция и профилактики практогностической  дискалькулии</vt:lpstr>
      <vt:lpstr>Где сидит мишка? Где лежит мячик? Что лежит справа от мишки?</vt:lpstr>
      <vt:lpstr>Презентация PowerPoint</vt:lpstr>
      <vt:lpstr>Презентация PowerPoint</vt:lpstr>
      <vt:lpstr>Упражнения для коррекция и профилактики вербальной дискалькулии</vt:lpstr>
      <vt:lpstr>«Нелепицы» (по временам года)</vt:lpstr>
      <vt:lpstr>Презентация PowerPoint</vt:lpstr>
      <vt:lpstr>Коррекция профилактика дислексической и операциональной дискалькулии</vt:lpstr>
      <vt:lpstr>Презентация PowerPoint</vt:lpstr>
      <vt:lpstr>Презентация PowerPoint</vt:lpstr>
      <vt:lpstr>Презентация PowerPoint</vt:lpstr>
      <vt:lpstr>Игры и упражнения из нейропсихологии при МТ</vt:lpstr>
      <vt:lpstr>Презентация PowerPoint</vt:lpstr>
      <vt:lpstr>   Волшебные квадраты Необходимо находить числа по порядку и выписывать буквы, находящиеся на тех же местах в другой таблице </vt:lpstr>
      <vt:lpstr>Ряды чисел</vt:lpstr>
      <vt:lpstr>Подчеркни три числа</vt:lpstr>
      <vt:lpstr> Логико-грамматические задачи </vt:lpstr>
      <vt:lpstr> Рисунок-диктант </vt:lpstr>
      <vt:lpstr>От большего к меньшему Нужно расставить числа в кругах так, чтобы стрелка шла от большего числа к меньшему. Числа могут быть любыми </vt:lpstr>
      <vt:lpstr>Рисование двумя руками Ребёнок рисует заданные рисунки двумя руками одновременно по об разцу или устной инструкции взрослого. Чёрной стрелкой указано направление рисования левой рукой, се рой — правой рукой</vt:lpstr>
      <vt:lpstr>Числовые пары</vt:lpstr>
      <vt:lpstr>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«Дискалькулия. Как решать проблему». Методы и приемы коррекционной работы</dc:title>
  <dc:creator>Админ</dc:creator>
  <cp:lastModifiedBy>Админ</cp:lastModifiedBy>
  <cp:revision>26</cp:revision>
  <dcterms:created xsi:type="dcterms:W3CDTF">2024-11-24T16:05:50Z</dcterms:created>
  <dcterms:modified xsi:type="dcterms:W3CDTF">2024-11-25T11:19:16Z</dcterms:modified>
</cp:coreProperties>
</file>