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58"/>
  </p:notesMasterIdLst>
  <p:sldIdLst>
    <p:sldId id="256" r:id="rId2"/>
    <p:sldId id="257" r:id="rId3"/>
    <p:sldId id="261" r:id="rId4"/>
    <p:sldId id="258" r:id="rId5"/>
    <p:sldId id="259" r:id="rId6"/>
    <p:sldId id="263" r:id="rId7"/>
    <p:sldId id="264" r:id="rId8"/>
    <p:sldId id="266" r:id="rId9"/>
    <p:sldId id="265" r:id="rId10"/>
    <p:sldId id="267" r:id="rId11"/>
    <p:sldId id="268" r:id="rId12"/>
    <p:sldId id="270" r:id="rId13"/>
    <p:sldId id="269" r:id="rId14"/>
    <p:sldId id="262" r:id="rId15"/>
    <p:sldId id="271" r:id="rId16"/>
    <p:sldId id="260" r:id="rId17"/>
    <p:sldId id="272" r:id="rId18"/>
    <p:sldId id="274" r:id="rId19"/>
    <p:sldId id="273" r:id="rId20"/>
    <p:sldId id="275" r:id="rId21"/>
    <p:sldId id="276" r:id="rId22"/>
    <p:sldId id="277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9" r:id="rId33"/>
    <p:sldId id="290" r:id="rId34"/>
    <p:sldId id="292" r:id="rId35"/>
    <p:sldId id="278" r:id="rId36"/>
    <p:sldId id="293" r:id="rId37"/>
    <p:sldId id="295" r:id="rId38"/>
    <p:sldId id="296" r:id="rId39"/>
    <p:sldId id="297" r:id="rId40"/>
    <p:sldId id="298" r:id="rId41"/>
    <p:sldId id="299" r:id="rId42"/>
    <p:sldId id="300" r:id="rId43"/>
    <p:sldId id="301" r:id="rId44"/>
    <p:sldId id="302" r:id="rId45"/>
    <p:sldId id="303" r:id="rId46"/>
    <p:sldId id="304" r:id="rId47"/>
    <p:sldId id="305" r:id="rId48"/>
    <p:sldId id="306" r:id="rId49"/>
    <p:sldId id="307" r:id="rId50"/>
    <p:sldId id="308" r:id="rId51"/>
    <p:sldId id="309" r:id="rId52"/>
    <p:sldId id="310" r:id="rId53"/>
    <p:sldId id="311" r:id="rId54"/>
    <p:sldId id="312" r:id="rId55"/>
    <p:sldId id="313" r:id="rId56"/>
    <p:sldId id="314" r:id="rId5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7" d="100"/>
          <a:sy n="77" d="100"/>
        </p:scale>
        <p:origin x="-1541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F6218F-DD11-42CF-8DC7-7A5B83CAD04D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8BCB41-2C9F-4E6D-A440-34F90A6E0B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47558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8BCB41-2C9F-4E6D-A440-34F90A6E0BE5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27593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8BCB41-2C9F-4E6D-A440-34F90A6E0BE5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46297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BB95DD04-020A-4A96-9DA0-765B7C87D2CF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27359D51-E35D-43D2-9172-5B1CBBB4BF0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B95DD04-020A-4A96-9DA0-765B7C87D2CF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7359D51-E35D-43D2-9172-5B1CBBB4BF0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B95DD04-020A-4A96-9DA0-765B7C87D2CF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7359D51-E35D-43D2-9172-5B1CBBB4BF0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B95DD04-020A-4A96-9DA0-765B7C87D2CF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7359D51-E35D-43D2-9172-5B1CBBB4BF0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B95DD04-020A-4A96-9DA0-765B7C87D2CF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7359D51-E35D-43D2-9172-5B1CBBB4BF0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Нашивка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B95DD04-020A-4A96-9DA0-765B7C87D2CF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7359D51-E35D-43D2-9172-5B1CBBB4BF0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B95DD04-020A-4A96-9DA0-765B7C87D2CF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7359D51-E35D-43D2-9172-5B1CBBB4BF0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B95DD04-020A-4A96-9DA0-765B7C87D2CF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7359D51-E35D-43D2-9172-5B1CBBB4BF00}" type="slidenum">
              <a:rPr lang="ru-RU" smtClean="0"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B95DD04-020A-4A96-9DA0-765B7C87D2CF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7359D51-E35D-43D2-9172-5B1CBBB4BF0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BB95DD04-020A-4A96-9DA0-765B7C87D2CF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7359D51-E35D-43D2-9172-5B1CBBB4BF0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BB95DD04-020A-4A96-9DA0-765B7C87D2CF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27359D51-E35D-43D2-9172-5B1CBBB4BF0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Нашивка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BB95DD04-020A-4A96-9DA0-765B7C87D2CF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27359D51-E35D-43D2-9172-5B1CBBB4BF0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2780928"/>
            <a:ext cx="8424936" cy="2592288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Этиология речевых и психофизических нарушений. Неблагоприятные факторы </a:t>
            </a:r>
            <a:r>
              <a:rPr lang="ru-RU" sz="4400" dirty="0" err="1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пренатального</a:t>
            </a:r>
            <a:r>
              <a:rPr lang="ru-RU" sz="4400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, натального и постнатального периодов развития ребенка</a:t>
            </a:r>
            <a:endParaRPr lang="ru-RU" sz="4400" dirty="0">
              <a:solidFill>
                <a:schemeClr val="accent1">
                  <a:lumMod val="50000"/>
                </a:schemeClr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94969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23528" y="260648"/>
            <a:ext cx="8496944" cy="6408712"/>
          </a:xfrm>
        </p:spPr>
        <p:txBody>
          <a:bodyPr/>
          <a:lstStyle/>
          <a:p>
            <a:pPr marL="109728" indent="0" algn="ctr">
              <a:buNone/>
            </a:pP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Физические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факторы</a:t>
            </a:r>
            <a:endParaRPr lang="ru-RU" b="1" dirty="0">
              <a:solidFill>
                <a:schemeClr val="accent1">
                  <a:lumMod val="50000"/>
                </a:schemeClr>
              </a:solidFill>
              <a:latin typeface="Book Antiqua" panose="02040602050305030304" pitchFamily="18" charset="0"/>
            </a:endParaRPr>
          </a:p>
          <a:p>
            <a:pPr marL="109728" indent="0" algn="ctr">
              <a:buNone/>
            </a:pP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температура,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ионизирующее излучение</a:t>
            </a:r>
          </a:p>
          <a:p>
            <a:pPr marL="109728" indent="0" algn="ctr">
              <a:buNone/>
            </a:pPr>
            <a:endParaRPr lang="ru-RU" b="1" dirty="0">
              <a:solidFill>
                <a:schemeClr val="accent1">
                  <a:lumMod val="50000"/>
                </a:schemeClr>
              </a:solidFill>
              <a:latin typeface="Book Antiqua" panose="02040602050305030304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718644"/>
            <a:ext cx="3648571" cy="310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2132856"/>
            <a:ext cx="2582863" cy="3687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57242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23528" y="332656"/>
            <a:ext cx="8496944" cy="6264696"/>
          </a:xfrm>
        </p:spPr>
        <p:txBody>
          <a:bodyPr/>
          <a:lstStyle/>
          <a:p>
            <a:pPr marL="109728" indent="0" algn="ctr">
              <a:buNone/>
            </a:pP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Химические вещества</a:t>
            </a:r>
          </a:p>
          <a:p>
            <a:pPr marL="109728" indent="0" algn="ctr">
              <a:buNone/>
            </a:pP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(</a:t>
            </a:r>
            <a:r>
              <a:rPr lang="ru-RU" sz="3200" b="1" dirty="0" err="1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ретиноиды</a:t>
            </a: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, </a:t>
            </a:r>
            <a:r>
              <a:rPr lang="ru-RU" sz="3200" b="1" dirty="0" err="1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талидомид</a:t>
            </a: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, </a:t>
            </a:r>
            <a:r>
              <a:rPr lang="ru-RU" sz="3200" b="1" dirty="0" err="1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алкоголь,табак</a:t>
            </a: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)</a:t>
            </a:r>
          </a:p>
          <a:p>
            <a:pPr marL="109728" indent="0" algn="just">
              <a:buNone/>
            </a:pPr>
            <a:endParaRPr lang="ru-RU" b="1" dirty="0" smtClean="0">
              <a:solidFill>
                <a:schemeClr val="accent1">
                  <a:lumMod val="50000"/>
                </a:schemeClr>
              </a:solidFill>
              <a:latin typeface="Book Antiqua" panose="02040602050305030304" pitchFamily="18" charset="0"/>
            </a:endParaRPr>
          </a:p>
          <a:p>
            <a:pPr marL="109728" indent="0" algn="just">
              <a:buNone/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Организм беременной очень восприимчив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к вредным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веществам. Особенно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на ранних сроках в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течение первых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14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-60 дней.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Ведь в это время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у малыша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формируется мозг и основные</a:t>
            </a:r>
          </a:p>
          <a:p>
            <a:pPr marL="109728" indent="0" algn="just">
              <a:buNone/>
            </a:pP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органы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жизнедеятельности. </a:t>
            </a:r>
            <a:r>
              <a:rPr lang="ru-RU" b="1" dirty="0" smtClean="0">
                <a:solidFill>
                  <a:srgbClr val="FF0000"/>
                </a:solidFill>
                <a:latin typeface="Book Antiqua" panose="02040602050305030304" pitchFamily="18" charset="0"/>
              </a:rPr>
              <a:t>Во время беременности ку курит каждая пятая женщина.</a:t>
            </a:r>
          </a:p>
          <a:p>
            <a:pPr marL="109728" indent="0" algn="just">
              <a:buNone/>
            </a:pPr>
            <a:endParaRPr lang="ru-RU" b="1" dirty="0" smtClean="0">
              <a:solidFill>
                <a:schemeClr val="accent1">
                  <a:lumMod val="50000"/>
                </a:schemeClr>
              </a:solidFill>
              <a:latin typeface="Book Antiqua" panose="02040602050305030304" pitchFamily="18" charset="0"/>
            </a:endParaRPr>
          </a:p>
          <a:p>
            <a:pPr marL="109728" indent="0" algn="just">
              <a:buNone/>
            </a:pPr>
            <a:endParaRPr lang="ru-RU" b="1" dirty="0">
              <a:solidFill>
                <a:schemeClr val="accent1">
                  <a:lumMod val="50000"/>
                </a:schemeClr>
              </a:solidFill>
              <a:latin typeface="Book Antiqua" panose="0204060205030503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158" y="4077072"/>
            <a:ext cx="2922713" cy="2597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0833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79512" y="332656"/>
            <a:ext cx="8784976" cy="6264696"/>
          </a:xfrm>
        </p:spPr>
        <p:txBody>
          <a:bodyPr>
            <a:normAutofit fontScale="92500" lnSpcReduction="20000"/>
          </a:bodyPr>
          <a:lstStyle/>
          <a:p>
            <a:pPr marL="109728" indent="0" algn="ctr">
              <a:buNone/>
            </a:pPr>
            <a:r>
              <a:rPr lang="ru-RU" sz="43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Алкоголь и курение</a:t>
            </a:r>
          </a:p>
          <a:p>
            <a:pPr marL="109728" indent="0" algn="ctr">
              <a:buNone/>
            </a:pPr>
            <a:endParaRPr lang="ru-RU" dirty="0"/>
          </a:p>
          <a:p>
            <a:pPr>
              <a:buFont typeface="Wingdings" panose="05000000000000000000" pitchFamily="2" charset="2"/>
              <a:buChar char="Ø"/>
            </a:pP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В умеренных количествах (менее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30 мл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этилового спирта в день)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не оказывает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вредного влияния на плод</a:t>
            </a:r>
          </a:p>
          <a:p>
            <a:pPr>
              <a:buFont typeface="Wingdings" panose="05000000000000000000" pitchFamily="2" charset="2"/>
              <a:buChar char="Ø"/>
            </a:pPr>
            <a:endParaRPr lang="ru-RU" b="1" dirty="0">
              <a:solidFill>
                <a:schemeClr val="accent1">
                  <a:lumMod val="50000"/>
                </a:schemeClr>
              </a:solidFill>
              <a:latin typeface="Book Antiqua" panose="0204060205030503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30-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60 мл в день этилового спирта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в день у 10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детей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происходит задержка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внутриутробного роста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и наблюдается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небольшое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число врожденных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аномалий</a:t>
            </a:r>
          </a:p>
          <a:p>
            <a:pPr>
              <a:buFont typeface="Wingdings" panose="05000000000000000000" pitchFamily="2" charset="2"/>
              <a:buChar char="Ø"/>
            </a:pPr>
            <a:endParaRPr lang="ru-RU" b="1" dirty="0">
              <a:solidFill>
                <a:schemeClr val="accent1">
                  <a:lumMod val="50000"/>
                </a:schemeClr>
              </a:solidFill>
              <a:latin typeface="Book Antiqua" panose="0204060205030503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Ежедневное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употребление женщиной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более 60 мл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спирта (категория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алкоголичек)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аномалии у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плода выражаются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главным образом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в снижении массы тела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при рождении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и постнатальной задержке</a:t>
            </a:r>
          </a:p>
          <a:p>
            <a:pPr marL="447675" indent="-338138">
              <a:buNone/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    физического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и умственног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о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развития формируется   алкогольный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синдром</a:t>
            </a:r>
          </a:p>
        </p:txBody>
      </p:sp>
    </p:spTree>
    <p:extLst>
      <p:ext uri="{BB962C8B-B14F-4D97-AF65-F5344CB8AC3E}">
        <p14:creationId xmlns:p14="http://schemas.microsoft.com/office/powerpoint/2010/main" val="11950258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79512" y="260648"/>
            <a:ext cx="8784976" cy="6336704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Загрязненный воздух 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жилых помещений и офисов основной риск 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для здоровья 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беременной женщины и будущего 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малыша. 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К такому 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выводу пришли 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ученые ВОЗ Они установили, что воздух в офисах и квартирах в 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4-6 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раз грязнее и в 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8- 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10 раз токсичнее, чем атмосферный 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воздух. В помещении 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может присутствовать более 100 химических 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соединений, среди 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которых свинец, кадмий, ртуть, медь, цинк, 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фенолы, формальдегиды. А 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их концентрация превышает все разрешенные 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нормы. Также не 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менее опасны испарения моющих и чистящих 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средств. В помещении 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их концентрация в 100 раз выше, чем на открытом 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воздухе.</a:t>
            </a:r>
            <a:endParaRPr lang="ru-RU" sz="2800" b="1" dirty="0">
              <a:solidFill>
                <a:schemeClr val="accent1">
                  <a:lumMod val="50000"/>
                </a:schemeClr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29778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51520" y="1196752"/>
            <a:ext cx="8640960" cy="5400600"/>
          </a:xfrm>
        </p:spPr>
        <p:txBody>
          <a:bodyPr>
            <a:normAutofit/>
          </a:bodyPr>
          <a:lstStyle/>
          <a:p>
            <a:pPr marL="109728" indent="0" algn="just">
              <a:buNone/>
            </a:pP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           </a:t>
            </a:r>
            <a:r>
              <a:rPr lang="ru-RU" sz="3200" b="1" dirty="0" err="1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Пренатальный</a:t>
            </a: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 </a:t>
            </a: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период — это промежуток времени от оплодотворения яйцеклетки до рождения ребёнка.</a:t>
            </a:r>
          </a:p>
          <a:p>
            <a:pPr marL="109728" indent="0" algn="just">
              <a:buNone/>
            </a:pP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           У </a:t>
            </a: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человека он составляет 280 дней или 40 </a:t>
            </a: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недель. По </a:t>
            </a: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современным представлениям, </a:t>
            </a:r>
            <a:r>
              <a:rPr lang="ru-RU" sz="3200" b="1" dirty="0" err="1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пренатальный</a:t>
            </a: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 период — это промежуток времени с момента созревания гамет до их возможного оплодотворения + 280 дней беременности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39552" y="188640"/>
            <a:ext cx="8229600" cy="940966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Периоды развития</a:t>
            </a:r>
            <a:endParaRPr lang="ru-RU" dirty="0">
              <a:solidFill>
                <a:schemeClr val="accent1">
                  <a:lumMod val="50000"/>
                </a:schemeClr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43550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95536" y="1196752"/>
            <a:ext cx="8280920" cy="5400600"/>
          </a:xfrm>
        </p:spPr>
        <p:txBody>
          <a:bodyPr>
            <a:normAutofit fontScale="92500"/>
          </a:bodyPr>
          <a:lstStyle/>
          <a:p>
            <a:pPr marL="109728" indent="0" algn="just">
              <a:buNone/>
            </a:pPr>
            <a:r>
              <a:rPr lang="ru-RU" sz="2600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От </a:t>
            </a:r>
            <a:r>
              <a:rPr lang="ru-RU" sz="26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момента оплодотворения до 2 недель. В течение 1 </a:t>
            </a:r>
            <a:r>
              <a:rPr lang="ru-RU" sz="2600" b="1" dirty="0" err="1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сут</a:t>
            </a:r>
            <a:r>
              <a:rPr lang="ru-RU" sz="26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. после овуляции происходит оплодотворение. Оплодотворенная яйцеклетка продвигается по маточной трубе и на 4-е сутки оказывается в полости матки. При этом происходит дробление и формируется морула —группа клеток, заключенных внутри прозрачной оболочки, затем </a:t>
            </a:r>
            <a:r>
              <a:rPr lang="ru-RU" sz="2600" b="1" dirty="0" err="1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бластоцисты</a:t>
            </a:r>
            <a:r>
              <a:rPr lang="ru-RU" sz="26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 —шаровидного образования, между клетками которого появляется заполненная жидкостью щель. Через 5,5—6 </a:t>
            </a:r>
            <a:r>
              <a:rPr lang="ru-RU" sz="2600" b="1" dirty="0" err="1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сут</a:t>
            </a:r>
            <a:r>
              <a:rPr lang="ru-RU" sz="26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. после оплодотворения </a:t>
            </a:r>
            <a:r>
              <a:rPr lang="ru-RU" sz="2600" b="1" dirty="0" err="1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бластоциста</a:t>
            </a:r>
            <a:r>
              <a:rPr lang="ru-RU" sz="26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 имплантируется в эндометрий. В конце 2-й недели развития начинается гаструляция —формирование первичных зародышевых листков и появление у клеток способности к перемещениям.</a:t>
            </a:r>
          </a:p>
          <a:p>
            <a:pPr marL="109728" indent="0">
              <a:buNone/>
            </a:pP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868958"/>
          </a:xfrm>
        </p:spPr>
        <p:txBody>
          <a:bodyPr/>
          <a:lstStyle/>
          <a:p>
            <a:pPr marL="109728" indent="0" algn="ctr"/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Начальный период </a:t>
            </a:r>
          </a:p>
        </p:txBody>
      </p:sp>
    </p:spTree>
    <p:extLst>
      <p:ext uri="{BB962C8B-B14F-4D97-AF65-F5344CB8AC3E}">
        <p14:creationId xmlns:p14="http://schemas.microsoft.com/office/powerpoint/2010/main" val="23276013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39552" y="980728"/>
            <a:ext cx="8229600" cy="5616624"/>
          </a:xfrm>
        </p:spPr>
        <p:txBody>
          <a:bodyPr>
            <a:noAutofit/>
          </a:bodyPr>
          <a:lstStyle/>
          <a:p>
            <a:pPr marL="109728" indent="0" algn="just">
              <a:buNone/>
            </a:pP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Этот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период отличается высокими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темпами дифференцировки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тканей, и к его окончанию (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на сроке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8 </a:t>
            </a:r>
            <a:r>
              <a:rPr lang="ru-RU" sz="2000" b="1" dirty="0" err="1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нед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 .) бывают сформированы рудименты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всех главных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органов и систем. В течение первых 7 </a:t>
            </a:r>
            <a:r>
              <a:rPr lang="ru-RU" sz="2000" b="1" dirty="0" err="1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нед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. эмбрион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не проявляет двигательной активности,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за исключением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сердцебиений, определяемых с 4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й недели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. На 8 й неделе развития можно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выявить локализованную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мышечную реакцию в ответ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на стимуляцию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, к 9 й неделе поверхности ладоней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и подошв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становятся рефлексогенными,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также отмечают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спонтанную моторику кишечника.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Масса эмбриона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в это время составляет 9 г, а длина тела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5 см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. Различные заболевания и вредные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привычки беременной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, генные и хромосомные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аномалии плода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могут привести к его гибели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или самопроизвольному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прерыванию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беременности. Неблагоприятные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условия внутриутробной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жизни, воздействие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инфекционных агентов (вируса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краснухи, </a:t>
            </a:r>
            <a:r>
              <a:rPr lang="ru-RU" sz="2000" b="1" dirty="0" err="1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цитомегаловируса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, микоплазмы и др.)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 дифференцировку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тканей плода,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что приводит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к формированию врождённых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пороков развития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.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latin typeface="Book Antiqua" panose="02040602050305030304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720080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Эмбриональный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период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51712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Плод на этапе развития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484784"/>
            <a:ext cx="4968552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5666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79512" y="1481328"/>
            <a:ext cx="8784976" cy="4525963"/>
          </a:xfrm>
        </p:spPr>
        <p:txBody>
          <a:bodyPr>
            <a:noAutofit/>
          </a:bodyPr>
          <a:lstStyle/>
          <a:p>
            <a:pPr marL="109728" indent="0" algn="just">
              <a:buNone/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С 9 й недели происходит структурная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перестройка органов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и систем с интенсивным созреванием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тканей. Система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кровообращения плода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достигает окончательного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развития между 8 й и 12 й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неделей беременности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. К 12 й неделе масса плода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составляет 14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г, длина 7,5 см, отчётливыми становятся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признаки пола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, определяется кора большого мозга. К 27 28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й неделе </a:t>
            </a:r>
            <a:r>
              <a:rPr lang="ru-RU" sz="2000" b="1" dirty="0" err="1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гестации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 мозг напоминает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мозг новорождённого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, но кора ещё не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функционирует, активно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растут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и </a:t>
            </a:r>
            <a:r>
              <a:rPr lang="ru-RU" sz="2000" b="1" dirty="0" err="1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миелинизируются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ствол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головного мозга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и спинной мозг, выполняющие жизненно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важные функции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. К 13 14 й неделе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появляются плавные движения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в ответ на стимуляцию всех зон, в это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время движения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плода могут быть впервые замечены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матерью; отчётливо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они ощущаются к 20 й неделе.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Хватательный рефлекс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появляется к 17 й неделе.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Дыхательные движения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отмечают на 18 й неделе; эти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движения создают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ток амниотической жидкости в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развивающиеся лёгкие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и из них.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792088"/>
          </a:xfrm>
        </p:spPr>
        <p:txBody>
          <a:bodyPr/>
          <a:lstStyle/>
          <a:p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Фетальный (плодный) период</a:t>
            </a:r>
            <a:endParaRPr lang="ru-RU" dirty="0">
              <a:solidFill>
                <a:schemeClr val="accent1">
                  <a:lumMod val="50000"/>
                </a:schemeClr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02323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548680"/>
            <a:ext cx="6923112" cy="5544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06597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404664"/>
            <a:ext cx="8229600" cy="5976664"/>
          </a:xfrm>
        </p:spPr>
        <p:txBody>
          <a:bodyPr>
            <a:noAutofit/>
          </a:bodyPr>
          <a:lstStyle/>
          <a:p>
            <a:pPr marL="109728" indent="0" algn="just">
              <a:buNone/>
            </a:pPr>
            <a:r>
              <a:rPr lang="ru-RU" sz="40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Этиология нарушений в дефектологии</a:t>
            </a:r>
            <a:r>
              <a:rPr lang="ru-RU" sz="4000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 — это учение о причинах возникновения нарушений в психофизическом развитии детей. Под этиологией понимают не только причины возникновения тех или иных нарушений, но и условия, которые способствуют их появлению</a:t>
            </a:r>
          </a:p>
        </p:txBody>
      </p:sp>
    </p:spTree>
    <p:extLst>
      <p:ext uri="{BB962C8B-B14F-4D97-AF65-F5344CB8AC3E}">
        <p14:creationId xmlns:p14="http://schemas.microsoft.com/office/powerpoint/2010/main" val="12005654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51520" y="476672"/>
            <a:ext cx="8568952" cy="6048672"/>
          </a:xfrm>
        </p:spPr>
        <p:txBody>
          <a:bodyPr>
            <a:normAutofit fontScale="70000" lnSpcReduction="20000"/>
          </a:bodyPr>
          <a:lstStyle/>
          <a:p>
            <a:pPr marL="109728" indent="0" algn="just">
              <a:buNone/>
            </a:pP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К 12 й неделе </a:t>
            </a:r>
            <a:r>
              <a:rPr lang="ru-RU" b="1" dirty="0" err="1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мегалобластический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 тип кроветворения полностью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заменяется </a:t>
            </a:r>
            <a:r>
              <a:rPr lang="ru-RU" b="1" dirty="0" err="1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нормобластическим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, в периферической крови появляются лейкоциты. С 20 й до 28 й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недели устанавливается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костномозговое кроветворение (вместо печёночного ) . Гемоглобин ( </a:t>
            </a:r>
            <a:r>
              <a:rPr lang="ru-RU" b="1" dirty="0" err="1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Hb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) плода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, в основном фетальный ( </a:t>
            </a:r>
            <a:r>
              <a:rPr lang="ru-RU" b="1" dirty="0" err="1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HbF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 ), имеет большее сродство к кислороду, чем </a:t>
            </a:r>
            <a:r>
              <a:rPr lang="ru-RU" b="1" dirty="0" err="1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Hb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взрослого </a:t>
            </a:r>
            <a:r>
              <a:rPr lang="ru-RU" b="1" dirty="0" err="1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HbA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), синтезируемый в позднем плодном периоде. На 14 й неделе развития плод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начинает совершать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глотательные движения, а с 28 29 й недели может активно сосать. Жёлчь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начинает отделяться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приблизительно на 12 й неделе, вскоре появляются пищеварительные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ферменты. </a:t>
            </a:r>
            <a:r>
              <a:rPr lang="ru-RU" b="1" dirty="0" err="1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Меконий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начинает образовываться к 16 й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неделе; Иммунная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система формируется начиная с 6 й недели в виде ответа на </a:t>
            </a:r>
            <a:r>
              <a:rPr lang="ru-RU" b="1" dirty="0" err="1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митогены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 . На 8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-9 й неделе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внутриутробного развития начинается инфильтрация вилочковой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железы лимфоидными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клетками, к 12 й неделе железа внешне напоминает зрелый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орган. Циркулирующие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В лимфоциты обнаруживают на 13 й неделе </a:t>
            </a:r>
            <a:r>
              <a:rPr lang="ru-RU" b="1" dirty="0" err="1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гестации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 ; 20 недельный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плод обладает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способностью синтезировать все основные классы иммуноглобулинов ( </a:t>
            </a:r>
            <a:r>
              <a:rPr lang="ru-RU" b="1" dirty="0" err="1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Ig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). Сначала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появляются </a:t>
            </a:r>
            <a:r>
              <a:rPr lang="ru-RU" b="1" dirty="0" err="1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IgM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 , и их повышенное содержание рассматривают как признак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ВУИ. Перенос </a:t>
            </a:r>
            <a:r>
              <a:rPr lang="ru-RU" b="1" dirty="0" err="1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IgG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 от беременной к плоду до 32 й недели незначителен, поэтому у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недоношенных детей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их содержание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низкое. К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концу II триместра беременности масса плода составляет приблизительно 1000 г,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длина тела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около 35 см. Последний триместр характеризуется значительным увеличением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массы тела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плода, подкожной клетчатки и мышц.</a:t>
            </a:r>
          </a:p>
        </p:txBody>
      </p:sp>
    </p:spTree>
    <p:extLst>
      <p:ext uri="{BB962C8B-B14F-4D97-AF65-F5344CB8AC3E}">
        <p14:creationId xmlns:p14="http://schemas.microsoft.com/office/powerpoint/2010/main" val="10503607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328592"/>
          </a:xfrm>
        </p:spPr>
        <p:txBody>
          <a:bodyPr>
            <a:normAutofit fontScale="92500" lnSpcReduction="20000"/>
          </a:bodyPr>
          <a:lstStyle/>
          <a:p>
            <a:pPr marL="109728" indent="0" algn="just">
              <a:buNone/>
            </a:pPr>
            <a:r>
              <a:rPr lang="ru-RU" sz="2800" b="1" dirty="0" err="1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Интранатальный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 период 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исчисляют от времени появления регулярных родовых схваток до момента перевязки пуповины. Обычно он составляет от 6 до 18 ч. После перевязки пуповины начинается </a:t>
            </a:r>
            <a:r>
              <a:rPr lang="ru-RU" sz="2800" b="1" dirty="0" err="1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внеутробный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 этап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, или собственно детство. 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Учитывая 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прямую зависимость уровня младенческой смертности, развития и здоровья плода и новорождённого от течения беременности и родов, а также от адаптационных возможностей ребёнка к новым условиям жизни, принято объединять поздний плодный (фетальный), </a:t>
            </a:r>
            <a:r>
              <a:rPr lang="ru-RU" sz="2800" b="1" dirty="0" err="1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интранатальныйи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 ранний неонатальный периоды в перинатальный -с конца 27-й недели внутриутробного развития до 7-го дня </a:t>
            </a:r>
            <a:r>
              <a:rPr lang="ru-RU" sz="2800" b="1" dirty="0" err="1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внеутробной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 жизни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.</a:t>
            </a:r>
          </a:p>
          <a:p>
            <a:pPr marL="109728" indent="0">
              <a:buNone/>
            </a:pP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 err="1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Интранатальный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 период</a:t>
            </a:r>
            <a:endParaRPr lang="ru-RU" dirty="0">
              <a:solidFill>
                <a:schemeClr val="accent1">
                  <a:lumMod val="50000"/>
                </a:schemeClr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85604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51520" y="332656"/>
            <a:ext cx="8640960" cy="6336704"/>
          </a:xfrm>
        </p:spPr>
        <p:txBody>
          <a:bodyPr>
            <a:noAutofit/>
          </a:bodyPr>
          <a:lstStyle/>
          <a:p>
            <a:pPr marL="109728" indent="0" algn="just">
              <a:buNone/>
            </a:pP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Г.И. </a:t>
            </a:r>
            <a:r>
              <a:rPr lang="ru-RU" sz="3200" b="1" dirty="0" err="1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Брехман</a:t>
            </a: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 </a:t>
            </a: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 </a:t>
            </a: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отмечает, </a:t>
            </a: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что активно </a:t>
            </a: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развивающаяся </a:t>
            </a: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последние 30 </a:t>
            </a: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лет </a:t>
            </a:r>
            <a:r>
              <a:rPr lang="ru-RU" sz="3200" b="1" dirty="0" err="1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пренатальная</a:t>
            </a: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 и </a:t>
            </a: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перинатальная </a:t>
            </a: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психология и медицина как </a:t>
            </a: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область </a:t>
            </a: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знаний связана с </a:t>
            </a: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исследованиями </a:t>
            </a: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эмоционального </a:t>
            </a: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восприятия </a:t>
            </a:r>
            <a:r>
              <a:rPr lang="ru-RU" sz="3200" b="1" dirty="0" err="1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неродившегося</a:t>
            </a: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 </a:t>
            </a: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ребенка, его </a:t>
            </a:r>
            <a:r>
              <a:rPr lang="ru-RU" sz="3200" b="1" dirty="0" err="1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пренатальной</a:t>
            </a: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 </a:t>
            </a: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памяти и влияния </a:t>
            </a: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впечатлений</a:t>
            </a: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, полученных ребенком </a:t>
            </a: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во время </a:t>
            </a: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беременности матери и </a:t>
            </a: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родов, на эмоциональные </a:t>
            </a: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проявления, </a:t>
            </a: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образ </a:t>
            </a: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мышления и стиль </a:t>
            </a: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поведения в </a:t>
            </a: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течение всей </a:t>
            </a: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его последующей</a:t>
            </a: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 </a:t>
            </a: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жизни.</a:t>
            </a:r>
            <a:endParaRPr lang="ru-RU" sz="3200" b="1" dirty="0">
              <a:solidFill>
                <a:schemeClr val="accent1">
                  <a:lumMod val="50000"/>
                </a:schemeClr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71900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6048672"/>
          </a:xfrm>
        </p:spPr>
        <p:txBody>
          <a:bodyPr>
            <a:normAutofit lnSpcReduction="10000"/>
          </a:bodyPr>
          <a:lstStyle/>
          <a:p>
            <a:pPr marL="109728" indent="0" algn="just">
              <a:buNone/>
            </a:pPr>
            <a:r>
              <a:rPr lang="ru-RU" sz="40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Г.Г. </a:t>
            </a:r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Филиппова, объединяя проблемы </a:t>
            </a:r>
            <a:r>
              <a:rPr lang="ru-RU" sz="40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перинатальной </a:t>
            </a:r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психологии </a:t>
            </a:r>
            <a:r>
              <a:rPr lang="ru-RU" sz="40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и медицины, говорит о том, </a:t>
            </a:r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что соматическое </a:t>
            </a:r>
            <a:r>
              <a:rPr lang="ru-RU" sz="40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и психическое </a:t>
            </a:r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состояние </a:t>
            </a:r>
            <a:r>
              <a:rPr lang="ru-RU" sz="40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ребенка существенно </a:t>
            </a:r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зависит от </a:t>
            </a:r>
            <a:r>
              <a:rPr lang="ru-RU" sz="40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особенностей его развития в </a:t>
            </a:r>
            <a:endParaRPr lang="ru-RU" sz="4000" b="1" dirty="0" smtClean="0">
              <a:solidFill>
                <a:schemeClr val="accent1">
                  <a:lumMod val="50000"/>
                </a:schemeClr>
              </a:solidFill>
              <a:latin typeface="Book Antiqua" panose="02040602050305030304" pitchFamily="18" charset="0"/>
            </a:endParaRPr>
          </a:p>
          <a:p>
            <a:pPr marL="109728" indent="0" algn="just">
              <a:buNone/>
            </a:pPr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перинатальном </a:t>
            </a:r>
            <a:r>
              <a:rPr lang="ru-RU" sz="40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периоде и раннем </a:t>
            </a:r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детстве</a:t>
            </a:r>
            <a:r>
              <a:rPr lang="ru-RU" sz="40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.</a:t>
            </a:r>
            <a:endParaRPr lang="ru-RU" sz="4000" b="1" dirty="0">
              <a:solidFill>
                <a:schemeClr val="accent1">
                  <a:lumMod val="50000"/>
                </a:schemeClr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57899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67544" y="476672"/>
            <a:ext cx="8229600" cy="6120680"/>
          </a:xfrm>
        </p:spPr>
        <p:txBody>
          <a:bodyPr/>
          <a:lstStyle/>
          <a:p>
            <a:pPr marL="109728" indent="0" algn="just">
              <a:buNone/>
            </a:pPr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Переживания, стрессовые </a:t>
            </a:r>
            <a:r>
              <a:rPr lang="ru-RU" sz="40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состояния матери </a:t>
            </a:r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оказывают </a:t>
            </a:r>
            <a:r>
              <a:rPr lang="ru-RU" sz="40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значительное влияние </a:t>
            </a:r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на формирование </a:t>
            </a:r>
            <a:r>
              <a:rPr lang="ru-RU" sz="40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основ </a:t>
            </a:r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психики. Отношение </a:t>
            </a:r>
            <a:r>
              <a:rPr lang="ru-RU" sz="40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матери к </a:t>
            </a:r>
            <a:r>
              <a:rPr lang="ru-RU" sz="4000" b="1" dirty="0" err="1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неродившемуся</a:t>
            </a:r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 </a:t>
            </a:r>
            <a:r>
              <a:rPr lang="ru-RU" sz="40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ребенку также </a:t>
            </a:r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влияет </a:t>
            </a:r>
            <a:r>
              <a:rPr lang="ru-RU" sz="40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на эмоциональное развитие </a:t>
            </a:r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в </a:t>
            </a:r>
            <a:r>
              <a:rPr lang="ru-RU" sz="40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постнатальный и дальнейшие </a:t>
            </a:r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периоды</a:t>
            </a:r>
            <a:r>
              <a:rPr lang="ru-RU" dirty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411445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23528" y="404664"/>
            <a:ext cx="8496944" cy="6120680"/>
          </a:xfrm>
        </p:spPr>
        <p:txBody>
          <a:bodyPr>
            <a:normAutofit/>
          </a:bodyPr>
          <a:lstStyle/>
          <a:p>
            <a:pPr marL="109728" indent="0" algn="just">
              <a:buNone/>
            </a:pP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Исследования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, 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проведенные 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Т.Г. Денисовой 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в соавторстве с 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А.В. Самойловой, Л.И. 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Герасимовой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, Н.В. Беловым, 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доказывающие, что 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стресс матери и ее 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отрицательное 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отношение к будущему 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ребенку 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являются одним из 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факторов мертворождаемости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. Желанная 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беременность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, даже при наличии 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неблагоприятно 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действующих 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факторов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, чаще заканчивается без 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риска для 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жизни плода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. Нежелательный 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ребенок является 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одним 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из наиболее сильных 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стрессов у 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матери и представляет 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серьезную угрозу для внутриутробной 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жизни.</a:t>
            </a:r>
            <a:endParaRPr lang="ru-RU" sz="2800" b="1" dirty="0">
              <a:solidFill>
                <a:schemeClr val="accent1">
                  <a:lumMod val="50000"/>
                </a:schemeClr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01960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51520" y="332656"/>
            <a:ext cx="8640960" cy="6336704"/>
          </a:xfrm>
        </p:spPr>
        <p:txBody>
          <a:bodyPr>
            <a:normAutofit/>
          </a:bodyPr>
          <a:lstStyle/>
          <a:p>
            <a:pPr marL="109728" indent="0" algn="just">
              <a:buNone/>
            </a:pP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О.А. Соколова провела 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исследование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, предположив, что 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предпочтительное 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возникновение 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той или 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иной эмоциональной 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реакции определяется 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дородовым опытом.</a:t>
            </a:r>
          </a:p>
          <a:p>
            <a:pPr marL="109728" indent="0" algn="just">
              <a:buNone/>
            </a:pP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Этот дородовый опыт 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представляет 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собой воспроизведение 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мозгом ребенка эмоциональных состояний матери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. Отсюда следовало 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предположение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, что эмоциональные 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состояния 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матери во время 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беременности передаются 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ребенку и эти 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эмоциональные 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состояния могут 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стать доминирующими 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у ребенка уже 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после его 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рождения.</a:t>
            </a:r>
            <a:endParaRPr lang="ru-RU" sz="2800" b="1" dirty="0">
              <a:solidFill>
                <a:schemeClr val="accent1">
                  <a:lumMod val="50000"/>
                </a:schemeClr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21859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67544" y="404664"/>
            <a:ext cx="8229600" cy="6192688"/>
          </a:xfrm>
        </p:spPr>
        <p:txBody>
          <a:bodyPr/>
          <a:lstStyle/>
          <a:p>
            <a:pPr marL="109728" indent="0" algn="just">
              <a:buNone/>
            </a:pPr>
            <a:r>
              <a:rPr lang="ru-RU" sz="44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Исследование </a:t>
            </a:r>
            <a:r>
              <a:rPr lang="ru-RU" sz="4400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Соколовой </a:t>
            </a:r>
            <a:r>
              <a:rPr lang="ru-RU" sz="44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показало, что с </a:t>
            </a:r>
            <a:r>
              <a:rPr lang="ru-RU" sz="4400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наибольшей вероятностью </a:t>
            </a:r>
            <a:r>
              <a:rPr lang="ru-RU" sz="44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от матери к </a:t>
            </a:r>
            <a:r>
              <a:rPr lang="ru-RU" sz="4400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ребенку передаются </a:t>
            </a:r>
            <a:r>
              <a:rPr lang="ru-RU" sz="44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такие </a:t>
            </a:r>
            <a:r>
              <a:rPr lang="ru-RU" sz="4400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эмоциональные состояния</a:t>
            </a:r>
            <a:r>
              <a:rPr lang="ru-RU" sz="44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, как страх (r=0,6), </a:t>
            </a:r>
            <a:r>
              <a:rPr lang="ru-RU" sz="4400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агрессия </a:t>
            </a:r>
            <a:r>
              <a:rPr lang="ru-RU" sz="44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(r=0,54) и плаксивость (r=0,59).</a:t>
            </a:r>
          </a:p>
        </p:txBody>
      </p:sp>
    </p:spTree>
    <p:extLst>
      <p:ext uri="{BB962C8B-B14F-4D97-AF65-F5344CB8AC3E}">
        <p14:creationId xmlns:p14="http://schemas.microsoft.com/office/powerpoint/2010/main" val="12464652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51520" y="332656"/>
            <a:ext cx="8640960" cy="6264696"/>
          </a:xfrm>
        </p:spPr>
        <p:txBody>
          <a:bodyPr>
            <a:noAutofit/>
          </a:bodyPr>
          <a:lstStyle/>
          <a:p>
            <a:pPr marL="109728" indent="0" algn="just">
              <a:buNone/>
            </a:pP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Сегодня принято </a:t>
            </a: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считать</a:t>
            </a: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, что период </a:t>
            </a: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симбиотического </a:t>
            </a: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слияния с матерью </a:t>
            </a: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не </a:t>
            </a:r>
          </a:p>
          <a:p>
            <a:pPr marL="109728" indent="0" algn="just">
              <a:buNone/>
            </a:pP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заканчивается </a:t>
            </a: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в момент рождения. </a:t>
            </a: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По </a:t>
            </a:r>
          </a:p>
          <a:p>
            <a:pPr marL="109728" indent="0" algn="just">
              <a:buNone/>
            </a:pP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Л</a:t>
            </a: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. </a:t>
            </a:r>
            <a:r>
              <a:rPr lang="ru-RU" sz="3200" b="1" dirty="0" err="1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Марчер</a:t>
            </a: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 </a:t>
            </a: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 </a:t>
            </a: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мать и дитя </a:t>
            </a: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составляют </a:t>
            </a: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как бы единый </a:t>
            </a: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биологический организм</a:t>
            </a: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, пока ребенку не </a:t>
            </a: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исполняется </a:t>
            </a: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1-2 месяца (до </a:t>
            </a: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появления «комплекса </a:t>
            </a: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оживления»). </a:t>
            </a: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Поэтому эмоциональные </a:t>
            </a: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реакции </a:t>
            </a: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новорожденного </a:t>
            </a: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в первые 1-2 месяца </a:t>
            </a: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будут отражать </a:t>
            </a: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особенности </a:t>
            </a: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эмоционального </a:t>
            </a: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реагирования, </a:t>
            </a: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свойственного для </a:t>
            </a: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симбиотической организации.</a:t>
            </a:r>
            <a:endParaRPr lang="ru-RU" sz="3200" b="1" dirty="0">
              <a:solidFill>
                <a:schemeClr val="accent1">
                  <a:lumMod val="50000"/>
                </a:schemeClr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66634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07504" y="578090"/>
            <a:ext cx="8784976" cy="6264696"/>
          </a:xfrm>
        </p:spPr>
        <p:txBody>
          <a:bodyPr>
            <a:normAutofit/>
          </a:bodyPr>
          <a:lstStyle/>
          <a:p>
            <a:pPr marL="109728" indent="0" algn="just">
              <a:buNone/>
            </a:pPr>
            <a:r>
              <a:rPr lang="ru-RU" sz="40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Э. Эриксон считал, </a:t>
            </a:r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что позиция </a:t>
            </a:r>
            <a:r>
              <a:rPr lang="ru-RU" sz="40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базового </a:t>
            </a:r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доверия/недоверия </a:t>
            </a:r>
            <a:r>
              <a:rPr lang="ru-RU" sz="40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к миру формируется в </a:t>
            </a:r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первые </a:t>
            </a:r>
            <a:r>
              <a:rPr lang="ru-RU" sz="40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годы жизни, то </a:t>
            </a:r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исследования последних </a:t>
            </a:r>
            <a:r>
              <a:rPr lang="ru-RU" sz="40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лет позволяют </a:t>
            </a:r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предположить</a:t>
            </a:r>
            <a:r>
              <a:rPr lang="ru-RU" sz="40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, что базовое </a:t>
            </a:r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отношение к </a:t>
            </a:r>
            <a:r>
              <a:rPr lang="ru-RU" sz="40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миру начинает </a:t>
            </a:r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формироваться внутриутробно.</a:t>
            </a:r>
            <a:endParaRPr lang="ru-RU" sz="4000" b="1" dirty="0">
              <a:solidFill>
                <a:schemeClr val="accent1">
                  <a:lumMod val="50000"/>
                </a:schemeClr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19108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23528" y="404664"/>
            <a:ext cx="8496944" cy="6192688"/>
          </a:xfrm>
        </p:spPr>
        <p:txBody>
          <a:bodyPr>
            <a:normAutofit fontScale="77500" lnSpcReduction="20000"/>
          </a:bodyPr>
          <a:lstStyle/>
          <a:p>
            <a:pPr marL="109728" indent="0" algn="ctr">
              <a:buNone/>
            </a:pPr>
            <a:r>
              <a:rPr lang="ru-RU" sz="31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Различают первичные и вторичные нарушения развития</a:t>
            </a:r>
            <a:r>
              <a:rPr lang="ru-RU" sz="3100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:</a:t>
            </a:r>
          </a:p>
          <a:p>
            <a:pPr marL="109728" indent="0" algn="ctr">
              <a:buNone/>
            </a:pPr>
            <a:r>
              <a:rPr lang="ru-RU" sz="3100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 </a:t>
            </a:r>
            <a:endParaRPr lang="ru-RU" sz="3100" b="1" dirty="0">
              <a:solidFill>
                <a:schemeClr val="accent1">
                  <a:lumMod val="50000"/>
                </a:schemeClr>
              </a:solidFill>
              <a:latin typeface="Book Antiqua" panose="02040602050305030304" pitchFamily="18" charset="0"/>
            </a:endParaRPr>
          </a:p>
          <a:p>
            <a:pPr marL="109728" indent="0" algn="just">
              <a:buNone/>
            </a:pPr>
            <a:r>
              <a:rPr lang="ru-RU" b="1" u="sng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Первичные </a:t>
            </a:r>
            <a:r>
              <a:rPr lang="ru-RU" b="1" u="sng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нарушения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— это биологические по своей природе повреждения (дефекты) органов или систем (например, нарушение слухового анализатора, зрительного анализатора, локальные или массированные нарушения различных отделов центральной нервной системы). Они могут быть врождёнными и приобретёнными. В возникновении врождённых нарушений важную роль играют наследственные факторы, вредные воздействия на плод в период беременности (инфекции, интоксикации, травмы), а также асфиксия и родовые травмы. Приобретённые нарушения являются последствиями перенесённых ребёнком инфекционных заболеваний, травм, интоксикаций и т.п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.</a:t>
            </a:r>
            <a:endParaRPr lang="ru-RU" b="1" dirty="0">
              <a:solidFill>
                <a:schemeClr val="accent1">
                  <a:lumMod val="50000"/>
                </a:schemeClr>
              </a:solidFill>
              <a:latin typeface="Book Antiqua" panose="02040602050305030304" pitchFamily="18" charset="0"/>
            </a:endParaRPr>
          </a:p>
          <a:p>
            <a:pPr marL="109728" indent="0" algn="just">
              <a:buNone/>
            </a:pPr>
            <a:r>
              <a:rPr lang="ru-RU" b="1" u="sng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Вторичные </a:t>
            </a:r>
            <a:r>
              <a:rPr lang="ru-RU" b="1" u="sng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отклонения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имеют характер психического недоразвития и нарушений социального поведения, непосредственно не вытекающих из первичного дефекта, но обусловленных им (нарушение речи у глухих, нарушения восприятия и пространственной ориентировки у слепых и др.). </a:t>
            </a:r>
          </a:p>
          <a:p>
            <a:pPr algn="just"/>
            <a:endParaRPr lang="ru-RU" b="1" dirty="0">
              <a:solidFill>
                <a:schemeClr val="accent1">
                  <a:lumMod val="50000"/>
                </a:schemeClr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67315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79512" y="476672"/>
            <a:ext cx="8712968" cy="6120680"/>
          </a:xfrm>
        </p:spPr>
        <p:txBody>
          <a:bodyPr>
            <a:normAutofit/>
          </a:bodyPr>
          <a:lstStyle/>
          <a:p>
            <a:pPr marL="109728" indent="0" algn="just">
              <a:buNone/>
            </a:pPr>
            <a:r>
              <a:rPr lang="ru-RU" sz="2800" b="1" dirty="0" err="1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Пренатальный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 период 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развития психики 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является 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основополагающим 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для формирования 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базовой направленности 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личности (к 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Миру– 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базовое доверие, либо от Мира 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–базовое 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недоверие) именно в 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силу открытости и </a:t>
            </a:r>
            <a:r>
              <a:rPr lang="ru-RU" sz="2800" b="1" dirty="0" err="1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несформированности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 психики.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 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Современные исследования 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подтверждают 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влияние </a:t>
            </a:r>
            <a:r>
              <a:rPr lang="ru-RU" sz="2800" b="1" dirty="0" err="1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пренатального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 и 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перинатального 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субъективного опыта ребенка, 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в том 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числе и опыта его 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эмоционального 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взаимодействия с матерью 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на развитие 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основ психики ребенка.</a:t>
            </a:r>
            <a:endParaRPr lang="ru-RU" sz="2800" b="1" dirty="0">
              <a:solidFill>
                <a:schemeClr val="accent1">
                  <a:lumMod val="50000"/>
                </a:schemeClr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6221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51520" y="476672"/>
            <a:ext cx="8712968" cy="5458611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На сегодняшний день 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доказано, что 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в основе памяти плода 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лежит клеточная 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память 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биологического организма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: клетки сохраняют 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память 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о событиях, происходящих 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с организмом 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(АГ. Гурвич, АА. 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Любищев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, П.П. </a:t>
            </a:r>
            <a:r>
              <a:rPr lang="ru-RU" sz="2800" b="1" dirty="0" err="1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Гаряев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, </a:t>
            </a:r>
            <a:r>
              <a:rPr lang="ru-RU" sz="2800" b="1" dirty="0" err="1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Дзян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 </a:t>
            </a:r>
            <a:r>
              <a:rPr lang="ru-RU" sz="2800" b="1" dirty="0" err="1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Каньджень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 и 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др.). Согласно С. </a:t>
            </a:r>
            <a:r>
              <a:rPr lang="ru-RU" sz="2800" b="1" dirty="0" err="1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Грофу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, «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остаточные 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эмоции и телесные 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ощущения, возникшие 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при угрозе жизни 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или целостности 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организма, играют  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значительную 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роль в развитии 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самых разных 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форм психопатологии», 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поскольку 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память о них остается 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на клеточном 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уровне и влияет на  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развитие и жизнедеятельность 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организма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286000" y="1166843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6070781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79512" y="1556792"/>
            <a:ext cx="8640960" cy="5044016"/>
          </a:xfrm>
        </p:spPr>
        <p:txBody>
          <a:bodyPr>
            <a:normAutofit/>
          </a:bodyPr>
          <a:lstStyle/>
          <a:p>
            <a:pPr algn="just">
              <a:buFont typeface="Wingdings" panose="05000000000000000000" pitchFamily="2" charset="2"/>
              <a:buChar char="Ø"/>
            </a:pP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Соматические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заболевания матери с явлениями хронической интоксикации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.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Острые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инфекционные заболевания или обострение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хронических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очагов инфекции в организме матери в период беременности. 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Патологическое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течение беременности (ранние и поздние ток-сикозы, угроза прерывания беременности и пр.). 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Патологическое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течение родов (длительный безводный период, слабость родовой деятельности, недостаточное раскрытие половых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путей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, стремительные роды, применение ручных вспомогательных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приемов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, обвитие плода пуповиной, большая масса тела и размеров плода). 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Недоношенность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и незрелость плода с различными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нарушениями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его жизнедеятельности в первые дни жизни. 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ЭТИОЛОГИЯ ПЕРИНАТАЛЬНЫХ ПОРАЖЕНИЙ</a:t>
            </a:r>
          </a:p>
        </p:txBody>
      </p:sp>
    </p:spTree>
    <p:extLst>
      <p:ext uri="{BB962C8B-B14F-4D97-AF65-F5344CB8AC3E}">
        <p14:creationId xmlns:p14="http://schemas.microsoft.com/office/powerpoint/2010/main" val="174537538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23528" y="332656"/>
            <a:ext cx="8496944" cy="6264696"/>
          </a:xfrm>
        </p:spPr>
        <p:txBody>
          <a:bodyPr>
            <a:normAutofit lnSpcReduction="10000"/>
          </a:bodyPr>
          <a:lstStyle/>
          <a:p>
            <a:pPr algn="just">
              <a:buFont typeface="Wingdings" panose="05000000000000000000" pitchFamily="2" charset="2"/>
              <a:buChar char="Ø"/>
            </a:pP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Нарушение питания и общая незрелость беременной женщины. 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Наследственные заболевания и нарушения обмена веществ.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Вредные воздействия окружающей среды, неблагоприятная экологическая обстановка (ионизирующее излучение, токсические воз-действия, в том числе при применении различных лекарственных веществ, загрязнение окружающей среды солями тяжелых металлов и промышленными отходами и пр.).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2353330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51520" y="1340768"/>
            <a:ext cx="8640960" cy="5328592"/>
          </a:xfrm>
        </p:spPr>
        <p:txBody>
          <a:bodyPr>
            <a:noAutofit/>
          </a:bodyPr>
          <a:lstStyle/>
          <a:p>
            <a:pPr marL="109728" indent="0" algn="just">
              <a:buNone/>
            </a:pP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Питание. В течение </a:t>
            </a:r>
            <a:r>
              <a:rPr lang="ru-RU" sz="1800" b="1" dirty="0" err="1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пренатального</a:t>
            </a: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 периода ребенок растет быстрее, чем на протяжении любой другой фазы развития, а его питание полностью зависит от того, что может дать организм матери. Здоровое питание – достаточное количество пищи, содержащей белки, витамины и минеральные вещества, способствует поддержанию здоровья матери и ребенка. Большинству женщин во время беременности надо повысить потребление калорий на 10–20 %. За время беременности женщина должна прибавить примерно от 10 до 16 кг веса, при условии, что ее вес до беременности был в норме. Если беременная женщина неправильно питается, то ребенок может родиться с недостаточным весом, слабым, недоношенным, больше подверженным болезням. Неадекватное питание в последний триместр беременности особенно влияет на центральную нервную систему ребенка, так как в это время активно развивается мозг. Нередко дети, лишенные полноценного питания в </a:t>
            </a:r>
            <a:r>
              <a:rPr lang="ru-RU" sz="1800" b="1" dirty="0" err="1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пренатальный</a:t>
            </a: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 период, являются беспокойными, раздражительными и неотзывчивыми к стимуляции. Это побуждает мать быть менее </a:t>
            </a:r>
            <a:r>
              <a:rPr lang="ru-RU" sz="1800" b="1" dirty="0" err="1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сензитивной</a:t>
            </a: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 и стимулирующей. С возрастом все более явными становятся интеллектуальные проблемы и серьезные проблемы с учебными навыками [</a:t>
            </a:r>
            <a:r>
              <a:rPr lang="ru-RU" sz="1800" b="1" dirty="0" err="1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Берк</a:t>
            </a: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, 2006].</a:t>
            </a:r>
          </a:p>
          <a:p>
            <a:pPr marL="109728" indent="0" algn="just">
              <a:buNone/>
            </a:pPr>
            <a:endParaRPr lang="ru-RU" sz="18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200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Среди главных факторов, влияющих на внутриутробное развитие и выступающих факторами риска , выделяют питание, возраст матери и стресс [Кайл, 2002].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9958164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57200" y="1481328"/>
            <a:ext cx="8229600" cy="5044016"/>
          </a:xfrm>
        </p:spPr>
        <p:txBody>
          <a:bodyPr>
            <a:normAutofit/>
          </a:bodyPr>
          <a:lstStyle/>
          <a:p>
            <a:pPr marL="109728" indent="0" algn="ctr">
              <a:buNone/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Неонатальный период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 (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период новорожденности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)</a:t>
            </a:r>
          </a:p>
          <a:p>
            <a:pPr marL="109728" indent="0" algn="ctr">
              <a:buNone/>
            </a:pP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 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ранний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неонатальный период (от момента перевязки пуповины до 7 суток) - прекращается внутриутробное развитие, появляется легочное дыхание, начинается </a:t>
            </a:r>
            <a:r>
              <a:rPr lang="ru-RU" sz="2400" b="1" dirty="0" err="1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энтеральное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 питание, изменяется энергетический и водный 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обмен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поздний неонатальный период (с 8 по 28 день жизни) - происходит развитие анализаторов, формирование условных рефлексов, интенсивно увеличивается масса и длина тела, адаптация к новым условиям жизни.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Book Antiqua" panose="02040602050305030304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indent="457200" algn="just"/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Натальный период развития — это временной этап, обозначающий процесс рождения человека</a:t>
            </a:r>
          </a:p>
        </p:txBody>
      </p:sp>
    </p:spTree>
    <p:extLst>
      <p:ext uri="{BB962C8B-B14F-4D97-AF65-F5344CB8AC3E}">
        <p14:creationId xmlns:p14="http://schemas.microsoft.com/office/powerpoint/2010/main" val="403457844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648072"/>
          </a:xfrm>
        </p:spPr>
        <p:txBody>
          <a:bodyPr>
            <a:normAutofit/>
          </a:bodyPr>
          <a:lstStyle/>
          <a:p>
            <a:pPr algn="ctr"/>
            <a:r>
              <a:rPr lang="ru-RU" sz="3200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Патологические состояния: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836712"/>
            <a:ext cx="3188484" cy="2548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7504" y="1052736"/>
            <a:ext cx="8427978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признаки незрелости, недоношенности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врожденная гипотрофия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b="1" dirty="0" err="1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склерема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, </a:t>
            </a:r>
            <a:r>
              <a:rPr lang="ru-RU" sz="2000" b="1" dirty="0" err="1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склередема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latin typeface="Book Antiqua" panose="0204060205030503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появление заболеваний, обусловленных </a:t>
            </a:r>
            <a:endParaRPr lang="ru-RU" sz="2000" b="1" dirty="0" smtClean="0">
              <a:solidFill>
                <a:schemeClr val="accent1">
                  <a:lumMod val="50000"/>
                </a:schemeClr>
              </a:solidFill>
              <a:latin typeface="Book Antiqua" panose="0204060205030503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внутриутробными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расстройствами </a:t>
            </a:r>
            <a:endParaRPr lang="ru-RU" sz="2000" b="1" dirty="0" smtClean="0">
              <a:solidFill>
                <a:schemeClr val="accent1">
                  <a:lumMod val="50000"/>
                </a:schemeClr>
              </a:solidFill>
              <a:latin typeface="Book Antiqua" panose="0204060205030503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(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врожденные пороки развития, </a:t>
            </a:r>
            <a:r>
              <a:rPr lang="ru-RU" sz="2000" b="1" dirty="0" err="1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фетопатии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, </a:t>
            </a:r>
            <a:endParaRPr lang="ru-RU" sz="2000" b="1" dirty="0" smtClean="0">
              <a:solidFill>
                <a:schemeClr val="accent1">
                  <a:lumMod val="50000"/>
                </a:schemeClr>
              </a:solidFill>
              <a:latin typeface="Book Antiqua" panose="0204060205030503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несовместимость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крови матери и плода)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последствия родовых травм (ДЦП)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наследственные заболевания, проявляющиеся в этом периоде и требующие своевременной диагностики (</a:t>
            </a:r>
            <a:r>
              <a:rPr lang="ru-RU" sz="2000" b="1" dirty="0" err="1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фенилкетонурия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, болезнь Дауна и другие)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острые заболевания вирусной и бактериальной этиологии, характеризующиеся генерализацией процесса (энтероколит, сепсис)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начало проявлений заболеваний желудочно-кишечного тракта (пилороспазм, пилоростеноз 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sz="16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44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23528" y="1700808"/>
            <a:ext cx="8496944" cy="4824536"/>
          </a:xfrm>
        </p:spPr>
        <p:txBody>
          <a:bodyPr>
            <a:normAutofit fontScale="92500" lnSpcReduction="20000"/>
          </a:bodyPr>
          <a:lstStyle/>
          <a:p>
            <a:pPr marL="109728" indent="457200" algn="just">
              <a:buNone/>
            </a:pPr>
            <a:r>
              <a:rPr lang="ru-RU" sz="30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В этот период на организм человека оказывает непосредственное и сильное влияние внешняя среда. Растущий организм начинает приспосабливаться к ней, и в нём происходит сложнейшее преобразование, при этом вновь приобретённые черты присоединяются к особенностям строения, переданным по наследству. </a:t>
            </a:r>
          </a:p>
          <a:p>
            <a:pPr marL="109728" indent="457200" algn="just">
              <a:buNone/>
            </a:pPr>
            <a:r>
              <a:rPr lang="ru-RU" sz="30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В постнатальном развитии организма человека условно выделяют различные периоды со своими специфическими особенностями роста, развития и формирования органов</a:t>
            </a:r>
          </a:p>
          <a:p>
            <a:pPr marL="109728" indent="0" algn="just">
              <a:buNone/>
            </a:pP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26170"/>
          </a:xfrm>
        </p:spPr>
        <p:txBody>
          <a:bodyPr>
            <a:normAutofit/>
          </a:bodyPr>
          <a:lstStyle/>
          <a:p>
            <a:pPr algn="ctr"/>
            <a:r>
              <a:rPr lang="ru-RU" sz="2800" u="sng" dirty="0">
                <a:solidFill>
                  <a:schemeClr val="accent1">
                    <a:lumMod val="50000"/>
                  </a:schemeClr>
                </a:solidFill>
                <a:effectLst/>
                <a:latin typeface="Book Antiqua" panose="02040602050305030304" pitchFamily="18" charset="0"/>
              </a:rPr>
              <a:t>Постнатальный период развития — это </a:t>
            </a:r>
            <a:r>
              <a:rPr lang="ru-RU" sz="2800" u="sng" dirty="0" err="1">
                <a:solidFill>
                  <a:schemeClr val="accent1">
                    <a:lumMod val="50000"/>
                  </a:schemeClr>
                </a:solidFill>
                <a:effectLst/>
                <a:latin typeface="Book Antiqua" panose="02040602050305030304" pitchFamily="18" charset="0"/>
              </a:rPr>
              <a:t>внеутробный</a:t>
            </a:r>
            <a:r>
              <a:rPr lang="ru-RU" sz="2800" u="sng" dirty="0">
                <a:solidFill>
                  <a:schemeClr val="accent1">
                    <a:lumMod val="50000"/>
                  </a:schemeClr>
                </a:solidFill>
                <a:effectLst/>
                <a:latin typeface="Book Antiqua" panose="02040602050305030304" pitchFamily="18" charset="0"/>
              </a:rPr>
              <a:t> период, который длится от момента рождения до смерти</a:t>
            </a:r>
            <a:endParaRPr lang="ru-RU" sz="2800" u="sng" dirty="0">
              <a:solidFill>
                <a:schemeClr val="accent1">
                  <a:lumMod val="50000"/>
                </a:schemeClr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829923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6264696"/>
          </a:xfrm>
        </p:spPr>
        <p:txBody>
          <a:bodyPr>
            <a:normAutofit fontScale="85000" lnSpcReduction="20000"/>
          </a:bodyPr>
          <a:lstStyle/>
          <a:p>
            <a:pPr algn="just">
              <a:buFont typeface="Wingdings" panose="05000000000000000000" pitchFamily="2" charset="2"/>
              <a:buChar char="Ø"/>
            </a:pP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Период 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грудного возраста (от 4-х недель до 1 года) — завершение процессов адаптации к </a:t>
            </a:r>
            <a:r>
              <a:rPr lang="ru-RU" sz="2800" b="1" dirty="0" err="1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внеутробной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 жизни, интенсивное физическое, нервно-психическое, моторное и интеллектуальное развитие. 3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2800" b="1" dirty="0" err="1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Преддошкольный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 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(старший ясельный) период (от 1 года до 3-х лет) — улучшение координации движений, быстрое развитие моторной речи и психических функций, значительное повышение двигательной активности. 3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Дошкольный 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период (от 3 до 6–7 лет) — дальнейшее физическое развитие и совершенствование интеллектуальных возможностей ребёнка. 3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Младший школьный 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период (с 7 до 11 лет) — продолжение процесса появления постоянных зубов, совершенствование всех систем организма. 3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Старший 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школьный период (с 12 до 18 лет) — продолжение совершенствования всех систем организма.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0867577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Грудной период </a:t>
            </a:r>
            <a:endParaRPr lang="ru-RU" dirty="0">
              <a:solidFill>
                <a:schemeClr val="accent1">
                  <a:lumMod val="50000"/>
                </a:schemeClr>
              </a:solidFill>
              <a:latin typeface="Book Antiqua" panose="02040602050305030304" pitchFamily="18" charset="0"/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2793" y="1481138"/>
            <a:ext cx="6738413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72500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6264696"/>
          </a:xfrm>
        </p:spPr>
        <p:txBody>
          <a:bodyPr>
            <a:normAutofit fontScale="92500" lnSpcReduction="10000"/>
          </a:bodyPr>
          <a:lstStyle/>
          <a:p>
            <a:pPr marL="109728" indent="0" algn="ctr">
              <a:buNone/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Причины нарушений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делятся на внешние (экзогенные) и внутренние (эндогенные). </a:t>
            </a:r>
            <a:endParaRPr lang="ru-RU" b="1" dirty="0" smtClean="0">
              <a:solidFill>
                <a:schemeClr val="accent1">
                  <a:lumMod val="50000"/>
                </a:schemeClr>
              </a:solidFill>
              <a:latin typeface="Book Antiqua" panose="02040602050305030304" pitchFamily="18" charset="0"/>
            </a:endParaRPr>
          </a:p>
          <a:p>
            <a:pPr marL="109728" indent="0" algn="ctr">
              <a:buNone/>
            </a:pPr>
            <a:r>
              <a:rPr lang="ru-RU" b="1" u="sng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группы причин</a:t>
            </a:r>
          </a:p>
          <a:p>
            <a:pPr marL="109728" indent="0" algn="just">
              <a:buNone/>
            </a:pPr>
            <a:r>
              <a:rPr lang="ru-RU" b="1" u="sng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Органические</a:t>
            </a:r>
            <a:r>
              <a:rPr lang="ru-RU" b="1" u="sng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.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Недоразвитие и поражение мозга во внутриутробном периоде, в момент родов или после рождения, а также различные органические нарушения периферических органов речи. </a:t>
            </a:r>
          </a:p>
          <a:p>
            <a:pPr marL="109728" lvl="0" indent="0" algn="just">
              <a:buNone/>
            </a:pPr>
            <a:r>
              <a:rPr lang="ru-RU" b="1" u="sng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Функциональные (психогенные).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Отклонения в соотношении процессов возбуждения и торможения в центральной нервной системе. </a:t>
            </a:r>
          </a:p>
          <a:p>
            <a:pPr marL="109728" lvl="0" indent="0" algn="just">
              <a:buNone/>
            </a:pPr>
            <a:r>
              <a:rPr lang="ru-RU" b="1" u="sng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Психоневрологические.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Умственная отсталость, нарушения памяти, внимания и другие расстройства психических функций. </a:t>
            </a:r>
          </a:p>
          <a:p>
            <a:pPr marL="109728" indent="0" algn="just">
              <a:buNone/>
            </a:pPr>
            <a:r>
              <a:rPr lang="ru-RU" b="1" u="sng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Социально-психологические.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 Различные неблагоприятные влияния окружающей среды</a:t>
            </a:r>
          </a:p>
        </p:txBody>
      </p:sp>
    </p:spTree>
    <p:extLst>
      <p:ext uri="{BB962C8B-B14F-4D97-AF65-F5344CB8AC3E}">
        <p14:creationId xmlns:p14="http://schemas.microsoft.com/office/powerpoint/2010/main" val="300649878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51520" y="116632"/>
            <a:ext cx="8568952" cy="6552728"/>
          </a:xfrm>
        </p:spPr>
        <p:txBody>
          <a:bodyPr>
            <a:normAutofit fontScale="77500" lnSpcReduction="20000"/>
          </a:bodyPr>
          <a:lstStyle/>
          <a:p>
            <a:endParaRPr lang="ru-RU" dirty="0"/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31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Продолжается от 29-30-го дня до конца 1-го года жизни. Основные процессы адаптации к </a:t>
            </a:r>
            <a:r>
              <a:rPr lang="ru-RU" sz="3100" b="1" dirty="0" err="1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внеутробной</a:t>
            </a:r>
            <a:r>
              <a:rPr lang="ru-RU" sz="3100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 жизни </a:t>
            </a:r>
            <a:r>
              <a:rPr lang="ru-RU" sz="31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завершены, начинается бурное физическое, моторное и психическое развитие. Пассивный иммунитет ко многим детским инфекционным заболеваниям (кори, краснухе, дифтерии и др.), приобретённый внутриутробно через плаценту и поддерживаемый </a:t>
            </a:r>
            <a:r>
              <a:rPr lang="ru-RU" sz="3100" b="1" dirty="0" err="1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внеутробно</a:t>
            </a:r>
            <a:r>
              <a:rPr lang="ru-RU" sz="3100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 молоком </a:t>
            </a:r>
            <a:r>
              <a:rPr lang="ru-RU" sz="31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матери, сохраняется в течение 3-4 мес. 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3100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На </a:t>
            </a:r>
            <a:r>
              <a:rPr lang="ru-RU" sz="31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протяжении первого года жизни совершенствуются моторные функции. В 1-1,5 мес. ребёнок начинает держать голову, в 6-7 мес. -сидеть, к году -самостоятельно ходить. В возрасте 6 мес. прорезываются молочные зубы. 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3100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Начиная </a:t>
            </a:r>
            <a:r>
              <a:rPr lang="ru-RU" sz="31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с первого месяца жизни ребёнок фиксирует взгляд на ярких предметах, к концу 2-го месяца следит за движением предмета, улыбается. Важный рубеж функционального созревания </a:t>
            </a:r>
            <a:r>
              <a:rPr lang="ru-RU" sz="3100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коры больших </a:t>
            </a:r>
            <a:r>
              <a:rPr lang="ru-RU" sz="31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полушарий -3 мес. К этому времени формируется состояние спокойного бодрствования.</a:t>
            </a:r>
          </a:p>
          <a:p>
            <a:pPr>
              <a:buFont typeface="Wingdings" panose="05000000000000000000" pitchFamily="2" charset="2"/>
              <a:buChar char="Ø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1755646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51520" y="260648"/>
            <a:ext cx="8712968" cy="6480720"/>
          </a:xfrm>
        </p:spPr>
        <p:txBody>
          <a:bodyPr>
            <a:noAutofit/>
          </a:bodyPr>
          <a:lstStyle/>
          <a:p>
            <a:pPr algn="just">
              <a:buFont typeface="Wingdings" panose="05000000000000000000" pitchFamily="2" charset="2"/>
              <a:buChar char="Ø"/>
            </a:pP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После 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2-3 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мес. появляется дифференцированное восприятие объектов, 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запоминание, формируются 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поведенческие реакции. Одно из важнейших приобретений к 6 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мес. речевая 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функция, формирующаяся на базе развивающихся механизмов 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восприятия, внимания 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и эмоциональной сферы ребёнка.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Первая 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звуковая реакция крик, сигнализирующий о функциональном состоянии 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ребёнка (голод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, дискомфорт). Приблизительно с 3 мес. ребёнок произносит звуки, « </a:t>
            </a:r>
            <a:r>
              <a:rPr lang="ru-RU" sz="1600" b="1" dirty="0" err="1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гулит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 », 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начинает узнавать 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близких. К 4 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- 6 </a:t>
            </a:r>
            <a:r>
              <a:rPr lang="ru-RU" sz="1600" b="1" dirty="0" err="1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му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 месяцу </a:t>
            </a:r>
            <a:r>
              <a:rPr lang="ru-RU" sz="1600" b="1" dirty="0" err="1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гуление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 переходит в лепет. В 6 мес. ребёнок 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повторяет отдельные 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слоги («па», «да» и др.), громко смеётся. К концу года он произносит первые 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слова (его 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активный словарь может содержать 10 15 слов), выполняет простые 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требования, понимает 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запрет. Для нормальных физического и психомоторного развития 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ребёнка грудного 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возраста, сопротивляемости его организма инфекциям и другим 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неблагоприятным факторам 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окружающей среды необходимы правильное питание, рациональный 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режим, закаливание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, внимательный уход, ласковое общение. Для защиты от 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инфекционных заболеваний 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особенно важны естественное вскармливание и своевременное 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проведение профилактических 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прививок.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Интенсивный 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рост, дифференцировка органов и большая напряжённость 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обменных процессов 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становятся фоном, на котором легко развиваются такие заболевания, </a:t>
            </a:r>
            <a:r>
              <a:rPr lang="ru-RU" sz="1600" b="1" dirty="0" err="1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какгипотрофия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, </a:t>
            </a:r>
            <a:r>
              <a:rPr lang="ru-RU" sz="1600" b="1" dirty="0" err="1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паратрофия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 , анемия, рахит, острые расстройства пищеварения, 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диспепсия, </a:t>
            </a:r>
            <a:r>
              <a:rPr lang="ru-RU" sz="1600" b="1" dirty="0" err="1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атопический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 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дерматит, рецидивирующий </a:t>
            </a:r>
            <a:r>
              <a:rPr lang="ru-RU" sz="1600" b="1" dirty="0" err="1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обструктивный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 синдром. Пассивный 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иммунитет, обусловленный 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полученными от матери АТ, постепенно ослабевает, и во второй 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половине первого 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года жизни дети могут болеть корью, ветряной оспой и другими 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детскими инфекционными 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заболеваниями.</a:t>
            </a:r>
          </a:p>
        </p:txBody>
      </p:sp>
    </p:spTree>
    <p:extLst>
      <p:ext uri="{BB962C8B-B14F-4D97-AF65-F5344CB8AC3E}">
        <p14:creationId xmlns:p14="http://schemas.microsoft.com/office/powerpoint/2010/main" val="96167715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864096"/>
          </a:xfrm>
        </p:spPr>
        <p:txBody>
          <a:bodyPr>
            <a:normAutofit/>
          </a:bodyPr>
          <a:lstStyle/>
          <a:p>
            <a:pPr algn="ctr"/>
            <a:r>
              <a:rPr lang="ru-RU" sz="3600" dirty="0" err="1" smtClean="0"/>
              <a:t>Преддошкольный</a:t>
            </a:r>
            <a:r>
              <a:rPr lang="ru-RU" sz="3600" dirty="0" smtClean="0"/>
              <a:t> период</a:t>
            </a:r>
            <a:endParaRPr lang="ru-RU" sz="3600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340768"/>
            <a:ext cx="7416824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113943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67544" y="332656"/>
            <a:ext cx="8229600" cy="6264696"/>
          </a:xfrm>
        </p:spPr>
        <p:txBody>
          <a:bodyPr>
            <a:normAutofit/>
          </a:bodyPr>
          <a:lstStyle/>
          <a:p>
            <a:pPr algn="just">
              <a:buFont typeface="Wingdings" panose="05000000000000000000" pitchFamily="2" charset="2"/>
              <a:buChar char="Ø"/>
            </a:pP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С 1 года до 3 лет. Отличается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постепенным замедлением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темпов прибавки массы и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длины тела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, продолжающимся созреванием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нервной системы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, расширением условно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рефлекторных связей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, становлением второй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сигнальной системы. 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К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2 годам завершается прорезывание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20 молочных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зубов. В этот период дети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активно вступают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в контакт с окружающим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миром, подвижны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, любознательны, при общении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со взрослыми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и старшими детьми у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них совершенствуется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речь. Словарный запас к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2 годам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составляет до 300, к 3 годам до 1500 слов.</a:t>
            </a:r>
          </a:p>
        </p:txBody>
      </p:sp>
    </p:spTree>
    <p:extLst>
      <p:ext uri="{BB962C8B-B14F-4D97-AF65-F5344CB8AC3E}">
        <p14:creationId xmlns:p14="http://schemas.microsoft.com/office/powerpoint/2010/main" val="138470753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23528" y="260648"/>
            <a:ext cx="8496944" cy="6336704"/>
          </a:xfrm>
        </p:spPr>
        <p:txBody>
          <a:bodyPr>
            <a:noAutofit/>
          </a:bodyPr>
          <a:lstStyle/>
          <a:p>
            <a:pPr algn="just">
              <a:buFont typeface="Wingdings" panose="05000000000000000000" pitchFamily="2" charset="2"/>
              <a:buChar char="Ø"/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К концу 3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-го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года дети говорят длинными фразами, рассуждают, их речь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характеризуется выраженным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словотворчеством (употребление изменённых звуковых форм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слова, придумывание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собственных). Стремительно расширяются двигательные возможности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от ходьбы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до бега, лазанья и прыжков. Начиная с полутора лет дети спят днём около 3 ч,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ночью 11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ч.</a:t>
            </a:r>
          </a:p>
          <a:p>
            <a:pPr marL="109728" indent="0" algn="just">
              <a:buNone/>
            </a:pPr>
            <a:endParaRPr lang="ru-RU" sz="2000" b="1" dirty="0">
              <a:solidFill>
                <a:schemeClr val="accent1">
                  <a:lumMod val="50000"/>
                </a:schemeClr>
              </a:solidFill>
              <a:latin typeface="Book Antiqua" panose="02040602050305030304" pitchFamily="18" charset="0"/>
            </a:endParaRP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У ребёнка чётко проявляются индивидуальные черты характера, поэтому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воспитание становится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главным элементом ухода за детьми. В это время важно правильно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организовать режим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ребёнка, чтобы не перегрузить его впечатлениями и оградить от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отрицательных воздействий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окружающей среды.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В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связи с расширением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контактов ребёнка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с другими детьми частой патологией становятся острые респираторные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вирусные инфекции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(ОРВИ), острые кишечные инфекции (ОКИ), коклюш, краснуха, ветряная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оспа, корь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, скарлатина и др.</a:t>
            </a:r>
          </a:p>
        </p:txBody>
      </p:sp>
    </p:spTree>
    <p:extLst>
      <p:ext uri="{BB962C8B-B14F-4D97-AF65-F5344CB8AC3E}">
        <p14:creationId xmlns:p14="http://schemas.microsoft.com/office/powerpoint/2010/main" val="124095349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652934"/>
          </a:xfrm>
        </p:spPr>
        <p:txBody>
          <a:bodyPr>
            <a:normAutofit/>
          </a:bodyPr>
          <a:lstStyle/>
          <a:p>
            <a:pPr algn="ctr"/>
            <a:r>
              <a:rPr lang="ru-RU" sz="3200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Дошкольный период</a:t>
            </a: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124744"/>
            <a:ext cx="6192687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801366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23528" y="332656"/>
            <a:ext cx="8496944" cy="6264696"/>
          </a:xfrm>
        </p:spPr>
        <p:txBody>
          <a:bodyPr>
            <a:normAutofit lnSpcReduction="10000"/>
          </a:bodyPr>
          <a:lstStyle/>
          <a:p>
            <a:pPr algn="just">
              <a:buFont typeface="Wingdings" panose="05000000000000000000" pitchFamily="2" charset="2"/>
              <a:buChar char="Ø"/>
            </a:pP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От 3 до 7 лет. Характеризуется расширением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контактов ребёнка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с окружающим миром.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С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4 до 7 лет идёт быстрое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нарастание объёма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внимания. В это время дети обычно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начинают посещать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детский сад, интенсивно развивается их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интеллект, усложняются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двигательные и трудовые навыки,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появляются тонкие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координированные движения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.</a:t>
            </a:r>
          </a:p>
          <a:p>
            <a:pPr marL="109728" indent="0" algn="just">
              <a:buNone/>
            </a:pPr>
            <a:endParaRPr lang="ru-RU" b="1" dirty="0" smtClean="0">
              <a:solidFill>
                <a:schemeClr val="accent1">
                  <a:lumMod val="50000"/>
                </a:schemeClr>
              </a:solidFill>
              <a:latin typeface="Book Antiqua" panose="02040602050305030304" pitchFamily="18" charset="0"/>
            </a:endParaRP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К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5 годам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дети правильно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говорят на родном языке, запоминают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стихи, пересказывают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сказки. Появляются различия в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поведении, увлечениях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и играх мальчиков и девочек.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Эмоциональные проявления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становятся намного сдержаннее. К концу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этого периода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ребёнок готовится к поступлению в школу.</a:t>
            </a:r>
          </a:p>
          <a:p>
            <a:pPr marL="109728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2441012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868958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Младший школьный возраст</a:t>
            </a:r>
            <a:endParaRPr lang="ru-RU" dirty="0">
              <a:solidFill>
                <a:schemeClr val="accent1">
                  <a:lumMod val="50000"/>
                </a:schemeClr>
              </a:solidFill>
              <a:latin typeface="Book Antiqua" panose="02040602050305030304" pitchFamily="18" charset="0"/>
            </a:endParaRP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9599" y="1538985"/>
            <a:ext cx="6604801" cy="4410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751119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67544" y="404664"/>
            <a:ext cx="8229600" cy="4525963"/>
          </a:xfrm>
        </p:spPr>
        <p:txBody>
          <a:bodyPr>
            <a:noAutofit/>
          </a:bodyPr>
          <a:lstStyle/>
          <a:p>
            <a:pPr algn="just">
              <a:buFont typeface="Wingdings" panose="05000000000000000000" pitchFamily="2" charset="2"/>
              <a:buChar char="Ø"/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Включает период с 7 до 11 лет. Завершена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структурная дифференцировка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тканей, происходит дальнейшее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увеличение массы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тела и внутренних органов, появляются половые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различия. Развиваются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такие двигательные умения, как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ловкость, быстрота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, выносливость; успешно усваиваются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тонкие дифференцированные навыки - письмо,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рукоделие. К 12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годам заканчивается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формирование нервной системы, кора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головного мозга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по строению сходна с таковой взрослого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человека. Продолжается развитие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высшей нервной деятельности, значительно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усиливаются метаболические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процессы в головном мозге, улучшается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память, повышается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интеллект, вырабатываются волевые качества. В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этом периоде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происходит смена социальных условий (начало и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переход к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предметному обучению в школе).</a:t>
            </a:r>
          </a:p>
          <a:p>
            <a:pPr algn="just">
              <a:buFont typeface="Wingdings" panose="05000000000000000000" pitchFamily="2" charset="2"/>
              <a:buChar char="Ø"/>
            </a:pPr>
            <a:endParaRPr lang="ru-RU" sz="2000" b="1" dirty="0">
              <a:solidFill>
                <a:schemeClr val="accent1">
                  <a:lumMod val="50000"/>
                </a:schemeClr>
              </a:solidFill>
              <a:latin typeface="Book Antiqua" panose="02040602050305030304" pitchFamily="18" charset="0"/>
            </a:endParaRP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После 8 лет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в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школе в значительной мере ограничивают движения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школьников, появляются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проблемы нарушения осанки и ухудшения зрения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.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344652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796950"/>
          </a:xfrm>
        </p:spPr>
        <p:txBody>
          <a:bodyPr>
            <a:normAutofit/>
          </a:bodyPr>
          <a:lstStyle/>
          <a:p>
            <a:pPr algn="ctr"/>
            <a:r>
              <a:rPr lang="ru-RU" sz="3200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Старший школьный возраст</a:t>
            </a: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124744"/>
            <a:ext cx="7056783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90370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79512" y="1124744"/>
            <a:ext cx="8784976" cy="6264696"/>
          </a:xfrm>
        </p:spPr>
        <p:txBody>
          <a:bodyPr/>
          <a:lstStyle/>
          <a:p>
            <a:pPr marL="109728" indent="0" algn="just">
              <a:buNone/>
            </a:pP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Этиологические факторы сложны и полиморфны, наиболее </a:t>
            </a: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часто встречается сочетание наследственной предрасположенности</a:t>
            </a: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, неблагоприятного окружения и повреждения или нарушения созревания мозга под влиянием различных неблагоприятных факторов</a:t>
            </a:r>
          </a:p>
          <a:p>
            <a:pPr marL="109728" indent="0" algn="just">
              <a:buNone/>
            </a:pPr>
            <a:r>
              <a:rPr lang="ru-RU" sz="36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 </a:t>
            </a:r>
          </a:p>
          <a:p>
            <a:pPr marL="109728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599769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6048672"/>
          </a:xfrm>
        </p:spPr>
        <p:txBody>
          <a:bodyPr>
            <a:normAutofit fontScale="92500"/>
          </a:bodyPr>
          <a:lstStyle/>
          <a:p>
            <a:endParaRPr lang="ru-RU" dirty="0"/>
          </a:p>
          <a:p>
            <a:pPr marL="109728" indent="0" algn="just">
              <a:buNone/>
            </a:pPr>
            <a:r>
              <a:rPr lang="ru-RU" sz="36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Период с 12 до 17-18 лет. Он совпадает с половым созреванием. У юношей и девушек созревает репродуктивная </a:t>
            </a:r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система. Возможно </a:t>
            </a:r>
            <a:r>
              <a:rPr lang="ru-RU" sz="36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проявление заболеваний. Повышен риск развития ненаследственных болезней, нарушение обмена веществ (ожирение или истощение). Пубертатные поведенческие кризы агрессивность</a:t>
            </a:r>
          </a:p>
        </p:txBody>
      </p:sp>
    </p:spTree>
    <p:extLst>
      <p:ext uri="{BB962C8B-B14F-4D97-AF65-F5344CB8AC3E}">
        <p14:creationId xmlns:p14="http://schemas.microsoft.com/office/powerpoint/2010/main" val="111843977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1520" y="4149080"/>
            <a:ext cx="8496944" cy="2376264"/>
          </a:xfrm>
        </p:spPr>
        <p:txBody>
          <a:bodyPr>
            <a:noAutofit/>
          </a:bodyPr>
          <a:lstStyle/>
          <a:p>
            <a:pPr algn="just"/>
            <a:r>
              <a:rPr lang="ru-RU" sz="2800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Это трудный период психологического развития, стремления к самоутверждению, нередко </a:t>
            </a: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с драматическим </a:t>
            </a:r>
            <a:r>
              <a:rPr lang="ru-RU" sz="2800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пересмотром всей системы  жизненных ценностей, отношения к себе, родителям </a:t>
            </a: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и сверстникам</a:t>
            </a:r>
            <a:r>
              <a:rPr lang="ru-RU" sz="2800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.</a:t>
            </a: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60648"/>
            <a:ext cx="5832648" cy="3686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70942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109728" indent="0" algn="ctr">
              <a:buNone/>
            </a:pPr>
            <a:r>
              <a:rPr lang="ru-RU" sz="2800" b="1" u="sng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Зрелый </a:t>
            </a:r>
            <a:r>
              <a:rPr lang="ru-RU" sz="2800" b="1" u="sng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возраст делится </a:t>
            </a:r>
            <a:r>
              <a:rPr lang="ru-RU" sz="2800" b="1" u="sng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на два периода</a:t>
            </a:r>
            <a:r>
              <a:rPr lang="ru-RU" sz="2800" b="1" u="sng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:</a:t>
            </a:r>
          </a:p>
          <a:p>
            <a:pPr marL="109728" indent="0">
              <a:buNone/>
            </a:pP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I период 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–19 -35 лет (женщины) и 22 -35 лет (мужчины),</a:t>
            </a:r>
          </a:p>
          <a:p>
            <a:pPr marL="109728" indent="0">
              <a:buNone/>
            </a:pP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II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 период 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–35-65 лет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.</a:t>
            </a:r>
          </a:p>
          <a:p>
            <a:pPr marL="109728" indent="0">
              <a:buNone/>
            </a:pPr>
            <a:endParaRPr lang="ru-RU" sz="2800" b="1" dirty="0" smtClean="0">
              <a:solidFill>
                <a:schemeClr val="accent1">
                  <a:lumMod val="50000"/>
                </a:schemeClr>
              </a:solidFill>
              <a:latin typeface="Book Antiqua" panose="02040602050305030304" pitchFamily="18" charset="0"/>
            </a:endParaRPr>
          </a:p>
          <a:p>
            <a:pPr marL="109728" indent="0" algn="ctr">
              <a:buNone/>
            </a:pPr>
            <a:r>
              <a:rPr lang="ru-RU" sz="2800" b="1" u="sng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Период </a:t>
            </a:r>
            <a:r>
              <a:rPr lang="ru-RU" sz="2800" b="1" u="sng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старения делится </a:t>
            </a:r>
            <a:r>
              <a:rPr lang="ru-RU" sz="2800" b="1" u="sng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на три этапа</a:t>
            </a:r>
            <a:r>
              <a:rPr lang="ru-RU" sz="2800" b="1" u="sng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:</a:t>
            </a:r>
          </a:p>
          <a:p>
            <a:pPr marL="109728" indent="0">
              <a:buNone/>
            </a:pP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пожилой 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возраст–65 -75 лет,</a:t>
            </a:r>
          </a:p>
          <a:p>
            <a:pPr marL="109728" indent="0">
              <a:buNone/>
            </a:pP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старческий 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возраст–75-90 лет,</a:t>
            </a:r>
          </a:p>
          <a:p>
            <a:pPr marL="109728" indent="0">
              <a:buNone/>
            </a:pP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долгожители–90 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лет и старше. 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79917" y="245841"/>
            <a:ext cx="8229600" cy="86895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Зрелый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возраст и период старения</a:t>
            </a:r>
            <a:endParaRPr lang="ru-RU" dirty="0">
              <a:solidFill>
                <a:schemeClr val="accent1">
                  <a:lumMod val="50000"/>
                </a:schemeClr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794701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23528" y="1124744"/>
            <a:ext cx="8496944" cy="5472608"/>
          </a:xfrm>
        </p:spPr>
        <p:txBody>
          <a:bodyPr>
            <a:normAutofit fontScale="92500" lnSpcReduction="20000"/>
          </a:bodyPr>
          <a:lstStyle/>
          <a:p>
            <a:pPr marL="109728" indent="0" algn="ctr">
              <a:buNone/>
            </a:pPr>
            <a:r>
              <a:rPr lang="ru-RU" sz="30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В онтогенезе человека к критическим </a:t>
            </a:r>
            <a:r>
              <a:rPr lang="ru-RU" sz="3000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периодам относят:</a:t>
            </a:r>
          </a:p>
          <a:p>
            <a:pPr marL="109728" indent="0" algn="ctr">
              <a:buNone/>
            </a:pPr>
            <a:endParaRPr lang="ru-RU" sz="3000" b="1" dirty="0">
              <a:solidFill>
                <a:schemeClr val="accent1">
                  <a:lumMod val="50000"/>
                </a:schemeClr>
              </a:solidFill>
              <a:latin typeface="Book Antiqua" panose="02040602050305030304" pitchFamily="18" charset="0"/>
            </a:endParaRPr>
          </a:p>
          <a:p>
            <a:pPr marL="109728" indent="0">
              <a:buNone/>
            </a:pPr>
            <a:r>
              <a:rPr lang="ru-RU" sz="3000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1. оплодотворение</a:t>
            </a:r>
            <a:endParaRPr lang="ru-RU" sz="3000" b="1" dirty="0">
              <a:solidFill>
                <a:schemeClr val="accent1">
                  <a:lumMod val="50000"/>
                </a:schemeClr>
              </a:solidFill>
              <a:latin typeface="Book Antiqua" panose="02040602050305030304" pitchFamily="18" charset="0"/>
            </a:endParaRPr>
          </a:p>
          <a:p>
            <a:pPr marL="109728" indent="0">
              <a:buNone/>
            </a:pPr>
            <a:r>
              <a:rPr lang="ru-RU" sz="30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2</a:t>
            </a:r>
            <a:r>
              <a:rPr lang="ru-RU" sz="3000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. имплантацию </a:t>
            </a:r>
            <a:r>
              <a:rPr lang="ru-RU" sz="30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(6-7-е сутки эмбриогенеза),</a:t>
            </a:r>
          </a:p>
          <a:p>
            <a:pPr marL="109728" indent="0">
              <a:buNone/>
            </a:pPr>
            <a:r>
              <a:rPr lang="ru-RU" sz="30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3</a:t>
            </a:r>
            <a:r>
              <a:rPr lang="ru-RU" sz="3000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. развитие </a:t>
            </a:r>
            <a:r>
              <a:rPr lang="ru-RU" sz="30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осевого комплекса органов и </a:t>
            </a:r>
            <a:r>
              <a:rPr lang="ru-RU" sz="3000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  </a:t>
            </a:r>
            <a:r>
              <a:rPr lang="ru-RU" sz="3000" b="1" dirty="0" err="1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плацентацию</a:t>
            </a:r>
            <a:r>
              <a:rPr lang="ru-RU" sz="3000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 </a:t>
            </a:r>
            <a:r>
              <a:rPr lang="ru-RU" sz="30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(3-8-я недели),</a:t>
            </a:r>
          </a:p>
          <a:p>
            <a:pPr marL="109728" indent="0">
              <a:buNone/>
            </a:pPr>
            <a:r>
              <a:rPr lang="ru-RU" sz="30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4</a:t>
            </a:r>
            <a:r>
              <a:rPr lang="ru-RU" sz="3000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. развитие </a:t>
            </a:r>
            <a:r>
              <a:rPr lang="ru-RU" sz="30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головного мозга (15-20-я недели),</a:t>
            </a:r>
          </a:p>
          <a:p>
            <a:pPr marL="109728" indent="0">
              <a:buNone/>
            </a:pPr>
            <a:r>
              <a:rPr lang="ru-RU" sz="30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5</a:t>
            </a:r>
            <a:r>
              <a:rPr lang="ru-RU" sz="3000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. формирование </a:t>
            </a:r>
            <a:r>
              <a:rPr lang="ru-RU" sz="30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основных систем организма, в </a:t>
            </a:r>
            <a:r>
              <a:rPr lang="ru-RU" sz="3000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 том </a:t>
            </a:r>
            <a:r>
              <a:rPr lang="ru-RU" sz="30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числе половой (24-28-я недели),</a:t>
            </a:r>
          </a:p>
          <a:p>
            <a:pPr marL="109728" indent="0">
              <a:buNone/>
            </a:pPr>
            <a:r>
              <a:rPr lang="ru-RU" sz="30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6</a:t>
            </a:r>
            <a:r>
              <a:rPr lang="ru-RU" sz="3000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. рождение</a:t>
            </a:r>
            <a:r>
              <a:rPr lang="ru-RU" sz="30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,</a:t>
            </a:r>
          </a:p>
          <a:p>
            <a:pPr marL="109728" indent="0">
              <a:buNone/>
            </a:pPr>
            <a:r>
              <a:rPr lang="ru-RU" sz="30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7</a:t>
            </a:r>
            <a:r>
              <a:rPr lang="ru-RU" sz="3000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. период </a:t>
            </a:r>
            <a:r>
              <a:rPr lang="ru-RU" sz="30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до года, </a:t>
            </a:r>
          </a:p>
          <a:p>
            <a:pPr marL="109728" indent="0">
              <a:buNone/>
            </a:pPr>
            <a:r>
              <a:rPr lang="ru-RU" sz="30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8</a:t>
            </a:r>
            <a:r>
              <a:rPr lang="ru-RU" sz="3000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. половое </a:t>
            </a:r>
            <a:r>
              <a:rPr lang="ru-RU" sz="30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созревание (11-16 лет).</a:t>
            </a:r>
          </a:p>
          <a:p>
            <a:pPr marL="109728" indent="0">
              <a:buNone/>
            </a:pP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72008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Критические периоды развития</a:t>
            </a:r>
          </a:p>
        </p:txBody>
      </p:sp>
    </p:spTree>
    <p:extLst>
      <p:ext uri="{BB962C8B-B14F-4D97-AF65-F5344CB8AC3E}">
        <p14:creationId xmlns:p14="http://schemas.microsoft.com/office/powerpoint/2010/main" val="419632563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23528" y="476672"/>
            <a:ext cx="8424936" cy="6048672"/>
          </a:xfrm>
        </p:spPr>
        <p:txBody>
          <a:bodyPr>
            <a:normAutofit/>
          </a:bodyPr>
          <a:lstStyle/>
          <a:p>
            <a:pPr marL="109728" indent="0" algn="just">
              <a:buNone/>
            </a:pP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Приблизительно подсчитано, что из числа беременностей, 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заканчивающихся спонтанными 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абортами, половина сопровождается хромосомными дефектами зародыша. Подобные аборты расцениваются как “естественное средство” элиминации зародышей 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с генетическими 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дефектами и уменьшения числа врожденных уродств. По современным прогнозам, за счет спонтанного аборта генетически неполноценных зародышей число новорожденных с врожденными генетическими дефектами снижается с 12% до 2-3%.</a:t>
            </a:r>
          </a:p>
        </p:txBody>
      </p:sp>
    </p:spTree>
    <p:extLst>
      <p:ext uri="{BB962C8B-B14F-4D97-AF65-F5344CB8AC3E}">
        <p14:creationId xmlns:p14="http://schemas.microsoft.com/office/powerpoint/2010/main" val="188790697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95536" y="548680"/>
            <a:ext cx="8229600" cy="6264696"/>
          </a:xfrm>
        </p:spPr>
        <p:txBody>
          <a:bodyPr>
            <a:normAutofit/>
          </a:bodyPr>
          <a:lstStyle/>
          <a:p>
            <a:pPr marL="109728" indent="0" algn="just">
              <a:buNone/>
            </a:pPr>
            <a:r>
              <a:rPr lang="ru-RU" sz="40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В раннем эмбриогенезе человека (период с 3-й по 8-ю недели развития) закладывается большая часть аномалий и уродств развития.</a:t>
            </a:r>
          </a:p>
          <a:p>
            <a:pPr marL="109728" indent="0" algn="just">
              <a:buNone/>
            </a:pPr>
            <a:r>
              <a:rPr lang="ru-RU" sz="40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Около 10% причин смерти детей после рождения обусловлено врожденной патологией.</a:t>
            </a:r>
          </a:p>
        </p:txBody>
      </p:sp>
    </p:spTree>
    <p:extLst>
      <p:ext uri="{BB962C8B-B14F-4D97-AF65-F5344CB8AC3E}">
        <p14:creationId xmlns:p14="http://schemas.microsoft.com/office/powerpoint/2010/main" val="11507455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616624"/>
          </a:xfrm>
        </p:spPr>
        <p:txBody>
          <a:bodyPr>
            <a:normAutofit fontScale="85000" lnSpcReduction="10000"/>
          </a:bodyPr>
          <a:lstStyle/>
          <a:p>
            <a:pPr marL="624078" indent="-514350" algn="just">
              <a:buFont typeface="+mj-lt"/>
              <a:buAutoNum type="arabicPeriod"/>
            </a:pP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Батуев А.С. Возникновение психики в дородовой период: краткий обзор современных исследований // Психологический журнал. 2000. Т. 21, № 6. С. 51-56.</a:t>
            </a:r>
          </a:p>
          <a:p>
            <a:pPr marL="624078" indent="-514350" algn="just">
              <a:buFont typeface="+mj-lt"/>
              <a:buAutoNum type="arabicPeriod"/>
            </a:pP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Коваленко Н.П. Перинатальная психология: учеб. пособие по психологии материнства. Самара: </a:t>
            </a:r>
            <a:r>
              <a:rPr lang="ru-RU" b="1" dirty="0" err="1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Издат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. дом БАХРАХ-М, 2003. 784 с. </a:t>
            </a:r>
          </a:p>
          <a:p>
            <a:pPr marL="624078" indent="-514350" algn="just">
              <a:buFont typeface="+mj-lt"/>
              <a:buAutoNum type="arabicPeriod"/>
            </a:pP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Педиатрия. Избранные лекции: учебное пособие. </a:t>
            </a:r>
            <a:r>
              <a:rPr lang="ru-RU" b="1" dirty="0" err="1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Бекарова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 А.М., </a:t>
            </a:r>
            <a:r>
              <a:rPr lang="ru-RU" b="1" dirty="0" err="1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Бимбасова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 Т.А., Буслаева</a:t>
            </a:r>
          </a:p>
          <a:p>
            <a:pPr marL="624078" indent="-514350" algn="just">
              <a:buFont typeface="+mj-lt"/>
              <a:buAutoNum type="arabicPeriod"/>
            </a:pP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Г.Н. и др. / Под ред. Г.А. </a:t>
            </a:r>
            <a:r>
              <a:rPr lang="ru-RU" b="1" dirty="0" err="1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Самсыгиной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 . 2009. 656 с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.</a:t>
            </a:r>
          </a:p>
          <a:p>
            <a:pPr marL="624078" indent="-514350" algn="just">
              <a:buFont typeface="+mj-lt"/>
              <a:buAutoNum type="arabicPeriod"/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Биология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. В 2 т. Т. 1 [Электронный ресурс] / под ред. В. Н. Ярыгина. -М. : ГЭОТАР-Медиа, 2018. </a:t>
            </a:r>
          </a:p>
          <a:p>
            <a:pPr marL="624078" indent="-514350" algn="just">
              <a:buFont typeface="+mj-lt"/>
              <a:buAutoNum type="arabicPeriod"/>
            </a:pP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http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://www.studmedlib.ru/book/ISBN9785970435649.html</a:t>
            </a:r>
            <a:endParaRPr lang="ru-RU" b="1" dirty="0">
              <a:solidFill>
                <a:schemeClr val="accent1">
                  <a:lumMod val="50000"/>
                </a:schemeClr>
              </a:solidFill>
              <a:latin typeface="Book Antiqua" panose="02040602050305030304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868958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Литература</a:t>
            </a:r>
            <a:endParaRPr lang="ru-RU" dirty="0">
              <a:solidFill>
                <a:schemeClr val="accent1">
                  <a:lumMod val="50000"/>
                </a:schemeClr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69166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3528" y="1052736"/>
            <a:ext cx="8496944" cy="3816424"/>
          </a:xfrm>
        </p:spPr>
        <p:txBody>
          <a:bodyPr>
            <a:normAutofit fontScale="90000"/>
          </a:bodyPr>
          <a:lstStyle/>
          <a:p>
            <a:pPr algn="just"/>
            <a:r>
              <a:rPr lang="ru-RU" b="0" dirty="0"/>
              <a:t/>
            </a:r>
            <a:br>
              <a:rPr lang="ru-RU" b="0" dirty="0"/>
            </a:br>
            <a:r>
              <a:rPr lang="ru-RU" sz="4400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Тератогенные факторы-внешние факторы, к которым организм(или отдельный орган)весьма чувствителен в определенные периоды и под действием которых формируются пороки развития эмбриона и плода, развивавшегося до этого нормально</a:t>
            </a:r>
            <a:r>
              <a:rPr lang="ru-RU" sz="4400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676705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6264696"/>
          </a:xfrm>
        </p:spPr>
        <p:txBody>
          <a:bodyPr>
            <a:normAutofit/>
          </a:bodyPr>
          <a:lstStyle/>
          <a:p>
            <a:pPr marL="109728" indent="0" algn="ctr">
              <a:buNone/>
            </a:pP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Учение о критических периодах развития было создано в 1921 г. Ц. </a:t>
            </a:r>
            <a:r>
              <a:rPr lang="ru-RU" b="1" dirty="0" err="1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Стоккардом</a:t>
            </a:r>
            <a:endParaRPr lang="ru-RU" b="1" dirty="0">
              <a:solidFill>
                <a:schemeClr val="accent1">
                  <a:lumMod val="50000"/>
                </a:schemeClr>
              </a:solidFill>
              <a:latin typeface="Book Antiqua" panose="02040602050305030304" pitchFamily="18" charset="0"/>
            </a:endParaRPr>
          </a:p>
          <a:p>
            <a:pPr marL="109728" indent="0">
              <a:buNone/>
            </a:pPr>
            <a:endParaRPr lang="ru-RU" b="1" dirty="0" smtClean="0">
              <a:solidFill>
                <a:schemeClr val="accent1">
                  <a:lumMod val="50000"/>
                </a:schemeClr>
              </a:solidFill>
              <a:latin typeface="Book Antiqua" panose="0204060205030503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Один и тот же </a:t>
            </a:r>
            <a:r>
              <a:rPr lang="ru-RU" b="1" dirty="0" err="1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тератоген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 при воздействии на разных стадиях развития может вызывать различные аномалии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;</a:t>
            </a:r>
          </a:p>
          <a:p>
            <a:pPr>
              <a:buFont typeface="Wingdings" panose="05000000000000000000" pitchFamily="2" charset="2"/>
              <a:buChar char="Ø"/>
            </a:pPr>
            <a:endParaRPr lang="ru-RU" b="1" dirty="0">
              <a:solidFill>
                <a:schemeClr val="accent1">
                  <a:lumMod val="50000"/>
                </a:schemeClr>
              </a:solidFill>
              <a:latin typeface="Book Antiqua" panose="0204060205030503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Одна и та же аномалия может быть следствием действия разных </a:t>
            </a:r>
            <a:r>
              <a:rPr lang="ru-RU" b="1" dirty="0" err="1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тератогенов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;</a:t>
            </a:r>
          </a:p>
          <a:p>
            <a:pPr>
              <a:buFont typeface="Wingdings" panose="05000000000000000000" pitchFamily="2" charset="2"/>
              <a:buChar char="Ø"/>
            </a:pPr>
            <a:endParaRPr lang="ru-RU" b="1" dirty="0">
              <a:solidFill>
                <a:schemeClr val="accent1">
                  <a:lumMod val="50000"/>
                </a:schemeClr>
              </a:solidFill>
              <a:latin typeface="Book Antiqua" panose="0204060205030503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Тип аномалии в значительной степени зависит от стадии </a:t>
            </a:r>
            <a:r>
              <a:rPr lang="ru-RU" b="1" dirty="0" err="1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развития,во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 время которой на организм оказал действие тератогенный агент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.</a:t>
            </a:r>
          </a:p>
          <a:p>
            <a:pPr marL="109728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463034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09728" indent="0" algn="just">
              <a:buNone/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Эндокринные 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заболевания матери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, приводящие 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к нарушению обмена веществ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у 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беременных женщин сахарный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диабет, 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дефицит незаменимых аминокислот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и 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витаминов, особенно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фолиевой кислоты, дефицит йода 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и селена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, голодание, недосыпание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400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Группы тератогенных факторов</a:t>
            </a:r>
            <a:br>
              <a:rPr lang="ru-RU" sz="4400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</a:b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819872"/>
            <a:ext cx="2880320" cy="2955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149080"/>
            <a:ext cx="2638425" cy="258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6166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57200" y="1481328"/>
            <a:ext cx="8229600" cy="4972008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ru-RU" sz="3200" b="1" i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Эндокринные </a:t>
            </a:r>
            <a:r>
              <a:rPr lang="ru-RU" sz="3200" b="1" i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заболевания матери </a:t>
            </a: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(сахарный диабет);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3200" b="1" i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Физические </a:t>
            </a:r>
            <a:r>
              <a:rPr lang="ru-RU" sz="3200" b="1" i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воздействия </a:t>
            </a: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(температурные или ионизирующие);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3200" b="1" i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Биологические </a:t>
            </a:r>
            <a:r>
              <a:rPr lang="ru-RU" sz="3200" b="1" i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факторы </a:t>
            </a: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(инфекции—токсоплазмоз, краснуха </a:t>
            </a: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и др</a:t>
            </a: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.)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3200" b="1" i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Химические </a:t>
            </a:r>
            <a:r>
              <a:rPr lang="ru-RU" sz="3200" b="1" i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вещества </a:t>
            </a: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-алкоголь, никотин, наркотики, некоторые медикаменты (</a:t>
            </a:r>
            <a:r>
              <a:rPr lang="ru-RU" sz="3200" b="1" dirty="0" err="1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талидомид</a:t>
            </a: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 </a:t>
            </a: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и др</a:t>
            </a: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.)и др.</a:t>
            </a:r>
          </a:p>
          <a:p>
            <a:pPr marL="109728" indent="0">
              <a:buNone/>
            </a:pPr>
            <a:endParaRPr lang="ru-RU" sz="3200" b="1" dirty="0">
              <a:solidFill>
                <a:schemeClr val="accent1">
                  <a:lumMod val="50000"/>
                </a:schemeClr>
              </a:solidFill>
              <a:latin typeface="Book Antiqua" panose="02040602050305030304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4000" dirty="0" smtClean="0">
                <a:latin typeface="Book Antiqua" panose="02040602050305030304" pitchFamily="18" charset="0"/>
              </a:rPr>
              <a:t/>
            </a:r>
            <a:br>
              <a:rPr lang="ru-RU" sz="4000" dirty="0" smtClean="0">
                <a:latin typeface="Book Antiqua" panose="02040602050305030304" pitchFamily="18" charset="0"/>
              </a:rPr>
            </a:br>
            <a:r>
              <a:rPr lang="ru-RU" sz="4000" dirty="0" smtClean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Группы </a:t>
            </a:r>
            <a:r>
              <a:rPr lang="ru-RU" sz="4000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  <a:t>тератогенных факторов</a:t>
            </a:r>
            <a:br>
              <a:rPr lang="ru-RU" sz="4000" dirty="0">
                <a:solidFill>
                  <a:schemeClr val="accent1">
                    <a:lumMod val="50000"/>
                  </a:schemeClr>
                </a:solidFill>
                <a:latin typeface="Book Antiqua" panose="02040602050305030304" pitchFamily="18" charset="0"/>
              </a:rPr>
            </a:br>
            <a:endParaRPr lang="ru-RU" sz="4000" dirty="0">
              <a:solidFill>
                <a:schemeClr val="accent1">
                  <a:lumMod val="50000"/>
                </a:schemeClr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689557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ткрытая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525</TotalTime>
  <Words>3630</Words>
  <Application>Microsoft Office PowerPoint</Application>
  <PresentationFormat>Экран (4:3)</PresentationFormat>
  <Paragraphs>168</Paragraphs>
  <Slides>56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56</vt:i4>
      </vt:variant>
    </vt:vector>
  </HeadingPairs>
  <TitlesOfParts>
    <vt:vector size="57" baseType="lpstr">
      <vt:lpstr>Открытая</vt:lpstr>
      <vt:lpstr>Этиология речевых и психофизических нарушений. Неблагоприятные факторы пренатального, натального и постнатального периодов развития ребенка</vt:lpstr>
      <vt:lpstr>Презентация PowerPoint</vt:lpstr>
      <vt:lpstr>Презентация PowerPoint</vt:lpstr>
      <vt:lpstr>Презентация PowerPoint</vt:lpstr>
      <vt:lpstr>Презентация PowerPoint</vt:lpstr>
      <vt:lpstr> Тератогенные факторы-внешние факторы, к которым организм(или отдельный орган)весьма чувствителен в определенные периоды и под действием которых формируются пороки развития эмбриона и плода, развивавшегося до этого нормально.</vt:lpstr>
      <vt:lpstr>Презентация PowerPoint</vt:lpstr>
      <vt:lpstr>Группы тератогенных факторов </vt:lpstr>
      <vt:lpstr> Группы тератогенных факторов </vt:lpstr>
      <vt:lpstr>Презентация PowerPoint</vt:lpstr>
      <vt:lpstr>Презентация PowerPoint</vt:lpstr>
      <vt:lpstr>Презентация PowerPoint</vt:lpstr>
      <vt:lpstr>Презентация PowerPoint</vt:lpstr>
      <vt:lpstr>Периоды развития</vt:lpstr>
      <vt:lpstr>Начальный период </vt:lpstr>
      <vt:lpstr>Эмбриональный период</vt:lpstr>
      <vt:lpstr>Плод на этапе развития</vt:lpstr>
      <vt:lpstr>Фетальный (плодный) период</vt:lpstr>
      <vt:lpstr>Презентация PowerPoint</vt:lpstr>
      <vt:lpstr>Презентация PowerPoint</vt:lpstr>
      <vt:lpstr>Интранатальный период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ЭТИОЛОГИЯ ПЕРИНАТАЛЬНЫХ ПОРАЖЕНИЙ</vt:lpstr>
      <vt:lpstr>Презентация PowerPoint</vt:lpstr>
      <vt:lpstr>Среди главных факторов, влияющих на внутриутробное развитие и выступающих факторами риска , выделяют питание, возраст матери и стресс [Кайл, 2002]. </vt:lpstr>
      <vt:lpstr>Натальный период развития — это временной этап, обозначающий процесс рождения человека</vt:lpstr>
      <vt:lpstr>Патологические состояния:</vt:lpstr>
      <vt:lpstr>Постнатальный период развития — это внеутробный период, который длится от момента рождения до смерти</vt:lpstr>
      <vt:lpstr>Презентация PowerPoint</vt:lpstr>
      <vt:lpstr>Грудной период </vt:lpstr>
      <vt:lpstr>Презентация PowerPoint</vt:lpstr>
      <vt:lpstr>Презентация PowerPoint</vt:lpstr>
      <vt:lpstr>Преддошкольный период</vt:lpstr>
      <vt:lpstr>Презентация PowerPoint</vt:lpstr>
      <vt:lpstr>Презентация PowerPoint</vt:lpstr>
      <vt:lpstr>Дошкольный период</vt:lpstr>
      <vt:lpstr>Презентация PowerPoint</vt:lpstr>
      <vt:lpstr>Младший школьный возраст</vt:lpstr>
      <vt:lpstr>Презентация PowerPoint</vt:lpstr>
      <vt:lpstr>Старший школьный возраст</vt:lpstr>
      <vt:lpstr>Презентация PowerPoint</vt:lpstr>
      <vt:lpstr>Это трудный период психологического развития, стремления к самоутверждению, нередко с драматическим пересмотром всей системы  жизненных ценностей, отношения к себе, родителям и сверстникам.</vt:lpstr>
      <vt:lpstr>Зрелый возраст и период старения</vt:lpstr>
      <vt:lpstr>Критические периоды развития</vt:lpstr>
      <vt:lpstr>Презентация PowerPoint</vt:lpstr>
      <vt:lpstr>Презентация PowerPoint</vt:lpstr>
      <vt:lpstr>Литература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Этиология речевых и психофизических нарушений. Неблагоприятные факторы пренатального, натального и постнатального периодов развития ребенка</dc:title>
  <dc:creator>Админ</dc:creator>
  <cp:lastModifiedBy>Админ</cp:lastModifiedBy>
  <cp:revision>25</cp:revision>
  <dcterms:created xsi:type="dcterms:W3CDTF">2024-11-25T11:19:54Z</dcterms:created>
  <dcterms:modified xsi:type="dcterms:W3CDTF">2024-11-25T21:05:03Z</dcterms:modified>
</cp:coreProperties>
</file>