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9" r:id="rId1"/>
  </p:sldMasterIdLst>
  <p:sldIdLst>
    <p:sldId id="256" r:id="rId2"/>
    <p:sldId id="275" r:id="rId3"/>
    <p:sldId id="281" r:id="rId4"/>
    <p:sldId id="283" r:id="rId5"/>
    <p:sldId id="285" r:id="rId6"/>
    <p:sldId id="267" r:id="rId7"/>
    <p:sldId id="286" r:id="rId8"/>
    <p:sldId id="287" r:id="rId9"/>
    <p:sldId id="288" r:id="rId10"/>
    <p:sldId id="289" r:id="rId11"/>
    <p:sldId id="290" r:id="rId12"/>
    <p:sldId id="284" r:id="rId13"/>
    <p:sldId id="291" r:id="rId14"/>
    <p:sldId id="292" r:id="rId15"/>
    <p:sldId id="293" r:id="rId16"/>
    <p:sldId id="294" r:id="rId17"/>
    <p:sldId id="295" r:id="rId18"/>
    <p:sldId id="296" r:id="rId19"/>
    <p:sldId id="279" r:id="rId2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4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07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034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3351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42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5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9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98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36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65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4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19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gosreestr.ru/" TargetMode="External"/><Relationship Id="rId2" Type="http://schemas.openxmlformats.org/officeDocument/2006/relationships/hyperlink" Target="https://edsoo.ru/Primernie_rabochie_progra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soo.ru/Metodicheskie_posobiya_i_v.htm" TargetMode="External"/><Relationship Id="rId5" Type="http://schemas.openxmlformats.org/officeDocument/2006/relationships/hyperlink" Target="https://edsoo.ru/Metodicheskie_videouroki.htm" TargetMode="External"/><Relationship Id="rId4" Type="http://schemas.openxmlformats.org/officeDocument/2006/relationships/hyperlink" Target="https://edsoo.ru/constructor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fgos.ru/search/spo/" TargetMode="External"/><Relationship Id="rId13" Type="http://schemas.openxmlformats.org/officeDocument/2006/relationships/hyperlink" Target="https://fgos.ru/search/ord/" TargetMode="External"/><Relationship Id="rId3" Type="http://schemas.openxmlformats.org/officeDocument/2006/relationships/hyperlink" Target="https://fgos.ru/fgos/fgos-noo/" TargetMode="External"/><Relationship Id="rId7" Type="http://schemas.openxmlformats.org/officeDocument/2006/relationships/hyperlink" Target="https://fgos.ru/fgos/fgos-1598/" TargetMode="External"/><Relationship Id="rId12" Type="http://schemas.openxmlformats.org/officeDocument/2006/relationships/hyperlink" Target="https://fgos.ru/search/asp/" TargetMode="External"/><Relationship Id="rId2" Type="http://schemas.openxmlformats.org/officeDocument/2006/relationships/hyperlink" Target="https://fgos.ru/fgos/fgos-d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gos.ru/fgos/fgos-1599/" TargetMode="External"/><Relationship Id="rId11" Type="http://schemas.openxmlformats.org/officeDocument/2006/relationships/hyperlink" Target="https://fgos.ru/search/master/" TargetMode="External"/><Relationship Id="rId5" Type="http://schemas.openxmlformats.org/officeDocument/2006/relationships/hyperlink" Target="https://fgos.ru/fgos/fgos-soo/" TargetMode="External"/><Relationship Id="rId10" Type="http://schemas.openxmlformats.org/officeDocument/2006/relationships/hyperlink" Target="https://fgos.ru/search/spec/" TargetMode="External"/><Relationship Id="rId4" Type="http://schemas.openxmlformats.org/officeDocument/2006/relationships/hyperlink" Target="https://fgos.ru/fgos/fgos-ooo/" TargetMode="External"/><Relationship Id="rId9" Type="http://schemas.openxmlformats.org/officeDocument/2006/relationships/hyperlink" Target="https://fgos.ru/search/bachelor/" TargetMode="External"/><Relationship Id="rId14" Type="http://schemas.openxmlformats.org/officeDocument/2006/relationships/hyperlink" Target="https://fgos.ru/search/assist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35957" y="3581400"/>
            <a:ext cx="4038600" cy="22281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/>
            <a:r>
              <a:rPr lang="ru-RU" sz="2400" b="1" dirty="0"/>
              <a:t>Рыбалкина Ю.В.</a:t>
            </a:r>
          </a:p>
          <a:p>
            <a:pPr algn="just"/>
            <a:r>
              <a:rPr lang="ru-RU" sz="2000" dirty="0"/>
              <a:t>преподаватель высшей квалификационной категории,</a:t>
            </a:r>
          </a:p>
          <a:p>
            <a:pPr algn="just"/>
            <a:r>
              <a:rPr lang="ru-RU" sz="2000" dirty="0"/>
              <a:t>ГБОУ СПО ЛНР «Луганский колледж </a:t>
            </a:r>
          </a:p>
          <a:p>
            <a:pPr algn="just"/>
            <a:r>
              <a:rPr lang="ru-RU" sz="2000" dirty="0"/>
              <a:t>моды, парикмахерского искусства и </a:t>
            </a:r>
          </a:p>
          <a:p>
            <a:pPr algn="just"/>
            <a:r>
              <a:rPr lang="ru-RU" sz="2000" dirty="0"/>
              <a:t>компьютерных технологий»,</a:t>
            </a:r>
          </a:p>
          <a:p>
            <a:pPr algn="just"/>
            <a:r>
              <a:rPr lang="ru-RU" sz="2000" dirty="0"/>
              <a:t>г. Луганск</a:t>
            </a:r>
          </a:p>
        </p:txBody>
      </p:sp>
      <p:sp>
        <p:nvSpPr>
          <p:cNvPr id="7170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7172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1066800" cy="1066800"/>
          </a:xfrm>
          <a:prstGeom prst="rect">
            <a:avLst/>
          </a:prstGeom>
          <a:noFill/>
        </p:spPr>
      </p:pic>
      <p:sp>
        <p:nvSpPr>
          <p:cNvPr id="7174" name="AutoShape 6" descr="https://lkmpikt.org/wp-content/themes/brilliance/images/year/prof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176" name="AutoShape 8" descr="https://lkmpikt.org/wp-content/themes/brilliance/images/year/prof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178" name="AutoShape 10" descr="https://lkmpikt.org/wp-content/themes/brilliance/images/year/5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180" name="AutoShape 12" descr="https://lkmpikt.org/wp-content/themes/brilliance/images/year/5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927652"/>
            <a:ext cx="9782999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/>
              <a:t>Федеральные государственные образовательные стандарты </a:t>
            </a:r>
          </a:p>
          <a:p>
            <a:pPr algn="ctr"/>
            <a:r>
              <a:rPr lang="ru-RU" sz="2800" b="1" dirty="0"/>
              <a:t>третьего поколения: </a:t>
            </a:r>
          </a:p>
          <a:p>
            <a:pPr algn="ctr"/>
            <a:r>
              <a:rPr lang="ru-RU" sz="2800" b="1" dirty="0"/>
              <a:t>особенности образовательного процесса</a:t>
            </a:r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304800"/>
            <a:ext cx="11388001" cy="624927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/>
              <a:t>ФГОС 3 поколения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pic>
        <p:nvPicPr>
          <p:cNvPr id="27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19200" cy="1219200"/>
          </a:xfrm>
          <a:prstGeom prst="rect">
            <a:avLst/>
          </a:prstGeom>
          <a:noFill/>
        </p:spPr>
      </p:pic>
      <p:sp>
        <p:nvSpPr>
          <p:cNvPr id="29" name="object 11"/>
          <p:cNvSpPr/>
          <p:nvPr/>
        </p:nvSpPr>
        <p:spPr>
          <a:xfrm rot="5400000">
            <a:off x="6213229" y="-4265981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71061" y="1524000"/>
            <a:ext cx="1107871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6. Подчеркивается необходимость </a:t>
            </a:r>
            <a:r>
              <a:rPr lang="ru-RU" sz="2800" b="1" dirty="0"/>
              <a:t>формирования у обучающихся системных знаний</a:t>
            </a:r>
            <a:r>
              <a:rPr lang="ru-RU" sz="2800" dirty="0"/>
              <a:t> о Российской Федерации, ее месте в мире, исторической роли, территориальной целостности, культурном и технологическом развитии, вкладе страны в мировое научное наследие и формирование представлений о современной России, устремленной в будущее.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621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304800"/>
            <a:ext cx="11388001" cy="624927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/>
              <a:t>ФГОС 3 поколения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pic>
        <p:nvPicPr>
          <p:cNvPr id="27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19200" cy="1219200"/>
          </a:xfrm>
          <a:prstGeom prst="rect">
            <a:avLst/>
          </a:prstGeom>
          <a:noFill/>
        </p:spPr>
      </p:pic>
      <p:sp>
        <p:nvSpPr>
          <p:cNvPr id="29" name="object 11"/>
          <p:cNvSpPr/>
          <p:nvPr/>
        </p:nvSpPr>
        <p:spPr>
          <a:xfrm rot="5400000">
            <a:off x="6213229" y="-4265981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71061" y="1219200"/>
            <a:ext cx="1107871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/>
              <a:t>7. </a:t>
            </a:r>
            <a:r>
              <a:rPr lang="ru-RU" sz="2800" dirty="0"/>
              <a:t>Если в основу ФГОС ООО второго поколения был положен системно- </a:t>
            </a:r>
            <a:r>
              <a:rPr lang="ru-RU" sz="2800" dirty="0" err="1"/>
              <a:t>деятельностный</a:t>
            </a:r>
            <a:r>
              <a:rPr lang="ru-RU" sz="2800" dirty="0"/>
              <a:t> подход (</a:t>
            </a:r>
            <a:r>
              <a:rPr lang="ru-RU" sz="2800" b="1" dirty="0"/>
              <a:t>особенность требований, предъявляемых ФГОС ООО к достижению обучающимися личностных, метапредметных и предметных результатов)</a:t>
            </a:r>
            <a:r>
              <a:rPr lang="ru-RU" sz="2800" dirty="0"/>
              <a:t>, то в основе ФГОС ООО третьего поколения «</a:t>
            </a:r>
            <a:r>
              <a:rPr lang="ru-RU" sz="2800" i="1" dirty="0"/>
              <a:t>лежат </a:t>
            </a:r>
            <a:r>
              <a:rPr lang="ru-RU" sz="2800" b="1" i="1" dirty="0"/>
              <a:t>представления об уникальности личности</a:t>
            </a:r>
            <a:r>
              <a:rPr lang="ru-RU" sz="2800" i="1" dirty="0"/>
              <a:t> и индивидуальных возможностях каждого обучающегося и ученического сообщества в целом, о профессиональных качествах педагогических работников и руководителей Организаций, создающих условия для максимально полного обеспечения образовательных потребностей и интересов обучающихся в рамках единого образовательного пространства на территории Российской Федерации</a:t>
            </a:r>
            <a:r>
              <a:rPr lang="ru-RU" sz="2800" dirty="0"/>
              <a:t>».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300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304800"/>
            <a:ext cx="109728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/>
              <a:t>Новшество относительно применения образовательных технологий и средств обучения</a:t>
            </a:r>
          </a:p>
          <a:p>
            <a:pPr lvl="0" algn="ctr"/>
            <a:r>
              <a:rPr lang="ru-RU" sz="2400" b="1" dirty="0"/>
              <a:t> (провозглашены ФГОС ООО) </a:t>
            </a:r>
            <a:endParaRPr lang="ru-RU" sz="2400" dirty="0"/>
          </a:p>
          <a:p>
            <a:pPr algn="just"/>
            <a:r>
              <a:rPr lang="ru-RU" sz="2800" dirty="0"/>
              <a:t>            При реализации программы основного общего образования, в том числе адаптированной, Организация вправе применять: различные образовательные технологии, в том числе электронное обучение, дистанционные образовательные технологии; модульный принцип представления содержания указанной программы и построения учебных планов, использования соответствующих образовательных технологий. </a:t>
            </a:r>
          </a:p>
          <a:p>
            <a:pPr algn="just"/>
            <a:r>
              <a:rPr lang="ru-RU" sz="2800" dirty="0"/>
              <a:t>            Электронное обучение, дистанционные образовательные технологии, применяемые при обучении обучающихся с ОВЗ, должны предусматривать возможность приема и передачи информации в доступных для них формах.</a:t>
            </a:r>
          </a:p>
        </p:txBody>
      </p:sp>
    </p:spTree>
    <p:extLst>
      <p:ext uri="{BB962C8B-B14F-4D97-AF65-F5344CB8AC3E}">
        <p14:creationId xmlns:p14="http://schemas.microsoft.com/office/powerpoint/2010/main" val="1740202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304800"/>
            <a:ext cx="10972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  <a:p>
            <a:pPr algn="ctr"/>
            <a:r>
              <a:rPr lang="ru-RU" sz="2800" b="1" dirty="0"/>
              <a:t>ОБЯЗАТЕЛЬНЫЕ РАЗДЕЛЫ ПРОГРАММЫ, В ТОМ ЧИСЛЕ АДАПТИРОВАННОЙ:</a:t>
            </a:r>
          </a:p>
          <a:p>
            <a:pPr algn="ctr"/>
            <a:endParaRPr lang="ru-RU" sz="2800" b="1" dirty="0"/>
          </a:p>
          <a:p>
            <a:pPr marL="457200" indent="-457200">
              <a:buFont typeface="Wingdings" pitchFamily="2" charset="2"/>
              <a:buChar char="§"/>
            </a:pPr>
            <a:r>
              <a:rPr lang="ru-RU" sz="2800" b="1" dirty="0"/>
              <a:t>Целевой;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2800" b="1" dirty="0"/>
              <a:t>Содержательный;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2800" b="1" dirty="0"/>
              <a:t>Организационный.</a:t>
            </a:r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96513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9014" y="1447800"/>
            <a:ext cx="109728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800" b="1" dirty="0"/>
              <a:t>Целевой </a:t>
            </a:r>
            <a:r>
              <a:rPr lang="ru-RU" sz="2800" dirty="0"/>
              <a:t>должен включать:</a:t>
            </a:r>
          </a:p>
          <a:p>
            <a:pPr lvl="1" algn="ctr"/>
            <a:endParaRPr lang="ru-RU" sz="28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пояснительную записку (п. 31.1 ФГОС),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планируемые результаты освоения обучающимися программы ООО (п. 31.2 ФГОС),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систему оценки достижения планируемых результатов освоения программы ООО (п. 31.3 ФГОС);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ru-RU" sz="2800" dirty="0"/>
          </a:p>
          <a:p>
            <a:pPr marL="1200150" lvl="2" indent="-285750">
              <a:buFont typeface="Arial" pitchFamily="34" charset="0"/>
              <a:buChar char="•"/>
            </a:pPr>
            <a:endParaRPr lang="ru-RU" sz="1400" dirty="0"/>
          </a:p>
          <a:p>
            <a:pPr marL="1200150" lvl="2" indent="-285750">
              <a:buFont typeface="Arial" pitchFamily="34" charset="0"/>
              <a:buChar char="•"/>
            </a:pPr>
            <a:endParaRPr lang="ru-RU" sz="1400" dirty="0"/>
          </a:p>
          <a:p>
            <a:pPr marL="1200150" lvl="2" indent="-285750">
              <a:buFont typeface="Arial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96513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685800"/>
            <a:ext cx="109728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800" b="1" dirty="0"/>
              <a:t>Содержательный</a:t>
            </a:r>
            <a:r>
              <a:rPr lang="ru-RU" sz="2800" dirty="0"/>
              <a:t>, который включает следующие программы, ориентированные на достижение предметных, метапредметных и личностных результатов:</a:t>
            </a:r>
          </a:p>
          <a:p>
            <a:pPr lvl="1"/>
            <a:endParaRPr lang="ru-RU" sz="28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рабочие программы учебных предметов, учебных курсов (в том числе внеурочной деятельности), учебных модулей (п. 32.1 ФГОС);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программу формирования универсальных учебных действий у обучающихся (п. 32.2 ФГОС);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рабочую программу воспитания (п. 32.3 ФГОС);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программу	коррекционной	работы</a:t>
            </a:r>
          </a:p>
          <a:p>
            <a:pPr lvl="2"/>
            <a:r>
              <a:rPr lang="ru-RU" sz="2800" dirty="0"/>
              <a:t>(разрабатывается	при наличии в Организации обучающихся с ОВЗ) (п. 32.4 ФГОС);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ru-RU" sz="1400" dirty="0"/>
          </a:p>
          <a:p>
            <a:pPr marL="1200150" lvl="2" indent="-285750">
              <a:buFont typeface="Arial" pitchFamily="34" charset="0"/>
              <a:buChar char="•"/>
            </a:pPr>
            <a:endParaRPr lang="ru-RU" sz="1400" dirty="0"/>
          </a:p>
          <a:p>
            <a:pPr marL="1200150" lvl="2" indent="-285750">
              <a:buFont typeface="Arial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78588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304800"/>
            <a:ext cx="109728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800" b="1" dirty="0"/>
              <a:t>Организационный</a:t>
            </a:r>
            <a:r>
              <a:rPr lang="ru-RU" sz="2800" dirty="0"/>
              <a:t>, который включает:</a:t>
            </a:r>
          </a:p>
          <a:p>
            <a:pPr lvl="1" algn="ctr"/>
            <a:endParaRPr lang="ru-RU" sz="28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учебный план (п. 33.1 ФГОС);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план внеурочной деятельности (п. 33.2 ФГОС);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календарный учебный график (п. 33.3 ФГОС);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календарный план воспитательной работы, содержащий перечень событий и мероприятий воспитательной направленности, которые организуются и проводятся Организацией или в которых Организация принимает участие в учебном году или периоде обучения;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ru-RU" sz="2800" dirty="0"/>
              <a:t>характеристику условий реализации программы основного общего образования, в том числе адаптированной, в соответствии с требованиями ФГОС.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ru-RU" sz="1400" dirty="0"/>
          </a:p>
          <a:p>
            <a:pPr marL="1200150" lvl="2" indent="-285750">
              <a:buFont typeface="Arial" pitchFamily="34" charset="0"/>
              <a:buChar char="•"/>
            </a:pPr>
            <a:endParaRPr lang="ru-RU" sz="1400" dirty="0"/>
          </a:p>
          <a:p>
            <a:pPr marL="1200150" lvl="2" indent="-285750">
              <a:buFont typeface="Arial" pitchFamily="34" charset="0"/>
              <a:buChar char="•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19979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26393"/>
              </p:ext>
            </p:extLst>
          </p:nvPr>
        </p:nvGraphicFramePr>
        <p:xfrm>
          <a:off x="1295400" y="152400"/>
          <a:ext cx="9372600" cy="63801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8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7704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Предметные</a:t>
                      </a:r>
                      <a:r>
                        <a:rPr lang="ru-RU" sz="2000" spc="-30" dirty="0">
                          <a:effectLst/>
                        </a:rPr>
                        <a:t> </a:t>
                      </a:r>
                      <a:r>
                        <a:rPr lang="ru-RU" sz="2000" spc="-10" dirty="0">
                          <a:effectLst/>
                        </a:rPr>
                        <a:t>области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Учебные</a:t>
                      </a:r>
                      <a:r>
                        <a:rPr lang="ru-RU" sz="2000" spc="-20" dirty="0">
                          <a:effectLst/>
                        </a:rPr>
                        <a:t> </a:t>
                      </a:r>
                      <a:r>
                        <a:rPr lang="ru-RU" sz="2000" spc="-10" dirty="0">
                          <a:effectLst/>
                        </a:rPr>
                        <a:t>предметы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538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Русский</a:t>
                      </a:r>
                      <a:r>
                        <a:rPr lang="ru-RU" sz="2000" spc="-10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язык</a:t>
                      </a:r>
                      <a:r>
                        <a:rPr lang="ru-RU" sz="2000" spc="-5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и </a:t>
                      </a:r>
                      <a:r>
                        <a:rPr lang="ru-RU" sz="2000" spc="-10">
                          <a:effectLst/>
                        </a:rPr>
                        <a:t>литература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Русский</a:t>
                      </a:r>
                      <a:r>
                        <a:rPr lang="ru-RU" sz="2000" spc="-75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язык, </a:t>
                      </a:r>
                      <a:r>
                        <a:rPr lang="ru-RU" sz="2000" spc="-10">
                          <a:effectLst/>
                        </a:rPr>
                        <a:t>Литература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671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Родной</a:t>
                      </a:r>
                      <a:r>
                        <a:rPr lang="ru-RU" sz="2000" spc="-1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язык</a:t>
                      </a:r>
                      <a:r>
                        <a:rPr lang="ru-RU" sz="2000" spc="-1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и</a:t>
                      </a:r>
                      <a:r>
                        <a:rPr lang="ru-RU" sz="2000" spc="-10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родная</a:t>
                      </a:r>
                      <a:r>
                        <a:rPr lang="ru-RU" sz="2000" spc="-10" dirty="0">
                          <a:effectLst/>
                        </a:rPr>
                        <a:t> литература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Родной язык и (или) государственный язык</a:t>
                      </a:r>
                      <a:r>
                        <a:rPr lang="ru-RU" sz="2000" spc="-65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республики</a:t>
                      </a:r>
                      <a:r>
                        <a:rPr lang="ru-RU" sz="2000" spc="-65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Российской</a:t>
                      </a:r>
                      <a:r>
                        <a:rPr lang="ru-RU" sz="2000" spc="-65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Федерации, Родная литература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024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Иностранные</a:t>
                      </a:r>
                      <a:r>
                        <a:rPr lang="ru-RU" sz="2000" spc="-25" dirty="0">
                          <a:effectLst/>
                        </a:rPr>
                        <a:t> </a:t>
                      </a:r>
                      <a:r>
                        <a:rPr lang="ru-RU" sz="2000" spc="-10" dirty="0">
                          <a:effectLst/>
                        </a:rPr>
                        <a:t>языки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Иностранный</a:t>
                      </a:r>
                      <a:r>
                        <a:rPr lang="ru-RU" sz="2000" spc="-20" dirty="0">
                          <a:effectLst/>
                        </a:rPr>
                        <a:t> </a:t>
                      </a:r>
                      <a:r>
                        <a:rPr lang="ru-RU" sz="2000" spc="-10" dirty="0">
                          <a:effectLst/>
                        </a:rPr>
                        <a:t>язык,</a:t>
                      </a:r>
                      <a:endParaRPr lang="ru-RU" sz="2000" dirty="0">
                        <a:effectLst/>
                      </a:endParaRPr>
                    </a:p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Второй</a:t>
                      </a:r>
                      <a:r>
                        <a:rPr lang="ru-RU" sz="2000" spc="-2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иностранный</a:t>
                      </a:r>
                      <a:r>
                        <a:rPr lang="ru-RU" sz="2000" spc="-25" dirty="0">
                          <a:effectLst/>
                        </a:rPr>
                        <a:t> </a:t>
                      </a:r>
                      <a:r>
                        <a:rPr lang="ru-RU" sz="2000" spc="-20" dirty="0">
                          <a:effectLst/>
                        </a:rPr>
                        <a:t>язык*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742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Математика</a:t>
                      </a:r>
                      <a:r>
                        <a:rPr lang="ru-RU" sz="2000" spc="-15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и</a:t>
                      </a:r>
                      <a:r>
                        <a:rPr lang="ru-RU" sz="2000" spc="-5">
                          <a:effectLst/>
                        </a:rPr>
                        <a:t> </a:t>
                      </a:r>
                      <a:r>
                        <a:rPr lang="ru-RU" sz="2000" spc="-10">
                          <a:effectLst/>
                        </a:rPr>
                        <a:t>информатика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spc="-10" dirty="0">
                          <a:effectLst/>
                        </a:rPr>
                        <a:t>Математика, Информатика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6883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Общественно-научные</a:t>
                      </a:r>
                      <a:r>
                        <a:rPr lang="ru-RU" sz="2000" spc="-45">
                          <a:effectLst/>
                        </a:rPr>
                        <a:t> </a:t>
                      </a:r>
                      <a:r>
                        <a:rPr lang="ru-RU" sz="2000" spc="-10">
                          <a:effectLst/>
                        </a:rPr>
                        <a:t>предметы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spc="-10">
                          <a:effectLst/>
                        </a:rPr>
                        <a:t>История,</a:t>
                      </a:r>
                      <a:endParaRPr lang="ru-RU" sz="2000">
                        <a:effectLst/>
                      </a:endParaRPr>
                    </a:p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spc="-10">
                          <a:effectLst/>
                        </a:rPr>
                        <a:t>Обществознание, География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7481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Естественнонаучные</a:t>
                      </a:r>
                      <a:r>
                        <a:rPr lang="ru-RU" sz="2000" spc="-60">
                          <a:effectLst/>
                        </a:rPr>
                        <a:t> </a:t>
                      </a:r>
                      <a:r>
                        <a:rPr lang="ru-RU" sz="2000" spc="-10">
                          <a:effectLst/>
                        </a:rPr>
                        <a:t>предметы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spc="-10">
                          <a:effectLst/>
                        </a:rPr>
                        <a:t>Физика, Химия, Биология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9253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Основы</a:t>
                      </a:r>
                      <a:r>
                        <a:rPr lang="ru-RU" sz="2000" spc="-75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духовно-нравственной</a:t>
                      </a:r>
                      <a:r>
                        <a:rPr lang="ru-RU" sz="2000" spc="-75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культуры народов России**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 algn="ctr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spc="-50">
                          <a:effectLst/>
                        </a:rPr>
                        <a:t>-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3538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spc="-10">
                          <a:effectLst/>
                        </a:rPr>
                        <a:t>Искусство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Изобразительное</a:t>
                      </a:r>
                      <a:r>
                        <a:rPr lang="ru-RU" sz="2000" spc="-75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искусство, </a:t>
                      </a:r>
                      <a:r>
                        <a:rPr lang="ru-RU" sz="2000" spc="-10">
                          <a:effectLst/>
                        </a:rPr>
                        <a:t>Музыка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603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spc="-10">
                          <a:effectLst/>
                        </a:rPr>
                        <a:t>Технология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spc="-10">
                          <a:effectLst/>
                        </a:rPr>
                        <a:t>Технология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603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Физическая</a:t>
                      </a:r>
                      <a:r>
                        <a:rPr lang="ru-RU" sz="2000" spc="-25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культура</a:t>
                      </a:r>
                      <a:r>
                        <a:rPr lang="ru-RU" sz="2000" spc="-20">
                          <a:effectLst/>
                        </a:rPr>
                        <a:t> </a:t>
                      </a:r>
                      <a:r>
                        <a:rPr lang="ru-RU" sz="2000">
                          <a:effectLst/>
                        </a:rPr>
                        <a:t>и</a:t>
                      </a:r>
                      <a:r>
                        <a:rPr lang="ru-RU" sz="2000" spc="-20">
                          <a:effectLst/>
                        </a:rPr>
                        <a:t> </a:t>
                      </a:r>
                      <a:r>
                        <a:rPr lang="ru-RU" sz="2000" spc="-10">
                          <a:effectLst/>
                        </a:rPr>
                        <a:t>основы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Физическая</a:t>
                      </a:r>
                      <a:r>
                        <a:rPr lang="ru-RU" sz="2000" spc="-25">
                          <a:effectLst/>
                        </a:rPr>
                        <a:t> </a:t>
                      </a:r>
                      <a:r>
                        <a:rPr lang="ru-RU" sz="2000" spc="-10">
                          <a:effectLst/>
                        </a:rPr>
                        <a:t>культура,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835"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безопасности</a:t>
                      </a:r>
                      <a:r>
                        <a:rPr lang="ru-RU" sz="2000" spc="-25">
                          <a:effectLst/>
                        </a:rPr>
                        <a:t> </a:t>
                      </a:r>
                      <a:r>
                        <a:rPr lang="ru-RU" sz="2000" spc="-10">
                          <a:effectLst/>
                        </a:rPr>
                        <a:t>жизнедеятельности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indent="27051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Основы</a:t>
                      </a:r>
                      <a:r>
                        <a:rPr lang="ru-RU" sz="2000" spc="-2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безопасности</a:t>
                      </a:r>
                      <a:r>
                        <a:rPr lang="ru-RU" sz="2000" spc="-15" dirty="0">
                          <a:effectLst/>
                        </a:rPr>
                        <a:t> </a:t>
                      </a:r>
                      <a:r>
                        <a:rPr lang="ru-RU" sz="2000" spc="-10" dirty="0">
                          <a:effectLst/>
                        </a:rPr>
                        <a:t>жизнедеятельности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206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04800"/>
            <a:ext cx="11658600" cy="62484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800" dirty="0"/>
              <a:t>Примерные рабочие программы по предметам обязательной части учебного плана доступны педагогам посредством портала Единого содержания	общего образования  </a:t>
            </a:r>
            <a:r>
              <a:rPr lang="ru-RU" sz="3800" dirty="0">
                <a:hlinkClick r:id="rId2"/>
              </a:rPr>
              <a:t>https://edsoo.ru/Primernie_rabochie_progra.htm</a:t>
            </a:r>
            <a:r>
              <a:rPr lang="ru-RU" sz="3800" dirty="0"/>
              <a:t>, а также реестра примерных основных общеобразовательных программ </a:t>
            </a:r>
            <a:r>
              <a:rPr lang="ru-RU" sz="3800" dirty="0">
                <a:hlinkClick r:id="rId3"/>
              </a:rPr>
              <a:t>https://fgosreestr.ru</a:t>
            </a:r>
            <a:endParaRPr lang="ru-RU" sz="3800" dirty="0"/>
          </a:p>
          <a:p>
            <a:pPr marL="0" indent="0" algn="just">
              <a:buNone/>
            </a:pPr>
            <a:endParaRPr lang="ru-RU" sz="3800" dirty="0"/>
          </a:p>
          <a:p>
            <a:pPr algn="just"/>
            <a:r>
              <a:rPr lang="ru-RU" sz="3800" dirty="0"/>
              <a:t>На портале Единого содержания общего образования действует конструктор рабочих программ - удобный бесплатный онлайн-сервис для индивидуализации примерных рабочих программ по учебным предметам: </a:t>
            </a:r>
            <a:r>
              <a:rPr lang="ru-RU" sz="3800" dirty="0">
                <a:hlinkClick r:id="rId4"/>
              </a:rPr>
              <a:t>https://edsoo.ru/constructor/</a:t>
            </a:r>
            <a:endParaRPr lang="ru-RU" sz="3800" dirty="0"/>
          </a:p>
          <a:p>
            <a:pPr algn="just"/>
            <a:r>
              <a:rPr lang="ru-RU" sz="3800" dirty="0"/>
              <a:t>В помощь учителю разработаны и размещены в свободном доступе методические </a:t>
            </a:r>
            <a:r>
              <a:rPr lang="ru-RU" sz="3800" dirty="0" err="1"/>
              <a:t>видеоуроки</a:t>
            </a:r>
            <a:r>
              <a:rPr lang="ru-RU" sz="3800" dirty="0"/>
              <a:t> для педагогов, разработанные в соответствии с обновленным	ФГОС основного	общего	образования:</a:t>
            </a:r>
          </a:p>
          <a:p>
            <a:pPr marL="0" indent="0" algn="just">
              <a:buNone/>
            </a:pPr>
            <a:r>
              <a:rPr lang="ru-RU" sz="3800" dirty="0"/>
              <a:t>      </a:t>
            </a:r>
            <a:r>
              <a:rPr lang="ru-RU" sz="3800" dirty="0">
                <a:hlinkClick r:id="rId5"/>
              </a:rPr>
              <a:t>https://edsoo.ru/Metodicheskie_videouroki.htm</a:t>
            </a:r>
            <a:endParaRPr lang="ru-RU" sz="3800" dirty="0"/>
          </a:p>
          <a:p>
            <a:pPr marL="0" indent="0" algn="just">
              <a:buNone/>
            </a:pPr>
            <a:endParaRPr lang="ru-RU" sz="3800" dirty="0"/>
          </a:p>
          <a:p>
            <a:pPr algn="just"/>
            <a:r>
              <a:rPr lang="ru-RU" sz="3800" dirty="0"/>
              <a:t>Кроме того, разработаны и размещены в свободном доступе учебные пособия, посвященные актуальным вопросам обновления предметного содержания по основным предметным областям ФГОС ООО: </a:t>
            </a:r>
            <a:r>
              <a:rPr lang="ru-RU" sz="3800" u="sng" dirty="0">
                <a:hlinkClick r:id="rId6"/>
              </a:rPr>
              <a:t>https://edsoo.ru/Metodicheskie_posobiya_i_v.htm</a:t>
            </a:r>
            <a:r>
              <a:rPr lang="ru-RU" sz="3800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208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209800"/>
            <a:ext cx="10515600" cy="1325563"/>
          </a:xfrm>
        </p:spPr>
        <p:txBody>
          <a:bodyPr/>
          <a:lstStyle/>
          <a:p>
            <a:r>
              <a:rPr lang="ru-RU" i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9938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1600200"/>
            <a:ext cx="10972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                 </a:t>
            </a:r>
            <a:r>
              <a:rPr lang="ru-RU" sz="3200" dirty="0"/>
              <a:t>31 мая 2021 года Приказом Министерства просвещения РФ № 287 </a:t>
            </a:r>
          </a:p>
          <a:p>
            <a:pPr algn="ctr"/>
            <a:r>
              <a:rPr lang="ru-RU" sz="3200" dirty="0"/>
              <a:t>утвержден</a:t>
            </a:r>
          </a:p>
          <a:p>
            <a:pPr algn="ctr"/>
            <a:r>
              <a:rPr lang="ru-RU" sz="3200" dirty="0"/>
              <a:t> федеральный государственный образовательный стандарт основного общего образования (ФГОС ООО), </a:t>
            </a:r>
          </a:p>
          <a:p>
            <a:pPr algn="ctr"/>
            <a:r>
              <a:rPr lang="ru-RU" sz="3200" dirty="0"/>
              <a:t>который вступил в силу 01 сентября 2022 года.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685800"/>
            <a:ext cx="109728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В соответствии с Федеральным законом № 273-ФЗ </a:t>
            </a:r>
          </a:p>
          <a:p>
            <a:pPr algn="ctr"/>
            <a:r>
              <a:rPr lang="ru-RU" sz="2800" dirty="0"/>
              <a:t>Федеральный государственный образовательный стандарт – это «совокупность обязательных требований к образованию определенного уровня и (или) к профессии, специальности и направлению подготовки, утвержденных в зависимости от уровня образования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образования, или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высшего образования».</a:t>
            </a:r>
          </a:p>
        </p:txBody>
      </p:sp>
    </p:spTree>
    <p:extLst>
      <p:ext uri="{BB962C8B-B14F-4D97-AF65-F5344CB8AC3E}">
        <p14:creationId xmlns:p14="http://schemas.microsoft.com/office/powerpoint/2010/main" val="300124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" y="151852"/>
            <a:ext cx="12039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hlinkClick r:id="rId2"/>
              </a:rPr>
              <a:t>ФГОС дошкольного образования</a:t>
            </a:r>
            <a:endParaRPr lang="ru-RU" sz="2400" u="sng" dirty="0"/>
          </a:p>
          <a:p>
            <a:r>
              <a:rPr lang="ru-RU" sz="2400" u="sng" dirty="0">
                <a:hlinkClick r:id="rId3"/>
              </a:rPr>
              <a:t>ФГОС начального общего образования (1 — 4 </a:t>
            </a:r>
            <a:r>
              <a:rPr lang="ru-RU" sz="2400" u="sng" dirty="0" err="1">
                <a:hlinkClick r:id="rId3"/>
              </a:rPr>
              <a:t>кл</a:t>
            </a:r>
            <a:r>
              <a:rPr lang="ru-RU" sz="2400" u="sng" dirty="0">
                <a:hlinkClick r:id="rId3"/>
              </a:rPr>
              <a:t>.)</a:t>
            </a:r>
            <a:endParaRPr lang="ru-RU" sz="2400" u="sng" dirty="0"/>
          </a:p>
          <a:p>
            <a:r>
              <a:rPr lang="ru-RU" sz="2400" u="sng" dirty="0">
                <a:hlinkClick r:id="rId4"/>
              </a:rPr>
              <a:t>ФГОС основного общего образования (5 — 9 </a:t>
            </a:r>
            <a:r>
              <a:rPr lang="ru-RU" sz="2400" u="sng" dirty="0" err="1">
                <a:hlinkClick r:id="rId4"/>
              </a:rPr>
              <a:t>кл</a:t>
            </a:r>
            <a:r>
              <a:rPr lang="ru-RU" sz="2400" u="sng" dirty="0">
                <a:hlinkClick r:id="rId4"/>
              </a:rPr>
              <a:t>.)</a:t>
            </a:r>
            <a:endParaRPr lang="ru-RU" sz="2400" u="sng" dirty="0"/>
          </a:p>
          <a:p>
            <a:r>
              <a:rPr lang="ru-RU" sz="2400" u="sng" dirty="0">
                <a:hlinkClick r:id="rId5"/>
              </a:rPr>
              <a:t>ФГОС среднего общего образования (10 — 11 </a:t>
            </a:r>
            <a:r>
              <a:rPr lang="ru-RU" sz="2400" u="sng" dirty="0" err="1">
                <a:hlinkClick r:id="rId5"/>
              </a:rPr>
              <a:t>кл</a:t>
            </a:r>
            <a:r>
              <a:rPr lang="ru-RU" sz="2400" u="sng" dirty="0">
                <a:hlinkClick r:id="rId5"/>
              </a:rPr>
              <a:t>.)</a:t>
            </a:r>
            <a:endParaRPr lang="ru-RU" sz="2400" u="sng" dirty="0"/>
          </a:p>
          <a:p>
            <a:r>
              <a:rPr lang="ru-RU" sz="2400" u="sng" dirty="0">
                <a:hlinkClick r:id="rId6"/>
              </a:rPr>
              <a:t>Стандарт образования обучающихся с умственной отсталостью (интеллектуальными нарушениями)</a:t>
            </a:r>
            <a:endParaRPr lang="ru-RU" sz="2400" u="sng" dirty="0"/>
          </a:p>
          <a:p>
            <a:r>
              <a:rPr lang="ru-RU" sz="2400" u="sng" dirty="0">
                <a:hlinkClick r:id="rId7"/>
              </a:rPr>
              <a:t>Стандарт начального общего образования обучающихся с ограниченными возможностями здоровья</a:t>
            </a:r>
            <a:endParaRPr lang="ru-RU" sz="2400" u="sng" dirty="0"/>
          </a:p>
          <a:p>
            <a:r>
              <a:rPr lang="ru-RU" sz="2400" u="sng" dirty="0">
                <a:hlinkClick r:id="rId8"/>
              </a:rPr>
              <a:t>ФГОС среднего профессионального образования</a:t>
            </a:r>
            <a:endParaRPr lang="ru-RU" sz="2400" u="sng" dirty="0"/>
          </a:p>
          <a:p>
            <a:r>
              <a:rPr lang="ru-RU" sz="2400" u="sng" dirty="0">
                <a:hlinkClick r:id="rId9"/>
              </a:rPr>
              <a:t>ФГОС высшего образования по направлениям подготовки </a:t>
            </a:r>
            <a:r>
              <a:rPr lang="ru-RU" sz="2400" u="sng" dirty="0" err="1">
                <a:hlinkClick r:id="rId9"/>
              </a:rPr>
              <a:t>бакалавриата</a:t>
            </a:r>
            <a:endParaRPr lang="ru-RU" sz="2400" u="sng" dirty="0"/>
          </a:p>
          <a:p>
            <a:r>
              <a:rPr lang="ru-RU" sz="2400" u="sng" dirty="0">
                <a:hlinkClick r:id="rId10"/>
              </a:rPr>
              <a:t>ФГОС высшего образования по направлениям подготовки </a:t>
            </a:r>
            <a:r>
              <a:rPr lang="ru-RU" sz="2400" u="sng" dirty="0" err="1">
                <a:hlinkClick r:id="rId10"/>
              </a:rPr>
              <a:t>специалитета</a:t>
            </a:r>
            <a:endParaRPr lang="ru-RU" sz="2400" u="sng" dirty="0"/>
          </a:p>
          <a:p>
            <a:r>
              <a:rPr lang="ru-RU" sz="2400" u="sng" dirty="0">
                <a:hlinkClick r:id="rId11"/>
              </a:rPr>
              <a:t>ФГОС высшего образования по направлениям подготовки магистров</a:t>
            </a:r>
            <a:endParaRPr lang="ru-RU" sz="2400" u="sng" dirty="0"/>
          </a:p>
          <a:p>
            <a:r>
              <a:rPr lang="ru-RU" sz="2400" u="sng" dirty="0">
                <a:hlinkClick r:id="rId12"/>
              </a:rPr>
              <a:t>ФГОС высшего образования по направлениям подготовки кадров высшей квалификации в аспирантуре</a:t>
            </a:r>
            <a:endParaRPr lang="ru-RU" sz="2400" u="sng" dirty="0"/>
          </a:p>
          <a:p>
            <a:r>
              <a:rPr lang="ru-RU" sz="2400" u="sng" dirty="0">
                <a:hlinkClick r:id="rId13"/>
              </a:rPr>
              <a:t>ФГОС высшего образования по направлениям подготовки кадров высшей квалификации по программам ординатуры</a:t>
            </a:r>
            <a:endParaRPr lang="ru-RU" sz="2400" u="sng" dirty="0"/>
          </a:p>
          <a:p>
            <a:r>
              <a:rPr lang="ru-RU" sz="2400" u="sng" dirty="0">
                <a:hlinkClick r:id="rId14"/>
              </a:rPr>
              <a:t>ФГОС высшего образования по направлениям подготовки кадров высшей квалификации по программам </a:t>
            </a:r>
            <a:r>
              <a:rPr lang="ru-RU" sz="2400" u="sng" dirty="0" err="1">
                <a:hlinkClick r:id="rId14"/>
              </a:rPr>
              <a:t>ассистентуры</a:t>
            </a:r>
            <a:r>
              <a:rPr lang="ru-RU" sz="2400" u="sng" dirty="0">
                <a:hlinkClick r:id="rId14"/>
              </a:rPr>
              <a:t>-стажировки</a:t>
            </a:r>
            <a:endParaRPr lang="ru-RU" sz="2400" u="sng" dirty="0"/>
          </a:p>
        </p:txBody>
      </p:sp>
    </p:spTree>
    <p:extLst>
      <p:ext uri="{BB962C8B-B14F-4D97-AF65-F5344CB8AC3E}">
        <p14:creationId xmlns:p14="http://schemas.microsoft.com/office/powerpoint/2010/main" val="174020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90600" y="1447800"/>
            <a:ext cx="10972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ФГОС третьего поколения содержит требования:</a:t>
            </a:r>
          </a:p>
          <a:p>
            <a:endParaRPr lang="ru-RU" sz="2800" dirty="0"/>
          </a:p>
          <a:p>
            <a:pPr marL="457200" lvl="0" indent="-457200">
              <a:buFont typeface="Wingdings" pitchFamily="2" charset="2"/>
              <a:buChar char="§"/>
            </a:pPr>
            <a:r>
              <a:rPr lang="ru-RU" sz="2800" dirty="0"/>
              <a:t>к структуре программы основного общего образования,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ru-RU" sz="2800" dirty="0"/>
              <a:t>к условиям реализации программы основного общего образования,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ru-RU" sz="2800" dirty="0"/>
              <a:t>к результатам освоения программы основного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74020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88715" y="990600"/>
            <a:ext cx="5546085" cy="5263456"/>
          </a:xfrm>
          <a:custGeom>
            <a:avLst/>
            <a:gdLst/>
            <a:ahLst/>
            <a:cxnLst/>
            <a:rect l="l" t="t" r="r" b="b"/>
            <a:pathLst>
              <a:path w="3311525" h="4749165">
                <a:moveTo>
                  <a:pt x="2785859" y="0"/>
                </a:moveTo>
                <a:lnTo>
                  <a:pt x="525284" y="0"/>
                </a:lnTo>
                <a:lnTo>
                  <a:pt x="477473" y="2146"/>
                </a:lnTo>
                <a:lnTo>
                  <a:pt x="430864" y="8463"/>
                </a:lnTo>
                <a:lnTo>
                  <a:pt x="385643" y="18765"/>
                </a:lnTo>
                <a:lnTo>
                  <a:pt x="341996" y="32865"/>
                </a:lnTo>
                <a:lnTo>
                  <a:pt x="300107" y="50580"/>
                </a:lnTo>
                <a:lnTo>
                  <a:pt x="260163" y="71722"/>
                </a:lnTo>
                <a:lnTo>
                  <a:pt x="222349" y="96106"/>
                </a:lnTo>
                <a:lnTo>
                  <a:pt x="186850" y="123547"/>
                </a:lnTo>
                <a:lnTo>
                  <a:pt x="153852" y="153860"/>
                </a:lnTo>
                <a:lnTo>
                  <a:pt x="123540" y="186858"/>
                </a:lnTo>
                <a:lnTo>
                  <a:pt x="96100" y="222357"/>
                </a:lnTo>
                <a:lnTo>
                  <a:pt x="71716" y="260171"/>
                </a:lnTo>
                <a:lnTo>
                  <a:pt x="50576" y="300113"/>
                </a:lnTo>
                <a:lnTo>
                  <a:pt x="32863" y="342000"/>
                </a:lnTo>
                <a:lnTo>
                  <a:pt x="18763" y="385644"/>
                </a:lnTo>
                <a:lnTo>
                  <a:pt x="8463" y="430862"/>
                </a:lnTo>
                <a:lnTo>
                  <a:pt x="2146" y="477466"/>
                </a:lnTo>
                <a:lnTo>
                  <a:pt x="0" y="525272"/>
                </a:lnTo>
                <a:lnTo>
                  <a:pt x="0" y="4223626"/>
                </a:lnTo>
                <a:lnTo>
                  <a:pt x="2146" y="4271437"/>
                </a:lnTo>
                <a:lnTo>
                  <a:pt x="8463" y="4318046"/>
                </a:lnTo>
                <a:lnTo>
                  <a:pt x="18763" y="4363267"/>
                </a:lnTo>
                <a:lnTo>
                  <a:pt x="32863" y="4406914"/>
                </a:lnTo>
                <a:lnTo>
                  <a:pt x="50576" y="4448803"/>
                </a:lnTo>
                <a:lnTo>
                  <a:pt x="71716" y="4488747"/>
                </a:lnTo>
                <a:lnTo>
                  <a:pt x="96100" y="4526561"/>
                </a:lnTo>
                <a:lnTo>
                  <a:pt x="123540" y="4562060"/>
                </a:lnTo>
                <a:lnTo>
                  <a:pt x="153852" y="4595058"/>
                </a:lnTo>
                <a:lnTo>
                  <a:pt x="186850" y="4625370"/>
                </a:lnTo>
                <a:lnTo>
                  <a:pt x="222349" y="4652810"/>
                </a:lnTo>
                <a:lnTo>
                  <a:pt x="260163" y="4677194"/>
                </a:lnTo>
                <a:lnTo>
                  <a:pt x="300107" y="4698334"/>
                </a:lnTo>
                <a:lnTo>
                  <a:pt x="341996" y="4716047"/>
                </a:lnTo>
                <a:lnTo>
                  <a:pt x="385643" y="4730147"/>
                </a:lnTo>
                <a:lnTo>
                  <a:pt x="430864" y="4740447"/>
                </a:lnTo>
                <a:lnTo>
                  <a:pt x="477473" y="4746764"/>
                </a:lnTo>
                <a:lnTo>
                  <a:pt x="525284" y="4748911"/>
                </a:lnTo>
                <a:lnTo>
                  <a:pt x="2785859" y="4748911"/>
                </a:lnTo>
                <a:lnTo>
                  <a:pt x="2833685" y="4746764"/>
                </a:lnTo>
                <a:lnTo>
                  <a:pt x="2880307" y="4740447"/>
                </a:lnTo>
                <a:lnTo>
                  <a:pt x="2925539" y="4730147"/>
                </a:lnTo>
                <a:lnTo>
                  <a:pt x="2969198" y="4716047"/>
                </a:lnTo>
                <a:lnTo>
                  <a:pt x="3011096" y="4698334"/>
                </a:lnTo>
                <a:lnTo>
                  <a:pt x="3051049" y="4677194"/>
                </a:lnTo>
                <a:lnTo>
                  <a:pt x="3088871" y="4652810"/>
                </a:lnTo>
                <a:lnTo>
                  <a:pt x="3124377" y="4625370"/>
                </a:lnTo>
                <a:lnTo>
                  <a:pt x="3157381" y="4595058"/>
                </a:lnTo>
                <a:lnTo>
                  <a:pt x="3187699" y="4562060"/>
                </a:lnTo>
                <a:lnTo>
                  <a:pt x="3215144" y="4526561"/>
                </a:lnTo>
                <a:lnTo>
                  <a:pt x="3239531" y="4488747"/>
                </a:lnTo>
                <a:lnTo>
                  <a:pt x="3260675" y="4448803"/>
                </a:lnTo>
                <a:lnTo>
                  <a:pt x="3278390" y="4406914"/>
                </a:lnTo>
                <a:lnTo>
                  <a:pt x="3292492" y="4363267"/>
                </a:lnTo>
                <a:lnTo>
                  <a:pt x="3302794" y="4318046"/>
                </a:lnTo>
                <a:lnTo>
                  <a:pt x="3309111" y="4271437"/>
                </a:lnTo>
                <a:lnTo>
                  <a:pt x="3311258" y="4223626"/>
                </a:lnTo>
                <a:lnTo>
                  <a:pt x="3311258" y="525272"/>
                </a:lnTo>
                <a:lnTo>
                  <a:pt x="3309111" y="477466"/>
                </a:lnTo>
                <a:lnTo>
                  <a:pt x="3302794" y="430862"/>
                </a:lnTo>
                <a:lnTo>
                  <a:pt x="3292492" y="385644"/>
                </a:lnTo>
                <a:lnTo>
                  <a:pt x="3278390" y="342000"/>
                </a:lnTo>
                <a:lnTo>
                  <a:pt x="3260675" y="300113"/>
                </a:lnTo>
                <a:lnTo>
                  <a:pt x="3239531" y="260171"/>
                </a:lnTo>
                <a:lnTo>
                  <a:pt x="3215144" y="222357"/>
                </a:lnTo>
                <a:lnTo>
                  <a:pt x="3187699" y="186858"/>
                </a:lnTo>
                <a:lnTo>
                  <a:pt x="3157381" y="153860"/>
                </a:lnTo>
                <a:lnTo>
                  <a:pt x="3124377" y="123547"/>
                </a:lnTo>
                <a:lnTo>
                  <a:pt x="3088871" y="96106"/>
                </a:lnTo>
                <a:lnTo>
                  <a:pt x="3051049" y="71722"/>
                </a:lnTo>
                <a:lnTo>
                  <a:pt x="3011096" y="50580"/>
                </a:lnTo>
                <a:lnTo>
                  <a:pt x="2969198" y="32865"/>
                </a:lnTo>
                <a:lnTo>
                  <a:pt x="2925539" y="18765"/>
                </a:lnTo>
                <a:lnTo>
                  <a:pt x="2880307" y="8463"/>
                </a:lnTo>
                <a:lnTo>
                  <a:pt x="2833685" y="2146"/>
                </a:lnTo>
                <a:lnTo>
                  <a:pt x="2785859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endParaRPr lang="ru-RU" b="1" dirty="0"/>
          </a:p>
          <a:p>
            <a:pPr algn="ctr"/>
            <a:r>
              <a:rPr lang="ru-RU" sz="2000" b="1" dirty="0"/>
              <a:t>ФГОС  3 поколения</a:t>
            </a:r>
          </a:p>
          <a:p>
            <a:pPr algn="ctr"/>
            <a:endParaRPr lang="ru-RU" sz="2000" b="1" dirty="0"/>
          </a:p>
        </p:txBody>
      </p:sp>
      <p:sp>
        <p:nvSpPr>
          <p:cNvPr id="11" name="object 11"/>
          <p:cNvSpPr/>
          <p:nvPr/>
        </p:nvSpPr>
        <p:spPr>
          <a:xfrm flipH="1">
            <a:off x="5638800" y="1715203"/>
            <a:ext cx="45719" cy="4538853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600" y="990600"/>
            <a:ext cx="5257800" cy="5410200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endParaRPr lang="ru-RU" sz="2000" b="1" dirty="0"/>
          </a:p>
          <a:p>
            <a:pPr algn="ctr"/>
            <a:r>
              <a:rPr lang="ru-RU" sz="2000" b="1" dirty="0"/>
              <a:t>ФГОС 2 поколения</a:t>
            </a:r>
          </a:p>
          <a:p>
            <a:pPr algn="ctr"/>
            <a:endParaRPr lang="ru-RU" sz="2000" dirty="0"/>
          </a:p>
          <a:p>
            <a:pPr algn="ctr"/>
            <a:r>
              <a:rPr lang="ru-RU" sz="2400" b="1" dirty="0"/>
              <a:t>направлен на обеспечение </a:t>
            </a:r>
          </a:p>
          <a:p>
            <a:pPr algn="ctr"/>
            <a:r>
              <a:rPr lang="ru-RU" sz="2400" dirty="0"/>
              <a:t>формирования российской гражданской идентичности обучающихся, единства образовательного пространства Российской Федерации; </a:t>
            </a:r>
          </a:p>
          <a:p>
            <a:pPr algn="ctr"/>
            <a:r>
              <a:rPr lang="ru-RU" sz="2400" dirty="0"/>
              <a:t>сохранения и развития культурного разнообразия и языкового наследия многонационального народа Российской Федерации; доступности получения качественного основного общего образования и т.д.</a:t>
            </a:r>
            <a:endParaRPr sz="2400" b="1" dirty="0"/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pic>
        <p:nvPicPr>
          <p:cNvPr id="27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19200" cy="1219200"/>
          </a:xfrm>
          <a:prstGeom prst="rect">
            <a:avLst/>
          </a:prstGeom>
          <a:noFill/>
        </p:spPr>
      </p:pic>
      <p:sp>
        <p:nvSpPr>
          <p:cNvPr id="29" name="object 11"/>
          <p:cNvSpPr/>
          <p:nvPr/>
        </p:nvSpPr>
        <p:spPr>
          <a:xfrm rot="5400000">
            <a:off x="6078651" y="-3286709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6934200" y="2076414"/>
            <a:ext cx="3581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1. обеспечивает </a:t>
            </a:r>
            <a:r>
              <a:rPr lang="ru-RU" sz="3200" dirty="0"/>
              <a:t>выполнение и осуществление указанного в </a:t>
            </a:r>
            <a:r>
              <a:rPr lang="ru-RU" sz="3200" dirty="0" err="1"/>
              <a:t>ФГОСе</a:t>
            </a:r>
            <a:r>
              <a:rPr lang="ru-RU" sz="3200" dirty="0"/>
              <a:t> 2 поколения и даже в гораздо большем объеме.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456323"/>
            <a:ext cx="11388001" cy="624927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/>
              <a:t>ФГОС 3 поколения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pic>
        <p:nvPicPr>
          <p:cNvPr id="27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19200" cy="1219200"/>
          </a:xfrm>
          <a:prstGeom prst="rect">
            <a:avLst/>
          </a:prstGeom>
          <a:noFill/>
        </p:spPr>
      </p:pic>
      <p:sp>
        <p:nvSpPr>
          <p:cNvPr id="29" name="object 11"/>
          <p:cNvSpPr/>
          <p:nvPr/>
        </p:nvSpPr>
        <p:spPr>
          <a:xfrm rot="5400000">
            <a:off x="6221112" y="-3896090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71061" y="1369363"/>
            <a:ext cx="1107871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2. </a:t>
            </a:r>
            <a:r>
              <a:rPr lang="ru-RU" sz="2800" b="1" dirty="0"/>
              <a:t>Особый акцент на воспитании</a:t>
            </a:r>
            <a:r>
              <a:rPr lang="ru-RU" sz="2800" dirty="0"/>
              <a:t>, социализации обучающихся, развитии их личностных качеств, необходимых для решения повседневных и нетиповых задач с целью адекватной ориентации в окружающем мире. </a:t>
            </a:r>
          </a:p>
          <a:p>
            <a:pPr algn="just"/>
            <a:r>
              <a:rPr lang="ru-RU" sz="2800" dirty="0"/>
              <a:t>Особая важность формирования </a:t>
            </a:r>
            <a:r>
              <a:rPr lang="ru-RU" sz="2800" b="1" dirty="0"/>
              <a:t>функциональной грамотности </a:t>
            </a:r>
            <a:r>
              <a:rPr lang="ru-RU" sz="2800" dirty="0"/>
              <a:t>и обеспечения </a:t>
            </a:r>
            <a:r>
              <a:rPr lang="ru-RU" sz="2800" b="1" dirty="0"/>
              <a:t>личностного развития обучающихся</a:t>
            </a:r>
            <a:r>
              <a:rPr lang="ru-RU" sz="2800" dirty="0"/>
              <a:t>, в том числе гражданского, патриотического, духовно-нравственного, эстетического, физического, трудового, экологического воспитания, ценности научного познания; </a:t>
            </a:r>
            <a:r>
              <a:rPr lang="ru-RU" sz="2800" b="1" dirty="0"/>
              <a:t>обеспечения преемственности образовательных программ</a:t>
            </a:r>
            <a:r>
              <a:rPr lang="ru-RU" sz="2800" dirty="0"/>
              <a:t> основного общего и среднего общего образования в части профилизации, возможности углубленного изучения ряда учебных предметов по программам основного общего образовании. </a:t>
            </a:r>
          </a:p>
          <a:p>
            <a:pPr algn="just"/>
            <a:endParaRPr lang="ru-RU" sz="2800" dirty="0"/>
          </a:p>
          <a:p>
            <a:pPr algn="just"/>
            <a:endParaRPr lang="ru-RU" sz="24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49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304800"/>
            <a:ext cx="11388001" cy="624927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/>
              <a:t>ФГОС 3 поколения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pic>
        <p:nvPicPr>
          <p:cNvPr id="27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19200" cy="1219200"/>
          </a:xfrm>
          <a:prstGeom prst="rect">
            <a:avLst/>
          </a:prstGeom>
          <a:noFill/>
        </p:spPr>
      </p:pic>
      <p:sp>
        <p:nvSpPr>
          <p:cNvPr id="29" name="object 11"/>
          <p:cNvSpPr/>
          <p:nvPr/>
        </p:nvSpPr>
        <p:spPr>
          <a:xfrm rot="5400000">
            <a:off x="6213229" y="-4265981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71061" y="1066800"/>
            <a:ext cx="1107871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3. ФГОС ООО указывает на </a:t>
            </a:r>
            <a:r>
              <a:rPr lang="ru-RU" sz="2800" b="1" dirty="0"/>
              <a:t>важность здоровье сберегающего режима</a:t>
            </a:r>
            <a:r>
              <a:rPr lang="ru-RU" sz="2800" dirty="0"/>
              <a:t>; разумного и безопасного использования цифровых технологий, в том числе ИКТ. </a:t>
            </a:r>
          </a:p>
          <a:p>
            <a:pPr algn="just"/>
            <a:r>
              <a:rPr lang="ru-RU" sz="2800" dirty="0"/>
              <a:t>4. ФГОС ООО характеризуется ярко выраженной </a:t>
            </a:r>
            <a:r>
              <a:rPr lang="ru-RU" sz="2800" b="1" dirty="0"/>
              <a:t>новизной в отношении  планируемых результатов</a:t>
            </a:r>
            <a:r>
              <a:rPr lang="ru-RU" sz="2800" dirty="0"/>
              <a:t>, которые определяются: конкретно, в деятельностной форме, с усилением акцента на применение знаний и конкретных умений; с учетом результатов проводимых на федеральном уровне процедур оценки качества образования (всероссийских проверочных работ, национальных исследований качества образования, международных сравнительных исследований); в форме определения минимума содержания ООО, построенного в логике изучения каждого учебного предмета; </a:t>
            </a:r>
          </a:p>
          <a:p>
            <a:pPr algn="just"/>
            <a:endParaRPr lang="ru-RU" sz="24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50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304800"/>
            <a:ext cx="11388001" cy="624927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/>
              <a:t>ФГОС 3 поколения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pic>
        <p:nvPicPr>
          <p:cNvPr id="27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19200" cy="1219200"/>
          </a:xfrm>
          <a:prstGeom prst="rect">
            <a:avLst/>
          </a:prstGeom>
          <a:noFill/>
        </p:spPr>
      </p:pic>
      <p:sp>
        <p:nvSpPr>
          <p:cNvPr id="29" name="object 11"/>
          <p:cNvSpPr/>
          <p:nvPr/>
        </p:nvSpPr>
        <p:spPr>
          <a:xfrm rot="5400000">
            <a:off x="6213229" y="-4265981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71061" y="1066800"/>
            <a:ext cx="1107871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5. В случае реализации ПООО, в том числе адаптированной, с применением электронного обучения, дистанционных образовательных технологий, </a:t>
            </a:r>
            <a:r>
              <a:rPr lang="ru-RU" sz="2800" b="1" dirty="0"/>
              <a:t>каждый обучающийся в течение всего периода обучения должен быть обеспечен индивидуальным авторизированным доступом к совокупности информационных и электронных образовательных ресурсов, </a:t>
            </a:r>
            <a:r>
              <a:rPr lang="ru-RU" sz="2800" dirty="0"/>
              <a:t>информационных технологий, соответствующих технологических средств, обеспечивающих освоение обучающимися образовательных программ основного общего образования в полном объеме независимо от их мест нахождения, в которой имеется доступ к сети Интернет как на территории Организации, так и за ее пределами. </a:t>
            </a:r>
            <a:endParaRPr lang="ru-RU" sz="24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8152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</TotalTime>
  <Words>1321</Words>
  <Application>Microsoft Office PowerPoint</Application>
  <PresentationFormat>Широкоэкранный</PresentationFormat>
  <Paragraphs>122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170</cp:revision>
  <dcterms:created xsi:type="dcterms:W3CDTF">2024-07-17T08:48:25Z</dcterms:created>
  <dcterms:modified xsi:type="dcterms:W3CDTF">2024-12-20T12:33:32Z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2024-07-17T00:00:00Z</vt:filetime>
  </property>
</Properties>
</file>