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18336" y="280873"/>
            <a:ext cx="9355327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5624" y="626110"/>
            <a:ext cx="10080751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310" y="2057145"/>
            <a:ext cx="10679379" cy="3783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teacherjournal.ru/" TargetMode="External"/><Relationship Id="rId2" Type="http://schemas.openxmlformats.org/officeDocument/2006/relationships/hyperlink" Target="http://www.pedopyt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6735" y="886790"/>
            <a:ext cx="7990205" cy="272161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36319" marR="1025525" indent="183515" algn="ctr">
              <a:lnSpc>
                <a:spcPct val="101899"/>
              </a:lnSpc>
              <a:spcBef>
                <a:spcPts val="5"/>
              </a:spcBef>
            </a:pPr>
            <a:r>
              <a:rPr sz="4400" spc="-35" dirty="0">
                <a:solidFill>
                  <a:srgbClr val="90C225"/>
                </a:solidFill>
              </a:rPr>
              <a:t>ФОРМИРОВАНИЕ </a:t>
            </a:r>
            <a:r>
              <a:rPr sz="4400" spc="-30" dirty="0">
                <a:solidFill>
                  <a:srgbClr val="90C225"/>
                </a:solidFill>
              </a:rPr>
              <a:t> </a:t>
            </a:r>
            <a:r>
              <a:rPr sz="4400" spc="-340" dirty="0">
                <a:solidFill>
                  <a:srgbClr val="90C225"/>
                </a:solidFill>
              </a:rPr>
              <a:t>Ф</a:t>
            </a:r>
            <a:r>
              <a:rPr sz="4400" dirty="0">
                <a:solidFill>
                  <a:srgbClr val="90C225"/>
                </a:solidFill>
              </a:rPr>
              <a:t>УНК</a:t>
            </a:r>
            <a:r>
              <a:rPr sz="4400" spc="-20" dirty="0">
                <a:solidFill>
                  <a:srgbClr val="90C225"/>
                </a:solidFill>
              </a:rPr>
              <a:t>Ц</a:t>
            </a:r>
            <a:r>
              <a:rPr sz="4400" dirty="0">
                <a:solidFill>
                  <a:srgbClr val="90C225"/>
                </a:solidFill>
              </a:rPr>
              <a:t>ИО</a:t>
            </a:r>
            <a:r>
              <a:rPr sz="4400" spc="-20" dirty="0">
                <a:solidFill>
                  <a:srgbClr val="90C225"/>
                </a:solidFill>
              </a:rPr>
              <a:t>Н</a:t>
            </a:r>
            <a:r>
              <a:rPr sz="4400" spc="-5" dirty="0">
                <a:solidFill>
                  <a:srgbClr val="90C225"/>
                </a:solidFill>
              </a:rPr>
              <a:t>АЛЬНОЙ</a:t>
            </a:r>
            <a:endParaRPr sz="4400"/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4400" spc="-55" dirty="0">
                <a:solidFill>
                  <a:srgbClr val="90C225"/>
                </a:solidFill>
              </a:rPr>
              <a:t>ГРАМОТНОСТИ</a:t>
            </a:r>
            <a:r>
              <a:rPr sz="4400" spc="-25" dirty="0">
                <a:solidFill>
                  <a:srgbClr val="90C225"/>
                </a:solidFill>
              </a:rPr>
              <a:t> </a:t>
            </a:r>
            <a:r>
              <a:rPr sz="4400" dirty="0">
                <a:solidFill>
                  <a:srgbClr val="90C225"/>
                </a:solidFill>
              </a:rPr>
              <a:t>НА</a:t>
            </a:r>
            <a:r>
              <a:rPr sz="4400" spc="-15" dirty="0">
                <a:solidFill>
                  <a:srgbClr val="90C225"/>
                </a:solidFill>
              </a:rPr>
              <a:t> </a:t>
            </a:r>
            <a:r>
              <a:rPr sz="4400" spc="-5" dirty="0">
                <a:solidFill>
                  <a:srgbClr val="90C225"/>
                </a:solidFill>
              </a:rPr>
              <a:t>УРОКАХ </a:t>
            </a:r>
            <a:r>
              <a:rPr sz="4400" spc="-1085" dirty="0">
                <a:solidFill>
                  <a:srgbClr val="90C225"/>
                </a:solidFill>
              </a:rPr>
              <a:t> </a:t>
            </a:r>
            <a:r>
              <a:rPr sz="4400" spc="-85" dirty="0">
                <a:solidFill>
                  <a:srgbClr val="90C225"/>
                </a:solidFill>
              </a:rPr>
              <a:t>АНГЛИЙСКОГО</a:t>
            </a:r>
            <a:r>
              <a:rPr sz="4400" spc="-5" dirty="0">
                <a:solidFill>
                  <a:srgbClr val="90C225"/>
                </a:solidFill>
              </a:rPr>
              <a:t> ЯЗЫКА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863979" y="3582415"/>
            <a:ext cx="873125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01875" marR="838835" indent="-228981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90C225"/>
                </a:solidFill>
                <a:latin typeface="Times New Roman"/>
                <a:cs typeface="Times New Roman"/>
              </a:rPr>
              <a:t>ПОСРЕДСТВОМ</a:t>
            </a:r>
            <a:r>
              <a:rPr sz="4400" b="1" spc="-75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90C225"/>
                </a:solidFill>
                <a:latin typeface="Times New Roman"/>
                <a:cs typeface="Times New Roman"/>
              </a:rPr>
              <a:t>УЧЕБНИКА </a:t>
            </a:r>
            <a:r>
              <a:rPr sz="4400" b="1" spc="-1085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90C225"/>
                </a:solidFill>
                <a:latin typeface="Times New Roman"/>
                <a:cs typeface="Times New Roman"/>
              </a:rPr>
              <a:t>SPOTLIGHT</a:t>
            </a:r>
            <a:endParaRPr sz="4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115" y="259079"/>
            <a:ext cx="5666232" cy="63489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38646" y="331419"/>
            <a:ext cx="4570730" cy="5050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50" spc="-145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Эти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упражнения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7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класс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в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рубрике</a:t>
            </a:r>
            <a:endParaRPr sz="1800">
              <a:latin typeface="Trebuchet MS"/>
              <a:cs typeface="Trebuchet MS"/>
            </a:endParaRPr>
          </a:p>
          <a:p>
            <a:pPr marL="355600" marR="9194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«Литература» учат работать со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сплошным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текстом.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Упражнение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1.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Прочитать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краткую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информацию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об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авторе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его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работах.</a:t>
            </a:r>
            <a:endParaRPr sz="1800">
              <a:latin typeface="Trebuchet MS"/>
              <a:cs typeface="Trebuchet MS"/>
            </a:endParaRPr>
          </a:p>
          <a:p>
            <a:pPr marL="355600" marR="5080" indent="-343535">
              <a:lnSpc>
                <a:spcPct val="100000"/>
              </a:lnSpc>
              <a:spcBef>
                <a:spcPts val="1000"/>
              </a:spcBef>
              <a:tabLst>
                <a:tab pos="355600" algn="l"/>
                <a:tab pos="1462405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Упражнение 2а.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Необходимо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прочитать </a:t>
            </a:r>
            <a:r>
              <a:rPr sz="1800" spc="-5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заголовок рассказа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прослушать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звуки, прогнозировать,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что происходит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данном	отрывке.</a:t>
            </a:r>
            <a:endParaRPr sz="1800">
              <a:latin typeface="Trebuchet MS"/>
              <a:cs typeface="Trebuchet MS"/>
            </a:endParaRPr>
          </a:p>
          <a:p>
            <a:pPr marL="355600" marR="135890" indent="-343535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Упражнение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2b,3.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Прослушать текст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заполнить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пропуски.</a:t>
            </a:r>
            <a:endParaRPr sz="1800">
              <a:latin typeface="Trebuchet MS"/>
              <a:cs typeface="Trebuchet MS"/>
            </a:endParaRPr>
          </a:p>
          <a:p>
            <a:pPr marL="355600" marR="693420" indent="-343535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Упражнение 5. Разыграть диалог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между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мистером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Отисом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Кентервильским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приведением.</a:t>
            </a:r>
            <a:endParaRPr sz="1800">
              <a:latin typeface="Trebuchet MS"/>
              <a:cs typeface="Trebuchet MS"/>
            </a:endParaRPr>
          </a:p>
          <a:p>
            <a:pPr marL="355600" marR="190500" indent="-343535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Упражнение 6.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группах продолжить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рассказ.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7629" y="481965"/>
            <a:ext cx="4250055" cy="557339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575"/>
              </a:spcBef>
            </a:pPr>
            <a:r>
              <a:rPr sz="40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При </a:t>
            </a:r>
            <a:r>
              <a:rPr sz="4000" spc="-15" dirty="0">
                <a:solidFill>
                  <a:srgbClr val="404040"/>
                </a:solidFill>
                <a:latin typeface="Times New Roman"/>
                <a:cs typeface="Times New Roman"/>
              </a:rPr>
              <a:t>формировании </a:t>
            </a:r>
            <a:r>
              <a:rPr sz="4000" spc="-9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404040"/>
                </a:solidFill>
                <a:latin typeface="Times New Roman"/>
                <a:cs typeface="Times New Roman"/>
              </a:rPr>
              <a:t>данного</a:t>
            </a:r>
            <a:r>
              <a:rPr sz="4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404040"/>
                </a:solidFill>
                <a:latin typeface="Times New Roman"/>
                <a:cs typeface="Times New Roman"/>
              </a:rPr>
              <a:t>вида </a:t>
            </a:r>
            <a:r>
              <a:rPr sz="4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404040"/>
                </a:solidFill>
                <a:latin typeface="Times New Roman"/>
                <a:cs typeface="Times New Roman"/>
              </a:rPr>
              <a:t>грамотности</a:t>
            </a:r>
            <a:r>
              <a:rPr sz="4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endParaRPr sz="4000">
              <a:latin typeface="Times New Roman"/>
              <a:cs typeface="Times New Roman"/>
            </a:endParaRPr>
          </a:p>
          <a:p>
            <a:pPr marL="355600" marR="718820">
              <a:lnSpc>
                <a:spcPts val="4320"/>
              </a:lnSpc>
              <a:spcBef>
                <a:spcPts val="65"/>
              </a:spcBef>
            </a:pPr>
            <a:r>
              <a:rPr sz="4000" spc="-15" dirty="0">
                <a:solidFill>
                  <a:srgbClr val="404040"/>
                </a:solidFill>
                <a:latin typeface="Times New Roman"/>
                <a:cs typeface="Times New Roman"/>
              </a:rPr>
              <a:t>важно</a:t>
            </a:r>
            <a:r>
              <a:rPr sz="4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000" spc="-35" dirty="0">
                <a:solidFill>
                  <a:srgbClr val="404040"/>
                </a:solidFill>
                <a:latin typeface="Times New Roman"/>
                <a:cs typeface="Times New Roman"/>
              </a:rPr>
              <a:t>научить </a:t>
            </a:r>
            <a:r>
              <a:rPr sz="4000" spc="-9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404040"/>
                </a:solidFill>
                <a:latin typeface="Times New Roman"/>
                <a:cs typeface="Times New Roman"/>
              </a:rPr>
              <a:t>работать</a:t>
            </a:r>
            <a:r>
              <a:rPr sz="4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endParaRPr sz="4000">
              <a:latin typeface="Times New Roman"/>
              <a:cs typeface="Times New Roman"/>
            </a:endParaRPr>
          </a:p>
          <a:p>
            <a:pPr marL="355600" marR="682625">
              <a:lnSpc>
                <a:spcPts val="4320"/>
              </a:lnSpc>
            </a:pPr>
            <a:r>
              <a:rPr sz="4000" spc="-15" dirty="0">
                <a:solidFill>
                  <a:srgbClr val="404040"/>
                </a:solidFill>
                <a:latin typeface="Times New Roman"/>
                <a:cs typeface="Times New Roman"/>
              </a:rPr>
              <a:t>таблицами, </a:t>
            </a:r>
            <a:r>
              <a:rPr sz="4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404040"/>
                </a:solidFill>
                <a:latin typeface="Times New Roman"/>
                <a:cs typeface="Times New Roman"/>
              </a:rPr>
              <a:t>схемами, </a:t>
            </a:r>
            <a:r>
              <a:rPr sz="4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4000" spc="-105" dirty="0">
                <a:solidFill>
                  <a:srgbClr val="404040"/>
                </a:solidFill>
                <a:latin typeface="Times New Roman"/>
                <a:cs typeface="Times New Roman"/>
              </a:rPr>
              <a:t>б</a:t>
            </a:r>
            <a:r>
              <a:rPr sz="4000" spc="-10" dirty="0">
                <a:solidFill>
                  <a:srgbClr val="404040"/>
                </a:solidFill>
                <a:latin typeface="Times New Roman"/>
                <a:cs typeface="Times New Roman"/>
              </a:rPr>
              <a:t>ъя</a:t>
            </a:r>
            <a:r>
              <a:rPr sz="4000" spc="-65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4000" spc="-10" dirty="0">
                <a:solidFill>
                  <a:srgbClr val="404040"/>
                </a:solidFill>
                <a:latin typeface="Times New Roman"/>
                <a:cs typeface="Times New Roman"/>
              </a:rPr>
              <a:t>лени</a:t>
            </a:r>
            <a:r>
              <a:rPr sz="4000" spc="-20" dirty="0">
                <a:solidFill>
                  <a:srgbClr val="404040"/>
                </a:solidFill>
                <a:latin typeface="Times New Roman"/>
                <a:cs typeface="Times New Roman"/>
              </a:rPr>
              <a:t>я</a:t>
            </a:r>
            <a:r>
              <a:rPr sz="4000" spc="-5" dirty="0">
                <a:solidFill>
                  <a:srgbClr val="404040"/>
                </a:solidFill>
                <a:latin typeface="Times New Roman"/>
                <a:cs typeface="Times New Roman"/>
              </a:rPr>
              <a:t>ми,</a:t>
            </a:r>
            <a:endParaRPr sz="4000">
              <a:latin typeface="Times New Roman"/>
              <a:cs typeface="Times New Roman"/>
            </a:endParaRPr>
          </a:p>
          <a:p>
            <a:pPr marL="355600" marR="920115">
              <a:lnSpc>
                <a:spcPts val="4320"/>
              </a:lnSpc>
              <a:spcBef>
                <a:spcPts val="5"/>
              </a:spcBef>
            </a:pPr>
            <a:r>
              <a:rPr sz="4000" spc="-10" dirty="0">
                <a:solidFill>
                  <a:srgbClr val="404040"/>
                </a:solidFill>
                <a:latin typeface="Times New Roman"/>
                <a:cs typeface="Times New Roman"/>
              </a:rPr>
              <a:t>отрывками</a:t>
            </a:r>
            <a:r>
              <a:rPr sz="40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404040"/>
                </a:solidFill>
                <a:latin typeface="Times New Roman"/>
                <a:cs typeface="Times New Roman"/>
              </a:rPr>
              <a:t>из </a:t>
            </a:r>
            <a:r>
              <a:rPr sz="4000" spc="-9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404040"/>
                </a:solidFill>
                <a:latin typeface="Times New Roman"/>
                <a:cs typeface="Times New Roman"/>
              </a:rPr>
              <a:t>писем.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48" y="277368"/>
            <a:ext cx="6152387" cy="63032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1412747"/>
            <a:ext cx="4267200" cy="52379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0169" y="338074"/>
            <a:ext cx="902843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3060" marR="5080" indent="-2880995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ФОРМИРОВАНИЕ </a:t>
            </a:r>
            <a:r>
              <a:rPr sz="3200" spc="-15" dirty="0"/>
              <a:t>ЕСТЕСТВЕННОНАУЧНОЙ </a:t>
            </a:r>
            <a:r>
              <a:rPr sz="3200" spc="-785" dirty="0"/>
              <a:t> </a:t>
            </a:r>
            <a:r>
              <a:rPr sz="3200" spc="-35" dirty="0"/>
              <a:t>ГРАМОТНОСТИ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200" y="1455419"/>
            <a:ext cx="4474463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08" y="789431"/>
            <a:ext cx="4233672" cy="53614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0115" y="816863"/>
            <a:ext cx="4655820" cy="55427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79" y="1164336"/>
            <a:ext cx="5404104" cy="54574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310" y="512826"/>
            <a:ext cx="10178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/>
              <a:t>ФОРМИРОВАНИЕ</a:t>
            </a:r>
            <a:r>
              <a:rPr sz="3200" spc="-45" dirty="0"/>
              <a:t> </a:t>
            </a:r>
            <a:r>
              <a:rPr sz="3200" spc="-55" dirty="0"/>
              <a:t>ГЛОБАЛЬНЫХ</a:t>
            </a:r>
            <a:r>
              <a:rPr sz="3200" spc="-45" dirty="0"/>
              <a:t> </a:t>
            </a:r>
            <a:r>
              <a:rPr sz="3200" spc="-5" dirty="0"/>
              <a:t>КОМПЕТЕНЦИЙ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2115" y="1094232"/>
            <a:ext cx="5570220" cy="55976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" y="2788920"/>
            <a:ext cx="5544312" cy="25847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8582" y="552704"/>
            <a:ext cx="856996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81910" marR="5080" indent="-2569845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ФОРМИРОВАНИЕ</a:t>
            </a:r>
            <a:r>
              <a:rPr spc="-10" dirty="0"/>
              <a:t> </a:t>
            </a:r>
            <a:r>
              <a:rPr spc="-50" dirty="0"/>
              <a:t>КРЕАТИВНОГО </a:t>
            </a:r>
            <a:r>
              <a:rPr spc="-985" dirty="0"/>
              <a:t> </a:t>
            </a:r>
            <a:r>
              <a:rPr spc="-5" dirty="0"/>
              <a:t>МЫШЛЕНИЯ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9923" y="2918460"/>
            <a:ext cx="5559552" cy="21076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211" y="297179"/>
            <a:ext cx="10247376" cy="60822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844" y="187452"/>
            <a:ext cx="11666219" cy="62468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48" y="352043"/>
            <a:ext cx="11545823" cy="63017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9770" marR="5080" indent="-6877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«Функциональная</a:t>
            </a:r>
            <a:r>
              <a:rPr spc="-25" dirty="0"/>
              <a:t> </a:t>
            </a:r>
            <a:r>
              <a:rPr spc="-15" dirty="0"/>
              <a:t>грамотность</a:t>
            </a:r>
            <a:r>
              <a:rPr spc="-20" dirty="0"/>
              <a:t> </a:t>
            </a:r>
            <a:r>
              <a:rPr spc="-30" dirty="0"/>
              <a:t>сегодня</a:t>
            </a:r>
            <a:r>
              <a:rPr spc="20" dirty="0"/>
              <a:t> </a:t>
            </a:r>
            <a:r>
              <a:rPr spc="-5" dirty="0"/>
              <a:t>- </a:t>
            </a:r>
            <a:r>
              <a:rPr spc="-985" dirty="0"/>
              <a:t> </a:t>
            </a:r>
            <a:r>
              <a:rPr spc="-20" dirty="0"/>
              <a:t>это</a:t>
            </a:r>
            <a:r>
              <a:rPr spc="-5" dirty="0"/>
              <a:t> </a:t>
            </a:r>
            <a:r>
              <a:rPr spc="-25" dirty="0"/>
              <a:t>базовое</a:t>
            </a:r>
            <a:r>
              <a:rPr spc="-5" dirty="0"/>
              <a:t> </a:t>
            </a:r>
            <a:r>
              <a:rPr spc="-15" dirty="0"/>
              <a:t>образование</a:t>
            </a:r>
            <a:r>
              <a:rPr spc="-5" dirty="0"/>
              <a:t> личности</a:t>
            </a:r>
            <a:r>
              <a:rPr spc="-70" dirty="0"/>
              <a:t> </a:t>
            </a:r>
            <a:r>
              <a:rPr sz="3600" b="0" dirty="0">
                <a:latin typeface="Trebuchet MS"/>
                <a:cs typeface="Trebuchet MS"/>
              </a:rPr>
              <a:t>.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310" y="2057145"/>
            <a:ext cx="8058784" cy="3783329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Ребенок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должен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обладать: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90"/>
              </a:lnSpc>
              <a:spcBef>
                <a:spcPts val="1040"/>
              </a:spcBef>
              <a:tabLst>
                <a:tab pos="354965" algn="l"/>
              </a:tabLst>
            </a:pPr>
            <a:r>
              <a:rPr sz="190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готовностью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успешно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взаимодействовать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изменяющимся </a:t>
            </a:r>
            <a:r>
              <a:rPr sz="2400" spc="-5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окружающим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миром…;</a:t>
            </a:r>
            <a:endParaRPr sz="2400">
              <a:latin typeface="Times New Roman"/>
              <a:cs typeface="Times New Roman"/>
            </a:endParaRPr>
          </a:p>
          <a:p>
            <a:pPr marL="355600" marR="1136015" indent="-342900">
              <a:lnSpc>
                <a:spcPts val="2590"/>
              </a:lnSpc>
              <a:spcBef>
                <a:spcPts val="1015"/>
              </a:spcBef>
              <a:tabLst>
                <a:tab pos="354965" algn="l"/>
              </a:tabLst>
            </a:pPr>
            <a:r>
              <a:rPr sz="190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Возможностью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решать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различные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(в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том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числе 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нестандартные) учебные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жизненные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задания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…;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354965" algn="l"/>
              </a:tabLst>
            </a:pPr>
            <a:r>
              <a:rPr sz="190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Способностью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строить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социальные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отношения…;</a:t>
            </a:r>
            <a:endParaRPr sz="2400">
              <a:latin typeface="Times New Roman"/>
              <a:cs typeface="Times New Roman"/>
            </a:endParaRPr>
          </a:p>
          <a:p>
            <a:pPr marL="355600" marR="241300" indent="-342900">
              <a:lnSpc>
                <a:spcPct val="89100"/>
              </a:lnSpc>
              <a:spcBef>
                <a:spcPts val="1025"/>
              </a:spcBef>
              <a:tabLst>
                <a:tab pos="354965" algn="l"/>
              </a:tabLst>
            </a:pPr>
            <a:r>
              <a:rPr sz="190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Совокупностью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рефлексивных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умений,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обеспечивающих </a:t>
            </a:r>
            <a:r>
              <a:rPr sz="2400" spc="-5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оценку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своей грамотности,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стремление к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дальнейшему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образованию…; </a:t>
            </a:r>
            <a:r>
              <a:rPr sz="3600" b="1" dirty="0">
                <a:solidFill>
                  <a:srgbClr val="90C225"/>
                </a:solidFill>
                <a:latin typeface="Times New Roman"/>
                <a:cs typeface="Times New Roman"/>
              </a:rPr>
              <a:t>»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0603" y="542620"/>
            <a:ext cx="9697085" cy="4903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Times New Roman"/>
                <a:cs typeface="Times New Roman"/>
              </a:rPr>
              <a:t>«Функционально </a:t>
            </a:r>
            <a:r>
              <a:rPr sz="4000" b="1" spc="-15" dirty="0">
                <a:latin typeface="Times New Roman"/>
                <a:cs typeface="Times New Roman"/>
              </a:rPr>
              <a:t>грамотный человек- </a:t>
            </a:r>
            <a:r>
              <a:rPr sz="4000" spc="-20" dirty="0">
                <a:latin typeface="Times New Roman"/>
                <a:cs typeface="Times New Roman"/>
              </a:rPr>
              <a:t>это </a:t>
            </a:r>
            <a:r>
              <a:rPr sz="4000" spc="-99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человек, </a:t>
            </a:r>
            <a:r>
              <a:rPr sz="4000" spc="-45" dirty="0">
                <a:latin typeface="Times New Roman"/>
                <a:cs typeface="Times New Roman"/>
              </a:rPr>
              <a:t>который </a:t>
            </a:r>
            <a:r>
              <a:rPr sz="4000" dirty="0">
                <a:latin typeface="Times New Roman"/>
                <a:cs typeface="Times New Roman"/>
              </a:rPr>
              <a:t>способен </a:t>
            </a:r>
            <a:r>
              <a:rPr sz="4000" spc="-25" dirty="0">
                <a:latin typeface="Times New Roman"/>
                <a:cs typeface="Times New Roman"/>
              </a:rPr>
              <a:t>использовать </a:t>
            </a:r>
            <a:r>
              <a:rPr sz="4000" spc="-5" dirty="0">
                <a:latin typeface="Times New Roman"/>
                <a:cs typeface="Times New Roman"/>
              </a:rPr>
              <a:t>все </a:t>
            </a:r>
            <a:r>
              <a:rPr sz="4000" spc="-98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постоянно </a:t>
            </a:r>
            <a:r>
              <a:rPr sz="4000" dirty="0">
                <a:latin typeface="Times New Roman"/>
                <a:cs typeface="Times New Roman"/>
              </a:rPr>
              <a:t>приобретаемые </a:t>
            </a:r>
            <a:r>
              <a:rPr sz="4000" spc="-5" dirty="0">
                <a:latin typeface="Times New Roman"/>
                <a:cs typeface="Times New Roman"/>
              </a:rPr>
              <a:t>знания, </a:t>
            </a:r>
            <a:r>
              <a:rPr sz="4000" spc="-10" dirty="0">
                <a:latin typeface="Times New Roman"/>
                <a:cs typeface="Times New Roman"/>
              </a:rPr>
              <a:t>умения </a:t>
            </a:r>
            <a:r>
              <a:rPr sz="4000" spc="-5" dirty="0">
                <a:latin typeface="Times New Roman"/>
                <a:cs typeface="Times New Roman"/>
              </a:rPr>
              <a:t>и </a:t>
            </a:r>
            <a:r>
              <a:rPr sz="4000" spc="-98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навыки </a:t>
            </a:r>
            <a:r>
              <a:rPr sz="4000" spc="-5" dirty="0">
                <a:latin typeface="Times New Roman"/>
                <a:cs typeface="Times New Roman"/>
              </a:rPr>
              <a:t>для решения </a:t>
            </a:r>
            <a:r>
              <a:rPr sz="4000" spc="-15" dirty="0">
                <a:latin typeface="Times New Roman"/>
                <a:cs typeface="Times New Roman"/>
              </a:rPr>
              <a:t>максимально </a:t>
            </a:r>
            <a:r>
              <a:rPr sz="4000" spc="-40" dirty="0">
                <a:latin typeface="Times New Roman"/>
                <a:cs typeface="Times New Roman"/>
              </a:rPr>
              <a:t>широкого </a:t>
            </a:r>
            <a:r>
              <a:rPr sz="4000" spc="-985" dirty="0"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Times New Roman"/>
                <a:cs typeface="Times New Roman"/>
              </a:rPr>
              <a:t>диапазона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жизненных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-40" dirty="0">
                <a:latin typeface="Times New Roman"/>
                <a:cs typeface="Times New Roman"/>
              </a:rPr>
              <a:t>задач</a:t>
            </a:r>
            <a:r>
              <a:rPr sz="4000" spc="-5" dirty="0">
                <a:latin typeface="Times New Roman"/>
                <a:cs typeface="Times New Roman"/>
              </a:rPr>
              <a:t> в различных</a:t>
            </a:r>
            <a:endParaRPr sz="4000">
              <a:latin typeface="Times New Roman"/>
              <a:cs typeface="Times New Roman"/>
            </a:endParaRPr>
          </a:p>
          <a:p>
            <a:pPr marL="12700" marR="61594" algn="just">
              <a:lnSpc>
                <a:spcPct val="100000"/>
              </a:lnSpc>
              <a:spcBef>
                <a:spcPts val="10"/>
              </a:spcBef>
            </a:pPr>
            <a:r>
              <a:rPr sz="4000" spc="5" dirty="0">
                <a:latin typeface="Times New Roman"/>
                <a:cs typeface="Times New Roman"/>
              </a:rPr>
              <a:t>сферах </a:t>
            </a:r>
            <a:r>
              <a:rPr sz="4000" spc="-25" dirty="0">
                <a:latin typeface="Times New Roman"/>
                <a:cs typeface="Times New Roman"/>
              </a:rPr>
              <a:t>человеческой </a:t>
            </a:r>
            <a:r>
              <a:rPr sz="4000" spc="5" dirty="0">
                <a:latin typeface="Times New Roman"/>
                <a:cs typeface="Times New Roman"/>
              </a:rPr>
              <a:t>деятельности </a:t>
            </a:r>
            <a:r>
              <a:rPr sz="4000" spc="-5" dirty="0">
                <a:latin typeface="Times New Roman"/>
                <a:cs typeface="Times New Roman"/>
              </a:rPr>
              <a:t>общения </a:t>
            </a:r>
            <a:r>
              <a:rPr sz="4000" spc="-98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и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социальных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отношений»</a:t>
            </a:r>
            <a:endParaRPr sz="4000">
              <a:latin typeface="Times New Roman"/>
              <a:cs typeface="Times New Roman"/>
            </a:endParaRPr>
          </a:p>
          <a:p>
            <a:pPr marL="4711700" algn="just">
              <a:lnSpc>
                <a:spcPct val="100000"/>
              </a:lnSpc>
            </a:pPr>
            <a:r>
              <a:rPr sz="4000" spc="-10" dirty="0">
                <a:latin typeface="Times New Roman"/>
                <a:cs typeface="Times New Roman"/>
              </a:rPr>
              <a:t>(А.А.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Леонтьев)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761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Trebuchet MS"/>
                <a:cs typeface="Trebuchet MS"/>
              </a:rPr>
              <a:t>Resources</a:t>
            </a:r>
            <a:r>
              <a:rPr spc="-15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6310" y="2061717"/>
            <a:ext cx="4542790" cy="243268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1)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https://урок.рф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2)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https://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www.pedopyt.ru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3)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urok.1sept/ru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354965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4)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https://nsportal.ru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5)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u="heavy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3"/>
              </a:rPr>
              <a:t>https://wwwteacherjournal.ru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6)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Учебники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Sportlight 5,6,7,8,9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классы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1473784"/>
            <a:ext cx="832612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600" b="0" spc="5" dirty="0">
                <a:solidFill>
                  <a:srgbClr val="90C225"/>
                </a:solidFill>
                <a:latin typeface="Trebuchet MS"/>
                <a:cs typeface="Trebuchet MS"/>
              </a:rPr>
              <a:t>Thank </a:t>
            </a:r>
            <a:r>
              <a:rPr sz="9600" b="0" spc="-5" dirty="0">
                <a:solidFill>
                  <a:srgbClr val="90C225"/>
                </a:solidFill>
                <a:latin typeface="Trebuchet MS"/>
                <a:cs typeface="Trebuchet MS"/>
              </a:rPr>
              <a:t>you </a:t>
            </a:r>
            <a:r>
              <a:rPr sz="9600" b="0" spc="5" dirty="0">
                <a:solidFill>
                  <a:srgbClr val="90C225"/>
                </a:solidFill>
                <a:latin typeface="Trebuchet MS"/>
                <a:cs typeface="Trebuchet MS"/>
              </a:rPr>
              <a:t>for </a:t>
            </a:r>
            <a:r>
              <a:rPr sz="9600" b="0" spc="1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9600" b="0" spc="-5" dirty="0">
                <a:solidFill>
                  <a:srgbClr val="90C225"/>
                </a:solidFill>
                <a:latin typeface="Trebuchet MS"/>
                <a:cs typeface="Trebuchet MS"/>
              </a:rPr>
              <a:t>your</a:t>
            </a:r>
            <a:r>
              <a:rPr sz="9600" b="0" spc="-10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9600" b="0" dirty="0">
                <a:solidFill>
                  <a:srgbClr val="90C225"/>
                </a:solidFill>
                <a:latin typeface="Trebuchet MS"/>
                <a:cs typeface="Trebuchet MS"/>
              </a:rPr>
              <a:t>attention!</a:t>
            </a:r>
            <a:endParaRPr sz="9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736" y="373379"/>
            <a:ext cx="9892284" cy="6263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0" marR="5080" indent="-262953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ФОРМИРОВАНИЕ</a:t>
            </a:r>
            <a:r>
              <a:rPr dirty="0"/>
              <a:t> </a:t>
            </a:r>
            <a:r>
              <a:rPr spc="-55" dirty="0"/>
              <a:t>МАТЕМАТИЧЕСКОЙ </a:t>
            </a:r>
            <a:r>
              <a:rPr spc="-885" dirty="0"/>
              <a:t> </a:t>
            </a:r>
            <a:r>
              <a:rPr spc="-45" dirty="0"/>
              <a:t>ГРАМОТНОСТИ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613153"/>
            <a:ext cx="104844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>
                <a:solidFill>
                  <a:srgbClr val="404040"/>
                </a:solidFill>
                <a:latin typeface="Times New Roman"/>
                <a:cs typeface="Times New Roman"/>
              </a:rPr>
              <a:t>Упражнения 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на формирование</a:t>
            </a:r>
            <a:r>
              <a:rPr sz="3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404040"/>
                </a:solidFill>
                <a:latin typeface="Times New Roman"/>
                <a:cs typeface="Times New Roman"/>
              </a:rPr>
              <a:t>математической</a:t>
            </a:r>
            <a:r>
              <a:rPr sz="3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грамотности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2747" y="2272283"/>
            <a:ext cx="7662672" cy="41833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79" y="707136"/>
            <a:ext cx="4794504" cy="51953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159" y="789431"/>
            <a:ext cx="5189220" cy="50429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451" y="277368"/>
            <a:ext cx="9087612" cy="63306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336" y="1607819"/>
            <a:ext cx="5125212" cy="49453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3757" y="364363"/>
            <a:ext cx="76949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6920" marR="5080" indent="-2014855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ФОРМИРОВАНИЕ</a:t>
            </a:r>
            <a:r>
              <a:rPr sz="3600" spc="-20" dirty="0"/>
              <a:t> </a:t>
            </a:r>
            <a:r>
              <a:rPr sz="3600" spc="-5" dirty="0"/>
              <a:t>ФИНАНСОВОЙ </a:t>
            </a:r>
            <a:r>
              <a:rPr sz="3600" spc="-885" dirty="0"/>
              <a:t> </a:t>
            </a:r>
            <a:r>
              <a:rPr sz="3600" spc="-45" dirty="0"/>
              <a:t>ГРАМОТНОСТИ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9884" y="1967483"/>
            <a:ext cx="5597652" cy="46405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70916"/>
            <a:ext cx="11650980" cy="6387465"/>
            <a:chOff x="0" y="470916"/>
            <a:chExt cx="11650980" cy="6387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" y="470916"/>
              <a:ext cx="4945380" cy="61935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7715" y="678180"/>
              <a:ext cx="6303264" cy="5763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5605" marR="5080" indent="-220091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ФОРМИРОВАНИЕ</a:t>
            </a:r>
            <a:r>
              <a:rPr sz="3600" dirty="0"/>
              <a:t> </a:t>
            </a:r>
            <a:r>
              <a:rPr sz="3600" spc="-65" dirty="0"/>
              <a:t>ЧИТАТЕЛЬСКОЙ </a:t>
            </a:r>
            <a:r>
              <a:rPr sz="3600" spc="-885" dirty="0"/>
              <a:t> </a:t>
            </a:r>
            <a:r>
              <a:rPr sz="3600" spc="-45" dirty="0"/>
              <a:t>ГРАМОТНОСТИ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316" y="1897379"/>
            <a:ext cx="7897368" cy="46146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313</Words>
  <Application>Microsoft Office PowerPoint</Application>
  <PresentationFormat>Широкоэкранный</PresentationFormat>
  <Paragraphs>40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Lucida Sans Unicode</vt:lpstr>
      <vt:lpstr>Times New Roman</vt:lpstr>
      <vt:lpstr>Trebuchet MS</vt:lpstr>
      <vt:lpstr>Office Theme</vt:lpstr>
      <vt:lpstr>ФОРМИРОВАНИЕ  ФУНКЦИОНАЛЬНОЙ ГРАМОТНОСТИ НА УРОКАХ  АНГЛИЙСКОГО ЯЗЫКА</vt:lpstr>
      <vt:lpstr>Презентация PowerPoint</vt:lpstr>
      <vt:lpstr>Презентация PowerPoint</vt:lpstr>
      <vt:lpstr>ФОРМИРОВАНИЕ МАТЕМАТИЧЕСКОЙ  ГРАМОТНОСТИ</vt:lpstr>
      <vt:lpstr>Презентация PowerPoint</vt:lpstr>
      <vt:lpstr>Презентация PowerPoint</vt:lpstr>
      <vt:lpstr>ФОРМИРОВАНИЕ ФИНАНСОВОЙ  ГРАМОТНОСТИ</vt:lpstr>
      <vt:lpstr>Презентация PowerPoint</vt:lpstr>
      <vt:lpstr>ФОРМИРОВАНИЕ ЧИТАТЕЛЬСКОЙ  ГРАМОТНОСТИ</vt:lpstr>
      <vt:lpstr>Презентация PowerPoint</vt:lpstr>
      <vt:lpstr>Презентация PowerPoint</vt:lpstr>
      <vt:lpstr>ФОРМИРОВАНИЕ ЕСТЕСТВЕННОНАУЧНОЙ  ГРАМОТНОСТИ</vt:lpstr>
      <vt:lpstr>Презентация PowerPoint</vt:lpstr>
      <vt:lpstr>ФОРМИРОВАНИЕ ГЛОБАЛЬНЫХ КОМПЕТЕНЦИЙ</vt:lpstr>
      <vt:lpstr>ФОРМИРОВАНИЕ КРЕАТИВНОГО  МЫШЛЕНИЯ</vt:lpstr>
      <vt:lpstr>Презентация PowerPoint</vt:lpstr>
      <vt:lpstr>Презентация PowerPoint</vt:lpstr>
      <vt:lpstr>Презентация PowerPoint</vt:lpstr>
      <vt:lpstr>«Функциональная грамотность сегодня -  это базовое образование личности .</vt:lpstr>
      <vt:lpstr>Resources :</vt:lpstr>
      <vt:lpstr>Thank you for 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 на уроках английского языка по средствам учебника  Spot light</dc:title>
  <dc:creator>pahomovv263@gmail.com</dc:creator>
  <cp:lastModifiedBy>Пользователь</cp:lastModifiedBy>
  <cp:revision>1</cp:revision>
  <dcterms:created xsi:type="dcterms:W3CDTF">2024-10-06T14:52:50Z</dcterms:created>
  <dcterms:modified xsi:type="dcterms:W3CDTF">2024-12-03T12:03:26Z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2024-10-06T00:00:00Z</vt:filetime>
  </property>
</Properties>
</file>