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0" r:id="rId5"/>
    <p:sldId id="268" r:id="rId6"/>
    <p:sldId id="260" r:id="rId7"/>
    <p:sldId id="261" r:id="rId8"/>
    <p:sldId id="262" r:id="rId9"/>
    <p:sldId id="263" r:id="rId10"/>
    <p:sldId id="269" r:id="rId11"/>
    <p:sldId id="264" r:id="rId12"/>
    <p:sldId id="265" r:id="rId13"/>
    <p:sldId id="266"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3195786"/>
          </a:xfrm>
        </p:spPr>
        <p:txBody>
          <a:bodyPr>
            <a:normAutofit/>
          </a:bodyPr>
          <a:lstStyle/>
          <a:p>
            <a:r>
              <a:rPr lang="ru-RU" dirty="0">
                <a:latin typeface="Times New Roman" pitchFamily="18" charset="0"/>
                <a:cs typeface="Times New Roman" pitchFamily="18" charset="0"/>
              </a:rPr>
              <a:t>"Особенности проведения ГИА  в 2024-2025 учебном году. Порядок проведения ЕГЭ по английскому языку" </a:t>
            </a:r>
            <a:endParaRPr lang="ru-RU" dirty="0"/>
          </a:p>
        </p:txBody>
      </p:sp>
      <p:sp>
        <p:nvSpPr>
          <p:cNvPr id="3" name="Подзаголовок 2"/>
          <p:cNvSpPr>
            <a:spLocks noGrp="1"/>
          </p:cNvSpPr>
          <p:nvPr>
            <p:ph type="subTitle" idx="1"/>
          </p:nvPr>
        </p:nvSpPr>
        <p:spPr>
          <a:xfrm>
            <a:off x="4139952" y="3573016"/>
            <a:ext cx="4680520" cy="1944216"/>
          </a:xfrm>
        </p:spPr>
        <p:txBody>
          <a:bodyPr>
            <a:normAutofit fontScale="62500" lnSpcReduction="20000"/>
          </a:bodyPr>
          <a:lstStyle/>
          <a:p>
            <a:endParaRPr lang="ru-RU" dirty="0">
              <a:solidFill>
                <a:schemeClr val="tx1"/>
              </a:solidFill>
              <a:latin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Подготовила</a:t>
            </a:r>
            <a:r>
              <a:rPr lang="en-US" dirty="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Борисова Виктория Владимировна, учитель английского языка ГБОУ ЛНР «ЛУГАНСКАЯ ЛИНГВИСТИЧЕСКАЯ ГИМНАЗИЯ №36 ИМЕНИ МАРШАЛА Г.К. ЖУКОВА»</a:t>
            </a:r>
          </a:p>
          <a:p>
            <a:endParaRPr lang="ru-RU" dirty="0"/>
          </a:p>
        </p:txBody>
      </p:sp>
      <p:sp>
        <p:nvSpPr>
          <p:cNvPr id="4" name="TextBox 3"/>
          <p:cNvSpPr txBox="1"/>
          <p:nvPr/>
        </p:nvSpPr>
        <p:spPr>
          <a:xfrm>
            <a:off x="3880684" y="5559623"/>
            <a:ext cx="991297" cy="1200329"/>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Луганск</a:t>
            </a:r>
          </a:p>
          <a:p>
            <a:pPr algn="ctr"/>
            <a:r>
              <a:rPr lang="ru-RU" dirty="0">
                <a:latin typeface="Times New Roman" pitchFamily="18" charset="0"/>
                <a:cs typeface="Times New Roman" pitchFamily="18" charset="0"/>
              </a:rPr>
              <a:t>2024</a:t>
            </a:r>
          </a:p>
          <a:p>
            <a:endParaRPr lang="ru-RU" dirty="0"/>
          </a:p>
        </p:txBody>
      </p:sp>
    </p:spTree>
    <p:extLst>
      <p:ext uri="{BB962C8B-B14F-4D97-AF65-F5344CB8AC3E}">
        <p14:creationId xmlns:p14="http://schemas.microsoft.com/office/powerpoint/2010/main" val="305463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8424936" cy="1008112"/>
          </a:xfrm>
        </p:spPr>
        <p:txBody>
          <a:bodyPr>
            <a:normAutofit/>
          </a:bodyPr>
          <a:lstStyle/>
          <a:p>
            <a:r>
              <a:rPr lang="ru-RU" sz="2800" b="1" dirty="0">
                <a:solidFill>
                  <a:srgbClr val="002060"/>
                </a:solidFill>
                <a:latin typeface="Times New Roman" pitchFamily="18" charset="0"/>
                <a:cs typeface="Times New Roman" pitchFamily="18" charset="0"/>
              </a:rPr>
              <a:t>   </a:t>
            </a:r>
            <a:endParaRPr lang="ru-RU" sz="2800" dirty="0"/>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6" name="Прямоугольник 5"/>
          <p:cNvSpPr/>
          <p:nvPr/>
        </p:nvSpPr>
        <p:spPr>
          <a:xfrm>
            <a:off x="395536" y="476672"/>
            <a:ext cx="8496944" cy="6247864"/>
          </a:xfrm>
          <a:prstGeom prst="rect">
            <a:avLst/>
          </a:prstGeom>
        </p:spPr>
        <p:txBody>
          <a:bodyPr wrap="square">
            <a:spAutoFit/>
          </a:bodyPr>
          <a:lstStyle/>
          <a:p>
            <a:pPr algn="ctr"/>
            <a:r>
              <a:rPr lang="ru-RU" dirty="0"/>
              <a:t>   </a:t>
            </a:r>
            <a:r>
              <a:rPr lang="ru-RU" sz="4000" dirty="0">
                <a:latin typeface="Times New Roman" pitchFamily="18" charset="0"/>
                <a:cs typeface="Times New Roman" pitchFamily="18" charset="0"/>
              </a:rPr>
              <a:t>Задания для подготовки к ОГЭ, ЕГЭ</a:t>
            </a:r>
          </a:p>
          <a:p>
            <a:pPr algn="just"/>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a:p>
            <a:pPr algn="ctr"/>
            <a:endParaRPr lang="ru-RU" sz="4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59"/>
            <a:ext cx="2016224" cy="266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280901"/>
            <a:ext cx="1900959" cy="26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475" y="1280900"/>
            <a:ext cx="1688596"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792" y="1303881"/>
            <a:ext cx="1771448" cy="264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789040"/>
            <a:ext cx="3269110" cy="292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1301275"/>
            <a:ext cx="2160240" cy="263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8475" y="3795517"/>
            <a:ext cx="2808312" cy="292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286" y="3813388"/>
            <a:ext cx="2723194" cy="292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94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796" y="297817"/>
            <a:ext cx="7772400" cy="1440159"/>
          </a:xfrm>
        </p:spPr>
        <p:txBody>
          <a:bodyPr>
            <a:normAutofit fontScale="90000"/>
          </a:bodyPr>
          <a:lstStyle/>
          <a:p>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a:t> </a:t>
            </a:r>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5" name="Прямоугольник 4"/>
          <p:cNvSpPr/>
          <p:nvPr/>
        </p:nvSpPr>
        <p:spPr>
          <a:xfrm>
            <a:off x="539552" y="260648"/>
            <a:ext cx="7992888" cy="6001643"/>
          </a:xfrm>
          <a:prstGeom prst="rect">
            <a:avLst/>
          </a:prstGeom>
        </p:spPr>
        <p:txBody>
          <a:bodyPr wrap="square">
            <a:spAutoFit/>
          </a:bodyPr>
          <a:lstStyle/>
          <a:p>
            <a:endParaRPr lang="ru-RU" dirty="0"/>
          </a:p>
          <a:p>
            <a:pPr algn="just"/>
            <a:r>
              <a:rPr lang="ru-RU" sz="2000" b="1" dirty="0">
                <a:latin typeface="Times New Roman" pitchFamily="18" charset="0"/>
                <a:cs typeface="Times New Roman" pitchFamily="18" charset="0"/>
              </a:rPr>
              <a:t>       Региональный документ, определяющий деятельность предметной комиссии - Положение о предметной комиссии субъекта Российской Федерации, осуществляющей проверку экзаменационных работ участников ГИА(ЕГЭ и ГВЭ)</a:t>
            </a:r>
          </a:p>
          <a:p>
            <a:endParaRPr lang="ru-RU" sz="2000" dirty="0"/>
          </a:p>
          <a:p>
            <a:pPr algn="ctr"/>
            <a:r>
              <a:rPr lang="ru-RU" sz="2400" b="1" dirty="0">
                <a:latin typeface="Times New Roman" pitchFamily="18" charset="0"/>
                <a:cs typeface="Times New Roman" pitchFamily="18" charset="0"/>
              </a:rPr>
              <a:t>Требования к экспертам</a:t>
            </a:r>
            <a:r>
              <a:rPr lang="en-US" sz="2400" b="1" dirty="0">
                <a:latin typeface="Times New Roman" pitchFamily="18" charset="0"/>
                <a:cs typeface="Times New Roman" pitchFamily="18" charset="0"/>
              </a:rPr>
              <a:t>:</a:t>
            </a:r>
            <a:endParaRPr lang="ru-RU" sz="2400" dirty="0"/>
          </a:p>
          <a:p>
            <a:pPr marL="342900" indent="-342900" algn="just">
              <a:buFont typeface="Arial" pitchFamily="34" charset="0"/>
              <a:buChar char="•"/>
            </a:pPr>
            <a:r>
              <a:rPr lang="ru-RU" sz="2000" dirty="0">
                <a:latin typeface="Times New Roman" pitchFamily="18" charset="0"/>
                <a:cs typeface="Times New Roman" pitchFamily="18" charset="0"/>
              </a:rPr>
              <a:t>наличие опыта педагогической работы в соответствующей предметной области в организациях, осуществляющих образовательную деятельность и реализующих образовательные программы среднего общего, среднего профессионального или высшего образования (не менее трех лет);</a:t>
            </a:r>
          </a:p>
          <a:p>
            <a:pPr marL="342900" indent="-342900" algn="just">
              <a:buFont typeface="Arial" pitchFamily="34" charset="0"/>
              <a:buChar char="•"/>
            </a:pPr>
            <a:r>
              <a:rPr lang="ru-RU" sz="2000" dirty="0">
                <a:latin typeface="Times New Roman" pitchFamily="18" charset="0"/>
                <a:cs typeface="Times New Roman" pitchFamily="18" charset="0"/>
              </a:rPr>
              <a:t>наличие документа, подтверждающего получение дополнительного профессионального образования, включающего в себя практические занятия (не менее 18 часов) по оцениванию образцов экзаменационных работ (в том числе письменных, устных, практических и лабораторных) по соответствующему учебному предмету, полученного в течение последних трех лет</a:t>
            </a:r>
            <a:r>
              <a:rPr lang="ru-RU" sz="2400" i="1" dirty="0"/>
              <a:t>.</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3884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008111"/>
          </a:xfrm>
        </p:spPr>
        <p:txBody>
          <a:bodyPr>
            <a:normAutofit/>
          </a:bodyPr>
          <a:lstStyle/>
          <a:p>
            <a:r>
              <a:rPr lang="ru-RU" sz="3600" b="1" dirty="0">
                <a:latin typeface="Times New Roman" pitchFamily="18" charset="0"/>
                <a:cs typeface="Times New Roman" pitchFamily="18" charset="0"/>
              </a:rPr>
              <a:t>Ключевые принципы проверки</a:t>
            </a:r>
            <a:r>
              <a:rPr lang="en-US" sz="3600" b="1"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5" name="Прямоугольник 4"/>
          <p:cNvSpPr/>
          <p:nvPr/>
        </p:nvSpPr>
        <p:spPr>
          <a:xfrm>
            <a:off x="424288" y="1412776"/>
            <a:ext cx="8496944" cy="4524315"/>
          </a:xfrm>
          <a:prstGeom prst="rect">
            <a:avLst/>
          </a:prstGeom>
        </p:spPr>
        <p:txBody>
          <a:bodyPr wrap="square">
            <a:spAutoFit/>
          </a:bodyPr>
          <a:lstStyle/>
          <a:p>
            <a:pPr algn="just"/>
            <a:r>
              <a:rPr lang="ru-RU" sz="2400" b="1" dirty="0">
                <a:latin typeface="Times New Roman" pitchFamily="18" charset="0"/>
                <a:cs typeface="Times New Roman" pitchFamily="18" charset="0"/>
              </a:rPr>
              <a:t>1)Качественная подготовка экспертов к проверке работ</a:t>
            </a:r>
            <a:endParaRPr lang="en-US"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2)Оценивание реального содержания экзаменационной работы</a:t>
            </a:r>
            <a:endParaRPr lang="en-US"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3)Оценивание</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строго</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по</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критериям</a:t>
            </a:r>
            <a:endParaRPr lang="en-US"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4)Оценивание</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без</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спешки</a:t>
            </a:r>
            <a:endParaRPr lang="en-US"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5)Соблюдение</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конфиденциальности</a:t>
            </a:r>
            <a:endParaRPr lang="en-US" sz="2400" b="1"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6)Контроль</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ведущими</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экспертами</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хода</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проверки</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работ</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10691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3"/>
            <a:ext cx="7772400" cy="1584175"/>
          </a:xfrm>
        </p:spPr>
        <p:txBody>
          <a:bodyPr>
            <a:normAutofit/>
          </a:bodyPr>
          <a:lstStyle/>
          <a:p>
            <a:r>
              <a:rPr lang="ru-RU" sz="2000" b="1" dirty="0">
                <a:latin typeface="Times New Roman" pitchFamily="18" charset="0"/>
                <a:cs typeface="Times New Roman" pitchFamily="18" charset="0"/>
              </a:rPr>
              <a:t>ФЕДЕРАЛЬНОЕ ГОСУДАРСТВЕННОЕ БЮДЖЕТНОЕ НАУЧНОЕ УЧРЕЖДЕНИЕ</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a:t>
            </a:r>
            <a:r>
              <a:rPr lang="ru-RU" sz="2000" b="1" dirty="0">
                <a:latin typeface="Times New Roman" pitchFamily="18" charset="0"/>
                <a:cs typeface="Times New Roman" pitchFamily="18" charset="0"/>
              </a:rPr>
              <a:t>ФЕДЕРАЛЬНЫЙ ИНСТИТУТ ПЕДАГОГИЧЕСКИХ ИЗМЕРЕНИЙ»</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2420888"/>
            <a:ext cx="8136904" cy="4032448"/>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4249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07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00808"/>
            <a:ext cx="7772400" cy="720080"/>
          </a:xfrm>
        </p:spPr>
        <p:txBody>
          <a:bodyPr>
            <a:noAutofit/>
          </a:bodyPr>
          <a:lstStyle/>
          <a:p>
            <a:br>
              <a:rPr lang="ru-RU" sz="6000" i="1" dirty="0">
                <a:solidFill>
                  <a:schemeClr val="bg1"/>
                </a:solidFill>
                <a:latin typeface="Times New Roman" pitchFamily="18" charset="0"/>
                <a:cs typeface="Times New Roman" pitchFamily="18" charset="0"/>
              </a:rPr>
            </a:br>
            <a:r>
              <a:rPr lang="ru-RU" sz="6000" i="1" dirty="0">
                <a:solidFill>
                  <a:srgbClr val="FF0000"/>
                </a:solidFill>
                <a:latin typeface="Times New Roman" pitchFamily="18" charset="0"/>
                <a:cs typeface="Times New Roman" pitchFamily="18" charset="0"/>
              </a:rPr>
              <a:t>Спасибо за внимание!</a:t>
            </a:r>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61418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296143"/>
          </a:xfrm>
        </p:spPr>
        <p:txBody>
          <a:bodyPr>
            <a:normAutofit/>
          </a:bodyPr>
          <a:lstStyle/>
          <a:p>
            <a:r>
              <a:rPr lang="ru-RU" b="1" dirty="0">
                <a:solidFill>
                  <a:srgbClr val="002060"/>
                </a:solidFill>
                <a:latin typeface="Times New Roman" pitchFamily="18" charset="0"/>
                <a:cs typeface="Times New Roman" pitchFamily="18" charset="0"/>
              </a:rPr>
              <a:t>Нормативно-правовая база</a:t>
            </a:r>
            <a:endParaRPr lang="ru-RU" dirty="0"/>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5" name="TextBox 4"/>
          <p:cNvSpPr txBox="1"/>
          <p:nvPr/>
        </p:nvSpPr>
        <p:spPr>
          <a:xfrm>
            <a:off x="683568" y="1687174"/>
            <a:ext cx="8136904" cy="4939814"/>
          </a:xfrm>
          <a:prstGeom prst="rect">
            <a:avLst/>
          </a:prstGeom>
          <a:noFill/>
        </p:spPr>
        <p:txBody>
          <a:bodyPr wrap="square" rtlCol="0">
            <a:spAutoFit/>
          </a:bodyPr>
          <a:lstStyle/>
          <a:p>
            <a:pPr algn="just">
              <a:lnSpc>
                <a:spcPct val="85000"/>
              </a:lnSpc>
              <a:spcBef>
                <a:spcPct val="0"/>
              </a:spcBef>
            </a:pPr>
            <a:r>
              <a:rPr lang="ru-RU" altLang="ru-RU" sz="2000" dirty="0">
                <a:latin typeface="Times New Roman" pitchFamily="18" charset="0"/>
                <a:cs typeface="Times New Roman" pitchFamily="18" charset="0"/>
              </a:rPr>
              <a:t>1. Закон от 29.12.2012 г. №273-ФЗ (ст. 53,19,30)</a:t>
            </a:r>
            <a:r>
              <a:rPr lang="ru-RU" altLang="ru-RU" sz="2000" b="1" dirty="0">
                <a:latin typeface="Times New Roman" pitchFamily="18" charset="0"/>
                <a:cs typeface="Times New Roman" pitchFamily="18" charset="0"/>
              </a:rPr>
              <a:t> </a:t>
            </a:r>
            <a:r>
              <a:rPr lang="ru-RU" altLang="ru-RU" sz="2000" dirty="0">
                <a:latin typeface="Times New Roman" pitchFamily="18" charset="0"/>
                <a:cs typeface="Times New Roman" pitchFamily="18" charset="0"/>
              </a:rPr>
              <a:t>«Об образовании в РФ».</a:t>
            </a:r>
            <a:endParaRPr lang="ru-RU" altLang="ru-RU" sz="2000" b="1"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2. Приказ Министерства просвещения Российской Федерации и Федеральной службы по надзору в сфере образования и науки от 4 апреля 2023 г. N 232/551 «Об утверждении </a:t>
            </a:r>
            <a:r>
              <a:rPr lang="ru-RU" sz="2000" b="1" dirty="0">
                <a:latin typeface="Times New Roman" pitchFamily="18" charset="0"/>
                <a:cs typeface="Times New Roman" pitchFamily="18" charset="0"/>
              </a:rPr>
              <a:t>Порядка проведения государственной итоговой аттестации</a:t>
            </a:r>
            <a:r>
              <a:rPr lang="ru-RU" sz="2000" dirty="0">
                <a:latin typeface="Times New Roman" pitchFamily="18" charset="0"/>
                <a:cs typeface="Times New Roman" pitchFamily="18" charset="0"/>
              </a:rPr>
              <a:t> по образовательным программа основного общего образования».</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3. Приказ Министерства просвещения Российской Федерации и Федеральной службы по надзору в сфере образования и науки от 9 февраля 2024 года № 89 / 208 «Об утверждении </a:t>
            </a:r>
            <a:r>
              <a:rPr lang="ru-RU" sz="2000" b="1" dirty="0">
                <a:latin typeface="Times New Roman" pitchFamily="18" charset="0"/>
                <a:cs typeface="Times New Roman" pitchFamily="18" charset="0"/>
              </a:rPr>
              <a:t>особенностей проведения государственной итоговой аттестации</a:t>
            </a:r>
            <a:r>
              <a:rPr lang="ru-RU" sz="2000" dirty="0">
                <a:latin typeface="Times New Roman" pitchFamily="18" charset="0"/>
                <a:cs typeface="Times New Roman" pitchFamily="18" charset="0"/>
              </a:rPr>
              <a:t> по образовательным программам основного общего и среднего общего образования, формы проведения государственной итоговой аттестации и условий допуска к ней в 2023/24, </a:t>
            </a:r>
            <a:r>
              <a:rPr lang="ru-RU" sz="2000" b="1" dirty="0">
                <a:latin typeface="Times New Roman" pitchFamily="18" charset="0"/>
                <a:cs typeface="Times New Roman" pitchFamily="18" charset="0"/>
              </a:rPr>
              <a:t>2024/25,</a:t>
            </a:r>
            <a:r>
              <a:rPr lang="ru-RU" sz="2000" dirty="0">
                <a:latin typeface="Times New Roman" pitchFamily="18" charset="0"/>
                <a:cs typeface="Times New Roman" pitchFamily="18" charset="0"/>
              </a:rPr>
              <a:t> 2025/26 учебных годах».</a:t>
            </a:r>
          </a:p>
          <a:p>
            <a:endParaRPr lang="ru-RU" dirty="0"/>
          </a:p>
        </p:txBody>
      </p:sp>
    </p:spTree>
    <p:extLst>
      <p:ext uri="{BB962C8B-B14F-4D97-AF65-F5344CB8AC3E}">
        <p14:creationId xmlns:p14="http://schemas.microsoft.com/office/powerpoint/2010/main" val="245870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solidFill>
                  <a:srgbClr val="002060"/>
                </a:solidFill>
                <a:latin typeface="Times New Roman" pitchFamily="18" charset="0"/>
                <a:cs typeface="Times New Roman" pitchFamily="18" charset="0"/>
              </a:rPr>
              <a:t>Формы ГИА</a:t>
            </a:r>
            <a:endParaRPr lang="ru-RU" dirty="0">
              <a:latin typeface="Times New Roman" pitchFamily="18" charset="0"/>
              <a:cs typeface="Times New Roman" pitchFamily="18" charset="0"/>
            </a:endParaRPr>
          </a:p>
        </p:txBody>
      </p:sp>
      <p:sp>
        <p:nvSpPr>
          <p:cNvPr id="3" name="Подзаголовок 2"/>
          <p:cNvSpPr>
            <a:spLocks noGrp="1"/>
          </p:cNvSpPr>
          <p:nvPr>
            <p:ph idx="1"/>
          </p:nvPr>
        </p:nvSpPr>
        <p:spPr/>
        <p:txBody>
          <a:bodyPr>
            <a:normAutofit fontScale="70000" lnSpcReduction="20000"/>
          </a:bodyPr>
          <a:lstStyle/>
          <a:p>
            <a:pPr marL="0" indent="0" algn="just">
              <a:buNone/>
            </a:pPr>
            <a:r>
              <a:rPr lang="ru-RU" b="1" dirty="0">
                <a:latin typeface="Times New Roman" pitchFamily="18" charset="0"/>
                <a:cs typeface="Times New Roman" pitchFamily="18" charset="0"/>
              </a:rPr>
              <a:t>ГИА – </a:t>
            </a:r>
            <a:r>
              <a:rPr lang="ru-RU" dirty="0">
                <a:latin typeface="Times New Roman" pitchFamily="18" charset="0"/>
                <a:cs typeface="Times New Roman" pitchFamily="18" charset="0"/>
              </a:rPr>
              <a:t>государственная итоговая аттестация. </a:t>
            </a:r>
            <a:r>
              <a:rPr lang="ru-RU" b="1" dirty="0">
                <a:latin typeface="Times New Roman" pitchFamily="18" charset="0"/>
                <a:cs typeface="Times New Roman" pitchFamily="18" charset="0"/>
              </a:rPr>
              <a:t>ГИА-9, ГИА-11</a:t>
            </a:r>
            <a:endParaRPr lang="ru-RU" dirty="0">
              <a:latin typeface="Times New Roman" pitchFamily="18" charset="0"/>
              <a:cs typeface="Times New Roman" pitchFamily="18" charset="0"/>
            </a:endParaRPr>
          </a:p>
          <a:p>
            <a:pPr marL="0" indent="0" algn="just">
              <a:buNone/>
            </a:pPr>
            <a:endParaRPr lang="ru-RU" b="1" dirty="0">
              <a:latin typeface="Times New Roman" pitchFamily="18" charset="0"/>
              <a:cs typeface="Times New Roman" pitchFamily="18" charset="0"/>
            </a:endParaRPr>
          </a:p>
          <a:p>
            <a:pPr marL="0" indent="0" algn="just">
              <a:buNone/>
            </a:pPr>
            <a:r>
              <a:rPr lang="ru-RU" b="1" dirty="0">
                <a:latin typeface="Times New Roman" pitchFamily="18" charset="0"/>
                <a:cs typeface="Times New Roman" pitchFamily="18" charset="0"/>
              </a:rPr>
              <a:t>ЕГЭ - </a:t>
            </a:r>
            <a:r>
              <a:rPr lang="ru-RU" dirty="0">
                <a:latin typeface="Times New Roman" pitchFamily="18" charset="0"/>
                <a:cs typeface="Times New Roman" pitchFamily="18" charset="0"/>
              </a:rPr>
              <a:t>это форма государственной итоговой аттестации по образовательным программам среднего общего образования. При проведении ЕГЭ используются контрольные измерительные материалы  стандартизированной формы.</a:t>
            </a:r>
          </a:p>
          <a:p>
            <a:pPr marL="0" indent="0" algn="just">
              <a:buNone/>
            </a:pPr>
            <a:endParaRPr lang="ru-RU" b="1" dirty="0">
              <a:latin typeface="Times New Roman" pitchFamily="18" charset="0"/>
              <a:cs typeface="Times New Roman" pitchFamily="18" charset="0"/>
            </a:endParaRPr>
          </a:p>
          <a:p>
            <a:pPr marL="0" indent="0" algn="just">
              <a:buNone/>
            </a:pPr>
            <a:r>
              <a:rPr lang="ru-RU" b="1" dirty="0">
                <a:latin typeface="Times New Roman" pitchFamily="18" charset="0"/>
                <a:cs typeface="Times New Roman" pitchFamily="18" charset="0"/>
              </a:rPr>
              <a:t>ОГЭ</a:t>
            </a:r>
            <a:r>
              <a:rPr lang="ru-RU" dirty="0">
                <a:latin typeface="Times New Roman" pitchFamily="18" charset="0"/>
                <a:cs typeface="Times New Roman" pitchFamily="18" charset="0"/>
              </a:rPr>
              <a:t> – это форма государственной итоговой аттестации по образовательным программам основного общего образования. При проведении ОГЭ используются контрольные измерительные материалы стандартизированной формы.</a:t>
            </a:r>
          </a:p>
          <a:p>
            <a:pPr marL="0" indent="0" algn="just">
              <a:buNone/>
            </a:pPr>
            <a:br>
              <a:rPr lang="ru-RU" dirty="0">
                <a:latin typeface="Times New Roman" pitchFamily="18" charset="0"/>
                <a:cs typeface="Times New Roman" pitchFamily="18" charset="0"/>
              </a:rPr>
            </a:br>
            <a:r>
              <a:rPr lang="ru-RU" b="1" dirty="0">
                <a:latin typeface="Times New Roman" pitchFamily="18" charset="0"/>
                <a:cs typeface="Times New Roman" pitchFamily="18" charset="0"/>
              </a:rPr>
              <a:t>ГВЭ</a:t>
            </a:r>
            <a:r>
              <a:rPr lang="ru-RU" dirty="0">
                <a:latin typeface="Times New Roman" pitchFamily="18" charset="0"/>
                <a:cs typeface="Times New Roman" pitchFamily="18" charset="0"/>
              </a:rPr>
              <a:t> – форма ГИА в виде письменных и устных экзаменов с использованием текстов, тем, заданий, билетов.</a:t>
            </a:r>
          </a:p>
          <a:p>
            <a:pPr marL="0" indent="0">
              <a:buNone/>
            </a:pPr>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69277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solidFill>
                  <a:srgbClr val="002060"/>
                </a:solidFill>
                <a:latin typeface="Times New Roman" pitchFamily="18" charset="0"/>
                <a:cs typeface="Times New Roman" pitchFamily="18" charset="0"/>
              </a:rPr>
              <a:t> ГВЭ</a:t>
            </a:r>
            <a:endParaRPr lang="ru-RU" dirty="0">
              <a:latin typeface="Times New Roman" pitchFamily="18" charset="0"/>
              <a:cs typeface="Times New Roman" pitchFamily="18" charset="0"/>
            </a:endParaRPr>
          </a:p>
        </p:txBody>
      </p:sp>
      <p:sp>
        <p:nvSpPr>
          <p:cNvPr id="3" name="Подзаголовок 2"/>
          <p:cNvSpPr>
            <a:spLocks noGrp="1"/>
          </p:cNvSpPr>
          <p:nvPr>
            <p:ph idx="1"/>
          </p:nvPr>
        </p:nvSpPr>
        <p:spPr>
          <a:xfrm>
            <a:off x="457200" y="1196752"/>
            <a:ext cx="8229600" cy="4929411"/>
          </a:xfrm>
        </p:spPr>
        <p:txBody>
          <a:bodyPr>
            <a:normAutofit fontScale="70000" lnSpcReduction="20000"/>
          </a:bodyPr>
          <a:lstStyle/>
          <a:p>
            <a:pPr marL="0" indent="0" algn="just">
              <a:buNone/>
            </a:pPr>
            <a:r>
              <a:rPr lang="ru-RU" b="1" dirty="0">
                <a:latin typeface="Times New Roman" pitchFamily="18" charset="0"/>
                <a:cs typeface="Times New Roman" pitchFamily="18" charset="0"/>
              </a:rPr>
              <a:t>     Государственный выпускной экзамен по образовательным программам основного или среднего общего образования  </a:t>
            </a:r>
            <a:r>
              <a:rPr lang="ru-RU" dirty="0">
                <a:latin typeface="Times New Roman" pitchFamily="18" charset="0"/>
                <a:cs typeface="Times New Roman" pitchFamily="18" charset="0"/>
              </a:rPr>
              <a:t>представляет собой форму государственной итоговой аттестации по образовательным программам основного или среднего общего образования, проводимой в целях определения соответствия результатов освоения обучающимися образовательных программ основного или среднего общего образования соответствующим требованиям федерального государственного образовательного стандарта. ГВЭ проводится для обучающихся, осваивающих образовательные программы основного или среднего  общего образования в специальных учебно-воспитательных учреждениях закрытого типа, а также в учреждениях, исполняющих наказание в виде лишения свободы, а также для обучающихся, экстернов с ограниченными возможностями здоровья, обучающихся, экстернов – детей-инвалидов и инвалидов, осваивающих образовательные программы основного или среднего общего образования.</a:t>
            </a:r>
          </a:p>
          <a:p>
            <a:pPr marL="0" indent="0">
              <a:buNone/>
            </a:pPr>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98535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solidFill>
                  <a:srgbClr val="002060"/>
                </a:solidFill>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Подзаголовок 2"/>
          <p:cNvSpPr>
            <a:spLocks noGrp="1"/>
          </p:cNvSpPr>
          <p:nvPr>
            <p:ph idx="1"/>
          </p:nvPr>
        </p:nvSpPr>
        <p:spPr>
          <a:xfrm>
            <a:off x="457200" y="404664"/>
            <a:ext cx="8229600" cy="5976664"/>
          </a:xfrm>
        </p:spPr>
        <p:txBody>
          <a:bodyPr>
            <a:normAutofit/>
          </a:bodyPr>
          <a:lstStyle/>
          <a:p>
            <a:pPr marL="0" indent="0" algn="just">
              <a:buNone/>
            </a:pPr>
            <a:r>
              <a:rPr lang="ru-RU" b="1" dirty="0">
                <a:latin typeface="Times New Roman" pitchFamily="18" charset="0"/>
                <a:cs typeface="Times New Roman" pitchFamily="18" charset="0"/>
              </a:rPr>
              <a:t> </a:t>
            </a:r>
            <a:r>
              <a:rPr lang="ru-RU" sz="5400" b="1" dirty="0">
                <a:latin typeface="Times New Roman" pitchFamily="18" charset="0"/>
                <a:cs typeface="Times New Roman" pitchFamily="18" charset="0"/>
              </a:rPr>
              <a:t>ОВЗ – </a:t>
            </a:r>
            <a:r>
              <a:rPr lang="ru-RU" sz="5400" dirty="0">
                <a:latin typeface="Times New Roman" pitchFamily="18" charset="0"/>
                <a:cs typeface="Times New Roman" pitchFamily="18" charset="0"/>
              </a:rPr>
              <a:t>ограниченные возможности здоровья</a:t>
            </a:r>
          </a:p>
          <a:p>
            <a:pPr marL="0" indent="0" algn="just">
              <a:buNone/>
            </a:pPr>
            <a:r>
              <a:rPr lang="ru-RU" sz="5400" b="1" dirty="0">
                <a:latin typeface="Times New Roman" pitchFamily="18" charset="0"/>
                <a:cs typeface="Times New Roman" pitchFamily="18" charset="0"/>
              </a:rPr>
              <a:t>КИМ –</a:t>
            </a:r>
            <a:r>
              <a:rPr lang="ru-RU" sz="5400" dirty="0">
                <a:latin typeface="Times New Roman" pitchFamily="18" charset="0"/>
                <a:cs typeface="Times New Roman" pitchFamily="18" charset="0"/>
              </a:rPr>
              <a:t> контрольно – измерительные материалы</a:t>
            </a:r>
          </a:p>
          <a:p>
            <a:pPr marL="0" indent="0" algn="just">
              <a:buNone/>
            </a:pPr>
            <a:r>
              <a:rPr lang="ru-RU" sz="5400" b="1" dirty="0">
                <a:latin typeface="Times New Roman" pitchFamily="18" charset="0"/>
                <a:cs typeface="Times New Roman" pitchFamily="18" charset="0"/>
              </a:rPr>
              <a:t>ППЭ </a:t>
            </a:r>
            <a:r>
              <a:rPr lang="ru-RU" sz="5400" dirty="0">
                <a:latin typeface="Times New Roman" pitchFamily="18" charset="0"/>
                <a:cs typeface="Times New Roman" pitchFamily="18" charset="0"/>
              </a:rPr>
              <a:t>–</a:t>
            </a:r>
            <a:r>
              <a:rPr lang="ru-RU" sz="5400" b="1" dirty="0">
                <a:latin typeface="Times New Roman" pitchFamily="18" charset="0"/>
                <a:cs typeface="Times New Roman" pitchFamily="18" charset="0"/>
              </a:rPr>
              <a:t> </a:t>
            </a:r>
            <a:r>
              <a:rPr lang="ru-RU" sz="5400" dirty="0">
                <a:latin typeface="Times New Roman" pitchFamily="18" charset="0"/>
                <a:cs typeface="Times New Roman" pitchFamily="18" charset="0"/>
              </a:rPr>
              <a:t>пункт приёма экзаменов</a:t>
            </a:r>
            <a:endParaRPr lang="ru-RU" sz="5400" b="1" dirty="0">
              <a:latin typeface="Times New Roman" pitchFamily="18" charset="0"/>
              <a:cs typeface="Times New Roman" pitchFamily="18" charset="0"/>
            </a:endParaRPr>
          </a:p>
        </p:txBody>
      </p:sp>
      <p:sp>
        <p:nvSpPr>
          <p:cNvPr id="4" name="TextBox 3"/>
          <p:cNvSpPr txBox="1"/>
          <p:nvPr/>
        </p:nvSpPr>
        <p:spPr>
          <a:xfrm>
            <a:off x="4166178" y="5559623"/>
            <a:ext cx="420308" cy="646331"/>
          </a:xfrm>
          <a:prstGeom prst="rect">
            <a:avLst/>
          </a:prstGeom>
          <a:noFill/>
        </p:spPr>
        <p:txBody>
          <a:bodyPr wrap="none" rtlCol="0">
            <a:spAutoFit/>
          </a:bodyPr>
          <a:lstStyle/>
          <a:p>
            <a:pPr algn="ctr"/>
            <a:r>
              <a:rPr lang="ru-RU" dirty="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167863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368151"/>
          </a:xfrm>
        </p:spPr>
        <p:txBody>
          <a:bodyPr>
            <a:normAutofit/>
          </a:bodyPr>
          <a:lstStyle/>
          <a:p>
            <a:r>
              <a:rPr lang="ru-RU" sz="3600" b="1" dirty="0">
                <a:solidFill>
                  <a:srgbClr val="002060"/>
                </a:solidFill>
                <a:latin typeface="Times New Roman" pitchFamily="18" charset="0"/>
                <a:cs typeface="Times New Roman" pitchFamily="18" charset="0"/>
              </a:rPr>
              <a:t>Допускаются к ГИА обучающиеся</a:t>
            </a:r>
            <a:r>
              <a:rPr lang="en-US" sz="3600" b="1" dirty="0">
                <a:solidFill>
                  <a:srgbClr val="002060"/>
                </a:solidFill>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04308" y="1700808"/>
            <a:ext cx="8144156" cy="4473457"/>
          </a:xfrm>
        </p:spPr>
        <p:txBody>
          <a:bodyPr>
            <a:normAutofit lnSpcReduction="10000"/>
          </a:bodyPr>
          <a:lstStyle/>
          <a:p>
            <a:pPr marL="457200" indent="-457200" algn="just">
              <a:buFont typeface="Arial" pitchFamily="34" charset="0"/>
              <a:buChar char="•"/>
            </a:pPr>
            <a:r>
              <a:rPr lang="ru-RU" dirty="0">
                <a:solidFill>
                  <a:schemeClr val="tx1"/>
                </a:solidFill>
                <a:latin typeface="Times New Roman" pitchFamily="18" charset="0"/>
                <a:cs typeface="Times New Roman" pitchFamily="18" charset="0"/>
              </a:rPr>
              <a:t>не имеющие академической задолженности, в полном объеме выполнившие учебный план (имеющие годовые отметки по всем учебным предметам учебного плана за </a:t>
            </a:r>
            <a:r>
              <a:rPr lang="en-US" dirty="0">
                <a:solidFill>
                  <a:schemeClr val="tx1"/>
                </a:solidFill>
                <a:latin typeface="Times New Roman" pitchFamily="18" charset="0"/>
                <a:cs typeface="Times New Roman" pitchFamily="18" charset="0"/>
              </a:rPr>
              <a:t>IX</a:t>
            </a:r>
            <a:r>
              <a:rPr lang="ru-RU"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XI </a:t>
            </a:r>
            <a:r>
              <a:rPr lang="uk-UA" dirty="0" err="1">
                <a:solidFill>
                  <a:schemeClr val="tx1"/>
                </a:solidFill>
                <a:latin typeface="Times New Roman" pitchFamily="18" charset="0"/>
                <a:cs typeface="Times New Roman" pitchFamily="18" charset="0"/>
              </a:rPr>
              <a:t>класс</a:t>
            </a:r>
            <a:r>
              <a:rPr lang="uk-UA" dirty="0">
                <a:solidFill>
                  <a:schemeClr val="tx1"/>
                </a:solidFill>
                <a:latin typeface="Times New Roman" pitchFamily="18" charset="0"/>
                <a:cs typeface="Times New Roman" pitchFamily="18" charset="0"/>
              </a:rPr>
              <a:t> не  </a:t>
            </a:r>
            <a:r>
              <a:rPr lang="uk-UA" dirty="0" err="1">
                <a:solidFill>
                  <a:schemeClr val="tx1"/>
                </a:solidFill>
                <a:latin typeface="Times New Roman" pitchFamily="18" charset="0"/>
                <a:cs typeface="Times New Roman" pitchFamily="18" charset="0"/>
              </a:rPr>
              <a:t>ниже</a:t>
            </a:r>
            <a:r>
              <a:rPr lang="uk-UA" dirty="0">
                <a:solidFill>
                  <a:schemeClr val="tx1"/>
                </a:solidFill>
                <a:latin typeface="Times New Roman" pitchFamily="18" charset="0"/>
                <a:cs typeface="Times New Roman" pitchFamily="18" charset="0"/>
              </a:rPr>
              <a:t>  </a:t>
            </a:r>
            <a:r>
              <a:rPr lang="uk-UA" b="1" dirty="0" err="1">
                <a:solidFill>
                  <a:schemeClr val="tx1"/>
                </a:solidFill>
                <a:latin typeface="Times New Roman" pitchFamily="18" charset="0"/>
                <a:cs typeface="Times New Roman" pitchFamily="18" charset="0"/>
              </a:rPr>
              <a:t>удовлетворительных</a:t>
            </a:r>
            <a:r>
              <a:rPr lang="uk-UA" dirty="0">
                <a:solidFill>
                  <a:schemeClr val="tx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a:t>
            </a:r>
          </a:p>
          <a:p>
            <a:pPr marL="457200" indent="-457200" algn="just">
              <a:buFont typeface="Arial" pitchFamily="34" charset="0"/>
              <a:buChar char="•"/>
            </a:pPr>
            <a:r>
              <a:rPr lang="ru-RU" dirty="0">
                <a:solidFill>
                  <a:schemeClr val="tx1"/>
                </a:solidFill>
                <a:latin typeface="Times New Roman" pitchFamily="18" charset="0"/>
                <a:cs typeface="Times New Roman" pitchFamily="18" charset="0"/>
              </a:rPr>
              <a:t>имеющие результат</a:t>
            </a:r>
            <a:r>
              <a:rPr lang="ru-RU" b="1" dirty="0">
                <a:solidFill>
                  <a:schemeClr val="tx1"/>
                </a:solidFill>
                <a:latin typeface="Times New Roman" pitchFamily="18" charset="0"/>
                <a:cs typeface="Times New Roman" pitchFamily="18" charset="0"/>
              </a:rPr>
              <a:t> «зачет» </a:t>
            </a:r>
            <a:r>
              <a:rPr lang="ru-RU" dirty="0">
                <a:solidFill>
                  <a:schemeClr val="tx1"/>
                </a:solidFill>
                <a:latin typeface="Times New Roman" pitchFamily="18" charset="0"/>
                <a:cs typeface="Times New Roman" pitchFamily="18" charset="0"/>
              </a:rPr>
              <a:t>за итоговое собеседование (</a:t>
            </a:r>
            <a:r>
              <a:rPr lang="en-US" dirty="0">
                <a:solidFill>
                  <a:schemeClr val="tx1"/>
                </a:solidFill>
                <a:latin typeface="Times New Roman" pitchFamily="18" charset="0"/>
                <a:cs typeface="Times New Roman" pitchFamily="18" charset="0"/>
              </a:rPr>
              <a:t>IX</a:t>
            </a:r>
            <a:r>
              <a:rPr lang="ru-RU" dirty="0">
                <a:solidFill>
                  <a:schemeClr val="tx1"/>
                </a:solidFill>
                <a:latin typeface="Times New Roman" pitchFamily="18" charset="0"/>
                <a:cs typeface="Times New Roman" pitchFamily="18" charset="0"/>
              </a:rPr>
              <a:t> класс),   сочинение         (изложение) (</a:t>
            </a:r>
            <a:r>
              <a:rPr lang="en-US" dirty="0">
                <a:solidFill>
                  <a:schemeClr val="tx1"/>
                </a:solidFill>
                <a:latin typeface="Times New Roman" pitchFamily="18" charset="0"/>
                <a:cs typeface="Times New Roman" pitchFamily="18" charset="0"/>
              </a:rPr>
              <a:t>XI </a:t>
            </a:r>
            <a:r>
              <a:rPr lang="uk-UA" dirty="0" err="1">
                <a:solidFill>
                  <a:schemeClr val="tx1"/>
                </a:solidFill>
                <a:latin typeface="Times New Roman" pitchFamily="18" charset="0"/>
                <a:cs typeface="Times New Roman" pitchFamily="18" charset="0"/>
              </a:rPr>
              <a:t>класс</a:t>
            </a:r>
            <a:r>
              <a:rPr lang="ru-RU" dirty="0">
                <a:solidFill>
                  <a:schemeClr val="tx1"/>
                </a:solidFill>
                <a:latin typeface="Times New Roman" pitchFamily="18" charset="0"/>
                <a:cs typeface="Times New Roman" pitchFamily="18" charset="0"/>
              </a:rPr>
              <a:t>) по  русскому языку.</a:t>
            </a:r>
          </a:p>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3511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5"/>
            <a:ext cx="8136904" cy="1512167"/>
          </a:xfrm>
        </p:spPr>
        <p:txBody>
          <a:bodyPr>
            <a:noAutofit/>
          </a:bodyPr>
          <a:lstStyle/>
          <a:p>
            <a:pPr algn="just"/>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r>
              <a:rPr lang="ru-RU" sz="2400" dirty="0">
                <a:latin typeface="Times New Roman" pitchFamily="18" charset="0"/>
                <a:cs typeface="Times New Roman" pitchFamily="18" charset="0"/>
              </a:rPr>
              <a:t>Приказ </a:t>
            </a:r>
            <a:r>
              <a:rPr lang="ru-RU" sz="2400" dirty="0" err="1">
                <a:latin typeface="Times New Roman" pitchFamily="18" charset="0"/>
                <a:cs typeface="Times New Roman" pitchFamily="18" charset="0"/>
              </a:rPr>
              <a:t>Минпросвещения</a:t>
            </a:r>
            <a:r>
              <a:rPr lang="ru-RU" sz="2400" dirty="0">
                <a:latin typeface="Times New Roman" pitchFamily="18" charset="0"/>
                <a:cs typeface="Times New Roman" pitchFamily="18" charset="0"/>
              </a:rPr>
              <a:t> РФ и </a:t>
            </a:r>
            <a:r>
              <a:rPr lang="ru-RU" sz="2400" dirty="0" err="1">
                <a:latin typeface="Times New Roman" pitchFamily="18" charset="0"/>
                <a:cs typeface="Times New Roman" pitchFamily="18" charset="0"/>
              </a:rPr>
              <a:t>Рособрнадзора</a:t>
            </a:r>
            <a:r>
              <a:rPr lang="ru-RU" sz="2400" dirty="0">
                <a:latin typeface="Times New Roman" pitchFamily="18" charset="0"/>
                <a:cs typeface="Times New Roman" pitchFamily="18" charset="0"/>
              </a:rPr>
              <a:t> от 9 февраля 2024 года № 89 / 208 «Об утверждении </a:t>
            </a:r>
            <a:r>
              <a:rPr lang="ru-RU" sz="2400" b="1" dirty="0">
                <a:latin typeface="Times New Roman" pitchFamily="18" charset="0"/>
                <a:cs typeface="Times New Roman" pitchFamily="18" charset="0"/>
              </a:rPr>
              <a:t>особенностей проведения государственной итоговой аттестации</a:t>
            </a:r>
            <a:r>
              <a:rPr lang="ru-RU" sz="2400" dirty="0">
                <a:latin typeface="Times New Roman" pitchFamily="18" charset="0"/>
                <a:cs typeface="Times New Roman" pitchFamily="18" charset="0"/>
              </a:rPr>
              <a:t> по образовательным программам основного общего и среднего общего образования, формы проведения государственной итоговой аттестации и условий допуска к ней в 2023/24, </a:t>
            </a:r>
            <a:r>
              <a:rPr lang="ru-RU" sz="2400" b="1" dirty="0">
                <a:latin typeface="Times New Roman" pitchFamily="18" charset="0"/>
                <a:cs typeface="Times New Roman" pitchFamily="18" charset="0"/>
              </a:rPr>
              <a:t>2024/25,</a:t>
            </a:r>
            <a:r>
              <a:rPr lang="ru-RU" sz="2400" dirty="0">
                <a:latin typeface="Times New Roman" pitchFamily="18" charset="0"/>
                <a:cs typeface="Times New Roman" pitchFamily="18" charset="0"/>
              </a:rPr>
              <a:t> 2025/26 учебных годах».</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552" y="2780928"/>
            <a:ext cx="8136904" cy="2880320"/>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5" name="Прямоугольник 4"/>
          <p:cNvSpPr/>
          <p:nvPr/>
        </p:nvSpPr>
        <p:spPr>
          <a:xfrm>
            <a:off x="611560" y="1859340"/>
            <a:ext cx="8280920" cy="4308872"/>
          </a:xfrm>
          <a:prstGeom prst="rect">
            <a:avLst/>
          </a:prstGeom>
        </p:spPr>
        <p:txBody>
          <a:bodyPr wrap="square">
            <a:spAutoFit/>
          </a:bodyPr>
          <a:lstStyle/>
          <a:p>
            <a:pPr algn="just"/>
            <a:endParaRPr lang="ru-RU" b="1" dirty="0"/>
          </a:p>
          <a:p>
            <a:pPr algn="just"/>
            <a:endParaRPr lang="ru-RU" sz="2400" b="1" dirty="0">
              <a:latin typeface="Times New Roman" pitchFamily="18" charset="0"/>
              <a:cs typeface="Times New Roman" pitchFamily="18" charset="0"/>
            </a:endParaRPr>
          </a:p>
          <a:p>
            <a:pPr algn="just"/>
            <a:endParaRPr lang="ru-RU" sz="2000" b="1" dirty="0">
              <a:latin typeface="Times New Roman" pitchFamily="18" charset="0"/>
              <a:cs typeface="Times New Roman" pitchFamily="18" charset="0"/>
            </a:endParaRPr>
          </a:p>
          <a:p>
            <a:pPr algn="just"/>
            <a:endParaRPr lang="ru-RU" sz="2000" b="1"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        Настоящие Особенности </a:t>
            </a:r>
            <a:r>
              <a:rPr lang="ru-RU" sz="2400" dirty="0">
                <a:latin typeface="Times New Roman" pitchFamily="18" charset="0"/>
                <a:cs typeface="Times New Roman" pitchFamily="18" charset="0"/>
              </a:rPr>
              <a:t>распространяются на  участников ГИА по образовательным программам основного общего образования (ГИА-9) и среднего общего образования (ГИА-11) - лиц обучающихся в организациях, осуществляющих образовательную деятельность, расположенных </a:t>
            </a:r>
            <a:r>
              <a:rPr lang="ru-RU" sz="2400" b="1" dirty="0">
                <a:latin typeface="Times New Roman" pitchFamily="18" charset="0"/>
                <a:cs typeface="Times New Roman" pitchFamily="18" charset="0"/>
              </a:rPr>
              <a:t>на территориях Донецкой Народной Республики, Луганской Народной Республики, Запорожской области,  Херсонской области</a:t>
            </a:r>
          </a:p>
        </p:txBody>
      </p:sp>
    </p:spTree>
    <p:extLst>
      <p:ext uri="{BB962C8B-B14F-4D97-AF65-F5344CB8AC3E}">
        <p14:creationId xmlns:p14="http://schemas.microsoft.com/office/powerpoint/2010/main" val="406207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080119"/>
          </a:xfrm>
        </p:spPr>
        <p:txBody>
          <a:bodyPr>
            <a:normAutofit/>
          </a:bodyPr>
          <a:lstStyle/>
          <a:p>
            <a:r>
              <a:rPr lang="ru-RU" sz="2800" b="1" dirty="0">
                <a:solidFill>
                  <a:srgbClr val="002060"/>
                </a:solidFill>
                <a:latin typeface="Times New Roman" pitchFamily="18" charset="0"/>
                <a:cs typeface="Times New Roman" pitchFamily="18" charset="0"/>
              </a:rPr>
              <a:t>Участники ГИА-9 в 2024/25 учебном году</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5" name="Прямоугольник 4"/>
          <p:cNvSpPr/>
          <p:nvPr/>
        </p:nvSpPr>
        <p:spPr>
          <a:xfrm>
            <a:off x="683568" y="1720840"/>
            <a:ext cx="7992888" cy="3416320"/>
          </a:xfrm>
          <a:prstGeom prst="rect">
            <a:avLst/>
          </a:prstGeom>
        </p:spPr>
        <p:txBody>
          <a:bodyPr wrap="square">
            <a:spAutoFit/>
          </a:bodyPr>
          <a:lstStyle/>
          <a:p>
            <a:pPr marL="342900" indent="-342900" algn="just">
              <a:buFont typeface="Arial" pitchFamily="34" charset="0"/>
              <a:buChar char="•"/>
            </a:pPr>
            <a:r>
              <a:rPr lang="ru-RU" sz="2400" dirty="0">
                <a:latin typeface="Times New Roman" pitchFamily="18" charset="0"/>
                <a:cs typeface="Times New Roman" pitchFamily="18" charset="0"/>
              </a:rPr>
              <a:t>проходят ГИА-9 </a:t>
            </a:r>
            <a:r>
              <a:rPr lang="ru-RU" sz="2400" b="1" u="sng" dirty="0">
                <a:latin typeface="Times New Roman" pitchFamily="18" charset="0"/>
                <a:cs typeface="Times New Roman" pitchFamily="18" charset="0"/>
              </a:rPr>
              <a:t>по своему выбору</a:t>
            </a:r>
            <a:r>
              <a:rPr lang="ru-RU" sz="2400" dirty="0">
                <a:latin typeface="Times New Roman" pitchFamily="18" charset="0"/>
                <a:cs typeface="Times New Roman" pitchFamily="18" charset="0"/>
              </a:rPr>
              <a:t> в </a:t>
            </a:r>
            <a:r>
              <a:rPr lang="ru-RU" sz="2400" b="1" dirty="0">
                <a:solidFill>
                  <a:srgbClr val="002060"/>
                </a:solidFill>
                <a:latin typeface="Times New Roman" pitchFamily="18" charset="0"/>
                <a:cs typeface="Times New Roman" pitchFamily="18" charset="0"/>
              </a:rPr>
              <a:t>форме ГВЭ </a:t>
            </a:r>
            <a:r>
              <a:rPr lang="ru-RU" sz="2400" b="1" dirty="0">
                <a:latin typeface="Times New Roman" pitchFamily="18" charset="0"/>
                <a:cs typeface="Times New Roman" pitchFamily="18" charset="0"/>
              </a:rPr>
              <a:t>или</a:t>
            </a:r>
            <a:r>
              <a:rPr lang="ru-RU" sz="2400" dirty="0">
                <a:latin typeface="Times New Roman" pitchFamily="18" charset="0"/>
                <a:cs typeface="Times New Roman" pitchFamily="18" charset="0"/>
              </a:rPr>
              <a:t> в форме </a:t>
            </a:r>
            <a:r>
              <a:rPr lang="ru-RU" sz="2400" b="1" dirty="0">
                <a:solidFill>
                  <a:srgbClr val="002060"/>
                </a:solidFill>
                <a:latin typeface="Times New Roman" pitchFamily="18" charset="0"/>
                <a:cs typeface="Times New Roman" pitchFamily="18" charset="0"/>
              </a:rPr>
              <a:t>ОГЭ</a:t>
            </a:r>
            <a:r>
              <a:rPr lang="ru-RU" sz="2400" dirty="0">
                <a:latin typeface="Times New Roman" pitchFamily="18" charset="0"/>
                <a:cs typeface="Times New Roman" pitchFamily="18" charset="0"/>
              </a:rPr>
              <a:t> </a:t>
            </a:r>
          </a:p>
          <a:p>
            <a:pPr marL="342900" indent="-342900" algn="just">
              <a:buFont typeface="Arial" pitchFamily="34" charset="0"/>
              <a:buChar char="•"/>
            </a:pPr>
            <a:r>
              <a:rPr lang="ru-RU" sz="2400" dirty="0">
                <a:latin typeface="Times New Roman" pitchFamily="18" charset="0"/>
                <a:cs typeface="Times New Roman" pitchFamily="18" charset="0"/>
              </a:rPr>
              <a:t>по обязательным учебным предметам (</a:t>
            </a:r>
            <a:r>
              <a:rPr lang="ru-RU" sz="2400" u="sng" dirty="0">
                <a:latin typeface="Times New Roman" pitchFamily="18" charset="0"/>
                <a:cs typeface="Times New Roman" pitchFamily="18" charset="0"/>
              </a:rPr>
              <a:t>русский язык и математика</a:t>
            </a:r>
            <a:r>
              <a:rPr lang="ru-RU" sz="2400" dirty="0">
                <a:latin typeface="Times New Roman" pitchFamily="18" charset="0"/>
                <a:cs typeface="Times New Roman" pitchFamily="18" charset="0"/>
              </a:rPr>
              <a:t>) и </a:t>
            </a:r>
            <a:r>
              <a:rPr lang="ru-RU" sz="2400" b="1" dirty="0">
                <a:latin typeface="Times New Roman" pitchFamily="18" charset="0"/>
                <a:cs typeface="Times New Roman" pitchFamily="18" charset="0"/>
              </a:rPr>
              <a:t>двум учебным предметам по выбору </a:t>
            </a:r>
            <a:r>
              <a:rPr lang="ru-RU" sz="2400" dirty="0">
                <a:latin typeface="Times New Roman" pitchFamily="18" charset="0"/>
                <a:cs typeface="Times New Roman" pitchFamily="18" charset="0"/>
              </a:rPr>
              <a:t>из числа следующих учебных предметов: "Биология", "География", "Иностранные языки" (английский, испанский, немецкий и французский), "Информатика", "История", "Литература", "Обществознание", "Физика", "Химия".</a:t>
            </a:r>
          </a:p>
        </p:txBody>
      </p:sp>
    </p:spTree>
    <p:extLst>
      <p:ext uri="{BB962C8B-B14F-4D97-AF65-F5344CB8AC3E}">
        <p14:creationId xmlns:p14="http://schemas.microsoft.com/office/powerpoint/2010/main" val="104317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6560" y="404664"/>
            <a:ext cx="7772400" cy="1440159"/>
          </a:xfrm>
        </p:spPr>
        <p:txBody>
          <a:bodyPr>
            <a:normAutofit/>
          </a:bodyPr>
          <a:lstStyle/>
          <a:p>
            <a:r>
              <a:rPr lang="ru-RU" sz="2800" b="1" dirty="0">
                <a:solidFill>
                  <a:srgbClr val="002060"/>
                </a:solidFill>
                <a:latin typeface="Times New Roman" pitchFamily="18" charset="0"/>
                <a:cs typeface="Times New Roman" pitchFamily="18" charset="0"/>
              </a:rPr>
              <a:t>Участники ГИА-11 в 2024/25 учебном году</a:t>
            </a:r>
            <a:endParaRPr lang="ru-RU" sz="2800" dirty="0"/>
          </a:p>
        </p:txBody>
      </p:sp>
      <p:sp>
        <p:nvSpPr>
          <p:cNvPr id="3" name="Подзаголовок 2"/>
          <p:cNvSpPr>
            <a:spLocks noGrp="1"/>
          </p:cNvSpPr>
          <p:nvPr>
            <p:ph type="subTitle" idx="1"/>
          </p:nvPr>
        </p:nvSpPr>
        <p:spPr>
          <a:xfrm>
            <a:off x="4139952" y="3573016"/>
            <a:ext cx="4680520" cy="1944216"/>
          </a:xfrm>
        </p:spPr>
        <p:txBody>
          <a:bodyPr>
            <a:normAutofit/>
          </a:bodyPr>
          <a:lstStyle/>
          <a:p>
            <a:endParaRPr lang="ru-RU" dirty="0">
              <a:solidFill>
                <a:schemeClr val="tx1"/>
              </a:solidFill>
              <a:latin typeface="Times New Roman" pitchFamily="18" charset="0"/>
              <a:cs typeface="Times New Roman" pitchFamily="18" charset="0"/>
            </a:endParaRPr>
          </a:p>
          <a:p>
            <a:endParaRPr lang="ru-RU" dirty="0"/>
          </a:p>
        </p:txBody>
      </p:sp>
      <p:sp>
        <p:nvSpPr>
          <p:cNvPr id="4" name="TextBox 3"/>
          <p:cNvSpPr txBox="1"/>
          <p:nvPr/>
        </p:nvSpPr>
        <p:spPr>
          <a:xfrm>
            <a:off x="4079905" y="5559623"/>
            <a:ext cx="592855" cy="646331"/>
          </a:xfrm>
          <a:prstGeom prst="rect">
            <a:avLst/>
          </a:prstGeom>
          <a:noFill/>
        </p:spPr>
        <p:txBody>
          <a:bodyPr wrap="none" rtlCol="0">
            <a:spAutoFit/>
          </a:bodyPr>
          <a:lstStyle/>
          <a:p>
            <a:pPr algn="ctr"/>
            <a:endParaRPr lang="ru-RU" dirty="0">
              <a:latin typeface="Times New Roman" pitchFamily="18" charset="0"/>
              <a:cs typeface="Times New Roman" pitchFamily="18" charset="0"/>
            </a:endParaRPr>
          </a:p>
          <a:p>
            <a:endParaRPr lang="ru-RU" dirty="0"/>
          </a:p>
        </p:txBody>
      </p:sp>
      <p:sp>
        <p:nvSpPr>
          <p:cNvPr id="6" name="Прямоугольник 5"/>
          <p:cNvSpPr/>
          <p:nvPr/>
        </p:nvSpPr>
        <p:spPr>
          <a:xfrm>
            <a:off x="2286000" y="1720840"/>
            <a:ext cx="4572000" cy="369332"/>
          </a:xfrm>
          <a:prstGeom prst="rect">
            <a:avLst/>
          </a:prstGeom>
        </p:spPr>
        <p:txBody>
          <a:bodyPr>
            <a:spAutoFit/>
          </a:bodyPr>
          <a:lstStyle/>
          <a:p>
            <a:pPr algn="just"/>
            <a:r>
              <a:rPr lang="ru-RU" dirty="0"/>
              <a:t> </a:t>
            </a:r>
            <a:endParaRPr lang="ru-RU" b="1" dirty="0"/>
          </a:p>
        </p:txBody>
      </p:sp>
      <p:sp>
        <p:nvSpPr>
          <p:cNvPr id="8" name="Прямоугольник 7"/>
          <p:cNvSpPr/>
          <p:nvPr/>
        </p:nvSpPr>
        <p:spPr>
          <a:xfrm>
            <a:off x="755576" y="1720840"/>
            <a:ext cx="7848872" cy="4893647"/>
          </a:xfrm>
          <a:prstGeom prst="rect">
            <a:avLst/>
          </a:prstGeom>
        </p:spPr>
        <p:txBody>
          <a:bodyPr wrap="square">
            <a:spAutoFit/>
          </a:bodyPr>
          <a:lstStyle/>
          <a:p>
            <a:pPr marL="342900" indent="-342900" algn="just">
              <a:buFont typeface="Arial" pitchFamily="34" charset="0"/>
              <a:buChar char="•"/>
            </a:pPr>
            <a:r>
              <a:rPr lang="ru-RU" sz="2400" dirty="0">
                <a:latin typeface="Times New Roman" pitchFamily="18" charset="0"/>
                <a:cs typeface="Times New Roman" pitchFamily="18" charset="0"/>
              </a:rPr>
              <a:t>проходят ГИА-11  </a:t>
            </a:r>
            <a:r>
              <a:rPr lang="ru-RU" sz="2400" b="1" u="sng" dirty="0">
                <a:latin typeface="Times New Roman" pitchFamily="18" charset="0"/>
                <a:cs typeface="Times New Roman" pitchFamily="18" charset="0"/>
              </a:rPr>
              <a:t>по своему выбору</a:t>
            </a:r>
            <a:r>
              <a:rPr lang="ru-RU" sz="2400" dirty="0">
                <a:latin typeface="Times New Roman" pitchFamily="18" charset="0"/>
                <a:cs typeface="Times New Roman" pitchFamily="18" charset="0"/>
              </a:rPr>
              <a:t> в </a:t>
            </a:r>
            <a:r>
              <a:rPr lang="ru-RU" sz="2400" b="1" dirty="0">
                <a:solidFill>
                  <a:srgbClr val="002060"/>
                </a:solidFill>
                <a:latin typeface="Times New Roman" pitchFamily="18" charset="0"/>
                <a:cs typeface="Times New Roman" pitchFamily="18" charset="0"/>
              </a:rPr>
              <a:t>форме ГВЭ </a:t>
            </a:r>
            <a:r>
              <a:rPr lang="ru-RU" sz="2400" b="1" dirty="0">
                <a:latin typeface="Times New Roman" pitchFamily="18" charset="0"/>
                <a:cs typeface="Times New Roman" pitchFamily="18" charset="0"/>
              </a:rPr>
              <a:t>или</a:t>
            </a:r>
            <a:r>
              <a:rPr lang="ru-RU" sz="2400" dirty="0">
                <a:latin typeface="Times New Roman" pitchFamily="18" charset="0"/>
                <a:cs typeface="Times New Roman" pitchFamily="18" charset="0"/>
              </a:rPr>
              <a:t> в форме </a:t>
            </a:r>
            <a:r>
              <a:rPr lang="ru-RU" sz="2400" b="1" dirty="0">
                <a:solidFill>
                  <a:srgbClr val="002060"/>
                </a:solidFill>
                <a:latin typeface="Times New Roman" pitchFamily="18" charset="0"/>
                <a:cs typeface="Times New Roman" pitchFamily="18" charset="0"/>
              </a:rPr>
              <a:t>ОГЭ</a:t>
            </a:r>
            <a:r>
              <a:rPr lang="ru-RU" sz="2400" dirty="0">
                <a:latin typeface="Times New Roman" pitchFamily="18" charset="0"/>
                <a:cs typeface="Times New Roman" pitchFamily="18" charset="0"/>
              </a:rPr>
              <a:t> </a:t>
            </a:r>
          </a:p>
          <a:p>
            <a:pPr marL="342900" indent="-342900" algn="just">
              <a:buFont typeface="Arial" pitchFamily="34" charset="0"/>
              <a:buChar char="•"/>
            </a:pPr>
            <a:r>
              <a:rPr lang="ru-RU" sz="2400" dirty="0">
                <a:latin typeface="Times New Roman" pitchFamily="18" charset="0"/>
                <a:cs typeface="Times New Roman" pitchFamily="18" charset="0"/>
              </a:rPr>
              <a:t>по обязательным учебным предметам (</a:t>
            </a:r>
            <a:r>
              <a:rPr lang="ru-RU" sz="2400" u="sng" dirty="0">
                <a:latin typeface="Times New Roman" pitchFamily="18" charset="0"/>
                <a:cs typeface="Times New Roman" pitchFamily="18" charset="0"/>
              </a:rPr>
              <a:t>русский язык и математика</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a:t>
            </a:r>
          </a:p>
          <a:p>
            <a:pPr marL="342900" indent="-342900" algn="just">
              <a:buFont typeface="Arial" pitchFamily="34" charset="0"/>
              <a:buChar char="•"/>
            </a:pPr>
            <a:r>
              <a:rPr lang="ru-RU" sz="2400" dirty="0">
                <a:latin typeface="Times New Roman" pitchFamily="18" charset="0"/>
                <a:cs typeface="Times New Roman" pitchFamily="18" charset="0"/>
              </a:rPr>
              <a:t>экзамены в форме ЕГЭ по  </a:t>
            </a:r>
            <a:r>
              <a:rPr lang="ru-RU" sz="2400" b="1" dirty="0">
                <a:latin typeface="Times New Roman" pitchFamily="18" charset="0"/>
                <a:cs typeface="Times New Roman" pitchFamily="18" charset="0"/>
              </a:rPr>
              <a:t>другим учебным предметам по выбору </a:t>
            </a:r>
            <a:r>
              <a:rPr lang="ru-RU" sz="2400" dirty="0">
                <a:latin typeface="Times New Roman" pitchFamily="18" charset="0"/>
                <a:cs typeface="Times New Roman" pitchFamily="18" charset="0"/>
              </a:rPr>
              <a:t>из числа "Биология", "География", "Иностранные языки" (английский, испанский, немецкий и французский), "Информатика", "История", "Литература", "Обществознание", "Физика", "Химия", участники ГИА сдают на добровольной основе для предоставления результатов ЕГЭ при приёме на обучение по программам </a:t>
            </a:r>
            <a:r>
              <a:rPr lang="ru-RU" sz="2400" dirty="0" err="1">
                <a:latin typeface="Times New Roman" pitchFamily="18" charset="0"/>
                <a:cs typeface="Times New Roman" pitchFamily="18" charset="0"/>
              </a:rPr>
              <a:t>бакалавриата</a:t>
            </a:r>
            <a:r>
              <a:rPr lang="ru-RU" sz="2400" dirty="0">
                <a:latin typeface="Times New Roman" pitchFamily="18" charset="0"/>
                <a:cs typeface="Times New Roman" pitchFamily="18" charset="0"/>
              </a:rPr>
              <a:t> и </a:t>
            </a:r>
            <a:r>
              <a:rPr lang="ru-RU" sz="2400" dirty="0" err="1">
                <a:latin typeface="Times New Roman" pitchFamily="18" charset="0"/>
                <a:cs typeface="Times New Roman" pitchFamily="18" charset="0"/>
              </a:rPr>
              <a:t>специалитета</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7292820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916</Words>
  <Application>Microsoft Office PowerPoint</Application>
  <PresentationFormat>Экран (4:3)</PresentationFormat>
  <Paragraphs>76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"Особенности проведения ГИА  в 2024-2025 учебном году. Порядок проведения ЕГЭ по английскому языку" </vt:lpstr>
      <vt:lpstr>Нормативно-правовая база</vt:lpstr>
      <vt:lpstr>Формы ГИА</vt:lpstr>
      <vt:lpstr> ГВЭ</vt:lpstr>
      <vt:lpstr> </vt:lpstr>
      <vt:lpstr>Допускаются к ГИА обучающиеся:</vt:lpstr>
      <vt:lpstr>           Приказ Минпросвещения РФ и Рособрнадзора от 9 февраля 2024 года № 89 / 208 «Об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 формы проведения государственной итоговой аттестации и условий допуска к ней в 2023/24, 2024/25, 2025/26 учебных годах». </vt:lpstr>
      <vt:lpstr>Участники ГИА-9 в 2024/25 учебном году</vt:lpstr>
      <vt:lpstr>Участники ГИА-11 в 2024/25 учебном году</vt:lpstr>
      <vt:lpstr>   </vt:lpstr>
      <vt:lpstr>               </vt:lpstr>
      <vt:lpstr>Ключевые принципы проверки:</vt:lpstr>
      <vt:lpstr>ФЕДЕРАЛЬНОЕ ГОСУДАРСТВЕННОЕ БЮДЖЕТНОЕ НАУЧНОЕ УЧРЕЖДЕНИЕ «ФЕДЕРАЛЬНЫЙ ИНСТИТУТ ПЕДАГОГИЧЕСКИХ ИЗМЕРЕНИЙ»</vt:lpstr>
      <vt:lpstr>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проведения ГИА  в 2024-2025 учебном году. Порядок проведения ЕГЭ по английскому языку"</dc:title>
  <dc:creator>Admin</dc:creator>
  <cp:lastModifiedBy>Пользователь</cp:lastModifiedBy>
  <cp:revision>13</cp:revision>
  <dcterms:created xsi:type="dcterms:W3CDTF">2024-10-06T15:53:22Z</dcterms:created>
  <dcterms:modified xsi:type="dcterms:W3CDTF">2024-12-03T12:03:50Z</dcterms:modified>
</cp:coreProperties>
</file>