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0"/>
  </p:notesMasterIdLst>
  <p:sldIdLst>
    <p:sldId id="256" r:id="rId2"/>
    <p:sldId id="259" r:id="rId3"/>
    <p:sldId id="261" r:id="rId4"/>
    <p:sldId id="260" r:id="rId5"/>
    <p:sldId id="262" r:id="rId6"/>
    <p:sldId id="263" r:id="rId7"/>
    <p:sldId id="264" r:id="rId8"/>
    <p:sldId id="265" r:id="rId9"/>
    <p:sldId id="257" r:id="rId10"/>
    <p:sldId id="258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8" r:id="rId21"/>
    <p:sldId id="276" r:id="rId22"/>
    <p:sldId id="279" r:id="rId23"/>
    <p:sldId id="280" r:id="rId24"/>
    <p:sldId id="282" r:id="rId25"/>
    <p:sldId id="281" r:id="rId26"/>
    <p:sldId id="283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6" r:id="rId37"/>
    <p:sldId id="297" r:id="rId38"/>
    <p:sldId id="298" r:id="rId39"/>
    <p:sldId id="299" r:id="rId40"/>
    <p:sldId id="300" r:id="rId41"/>
    <p:sldId id="301" r:id="rId42"/>
    <p:sldId id="305" r:id="rId43"/>
    <p:sldId id="302" r:id="rId44"/>
    <p:sldId id="303" r:id="rId45"/>
    <p:sldId id="295" r:id="rId46"/>
    <p:sldId id="284" r:id="rId47"/>
    <p:sldId id="308" r:id="rId48"/>
    <p:sldId id="309" r:id="rId49"/>
    <p:sldId id="306" r:id="rId50"/>
    <p:sldId id="310" r:id="rId51"/>
    <p:sldId id="316" r:id="rId52"/>
    <p:sldId id="317" r:id="rId53"/>
    <p:sldId id="319" r:id="rId54"/>
    <p:sldId id="320" r:id="rId55"/>
    <p:sldId id="313" r:id="rId56"/>
    <p:sldId id="322" r:id="rId57"/>
    <p:sldId id="323" r:id="rId58"/>
    <p:sldId id="324" r:id="rId59"/>
    <p:sldId id="325" r:id="rId60"/>
    <p:sldId id="329" r:id="rId61"/>
    <p:sldId id="330" r:id="rId62"/>
    <p:sldId id="314" r:id="rId63"/>
    <p:sldId id="315" r:id="rId64"/>
    <p:sldId id="331" r:id="rId65"/>
    <p:sldId id="332" r:id="rId66"/>
    <p:sldId id="326" r:id="rId67"/>
    <p:sldId id="327" r:id="rId68"/>
    <p:sldId id="307" r:id="rId6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0D4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757" y="-17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5D3466-8768-4093-8DB0-EAD5AF22BE41}" type="datetimeFigureOut">
              <a:rPr lang="ru-RU" smtClean="0"/>
              <a:t>11.12.2024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2B011-2824-4BA1-9545-D066BB456E8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9688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2B011-2824-4BA1-9545-D066BB456E8E}" type="slidenum">
              <a:rPr lang="ru-RU" smtClean="0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5911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3E28-B7B0-4C77-87C9-248F430B3F05}" type="datetimeFigureOut">
              <a:rPr lang="ru-RU" smtClean="0"/>
              <a:t>11.12.2024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CD586-C817-4E0C-BD63-CC0F9F11D1D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3E28-B7B0-4C77-87C9-248F430B3F05}" type="datetimeFigureOut">
              <a:rPr lang="ru-RU" smtClean="0"/>
              <a:t>11.12.2024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CD586-C817-4E0C-BD63-CC0F9F11D1D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3E28-B7B0-4C77-87C9-248F430B3F05}" type="datetimeFigureOut">
              <a:rPr lang="ru-RU" smtClean="0"/>
              <a:t>11.12.2024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CD586-C817-4E0C-BD63-CC0F9F11D1D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3E28-B7B0-4C77-87C9-248F430B3F05}" type="datetimeFigureOut">
              <a:rPr lang="ru-RU" smtClean="0"/>
              <a:t>11.12.2024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CD586-C817-4E0C-BD63-CC0F9F11D1D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3E28-B7B0-4C77-87C9-248F430B3F05}" type="datetimeFigureOut">
              <a:rPr lang="ru-RU" smtClean="0"/>
              <a:t>11.12.2024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CD586-C817-4E0C-BD63-CC0F9F11D1D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3E28-B7B0-4C77-87C9-248F430B3F05}" type="datetimeFigureOut">
              <a:rPr lang="ru-RU" smtClean="0"/>
              <a:t>11.12.2024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CD586-C817-4E0C-BD63-CC0F9F11D1DF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3E28-B7B0-4C77-87C9-248F430B3F05}" type="datetimeFigureOut">
              <a:rPr lang="ru-RU" smtClean="0"/>
              <a:t>11.12.2024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CD586-C817-4E0C-BD63-CC0F9F11D1D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3E28-B7B0-4C77-87C9-248F430B3F05}" type="datetimeFigureOut">
              <a:rPr lang="ru-RU" smtClean="0"/>
              <a:t>11.12.2024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CD586-C817-4E0C-BD63-CC0F9F11D1D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3E28-B7B0-4C77-87C9-248F430B3F05}" type="datetimeFigureOut">
              <a:rPr lang="ru-RU" smtClean="0"/>
              <a:t>11.12.2024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CD586-C817-4E0C-BD63-CC0F9F11D1D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3E28-B7B0-4C77-87C9-248F430B3F05}" type="datetimeFigureOut">
              <a:rPr lang="ru-RU" smtClean="0"/>
              <a:t>11.12.2024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BBCD586-C817-4E0C-BD63-CC0F9F11D1D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3E28-B7B0-4C77-87C9-248F430B3F05}" type="datetimeFigureOut">
              <a:rPr lang="ru-RU" smtClean="0"/>
              <a:t>11.12.2024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CD586-C817-4E0C-BD63-CC0F9F11D1D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873D3E28-B7B0-4C77-87C9-248F430B3F05}" type="datetimeFigureOut">
              <a:rPr lang="ru-RU" smtClean="0"/>
              <a:t>11.12.2024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9BBCD586-C817-4E0C-BD63-CC0F9F11D1DF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9642370">
            <a:off x="326872" y="2254215"/>
            <a:ext cx="7628584" cy="1710912"/>
          </a:xfrm>
        </p:spPr>
        <p:txBody>
          <a:bodyPr/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Инновационные технологии в работе учителя-логопеда</a:t>
            </a:r>
            <a:endParaRPr lang="ru-RU" sz="44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24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568952" cy="504056"/>
          </a:xfrm>
        </p:spPr>
        <p:txBody>
          <a:bodyPr/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Упражнения из методики пальцевого массажа</a:t>
            </a:r>
            <a:endParaRPr lang="ru-RU" sz="26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92696"/>
            <a:ext cx="8784976" cy="6048672"/>
          </a:xfrm>
        </p:spPr>
        <p:txBody>
          <a:bodyPr>
            <a:normAutofit lnSpcReduction="10000"/>
          </a:bodyPr>
          <a:lstStyle/>
          <a:p>
            <a:pPr marL="0" indent="457200"/>
            <a:r>
              <a:rPr lang="ru-RU" sz="1800" dirty="0">
                <a:solidFill>
                  <a:srgbClr val="002060"/>
                </a:solidFill>
                <a:latin typeface="Monotype Corsiva" panose="03010101010201010101" pitchFamily="66" charset="0"/>
              </a:rPr>
              <a:t>Массаж пальцев, начиная с большого и до мизинца. Растирают сначала подушечку пальца, а затем медлен­но поднимаются к основанию. Такой массаж желатель­но сопровождать веселыми рифмовками.</a:t>
            </a:r>
          </a:p>
          <a:p>
            <a:pPr marL="0" indent="0"/>
            <a:r>
              <a:rPr lang="ru-RU" sz="1800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Массаж ладонных поверхностей каменными, метал­лическими или стеклянными разноцветными шарика­ми «марблс». </a:t>
            </a:r>
            <a:r>
              <a:rPr lang="ru-RU" sz="1800" dirty="0">
                <a:solidFill>
                  <a:srgbClr val="002060"/>
                </a:solidFill>
                <a:latin typeface="Monotype Corsiva" panose="03010101010201010101" pitchFamily="66" charset="0"/>
              </a:rPr>
              <a:t>Их нужно: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rgbClr val="002060"/>
                </a:solidFill>
                <a:latin typeface="Monotype Corsiva" panose="03010101010201010101" pitchFamily="66" charset="0"/>
              </a:rPr>
              <a:t>вертеть в руках;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rgbClr val="002060"/>
                </a:solidFill>
                <a:latin typeface="Monotype Corsiva" panose="03010101010201010101" pitchFamily="66" charset="0"/>
              </a:rPr>
              <a:t>щелкать по ним пальцами</a:t>
            </a:r>
            <a:r>
              <a:rPr lang="ru-RU" sz="1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«стрелять»</a:t>
            </a:r>
            <a:endParaRPr lang="ru-RU" sz="180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направлять </a:t>
            </a:r>
            <a:r>
              <a:rPr lang="ru-RU" sz="1800" dirty="0">
                <a:solidFill>
                  <a:srgbClr val="002060"/>
                </a:solidFill>
                <a:latin typeface="Monotype Corsiva" panose="03010101010201010101" pitchFamily="66" charset="0"/>
              </a:rPr>
              <a:t>в специальные желобки и лунки-отвер­стия, состязаться в точности попадания. </a:t>
            </a:r>
            <a:endParaRPr lang="ru-RU" sz="1800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0" lvl="0" indent="0"/>
            <a:r>
              <a:rPr lang="ru-RU" sz="1800" u="sng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Массаж </a:t>
            </a:r>
            <a:r>
              <a:rPr lang="ru-RU" sz="1800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грецкими орехами: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rgbClr val="002060"/>
                </a:solidFill>
                <a:latin typeface="Monotype Corsiva" panose="03010101010201010101" pitchFamily="66" charset="0"/>
              </a:rPr>
              <a:t>катать два ореха между ладонями;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rgbClr val="002060"/>
                </a:solidFill>
                <a:latin typeface="Monotype Corsiva" panose="03010101010201010101" pitchFamily="66" charset="0"/>
              </a:rPr>
              <a:t>один орех прокатывать между пальцами;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rgbClr val="002060"/>
                </a:solidFill>
                <a:latin typeface="Monotype Corsiva" panose="03010101010201010101" pitchFamily="66" charset="0"/>
              </a:rPr>
              <a:t>удерживать несколько орехов между растопыренны­ми пальцами ведущей руки и обеих рук.</a:t>
            </a:r>
          </a:p>
          <a:p>
            <a:r>
              <a:rPr lang="ru-RU" sz="1800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Массаж шестигранными карандашами: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rgbClr val="002060"/>
                </a:solidFill>
                <a:latin typeface="Monotype Corsiva" panose="03010101010201010101" pitchFamily="66" charset="0"/>
              </a:rPr>
              <a:t>пропускать карандаш между одним и двумя-тремя пальцами;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rgbClr val="002060"/>
                </a:solidFill>
                <a:latin typeface="Monotype Corsiva" panose="03010101010201010101" pitchFamily="66" charset="0"/>
              </a:rPr>
              <a:t>удерживать в определенном положении в правой и левой руке.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rgbClr val="002060"/>
                </a:solidFill>
                <a:latin typeface="Monotype Corsiva" panose="03010101010201010101" pitchFamily="66" charset="0"/>
              </a:rPr>
              <a:t>Массаж «четками». Перебирание четок развивает пальчики, успокаивает нервы. Перебирание сочетают со счетом, прямым и обратным.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188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ЛОГОСКАЗКи</a:t>
            </a:r>
            <a:endParaRPr lang="ru-RU" sz="32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00628"/>
            <a:ext cx="8568952" cy="5568732"/>
          </a:xfrm>
        </p:spPr>
        <p:txBody>
          <a:bodyPr>
            <a:normAutofit/>
          </a:bodyPr>
          <a:lstStyle/>
          <a:p>
            <a:pPr marL="0" indent="536575" algn="just"/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Логосказки 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– 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это всестороннее, 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последовательное развитие речи детей и связанных с 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ней психических 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процессов путем использования элементов сказкотерапии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.</a:t>
            </a:r>
          </a:p>
          <a:p>
            <a:pPr marL="0" indent="0" algn="ctr"/>
            <a:r>
              <a:rPr lang="ru-RU" sz="2800" u="sng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Виды логосказок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Артикуляционные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Фонетические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Пальчиковые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Сказки способствующие формированию связной речи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Сказки по обучению грамоте (о звуках и буквах)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Лексико-грамматические сказки</a:t>
            </a:r>
            <a:endParaRPr lang="ru-RU" sz="2800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549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Пальчиковая сказка</a:t>
            </a:r>
            <a:endParaRPr lang="ru-RU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Про курочку Рябу</a:t>
            </a:r>
          </a:p>
          <a:p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itchFamily="18" charset="0"/>
              </a:rPr>
              <a:t>Курочка Ряба, бабе и деду</a:t>
            </a:r>
          </a:p>
          <a:p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itchFamily="18" charset="0"/>
              </a:rPr>
              <a:t>Яйцо золотое снесла к обеду. </a:t>
            </a:r>
            <a:r>
              <a:rPr lang="ru-RU" sz="2400" i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itchFamily="18" charset="0"/>
              </a:rPr>
              <a:t>(«Колечки»)</a:t>
            </a:r>
            <a:endParaRPr lang="ru-RU" sz="2400" dirty="0">
              <a:solidFill>
                <a:srgbClr val="002060"/>
              </a:solidFill>
              <a:latin typeface="Monotype Corsiva" panose="03010101010201010101" pitchFamily="66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itchFamily="18" charset="0"/>
              </a:rPr>
              <a:t>Били яичко и баба, и дед,</a:t>
            </a:r>
          </a:p>
          <a:p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itchFamily="18" charset="0"/>
              </a:rPr>
              <a:t>Но не смогли разбить на обед. </a:t>
            </a:r>
            <a:r>
              <a:rPr lang="ru-RU" sz="2400" i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itchFamily="18" charset="0"/>
              </a:rPr>
              <a:t>(«Молоточки»)</a:t>
            </a:r>
            <a:endParaRPr lang="ru-RU" sz="2400" dirty="0">
              <a:solidFill>
                <a:srgbClr val="002060"/>
              </a:solidFill>
              <a:latin typeface="Monotype Corsiva" panose="03010101010201010101" pitchFamily="66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itchFamily="18" charset="0"/>
              </a:rPr>
              <a:t>Мышка-норушка мимо бежала. </a:t>
            </a:r>
            <a:r>
              <a:rPr lang="ru-RU" sz="2400" i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itchFamily="18" charset="0"/>
              </a:rPr>
              <a:t>( «Волны»)</a:t>
            </a:r>
            <a:endParaRPr lang="ru-RU" sz="2400" dirty="0">
              <a:solidFill>
                <a:srgbClr val="002060"/>
              </a:solidFill>
              <a:latin typeface="Monotype Corsiva" panose="03010101010201010101" pitchFamily="66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itchFamily="18" charset="0"/>
              </a:rPr>
              <a:t>Яичко смахнула, оно и упало. </a:t>
            </a:r>
            <a:r>
              <a:rPr lang="ru-RU" sz="2400" i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itchFamily="18" charset="0"/>
              </a:rPr>
              <a:t>( «Лучики»)</a:t>
            </a:r>
            <a:endParaRPr lang="ru-RU" sz="2400" dirty="0">
              <a:solidFill>
                <a:srgbClr val="002060"/>
              </a:solidFill>
              <a:latin typeface="Monotype Corsiva" panose="03010101010201010101" pitchFamily="66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itchFamily="18" charset="0"/>
              </a:rPr>
              <a:t>Плакали горько баба и дед. </a:t>
            </a:r>
            <a:r>
              <a:rPr lang="ru-RU" sz="2400" i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itchFamily="18" charset="0"/>
              </a:rPr>
              <a:t>(«Колечки»)</a:t>
            </a:r>
            <a:endParaRPr lang="ru-RU" sz="2400" dirty="0">
              <a:solidFill>
                <a:srgbClr val="002060"/>
              </a:solidFill>
              <a:latin typeface="Monotype Corsiva" panose="03010101010201010101" pitchFamily="66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itchFamily="18" charset="0"/>
              </a:rPr>
              <a:t>Яйцо их разбилось, пропал их обед.</a:t>
            </a:r>
            <a:r>
              <a:rPr lang="ru-RU" sz="2400" i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itchFamily="18" charset="0"/>
              </a:rPr>
              <a:t> («Лучики»)</a:t>
            </a:r>
            <a:endParaRPr lang="ru-RU" sz="2400" dirty="0">
              <a:solidFill>
                <a:srgbClr val="002060"/>
              </a:solidFill>
              <a:latin typeface="Monotype Corsiva" panose="03010101010201010101" pitchFamily="66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itchFamily="18" charset="0"/>
              </a:rPr>
              <a:t>С тех пор уже Ряба бабе и деду  </a:t>
            </a:r>
            <a:r>
              <a:rPr lang="ru-RU" sz="2400" i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itchFamily="18" charset="0"/>
              </a:rPr>
              <a:t>(«Колечки»)</a:t>
            </a:r>
            <a:endParaRPr lang="ru-RU" sz="2400" dirty="0">
              <a:solidFill>
                <a:srgbClr val="002060"/>
              </a:solidFill>
              <a:latin typeface="Monotype Corsiva" panose="03010101010201010101" pitchFamily="66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itchFamily="18" charset="0"/>
              </a:rPr>
              <a:t>Несет лишь простые яйца к обеду.</a:t>
            </a:r>
            <a:r>
              <a:rPr lang="ru-RU" sz="2400" i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itchFamily="18" charset="0"/>
              </a:rPr>
              <a:t> («Кулачки»)</a:t>
            </a:r>
            <a:endParaRPr lang="ru-RU" sz="24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08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Сказки для обучения грамоте</a:t>
            </a:r>
            <a:endParaRPr lang="ru-RU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00628"/>
            <a:ext cx="8496944" cy="3579849"/>
          </a:xfrm>
        </p:spPr>
        <p:txBody>
          <a:bodyPr/>
          <a:lstStyle/>
          <a:p>
            <a:pPr marL="0" indent="457200" algn="just"/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Играя со сказочными персонажами Слыш и Буковка, дети знакомятся с гласными и согласными звуками и буквами. Сказочный сюжет и необычные игровые ситуации помогают сделать процесс обучения грамоте интересным и познавательным.</a:t>
            </a:r>
            <a:endParaRPr lang="ru-RU" sz="2400" dirty="0">
              <a:solidFill>
                <a:srgbClr val="002060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/>
            <a:endParaRPr lang="ru-RU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207D1E-C3DE-4EC8-97EA-48C31816DA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24"/>
          <a:stretch/>
        </p:blipFill>
        <p:spPr bwMode="auto">
          <a:xfrm>
            <a:off x="611560" y="2797791"/>
            <a:ext cx="3240360" cy="33430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5F912F6-0349-4E9C-B0F8-B14422624A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2"/>
          <a:stretch/>
        </p:blipFill>
        <p:spPr bwMode="auto">
          <a:xfrm>
            <a:off x="4788024" y="2833249"/>
            <a:ext cx="3600400" cy="32687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74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Психогимнастика на основе сказок</a:t>
            </a:r>
            <a:endParaRPr lang="ru-RU" b="1" i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B9F033E-5A92-480E-B366-0A0C2C58B8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9" t="11318" r="31800" b="19550"/>
          <a:stretch/>
        </p:blipFill>
        <p:spPr bwMode="auto">
          <a:xfrm>
            <a:off x="683568" y="1145332"/>
            <a:ext cx="2232248" cy="3579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086DDA-21F0-47AA-A2C1-01044D9F2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1" t="12484" r="33200" b="15350"/>
          <a:stretch/>
        </p:blipFill>
        <p:spPr bwMode="auto">
          <a:xfrm>
            <a:off x="5436095" y="1141883"/>
            <a:ext cx="2417403" cy="35832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4014" y="5157192"/>
            <a:ext cx="28083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Покажите, как рассердился волк в  сказке 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«Три поросенка»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36095" y="5157192"/>
            <a:ext cx="25202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Изобразите  мимикой  и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жестами  хитрую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лиску -Лариску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55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мнемотехника</a:t>
            </a:r>
            <a:endParaRPr lang="ru-RU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00628"/>
            <a:ext cx="8496944" cy="5496724"/>
          </a:xfrm>
        </p:spPr>
        <p:txBody>
          <a:bodyPr/>
          <a:lstStyle/>
          <a:p>
            <a:pPr marL="0" indent="0" algn="just" fontAlgn="auto">
              <a:spcAft>
                <a:spcPts val="0"/>
              </a:spcAft>
              <a:defRPr/>
            </a:pPr>
            <a:r>
              <a:rPr lang="ru-RU" sz="2400" i="1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МНЕМОНИКА </a:t>
            </a:r>
            <a:r>
              <a:rPr lang="ru-RU" sz="24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– искусство запоминания, совокупность приемов и способов, облегчающих запоминание и увеличивающих объем памяти путем образования искусственных ассоциаций.</a:t>
            </a:r>
          </a:p>
          <a:p>
            <a:pPr marL="0" indent="0" algn="just">
              <a:defRPr/>
            </a:pPr>
            <a:r>
              <a:rPr lang="ru-RU" sz="24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Определение мнемотехники, которое наиболее точно отображает современную мнемотехнику.</a:t>
            </a:r>
          </a:p>
          <a:p>
            <a:pPr marL="0" indent="0" algn="just" fontAlgn="auto">
              <a:spcAft>
                <a:spcPts val="0"/>
              </a:spcAft>
              <a:defRPr/>
            </a:pPr>
            <a:r>
              <a:rPr lang="ru-RU" sz="2400" i="1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МНЕМОТЕХНИКА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- </a:t>
            </a:r>
            <a:r>
              <a:rPr lang="ru-RU" sz="24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это технология развития памяти. Система методов и приёмов, обеспечивающих эффективное запоминание</a:t>
            </a:r>
          </a:p>
          <a:p>
            <a:pPr marL="0" indent="0" algn="just" fontAlgn="auto">
              <a:spcAft>
                <a:spcPts val="0"/>
              </a:spcAft>
              <a:defRPr/>
            </a:pPr>
            <a:r>
              <a:rPr lang="ru-RU" sz="2400" i="1" u="sng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МОДЕЛИРОВАНИЕ</a:t>
            </a:r>
            <a:r>
              <a:rPr lang="ru-RU" sz="2400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- </a:t>
            </a:r>
            <a:r>
              <a:rPr lang="ru-RU" sz="24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замена образов, действующих лиц </a:t>
            </a:r>
            <a:r>
              <a:rPr lang="ru-RU" sz="2400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художественного </a:t>
            </a:r>
            <a:r>
              <a:rPr lang="ru-RU" sz="24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произведения какими-либо знаками или геометрическими фигурами. </a:t>
            </a:r>
          </a:p>
          <a:p>
            <a:pPr marL="0" indent="0" algn="just" fontAlgn="auto">
              <a:spcAft>
                <a:spcPts val="0"/>
              </a:spcAft>
              <a:defRPr/>
            </a:pPr>
            <a:r>
              <a:rPr lang="ru-RU" sz="2400" i="1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ОПОРНЫЕ СИГНАЛЫ- </a:t>
            </a:r>
            <a:r>
              <a:rPr lang="ru-RU" sz="24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кодировка текста с помощью ключевых слов, букв-сигналов, предметных образов, чертежей. Основана на зрительной памяти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043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65760"/>
            <a:ext cx="8640960" cy="548640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Мнемотехника </a:t>
            </a:r>
            <a:r>
              <a:rPr lang="ru-RU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в </a:t>
            </a:r>
            <a:r>
              <a:rPr lang="ru-RU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дошкольной </a:t>
            </a:r>
            <a:r>
              <a:rPr lang="ru-RU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педагогике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00628"/>
            <a:ext cx="8496944" cy="3579849"/>
          </a:xfrm>
        </p:spPr>
        <p:txBody>
          <a:bodyPr>
            <a:noAutofit/>
          </a:bodyPr>
          <a:lstStyle/>
          <a:p>
            <a:pPr marL="136525"/>
            <a:r>
              <a:rPr lang="ru-RU" sz="2800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Сенсорно-графические </a:t>
            </a:r>
            <a:r>
              <a:rPr lang="ru-RU" sz="28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схемы </a:t>
            </a:r>
            <a:r>
              <a:rPr lang="ru-RU" sz="2800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( </a:t>
            </a:r>
            <a:r>
              <a:rPr lang="ru-RU" sz="28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по Воробьевой В.К. )</a:t>
            </a:r>
          </a:p>
          <a:p>
            <a:pPr marL="136525"/>
            <a:endParaRPr lang="ru-RU" sz="2800" i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136525"/>
            <a:r>
              <a:rPr lang="ru-RU" sz="2800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Предметно- </a:t>
            </a:r>
            <a:r>
              <a:rPr lang="ru-RU" sz="28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схематические модели </a:t>
            </a:r>
            <a:r>
              <a:rPr lang="ru-RU" sz="2800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(по Ткаченко Т.А.) </a:t>
            </a:r>
          </a:p>
          <a:p>
            <a:pPr marL="136525"/>
            <a:endParaRPr lang="ru-RU" sz="2800" i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136525"/>
            <a:r>
              <a:rPr lang="ru-RU" sz="28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Блоки </a:t>
            </a:r>
            <a:r>
              <a:rPr lang="ru-RU" sz="28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– квадраты </a:t>
            </a:r>
            <a:r>
              <a:rPr lang="ru-RU" sz="2800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( </a:t>
            </a:r>
            <a:r>
              <a:rPr lang="ru-RU" sz="28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по  Глухову  В П ) </a:t>
            </a:r>
          </a:p>
          <a:p>
            <a:pPr marL="136525"/>
            <a:endParaRPr lang="ru-RU" sz="2800" i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136525"/>
            <a:r>
              <a:rPr lang="ru-RU" sz="2800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Коллаж  ( </a:t>
            </a:r>
            <a:r>
              <a:rPr lang="ru-RU" sz="28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по Большовой Т.В.) </a:t>
            </a:r>
          </a:p>
          <a:p>
            <a:pPr marL="136525"/>
            <a:endParaRPr lang="ru-RU" sz="2800" i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136525"/>
            <a:r>
              <a:rPr lang="ru-RU" sz="2800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Схема </a:t>
            </a:r>
            <a:r>
              <a:rPr lang="ru-RU" sz="28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составления </a:t>
            </a:r>
            <a:r>
              <a:rPr lang="ru-RU" sz="2800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рассказа  ( </a:t>
            </a:r>
            <a:r>
              <a:rPr lang="ru-RU" sz="28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по  Ефименковой Л.Н.)</a:t>
            </a:r>
          </a:p>
          <a:p>
            <a:endParaRPr lang="ru-RU" sz="2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74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i="1" dirty="0">
                <a:solidFill>
                  <a:srgbClr val="7030A0"/>
                </a:solidFill>
                <a:latin typeface="Monotype Corsiva" panose="03010101010201010101" pitchFamily="66" charset="0"/>
              </a:rPr>
              <a:t>Требования </a:t>
            </a:r>
            <a:r>
              <a:rPr lang="ru-RU" sz="3200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к  мнемотехнике</a:t>
            </a:r>
            <a:endParaRPr lang="ru-RU" sz="3200" b="1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знаки и символы должны быть: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ru-RU" sz="28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 хорошо знакомы детям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ru-RU" sz="28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отображать обобщенный образ предмета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ru-RU" sz="28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предварительно оговорены с детьми и   принимаются как ведущие.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ru-RU" sz="28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замысел графической схемы знаком и понятен ребенку</a:t>
            </a:r>
          </a:p>
          <a:p>
            <a:endParaRPr lang="ru-RU" sz="28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94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Структура  мнемотехники</a:t>
            </a:r>
            <a:endParaRPr lang="ru-RU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Picture 2" descr="E:\Мнемотехника (3)\н.jpg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2756" t="17689" r="4821" b="6860"/>
          <a:stretch/>
        </p:blipFill>
        <p:spPr bwMode="auto">
          <a:xfrm>
            <a:off x="827584" y="980728"/>
            <a:ext cx="7488832" cy="3289164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4632529"/>
            <a:ext cx="89289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Мнемоквадрат </a:t>
            </a:r>
            <a:r>
              <a:rPr lang="ru-RU" sz="28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– графически фиксируется   одно явление;</a:t>
            </a:r>
            <a:br>
              <a:rPr lang="ru-RU" sz="2800" i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8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Мнемодорожка 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– последовательно фиксируются несколько явлений; </a:t>
            </a:r>
          </a:p>
          <a:p>
            <a:r>
              <a:rPr lang="ru-RU" sz="28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Мнемотаблица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 –  последовательно зафиксирован ряд  явлений в целом.</a:t>
            </a:r>
          </a:p>
        </p:txBody>
      </p:sp>
    </p:spTree>
    <p:extLst>
      <p:ext uri="{BB962C8B-B14F-4D97-AF65-F5344CB8AC3E}">
        <p14:creationId xmlns:p14="http://schemas.microsoft.com/office/powerpoint/2010/main" val="117503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8568952" cy="3579849"/>
          </a:xfrm>
        </p:spPr>
        <p:txBody>
          <a:bodyPr>
            <a:normAutofit/>
          </a:bodyPr>
          <a:lstStyle/>
          <a:p>
            <a:pPr marL="0" indent="457200" algn="just"/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Содержание </a:t>
            </a:r>
            <a:r>
              <a:rPr lang="ru-RU" sz="24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мнемотаблицы  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– это графическое изображение явлений природы, предметов, персонажей, действий. </a:t>
            </a:r>
          </a:p>
          <a:p>
            <a:pPr marL="0" indent="457200" algn="just"/>
            <a:r>
              <a:rPr lang="ru-RU" sz="24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Цель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- создать условно-наглядную схему так, чтобы изображенное было понятно детям.</a:t>
            </a:r>
          </a:p>
          <a:p>
            <a:pPr indent="457200" algn="just"/>
            <a:endParaRPr lang="ru-RU" sz="24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Picture 2" descr="E:\Мнемотехника (3)\рук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9512" y="2132856"/>
            <a:ext cx="8964488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07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251520" y="620688"/>
            <a:ext cx="8640960" cy="3579849"/>
          </a:xfrm>
        </p:spPr>
        <p:txBody>
          <a:bodyPr/>
          <a:lstStyle/>
          <a:p>
            <a:pPr marL="0" indent="0"/>
            <a:endParaRPr lang="ru-RU" b="0" dirty="0" smtClean="0"/>
          </a:p>
          <a:p>
            <a:pPr marL="0" indent="0"/>
            <a:endParaRPr lang="ru-RU" b="0" dirty="0"/>
          </a:p>
          <a:p>
            <a:pPr marL="0" indent="0"/>
            <a:endParaRPr lang="ru-RU" b="0" dirty="0" smtClean="0"/>
          </a:p>
          <a:p>
            <a:pPr marL="0" indent="0" algn="just"/>
            <a:r>
              <a:rPr lang="ru-RU" sz="4000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Именно речь является основанием для развития всех остальных видов детской деятельности</a:t>
            </a:r>
            <a:r>
              <a:rPr lang="ru-RU" sz="40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272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Лэпбук</a:t>
            </a:r>
            <a:endParaRPr lang="ru-RU" sz="44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52736"/>
            <a:ext cx="8784976" cy="5688632"/>
          </a:xfrm>
        </p:spPr>
        <p:txBody>
          <a:bodyPr>
            <a:normAutofit/>
          </a:bodyPr>
          <a:lstStyle/>
          <a:p>
            <a:pPr marL="0" indent="536575" algn="just"/>
            <a:r>
              <a:rPr lang="ru-RU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Лэпбук</a:t>
            </a:r>
            <a:r>
              <a:rPr lang="ru-RU" sz="3200" dirty="0">
                <a:solidFill>
                  <a:srgbClr val="002060"/>
                </a:solidFill>
                <a:latin typeface="Monotype Corsiva" panose="03010101010201010101" pitchFamily="66" charset="0"/>
              </a:rPr>
              <a:t> – в дословном переводе с английского языка означает «книга на коленях». Он представляет собой папку или книжку – раскладушку с тематическим наполнением, с разными кармашками, подвижными деталями.</a:t>
            </a:r>
          </a:p>
          <a:p>
            <a:pPr marL="0" indent="0" algn="just"/>
            <a:r>
              <a:rPr lang="ru-RU" sz="3200" dirty="0">
                <a:solidFill>
                  <a:srgbClr val="002060"/>
                </a:solidFill>
                <a:latin typeface="Monotype Corsiva" panose="03010101010201010101" pitchFamily="66" charset="0"/>
              </a:rPr>
              <a:t>Для работы логопеда лэпбук – просто замечательная находка: использовать его можно и на индивидуальных занятиях, и в мини-подгруппе, и для самостоятельной деятельности детей, и как пособие для работы воспитателя во время коррекционного часа, а можно дать заинтересованным родителям поиграть дома. </a:t>
            </a:r>
          </a:p>
          <a:p>
            <a:pPr marL="0" indent="0"/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94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>
            <a:spLocks noGrp="1"/>
          </p:cNvSpPr>
          <p:nvPr>
            <p:ph idx="1"/>
          </p:nvPr>
        </p:nvSpPr>
        <p:spPr>
          <a:xfrm>
            <a:off x="179512" y="332656"/>
            <a:ext cx="8784976" cy="3579813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В лэпбуке логопед может включить такие разделы, как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:</a:t>
            </a:r>
          </a:p>
          <a:p>
            <a:pPr algn="ctr"/>
            <a:endParaRPr lang="ru-RU" dirty="0">
              <a:latin typeface="Monotype Corsiva" panose="03010101010201010101" pitchFamily="66" charset="0"/>
            </a:endParaRPr>
          </a:p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Артикуляционная гимнастика (артикуляционные упражнения и т.д.);</a:t>
            </a:r>
          </a:p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Пальчиковая гимнастика;</a:t>
            </a:r>
          </a:p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Дыхательная гимнастика;</a:t>
            </a:r>
          </a:p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Всевозможные задания на автоматизацию звука: в словах, предложениях и текстах разной </a:t>
            </a:r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степени сложности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;</a:t>
            </a:r>
          </a:p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Задания, направленные на формирование звуко-слогового анализа и синтеза, грамматические </a:t>
            </a:r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упражнения, задания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, направленные на запоминание графического образа буквы;</a:t>
            </a:r>
          </a:p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Развитие связной речи (составление рассказа по серии картинок);</a:t>
            </a:r>
          </a:p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Зрительное восприятие (собрать разрезную картинку, лабиринты).</a:t>
            </a:r>
          </a:p>
          <a:p>
            <a:pPr marL="0" indent="0" algn="just"/>
            <a:endParaRPr lang="ru-RU" sz="32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9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s://fsd.multiurok.ru/html/2024/01/25/s_65b208912e01f/php1jyhnG_publikaciya_html_2e7976174100dc95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568952" cy="6192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230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литотерапия</a:t>
            </a:r>
            <a:endParaRPr lang="ru-RU" sz="40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00628"/>
            <a:ext cx="8712968" cy="5352708"/>
          </a:xfrm>
        </p:spPr>
        <p:txBody>
          <a:bodyPr>
            <a:noAutofit/>
          </a:bodyPr>
          <a:lstStyle/>
          <a:p>
            <a:pPr marL="0" indent="0" algn="just"/>
            <a:r>
              <a:rPr lang="ru-RU" sz="3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Литотерапия -(от </a:t>
            </a:r>
            <a:r>
              <a:rPr lang="ru-RU" sz="3600" dirty="0">
                <a:solidFill>
                  <a:srgbClr val="002060"/>
                </a:solidFill>
                <a:latin typeface="Monotype Corsiva" panose="03010101010201010101" pitchFamily="66" charset="0"/>
              </a:rPr>
              <a:t>греч. lithos – камень и therapia – лечение) лечение минералами.</a:t>
            </a:r>
          </a:p>
          <a:p>
            <a:pPr marL="0" indent="0" algn="just"/>
            <a:r>
              <a:rPr lang="ru-RU" sz="4000" b="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Средства </a:t>
            </a:r>
            <a:r>
              <a:rPr lang="ru-RU" sz="4000" b="0" dirty="0">
                <a:solidFill>
                  <a:srgbClr val="002060"/>
                </a:solidFill>
                <a:latin typeface="Monotype Corsiva" panose="03010101010201010101" pitchFamily="66" charset="0"/>
              </a:rPr>
              <a:t>литотерапии в логопедии применимо </a:t>
            </a:r>
            <a:r>
              <a:rPr lang="ru-RU" sz="4000" b="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в направлениях</a:t>
            </a:r>
            <a:r>
              <a:rPr lang="ru-RU" sz="4000" b="0" dirty="0">
                <a:solidFill>
                  <a:srgbClr val="002060"/>
                </a:solidFill>
                <a:latin typeface="Monotype Corsiva" panose="03010101010201010101" pitchFamily="66" charset="0"/>
              </a:rPr>
              <a:t>: коррекция мелкой моторики, автоматизация звуков </a:t>
            </a:r>
            <a:r>
              <a:rPr lang="ru-RU" sz="4000" b="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и формирование </a:t>
            </a:r>
            <a:r>
              <a:rPr lang="ru-RU" sz="4000" b="0" dirty="0">
                <a:solidFill>
                  <a:srgbClr val="002060"/>
                </a:solidFill>
                <a:latin typeface="Monotype Corsiva" panose="03010101010201010101" pitchFamily="66" charset="0"/>
              </a:rPr>
              <a:t>слоговой структуры слова, расширение </a:t>
            </a:r>
            <a:r>
              <a:rPr lang="ru-RU" sz="4000" b="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словаря, профилактика </a:t>
            </a:r>
            <a:r>
              <a:rPr lang="ru-RU" sz="4000" b="0" dirty="0">
                <a:solidFill>
                  <a:srgbClr val="002060"/>
                </a:solidFill>
                <a:latin typeface="Monotype Corsiva" panose="03010101010201010101" pitchFamily="66" charset="0"/>
              </a:rPr>
              <a:t>заикания. </a:t>
            </a:r>
            <a:r>
              <a:rPr lang="ru-RU" sz="4000" b="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захватывающий </a:t>
            </a:r>
            <a:r>
              <a:rPr lang="ru-RU" sz="4000" b="0" dirty="0">
                <a:solidFill>
                  <a:srgbClr val="002060"/>
                </a:solidFill>
                <a:latin typeface="Monotype Corsiva" panose="03010101010201010101" pitchFamily="66" charset="0"/>
              </a:rPr>
              <a:t>сюжет. </a:t>
            </a:r>
            <a:endParaRPr lang="ru-RU" sz="4000" b="0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0" indent="0" algn="just"/>
            <a:endParaRPr lang="ru-RU" sz="4000" b="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0" indent="0" algn="just"/>
            <a:endParaRPr lang="ru-RU" sz="4000" b="0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0" indent="0" algn="just"/>
            <a:endParaRPr lang="ru-RU" sz="4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59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Игра на формирование умения различать цвета</a:t>
            </a:r>
            <a:endParaRPr lang="ru-RU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Picture 2" descr="C:\Users\111\Desktop\Новая папка (4)\DSC0502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8568952" cy="540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171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30222" y="332656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Автоматизиция заданного звука в слове</a:t>
            </a:r>
            <a:endParaRPr lang="ru-RU" sz="36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Picture 2" descr="C:\Users\111\Desktop\Новая папка (4)\DSC050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222" y="1100138"/>
            <a:ext cx="8318242" cy="53531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898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хромотерапия</a:t>
            </a:r>
            <a:endParaRPr lang="ru-RU" sz="44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00628"/>
            <a:ext cx="8496944" cy="5352708"/>
          </a:xfrm>
        </p:spPr>
        <p:txBody>
          <a:bodyPr>
            <a:normAutofit/>
          </a:bodyPr>
          <a:lstStyle/>
          <a:p>
            <a:pPr marL="0" indent="457200" algn="just"/>
            <a:r>
              <a:rPr lang="ru-RU" sz="3200" dirty="0">
                <a:solidFill>
                  <a:srgbClr val="002060"/>
                </a:solidFill>
                <a:latin typeface="Monotype Corsiva" panose="03010101010201010101" pitchFamily="66" charset="0"/>
              </a:rPr>
              <a:t>Хромотерапия – это наука, изучающая свойства света и </a:t>
            </a:r>
            <a:r>
              <a:rPr lang="ru-RU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цвета. Ученые </a:t>
            </a:r>
            <a:r>
              <a:rPr lang="ru-RU" sz="3200" dirty="0">
                <a:solidFill>
                  <a:srgbClr val="002060"/>
                </a:solidFill>
                <a:latin typeface="Monotype Corsiva" panose="03010101010201010101" pitchFamily="66" charset="0"/>
              </a:rPr>
              <a:t>давно заметили, что одни цвета ласкают </a:t>
            </a:r>
            <a:r>
              <a:rPr lang="ru-RU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взгляд, успокаивают</a:t>
            </a:r>
            <a:r>
              <a:rPr lang="ru-RU" sz="3200" dirty="0">
                <a:solidFill>
                  <a:srgbClr val="002060"/>
                </a:solidFill>
                <a:latin typeface="Monotype Corsiva" panose="03010101010201010101" pitchFamily="66" charset="0"/>
              </a:rPr>
              <a:t>, способствуют приливу внутренних сил, </a:t>
            </a:r>
            <a:r>
              <a:rPr lang="ru-RU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бодрят, другие </a:t>
            </a:r>
            <a:r>
              <a:rPr lang="ru-RU" sz="3200" dirty="0">
                <a:solidFill>
                  <a:srgbClr val="002060"/>
                </a:solidFill>
                <a:latin typeface="Monotype Corsiva" panose="03010101010201010101" pitchFamily="66" charset="0"/>
              </a:rPr>
              <a:t>раздражают и угнетают. Воздействие цвета на людей </a:t>
            </a:r>
            <a:r>
              <a:rPr lang="ru-RU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не однозначно</a:t>
            </a:r>
            <a:r>
              <a:rPr lang="ru-RU" sz="3200" dirty="0">
                <a:solidFill>
                  <a:srgbClr val="002060"/>
                </a:solidFill>
                <a:latin typeface="Monotype Corsiva" panose="03010101010201010101" pitchFamily="66" charset="0"/>
              </a:rPr>
              <a:t>, а сугубо индивидуально, носит </a:t>
            </a:r>
            <a:r>
              <a:rPr lang="ru-RU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избирательный.</a:t>
            </a:r>
          </a:p>
          <a:p>
            <a:pPr marL="0" indent="457200" algn="just"/>
            <a:r>
              <a:rPr lang="ru-RU" sz="3200" dirty="0">
                <a:solidFill>
                  <a:srgbClr val="002060"/>
                </a:solidFill>
                <a:latin typeface="Monotype Corsiva" panose="03010101010201010101" pitchFamily="66" charset="0"/>
              </a:rPr>
              <a:t>При помощи определённых цветов </a:t>
            </a:r>
            <a:r>
              <a:rPr lang="ru-RU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можно корректировать психоэмоциональное состояние ребёнка.</a:t>
            </a:r>
            <a:endParaRPr lang="ru-RU" sz="32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91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7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031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Багетная рамка 5"/>
          <p:cNvSpPr/>
          <p:nvPr/>
        </p:nvSpPr>
        <p:spPr>
          <a:xfrm>
            <a:off x="0" y="0"/>
            <a:ext cx="1928813" cy="6858000"/>
          </a:xfrm>
          <a:prstGeom prst="bevel">
            <a:avLst>
              <a:gd name="adj" fmla="val 3820"/>
            </a:avLst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2" descr="C:\Users\Юлия\Desktop\Цвета\Яблоки цветные\желтое яблоко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1643063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Юлия\Desktop\Цвета\Яблоки цветные\яблоко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785938"/>
            <a:ext cx="1643063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42875" y="1785938"/>
            <a:ext cx="1643063" cy="1571625"/>
          </a:xfrm>
          <a:prstGeom prst="rect">
            <a:avLst/>
          </a:prstGeom>
          <a:solidFill>
            <a:srgbClr val="EB801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2875" y="142875"/>
            <a:ext cx="1643063" cy="1643063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1" name="Picture 3" descr="C:\Users\Юлия\Desktop\Цвета\Яблоки цветные\яблоко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5143500"/>
            <a:ext cx="1643063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C:\Users\Юлия\Desktop\Цвета\Яблоки цветные\красное яблоко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429000"/>
            <a:ext cx="1643063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1928813" y="0"/>
            <a:ext cx="7215187" cy="1571625"/>
          </a:xfrm>
          <a:prstGeom prst="roundRect">
            <a:avLst/>
          </a:prstGeom>
          <a:solidFill>
            <a:srgbClr val="FFFFCC">
              <a:alpha val="80000"/>
            </a:srgbClr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928813" y="1643063"/>
            <a:ext cx="7215187" cy="15716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928813" y="3286125"/>
            <a:ext cx="7215187" cy="15716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928813" y="4929188"/>
            <a:ext cx="7215187" cy="19288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2000250" y="142875"/>
            <a:ext cx="714375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000" b="1" dirty="0">
                <a:latin typeface="Calibri" pitchFamily="34" charset="0"/>
              </a:rPr>
              <a:t>Желтый</a:t>
            </a:r>
            <a:r>
              <a:rPr lang="ru-RU" altLang="ru-RU" sz="2000" i="1" dirty="0">
                <a:latin typeface="Calibri" pitchFamily="34" charset="0"/>
              </a:rPr>
              <a:t> -</a:t>
            </a:r>
            <a:r>
              <a:rPr lang="ru-RU" altLang="ru-RU" sz="2000" dirty="0">
                <a:latin typeface="Calibri" pitchFamily="34" charset="0"/>
              </a:rPr>
              <a:t> оказывает стимулирующее воздействие на мозг и эффективен при усталости. В малых количествах положительно влияние на зрение человека. Цвет лидерства и открытости. Предпочтение ему отдают очень общительные личности.</a:t>
            </a:r>
          </a:p>
        </p:txBody>
      </p:sp>
      <p:sp>
        <p:nvSpPr>
          <p:cNvPr id="18" name="TextBox 16"/>
          <p:cNvSpPr txBox="1">
            <a:spLocks noChangeArrowheads="1"/>
          </p:cNvSpPr>
          <p:nvPr/>
        </p:nvSpPr>
        <p:spPr bwMode="auto">
          <a:xfrm>
            <a:off x="2000250" y="1763713"/>
            <a:ext cx="71437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000" b="1" dirty="0">
                <a:latin typeface="Calibri" pitchFamily="34" charset="0"/>
              </a:rPr>
              <a:t>Оранжевый</a:t>
            </a:r>
            <a:r>
              <a:rPr lang="ru-RU" altLang="ru-RU" sz="2000" i="1" dirty="0">
                <a:latin typeface="Calibri" pitchFamily="34" charset="0"/>
              </a:rPr>
              <a:t> -</a:t>
            </a:r>
            <a:r>
              <a:rPr lang="ru-RU" altLang="ru-RU" sz="2000" dirty="0">
                <a:latin typeface="Calibri" pitchFamily="34" charset="0"/>
              </a:rPr>
              <a:t> стимулирует чувства и эмоции, ускоряет пульсацию крови, не влияя при этом на кровяное давление. Имеет сильное стимулирующее действие, создаёт чувство веселья и благополучия. Считается, что он не может утомить.</a:t>
            </a:r>
          </a:p>
        </p:txBody>
      </p:sp>
      <p:sp>
        <p:nvSpPr>
          <p:cNvPr id="19" name="TextBox 17"/>
          <p:cNvSpPr txBox="1">
            <a:spLocks noChangeArrowheads="1"/>
          </p:cNvSpPr>
          <p:nvPr/>
        </p:nvSpPr>
        <p:spPr bwMode="auto">
          <a:xfrm>
            <a:off x="2000250" y="3357563"/>
            <a:ext cx="71437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000" b="1" dirty="0">
                <a:latin typeface="Calibri" pitchFamily="34" charset="0"/>
              </a:rPr>
              <a:t>Красный</a:t>
            </a:r>
            <a:r>
              <a:rPr lang="ru-RU" altLang="ru-RU" sz="2000" i="1" dirty="0">
                <a:latin typeface="Calibri" pitchFamily="34" charset="0"/>
              </a:rPr>
              <a:t> -</a:t>
            </a:r>
            <a:r>
              <a:rPr lang="ru-RU" altLang="ru-RU" sz="2000" dirty="0">
                <a:latin typeface="Calibri" pitchFamily="34" charset="0"/>
              </a:rPr>
              <a:t> обладает теплотой. Согревающий. Эффективен при меланхолии, но при этом легко оказывает раздражающее воздействие. Способствует стрессу, повышает кровяное давление. Может ускорить ритм человеческого дыхания. Повышает аппетит.</a:t>
            </a:r>
          </a:p>
        </p:txBody>
      </p:sp>
      <p:sp>
        <p:nvSpPr>
          <p:cNvPr id="20" name="TextBox 18"/>
          <p:cNvSpPr txBox="1">
            <a:spLocks noChangeArrowheads="1"/>
          </p:cNvSpPr>
          <p:nvPr/>
        </p:nvSpPr>
        <p:spPr bwMode="auto">
          <a:xfrm>
            <a:off x="2000250" y="4919663"/>
            <a:ext cx="71437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000" b="1" dirty="0">
                <a:latin typeface="Calibri" pitchFamily="34" charset="0"/>
              </a:rPr>
              <a:t>Белый </a:t>
            </a:r>
            <a:r>
              <a:rPr lang="ru-RU" altLang="ru-RU" sz="2000" dirty="0">
                <a:latin typeface="Calibri" pitchFamily="34" charset="0"/>
              </a:rPr>
              <a:t>– нейтрализующий, успокаивает в любых количествах.</a:t>
            </a:r>
          </a:p>
          <a:p>
            <a:pPr eaLnBrk="1" hangingPunct="1"/>
            <a:r>
              <a:rPr lang="ru-RU" altLang="ru-RU" sz="2000" b="1" dirty="0">
                <a:latin typeface="Calibri" pitchFamily="34" charset="0"/>
              </a:rPr>
              <a:t>Серый </a:t>
            </a:r>
            <a:r>
              <a:rPr lang="ru-RU" altLang="ru-RU" sz="2000" dirty="0">
                <a:latin typeface="Calibri" pitchFamily="34" charset="0"/>
              </a:rPr>
              <a:t>- не раздражает никогда и ни в каких оттенках. </a:t>
            </a:r>
          </a:p>
          <a:p>
            <a:pPr eaLnBrk="1" hangingPunct="1"/>
            <a:r>
              <a:rPr lang="ru-RU" altLang="ru-RU" sz="2000" b="1" dirty="0">
                <a:latin typeface="Calibri" pitchFamily="34" charset="0"/>
              </a:rPr>
              <a:t>Коричневый</a:t>
            </a:r>
            <a:r>
              <a:rPr lang="ru-RU" altLang="ru-RU" sz="2000" i="1" dirty="0">
                <a:latin typeface="Calibri" pitchFamily="34" charset="0"/>
              </a:rPr>
              <a:t> –</a:t>
            </a:r>
            <a:r>
              <a:rPr lang="ru-RU" altLang="ru-RU" sz="2000" dirty="0">
                <a:latin typeface="Calibri" pitchFamily="34" charset="0"/>
              </a:rPr>
              <a:t> пастельные тона элегантны, чистые - агрессивны и для многих являются депрессантами.</a:t>
            </a:r>
          </a:p>
          <a:p>
            <a:pPr eaLnBrk="1" hangingPunct="1"/>
            <a:r>
              <a:rPr lang="ru-RU" altLang="ru-RU" sz="2000" b="1" dirty="0">
                <a:latin typeface="Calibri" pitchFamily="34" charset="0"/>
              </a:rPr>
              <a:t>Черный </a:t>
            </a:r>
            <a:r>
              <a:rPr lang="ru-RU" altLang="ru-RU" sz="2000" dirty="0">
                <a:latin typeface="Calibri" pitchFamily="34" charset="0"/>
              </a:rPr>
              <a:t>- помогает сосредоточиться. В больших количествах  угнетает, наводит на пессимистичные и грустные мысли.</a:t>
            </a:r>
          </a:p>
        </p:txBody>
      </p:sp>
    </p:spTree>
    <p:extLst>
      <p:ext uri="{BB962C8B-B14F-4D97-AF65-F5344CB8AC3E}">
        <p14:creationId xmlns:p14="http://schemas.microsoft.com/office/powerpoint/2010/main" val="340269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251520" y="332656"/>
            <a:ext cx="8568952" cy="6120680"/>
          </a:xfrm>
        </p:spPr>
        <p:txBody>
          <a:bodyPr>
            <a:normAutofit/>
          </a:bodyPr>
          <a:lstStyle/>
          <a:p>
            <a:pPr marL="0" indent="457200"/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Применяя цветотерапию в коррекционной 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работе, можно решать 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следующие задачи: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Автоматизация и дифференциация исправленных звуков;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Совершенствование грамматического строя речи;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Развитие связной речи;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Развитие общей и мелкой моторики;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Обучение детей расслаблению в зависимости от окружающего их цветового пространства;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Развитие речевого дыхания.</a:t>
            </a:r>
          </a:p>
          <a:p>
            <a:pPr marL="0" indent="457200" algn="just"/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Элементы цветотерапии можно применять как на индивидуальных, так и на подгрупповых 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и групповых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занятиях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</a:p>
          <a:p>
            <a:endParaRPr lang="ru-RU" sz="2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69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04664"/>
            <a:ext cx="8568952" cy="6264696"/>
          </a:xfrm>
        </p:spPr>
        <p:txBody>
          <a:bodyPr>
            <a:noAutofit/>
          </a:bodyPr>
          <a:lstStyle/>
          <a:p>
            <a:pPr marL="0" indent="457200" algn="just"/>
            <a:r>
              <a:rPr lang="ru-RU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Инновационные методы воздействия в деятельности логопеда становятся перспективным средством коррекционно-развивающей работы с детьми, имеющими нарушение речи</a:t>
            </a:r>
            <a:r>
              <a:rPr lang="ru-RU" sz="3200" dirty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</a:p>
          <a:p>
            <a:pPr marL="0" indent="457200" algn="just"/>
            <a:r>
              <a:rPr lang="ru-RU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На фоне комплексной логопедической помощи инновационные методы, не требуют особых усилий, оптимизируют процесс коррекции речи у детей и способствуют оздоровлению всего организма</a:t>
            </a:r>
            <a:r>
              <a:rPr lang="ru-RU" sz="3200" dirty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</a:p>
          <a:p>
            <a:pPr marL="0" indent="457200" algn="just"/>
            <a:r>
              <a:rPr lang="ru-RU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Взаимодействие педагога и ребёнка с помощью инновационных методов объединяет, упрощает, располагает, улучшает и выводит на новый уровень освоения знаний</a:t>
            </a:r>
            <a:r>
              <a:rPr lang="ru-RU" sz="3200" dirty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137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712968" cy="725760"/>
          </a:xfrm>
        </p:spPr>
        <p:txBody>
          <a:bodyPr/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/>
            </a:r>
            <a:br>
              <a:rPr lang="ru-RU" dirty="0" smtClean="0">
                <a:latin typeface="Monotype Corsiva" panose="03010101010201010101" pitchFamily="66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Элементы </a:t>
            </a:r>
            <a:r>
              <a:rPr lang="ru-RU" sz="36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хромотерапии </a:t>
            </a:r>
            <a:r>
              <a:rPr lang="ru-RU" sz="36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на </a:t>
            </a:r>
            <a:r>
              <a:rPr lang="ru-RU" sz="36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логопедических </a:t>
            </a:r>
            <a:r>
              <a:rPr lang="ru-RU" sz="36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занятия</a:t>
            </a:r>
            <a:r>
              <a:rPr lang="ru-RU" dirty="0">
                <a:latin typeface="Monotype Corsiva" panose="03010101010201010101" pitchFamily="66" charset="0"/>
              </a:rPr>
              <a:t/>
            </a:r>
            <a:br>
              <a:rPr lang="ru-RU" dirty="0">
                <a:latin typeface="Monotype Corsiva" panose="03010101010201010101" pitchFamily="66" charset="0"/>
              </a:rPr>
            </a:b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12776"/>
            <a:ext cx="8424936" cy="5640740"/>
          </a:xfrm>
        </p:spPr>
        <p:txBody>
          <a:bodyPr>
            <a:normAutofit/>
          </a:bodyPr>
          <a:lstStyle/>
          <a:p>
            <a:pPr algn="ctr" eaLnBrk="0" hangingPunct="0"/>
            <a:r>
              <a:rPr lang="ru-RU" sz="36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Упражнение «Цветик-семицветик» (на дыхание.)</a:t>
            </a:r>
            <a:endParaRPr lang="ru-RU" sz="360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0" indent="457200" algn="just" eaLnBrk="0" hangingPunct="0"/>
            <a:r>
              <a:rPr lang="ru-RU" sz="3600" dirty="0">
                <a:solidFill>
                  <a:srgbClr val="002060"/>
                </a:solidFill>
                <a:latin typeface="Monotype Corsiva" panose="03010101010201010101" pitchFamily="66" charset="0"/>
              </a:rPr>
              <a:t>Перед детьми «Цветик-семицветик». Дети  должны  определить,  какого цвета </a:t>
            </a:r>
            <a:r>
              <a:rPr lang="ru-RU" sz="3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каждый  </a:t>
            </a:r>
            <a:r>
              <a:rPr lang="ru-RU" sz="3600" dirty="0">
                <a:solidFill>
                  <a:srgbClr val="002060"/>
                </a:solidFill>
                <a:latin typeface="Monotype Corsiva" panose="03010101010201010101" pitchFamily="66" charset="0"/>
              </a:rPr>
              <a:t>лепесток  у  этого цветка, загадать желание и оторвать лепесток. Помогите ветру унести ваш лепесток, подуйте на него длительно и  плавно.  Вдох  делаем  носом,  </a:t>
            </a:r>
            <a:r>
              <a:rPr lang="ru-RU" sz="3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а выдох- </a:t>
            </a:r>
            <a:r>
              <a:rPr lang="ru-RU" sz="3600" dirty="0">
                <a:solidFill>
                  <a:srgbClr val="002060"/>
                </a:solidFill>
                <a:latin typeface="Monotype Corsiva" panose="03010101010201010101" pitchFamily="66" charset="0"/>
              </a:rPr>
              <a:t>ртом.</a:t>
            </a:r>
          </a:p>
          <a:p>
            <a:pPr indent="457200" algn="just"/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57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568952" cy="1152128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Упражнение </a:t>
            </a:r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на  автоматизацию </a:t>
            </a: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звука </a:t>
            </a:r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ж </a:t>
            </a: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и координацию </a:t>
            </a:r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«</a:t>
            </a: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Желтая песенка»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8712968" cy="3579849"/>
          </a:xfrm>
        </p:spPr>
        <p:txBody>
          <a:bodyPr>
            <a:noAutofit/>
          </a:bodyPr>
          <a:lstStyle/>
          <a:p>
            <a:pPr marL="0" indent="0"/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Желтое солнце на землю глядит, (Руки вверх, потянулись, глаза вверх),</a:t>
            </a:r>
          </a:p>
          <a:p>
            <a:pPr marL="0" indent="0"/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Желтый 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подсолнух за солнцем следит. (Качание руками влево — вправо),</a:t>
            </a:r>
          </a:p>
          <a:p>
            <a:pPr marL="0" indent="0"/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Желтые 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груши на ветках висят. (Встряхивание руками вниз),</a:t>
            </a:r>
          </a:p>
          <a:p>
            <a:pPr marL="0" indent="0"/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Желтые 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листья с деревьев летят. (Махи руками в стороны — вверх — вниз),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Желтая 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бабочка, желтая букашка.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Желтые 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лютики, желтая ромашка. (Приседания).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Желтое 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солнышко, желтенький песочек,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Желтый 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цвет радости, радуйся дружочек. (Прыжки на месте).</a:t>
            </a:r>
          </a:p>
        </p:txBody>
      </p:sp>
    </p:spTree>
    <p:extLst>
      <p:ext uri="{BB962C8B-B14F-4D97-AF65-F5344CB8AC3E}">
        <p14:creationId xmlns:p14="http://schemas.microsoft.com/office/powerpoint/2010/main" val="113205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179512" y="260648"/>
            <a:ext cx="8640960" cy="633670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Monotype Corsiva" panose="03010101010201010101" pitchFamily="66" charset="0"/>
              </a:rPr>
              <a:t>Каков ваш цвет? Какой цвет вы предпочитаете? </a:t>
            </a:r>
          </a:p>
          <a:p>
            <a:r>
              <a:rPr lang="ru-RU" sz="2000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Красный цвет</a:t>
            </a:r>
          </a:p>
          <a:p>
            <a:pPr marL="0" indent="0" algn="just">
              <a:tabLst>
                <a:tab pos="88900" algn="l"/>
              </a:tabLst>
            </a:pP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Вы 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активны и предпочитаете жить настоящим. Легко впадаете в скуку и любите наслаждаться властью, вам присущи черты лидера. Люди, предпочитающие красный цвет восхищены жизнью.</a:t>
            </a:r>
          </a:p>
          <a:p>
            <a:r>
              <a:rPr lang="ru-RU" sz="2000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Синий и Голубой цвет</a:t>
            </a:r>
          </a:p>
          <a:p>
            <a:pPr marL="0" indent="0">
              <a:tabLst>
                <a:tab pos="88900" algn="l"/>
              </a:tabLst>
            </a:pP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Вы 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любите ощущение покоя и порядка, доверчивы и высоко цените порядочность. Цвет голубого неба больше подходит искателям удовольствий и мечтателям, а цвет морской волны привлекает более серьезных и консервативных. Люди, любящие синий цвет последовательны, аккуратны, любят порядок во всем. </a:t>
            </a:r>
          </a:p>
          <a:p>
            <a:r>
              <a:rPr lang="ru-RU" sz="2000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Серый цвет</a:t>
            </a:r>
          </a:p>
          <a:p>
            <a:pPr marL="0" indent="0"/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У 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вас темперамент наблюдателя, а не деятеля. Вы сдержанны и не любите принимать решений, откладывая их, насколько позволяют обстоятельства. Однако, данные вам поручения выполняете ответственно и в установленные сроки. </a:t>
            </a:r>
          </a:p>
          <a:p>
            <a:r>
              <a:rPr lang="ru-RU" sz="2000" u="sng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Розовый </a:t>
            </a:r>
            <a:r>
              <a:rPr lang="ru-RU" sz="2000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цвет</a:t>
            </a:r>
          </a:p>
          <a:p>
            <a:pPr marL="0" indent="0"/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Вы чувствительны, общительны, милы, доброжелательны. Предпочитаете добиваться желаемого, если не получается – расстраиваетесь, но не долго. Вы не против вернуться к поре романтической юности, потому что мечтаете о любви.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76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idx="1"/>
          </p:nvPr>
        </p:nvSpPr>
        <p:spPr>
          <a:xfrm>
            <a:off x="179512" y="116632"/>
            <a:ext cx="8856984" cy="6481018"/>
          </a:xfrm>
        </p:spPr>
        <p:txBody>
          <a:bodyPr>
            <a:normAutofit fontScale="92500" lnSpcReduction="10000"/>
          </a:bodyPr>
          <a:lstStyle/>
          <a:p>
            <a:r>
              <a:rPr lang="ru-RU" sz="2000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Желтый </a:t>
            </a:r>
            <a:r>
              <a:rPr lang="ru-RU" sz="2000" u="sng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цвет</a:t>
            </a:r>
          </a:p>
          <a:p>
            <a:pPr marL="0" indent="0"/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Вы 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жизнерадостны, доброжелательны, полны оптимизма, непредсказуемы и обладаете поистине безграничной любознательностью. Если у вас что-то не получается, вы стараетесь изменить 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свою 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жизнь или то, что вас окружает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</a:p>
          <a:p>
            <a:pPr marL="0" indent="0" algn="just"/>
            <a:r>
              <a:rPr lang="ru-RU" sz="2000" u="sng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Зеленый цвет</a:t>
            </a:r>
          </a:p>
          <a:p>
            <a:pPr marL="0" indent="0"/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Вы любите чувствовать себя в безопасности, предпочитаете порядок и хотели бы сделать мир лучше. Вы великодушно расточаете время и силы на других, а в спорах аргументировано отстаиваете свою точку зрения.  </a:t>
            </a:r>
            <a:b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</a:p>
          <a:p>
            <a:pPr marL="0" indent="0"/>
            <a:r>
              <a:rPr lang="ru-RU" sz="2000" u="sng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Коричневый цвет</a:t>
            </a:r>
          </a:p>
          <a:p>
            <a:pPr marL="0" indent="0" algn="just"/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Вы 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практичны и прочно стоите на земле, любите друзей и преданы им. Семья занимает главное место в вашей жизни, и большое значение для вас имеет чувство комфорта, красоты. </a:t>
            </a:r>
            <a:endParaRPr lang="ru-RU" sz="2000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0" indent="0"/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000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Пурпурный </a:t>
            </a:r>
            <a:r>
              <a:rPr lang="ru-RU" sz="2000" u="sng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цвет</a:t>
            </a:r>
          </a:p>
          <a:p>
            <a:pPr marL="0" indent="0"/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Вы 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известны как превосходный спорщик и не лишены желания нравиться. И хотя вас любят, вы недоверчивы, а поэтому предпочитаете напускать на себя загадочность. </a:t>
            </a:r>
            <a:endParaRPr lang="ru-RU" sz="2000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0" indent="0"/>
            <a:r>
              <a:rPr lang="ru-RU" sz="2000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2000" u="sng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000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Оранжевый </a:t>
            </a:r>
            <a:r>
              <a:rPr lang="ru-RU" sz="2000" u="sng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цвет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Вы 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жизнерадостны, импульсивны, рядом с вами приятно находится. Вы любите общение и многолюдье. Вам нравится быть  в центре внимания. У вас большой интерес к жизни и всему новому.</a:t>
            </a:r>
          </a:p>
          <a:p>
            <a:pPr marL="0" indent="0"/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712968" cy="792088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Ароматерапия- лечение с помощью эфирных масел.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00628"/>
            <a:ext cx="8712968" cy="3579849"/>
          </a:xfrm>
        </p:spPr>
        <p:txBody>
          <a:bodyPr>
            <a:noAutofit/>
          </a:bodyPr>
          <a:lstStyle/>
          <a:p>
            <a:pPr marL="0" indent="457200" algn="just"/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Исследования ученых доказали, что запахи 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способны управлять 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настроением 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и работоспособностью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, они могут 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не только 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влиять на нашу жизнь в целом, но и руководить 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нашим поведением.</a:t>
            </a:r>
          </a:p>
          <a:p>
            <a:pPr marL="0" indent="457200" algn="just"/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(Японскими учеными, был проведен опыт в школе. 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Они выяснили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, что количество ошибок при письме резко 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уменьшается при 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насыщении воздуха запахами лаванды на 20%, жасмина 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на 25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%, лимона на 50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%.)</a:t>
            </a:r>
          </a:p>
          <a:p>
            <a:pPr marL="0" indent="457200" algn="just"/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Для повышения интеллектуальной работоспособности 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детей можно 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использовать розмарин, шалфей, лаванду и масло чайного дерева</a:t>
            </a:r>
            <a:r>
              <a:rPr lang="ru-RU" sz="2800" dirty="0">
                <a:latin typeface="Monotype Corsiva" panose="03010101010201010101" pitchFamily="66" charset="0"/>
              </a:rPr>
              <a:t>.</a:t>
            </a:r>
          </a:p>
          <a:p>
            <a:pPr marL="0" indent="457200" algn="just"/>
            <a:endParaRPr lang="ru-RU" sz="2400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20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032" y="332656"/>
            <a:ext cx="8712968" cy="1080120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Во время работы необходимо использовать </a:t>
            </a:r>
            <a:r>
              <a:rPr lang="ru-RU" sz="36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принципы ароматерапии</a:t>
            </a:r>
            <a:r>
              <a:rPr lang="ru-RU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916832"/>
            <a:ext cx="8821488" cy="4248472"/>
          </a:xfrm>
        </p:spPr>
        <p:txBody>
          <a:bodyPr>
            <a:normAutofit/>
          </a:bodyPr>
          <a:lstStyle/>
          <a:p>
            <a:pPr marL="0" indent="457200" algn="just"/>
            <a:r>
              <a:rPr lang="ru-RU" sz="3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 </a:t>
            </a:r>
            <a:r>
              <a:rPr lang="ru-RU" sz="3600" dirty="0">
                <a:solidFill>
                  <a:srgbClr val="002060"/>
                </a:solidFill>
                <a:latin typeface="Monotype Corsiva" panose="03010101010201010101" pitchFamily="66" charset="0"/>
              </a:rPr>
              <a:t>связи с привыканием к запахам, снижается </a:t>
            </a:r>
            <a:r>
              <a:rPr lang="ru-RU" sz="3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их эффективность</a:t>
            </a:r>
            <a:r>
              <a:rPr lang="ru-RU" sz="3600" dirty="0">
                <a:solidFill>
                  <a:srgbClr val="002060"/>
                </a:solidFill>
                <a:latin typeface="Monotype Corsiva" panose="03010101010201010101" pitchFamily="66" charset="0"/>
              </a:rPr>
              <a:t>, поэтому не реже чем 1,5 месяца </a:t>
            </a:r>
            <a:r>
              <a:rPr lang="ru-RU" sz="3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вносить изменения </a:t>
            </a:r>
            <a:r>
              <a:rPr lang="ru-RU" sz="3600" dirty="0">
                <a:solidFill>
                  <a:srgbClr val="002060"/>
                </a:solidFill>
                <a:latin typeface="Monotype Corsiva" panose="03010101010201010101" pitchFamily="66" charset="0"/>
              </a:rPr>
              <a:t>в композиции из эфирных масел.</a:t>
            </a:r>
          </a:p>
          <a:p>
            <a:pPr marL="0" indent="536575" algn="just"/>
            <a:r>
              <a:rPr lang="ru-RU" sz="3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Внимательно </a:t>
            </a:r>
            <a:r>
              <a:rPr lang="ru-RU" sz="3600" dirty="0">
                <a:solidFill>
                  <a:srgbClr val="002060"/>
                </a:solidFill>
                <a:latin typeface="Monotype Corsiva" panose="03010101010201010101" pitchFamily="66" charset="0"/>
              </a:rPr>
              <a:t>читать аннотации к </a:t>
            </a:r>
            <a:r>
              <a:rPr lang="ru-RU" sz="3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маслам, и учитывать </a:t>
            </a:r>
            <a:r>
              <a:rPr lang="ru-RU" sz="3600" dirty="0">
                <a:solidFill>
                  <a:srgbClr val="002060"/>
                </a:solidFill>
                <a:latin typeface="Monotype Corsiva" panose="03010101010201010101" pitchFamily="66" charset="0"/>
              </a:rPr>
              <a:t>индивидуальные особенности </a:t>
            </a:r>
            <a:r>
              <a:rPr lang="ru-RU" sz="3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детей.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749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65760"/>
            <a:ext cx="8784976" cy="90300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Вероятное положительное влияние на психику </a:t>
            </a:r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эфирных масел</a:t>
            </a: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40768"/>
            <a:ext cx="8640960" cy="5328592"/>
          </a:xfrm>
        </p:spPr>
        <p:txBody>
          <a:bodyPr>
            <a:no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Гераниевое 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и лавандовое 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- снимает 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стресс 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и состояние 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тревоги.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Мятное - повышает 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настроение.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Ромашковое 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- способствует 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запоминанию, успокаивает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Розмариновое 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- улучшает память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Эквалиптовое 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- устраняет 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утомляемость, сонливость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Масло 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чайного дерева – 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эмоциональный антисептик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, устраняет истерию и паникерство.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Пихтовое 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– устраняет депрессию, 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чувство неуверенности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Кедровое 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– 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устраняет 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нервозность, 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растерянность, упорядочивает 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мысли.</a:t>
            </a:r>
          </a:p>
          <a:p>
            <a:endParaRPr lang="ru-RU" sz="2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95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 </a:t>
            </a:r>
            <a:r>
              <a:rPr lang="ru-RU" sz="36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Аурикулотерапия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24744"/>
            <a:ext cx="8640960" cy="5256584"/>
          </a:xfrm>
        </p:spPr>
        <p:txBody>
          <a:bodyPr>
            <a:normAutofit lnSpcReduction="10000"/>
          </a:bodyPr>
          <a:lstStyle/>
          <a:p>
            <a:endParaRPr lang="ru-RU" b="0" dirty="0"/>
          </a:p>
          <a:p>
            <a:pPr marL="0" indent="0"/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   Аурикулотерапия 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(эр-чжэнь-ляо), являясь полноправной ветвью акупунктуры, была известна у Народов Востока в 200 – 300-х годах до нашей эры 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</a:p>
          <a:p>
            <a:pPr marL="0" indent="0"/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   Воздействие 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осуществляется путём массажа ушной раковины (надавливания, растирания) до лёгкого покраснения и появления чувства тепла. </a:t>
            </a:r>
            <a:endParaRPr lang="ru-RU" sz="2800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0" indent="0"/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  На 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ушной раковине расположено большинство биологически активных точек (около 170). Их стимулирующее воздействие оказывает общеукрепляющее влияние на весь организм и активизирует в нём все жизненно важные процессы, заряжает энергией и силой</a:t>
            </a:r>
          </a:p>
        </p:txBody>
      </p:sp>
    </p:spTree>
    <p:extLst>
      <p:ext uri="{BB962C8B-B14F-4D97-AF65-F5344CB8AC3E}">
        <p14:creationId xmlns:p14="http://schemas.microsoft.com/office/powerpoint/2010/main" val="12168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Упражнение  из  Аурикулотерапия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00628"/>
            <a:ext cx="8640960" cy="5640740"/>
          </a:xfrm>
        </p:spPr>
        <p:txBody>
          <a:bodyPr>
            <a:normAutofit fontScale="92500" lnSpcReduction="10000"/>
          </a:bodyPr>
          <a:lstStyle/>
          <a:p>
            <a:r>
              <a:rPr lang="ru-RU" sz="26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Взяли ушки за макушки</a:t>
            </a:r>
            <a:r>
              <a:rPr lang="ru-RU" sz="2600" dirty="0">
                <a:solidFill>
                  <a:srgbClr val="002060"/>
                </a:solidFill>
                <a:latin typeface="Monotype Corsiva" panose="03010101010201010101" pitchFamily="66" charset="0"/>
              </a:rPr>
              <a:t> </a:t>
            </a:r>
            <a:r>
              <a:rPr lang="ru-RU" sz="26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 </a:t>
            </a:r>
            <a:r>
              <a:rPr lang="ru-RU" sz="2600" dirty="0">
                <a:solidFill>
                  <a:srgbClr val="002060"/>
                </a:solidFill>
                <a:latin typeface="Monotype Corsiva" panose="03010101010201010101" pitchFamily="66" charset="0"/>
              </a:rPr>
              <a:t> </a:t>
            </a:r>
            <a:r>
              <a:rPr lang="ru-RU" sz="26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 </a:t>
            </a:r>
            <a:endParaRPr lang="ru-RU" sz="260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r>
              <a:rPr lang="ru-RU" sz="2600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(</a:t>
            </a:r>
            <a:r>
              <a:rPr lang="ru-RU" sz="26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Большим и указательным пальцами с обеих сторон)</a:t>
            </a:r>
            <a:endParaRPr lang="ru-RU" sz="260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r>
              <a:rPr lang="ru-RU" sz="26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Потянули</a:t>
            </a:r>
            <a:r>
              <a:rPr lang="ru-RU" sz="2600" dirty="0">
                <a:solidFill>
                  <a:srgbClr val="002060"/>
                </a:solidFill>
                <a:latin typeface="Monotype Corsiva" panose="03010101010201010101" pitchFamily="66" charset="0"/>
              </a:rPr>
              <a:t> </a:t>
            </a:r>
            <a:r>
              <a:rPr lang="ru-RU" sz="26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(</a:t>
            </a:r>
            <a:r>
              <a:rPr lang="ru-RU" sz="2600" dirty="0">
                <a:solidFill>
                  <a:srgbClr val="002060"/>
                </a:solidFill>
                <a:latin typeface="Monotype Corsiva" panose="03010101010201010101" pitchFamily="66" charset="0"/>
              </a:rPr>
              <a:t> </a:t>
            </a:r>
            <a:r>
              <a:rPr lang="ru-RU" sz="26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Несильно потянуть вверх)</a:t>
            </a:r>
            <a:endParaRPr lang="ru-RU" sz="260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r>
              <a:rPr lang="ru-RU" sz="26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Пощипали</a:t>
            </a:r>
            <a:r>
              <a:rPr lang="ru-RU" sz="2600" dirty="0">
                <a:solidFill>
                  <a:srgbClr val="002060"/>
                </a:solidFill>
                <a:latin typeface="Monotype Corsiva" panose="03010101010201010101" pitchFamily="66" charset="0"/>
              </a:rPr>
              <a:t> </a:t>
            </a:r>
            <a:r>
              <a:rPr lang="ru-RU" sz="26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(Несильные нажимы пальцами)</a:t>
            </a:r>
            <a:endParaRPr lang="ru-RU" sz="260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r>
              <a:rPr lang="ru-RU" sz="26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Вниз до мочек добежали.</a:t>
            </a:r>
            <a:endParaRPr lang="ru-RU" sz="260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r>
              <a:rPr lang="ru-RU" sz="26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(С</a:t>
            </a:r>
            <a:r>
              <a:rPr lang="ru-RU" sz="2600" dirty="0">
                <a:solidFill>
                  <a:srgbClr val="002060"/>
                </a:solidFill>
                <a:latin typeface="Monotype Corsiva" panose="03010101010201010101" pitchFamily="66" charset="0"/>
              </a:rPr>
              <a:t> </a:t>
            </a:r>
            <a:r>
              <a:rPr lang="ru-RU" sz="26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 </a:t>
            </a:r>
            <a:r>
              <a:rPr lang="ru-RU" sz="2600" dirty="0">
                <a:solidFill>
                  <a:srgbClr val="002060"/>
                </a:solidFill>
                <a:latin typeface="Monotype Corsiva" panose="03010101010201010101" pitchFamily="66" charset="0"/>
              </a:rPr>
              <a:t> </a:t>
            </a:r>
            <a:r>
              <a:rPr lang="ru-RU" sz="26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постепенным</a:t>
            </a:r>
            <a:r>
              <a:rPr lang="ru-RU" sz="2600" dirty="0">
                <a:solidFill>
                  <a:srgbClr val="002060"/>
                </a:solidFill>
                <a:latin typeface="Monotype Corsiva" panose="03010101010201010101" pitchFamily="66" charset="0"/>
              </a:rPr>
              <a:t> </a:t>
            </a:r>
            <a:r>
              <a:rPr lang="ru-RU" sz="26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 </a:t>
            </a:r>
            <a:r>
              <a:rPr lang="ru-RU" sz="2600" dirty="0">
                <a:solidFill>
                  <a:srgbClr val="002060"/>
                </a:solidFill>
                <a:latin typeface="Monotype Corsiva" panose="03010101010201010101" pitchFamily="66" charset="0"/>
              </a:rPr>
              <a:t> </a:t>
            </a:r>
            <a:r>
              <a:rPr lang="ru-RU" sz="26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продвижением вниз)</a:t>
            </a:r>
            <a:endParaRPr lang="ru-RU" sz="260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r>
              <a:rPr lang="ru-RU" sz="26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Мочки надо пощипать:</a:t>
            </a:r>
            <a:endParaRPr lang="ru-RU" sz="260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r>
              <a:rPr lang="ru-RU" sz="26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(Пощипывание в такт речи)</a:t>
            </a:r>
            <a:endParaRPr lang="ru-RU" sz="260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r>
              <a:rPr lang="ru-RU" sz="26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Пальцами скорей размять...</a:t>
            </a:r>
            <a:endParaRPr lang="ru-RU" sz="260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r>
              <a:rPr lang="ru-RU" sz="26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(Приятным движением разминаем между пальцами)</a:t>
            </a:r>
            <a:endParaRPr lang="ru-RU" sz="260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r>
              <a:rPr lang="ru-RU" sz="26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Вверх по ушкам проведём</a:t>
            </a:r>
            <a:endParaRPr lang="ru-RU" sz="260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r>
              <a:rPr lang="ru-RU" sz="26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И к макушкам вновь придём.</a:t>
            </a:r>
            <a:r>
              <a:rPr lang="ru-RU" sz="2600" dirty="0">
                <a:solidFill>
                  <a:srgbClr val="002060"/>
                </a:solidFill>
                <a:latin typeface="Monotype Corsiva" panose="03010101010201010101" pitchFamily="66" charset="0"/>
              </a:rPr>
              <a:t> </a:t>
            </a:r>
            <a:r>
              <a:rPr lang="ru-RU" sz="2400" i="1" dirty="0">
                <a:latin typeface="Monotype Corsiva" panose="03010101010201010101" pitchFamily="66" charset="0"/>
              </a:rPr>
              <a:t> </a:t>
            </a:r>
            <a:r>
              <a:rPr lang="ru-RU" sz="2400" dirty="0">
                <a:latin typeface="Monotype Corsiva" panose="03010101010201010101" pitchFamily="66" charset="0"/>
              </a:rPr>
              <a:t> </a:t>
            </a:r>
            <a:r>
              <a:rPr lang="ru-RU" sz="2400" i="1" dirty="0">
                <a:latin typeface="Monotype Corsiva" panose="03010101010201010101" pitchFamily="66" charset="0"/>
              </a:rPr>
              <a:t> </a:t>
            </a:r>
            <a:endParaRPr lang="ru-RU" sz="2400" dirty="0">
              <a:latin typeface="Monotype Corsiva" panose="03010101010201010101" pitchFamily="66" charset="0"/>
            </a:endParaRPr>
          </a:p>
          <a:p>
            <a:r>
              <a:rPr lang="ru-RU" sz="2400" dirty="0">
                <a:latin typeface="Monotype Corsiva" panose="03010101010201010101" pitchFamily="66" charset="0"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493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Гидрогимнастика</a:t>
            </a:r>
            <a:endParaRPr lang="ru-RU" sz="36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89268"/>
            <a:ext cx="9001000" cy="5568732"/>
          </a:xfrm>
        </p:spPr>
        <p:txBody>
          <a:bodyPr>
            <a:normAutofit/>
          </a:bodyPr>
          <a:lstStyle/>
          <a:p>
            <a:pPr marL="0" indent="804863" algn="just"/>
            <a:r>
              <a:rPr lang="ru-RU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Гидрогимнастика - прокатывание,перекатывание</a:t>
            </a:r>
            <a:r>
              <a:rPr lang="ru-RU" sz="3200" dirty="0">
                <a:solidFill>
                  <a:srgbClr val="002060"/>
                </a:solidFill>
                <a:latin typeface="Monotype Corsiva" panose="03010101010201010101" pitchFamily="66" charset="0"/>
              </a:rPr>
              <a:t>, перекладывание в </a:t>
            </a:r>
            <a:r>
              <a:rPr lang="ru-RU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теплой </a:t>
            </a:r>
            <a:r>
              <a:rPr lang="ru-RU" sz="3200" dirty="0">
                <a:solidFill>
                  <a:srgbClr val="002060"/>
                </a:solidFill>
                <a:latin typeface="Monotype Corsiva" panose="03010101010201010101" pitchFamily="66" charset="0"/>
              </a:rPr>
              <a:t>воде различных предметов. </a:t>
            </a:r>
          </a:p>
          <a:p>
            <a:pPr marL="0" indent="804863" algn="just"/>
            <a:r>
              <a:rPr lang="ru-RU" sz="3200" dirty="0">
                <a:solidFill>
                  <a:srgbClr val="002060"/>
                </a:solidFill>
                <a:latin typeface="Monotype Corsiva" panose="03010101010201010101" pitchFamily="66" charset="0"/>
              </a:rPr>
              <a:t>Проводится с целью развития зрительно-моторной координации, </a:t>
            </a:r>
            <a:r>
              <a:rPr lang="ru-RU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точности</a:t>
            </a:r>
            <a:r>
              <a:rPr lang="ru-RU" sz="3200" dirty="0">
                <a:solidFill>
                  <a:srgbClr val="002060"/>
                </a:solidFill>
                <a:latin typeface="Monotype Corsiva" panose="03010101010201010101" pitchFamily="66" charset="0"/>
              </a:rPr>
              <a:t>, плавности движений, для развития связной речи ребёнка, для улучшения качества письма. Система выполнения упражнений в воде предполагает их выполнение в утреннее время в течение 10-15 минут.</a:t>
            </a:r>
          </a:p>
          <a:p>
            <a:pPr marL="0" indent="804863"/>
            <a:endParaRPr lang="ru-RU" sz="360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endParaRPr lang="ru-RU" b="0" dirty="0"/>
          </a:p>
        </p:txBody>
      </p:sp>
    </p:spTree>
    <p:extLst>
      <p:ext uri="{BB962C8B-B14F-4D97-AF65-F5344CB8AC3E}">
        <p14:creationId xmlns:p14="http://schemas.microsoft.com/office/powerpoint/2010/main" val="101169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Инновационные Методы</a:t>
            </a:r>
            <a:endParaRPr lang="ru-RU" sz="40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00628"/>
            <a:ext cx="8640960" cy="5640740"/>
          </a:xfrm>
        </p:spPr>
        <p:txBody>
          <a:bodyPr>
            <a:normAutofit/>
          </a:bodyPr>
          <a:lstStyle/>
          <a:p>
            <a:pPr marL="0" indent="0"/>
            <a:endParaRPr lang="ru-RU" sz="6000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>
              <a:buAutoNum type="arabicPeriod"/>
            </a:pPr>
            <a:endParaRPr lang="ru-RU" sz="6000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>
              <a:buAutoNum type="arabicPeriod"/>
            </a:pP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108193"/>
              </p:ext>
            </p:extLst>
          </p:nvPr>
        </p:nvGraphicFramePr>
        <p:xfrm>
          <a:off x="395536" y="1124744"/>
          <a:ext cx="8424936" cy="545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2468"/>
                <a:gridCol w="4212468"/>
              </a:tblGrid>
              <a:tr h="5256584">
                <a:tc>
                  <a:txBody>
                    <a:bodyPr/>
                    <a:lstStyle/>
                    <a:p>
                      <a:pPr>
                        <a:buAutoNum type="arabicPeriod"/>
                      </a:pPr>
                      <a:r>
                        <a:rPr lang="ru-RU" sz="3200" noProof="0" dirty="0" smtClean="0">
                          <a:solidFill>
                            <a:srgbClr val="002060"/>
                          </a:solidFill>
                          <a:latin typeface="Monotype Corsiva" panose="03010101010201010101" pitchFamily="66" charset="0"/>
                        </a:rPr>
                        <a:t>Кинезетерапия</a:t>
                      </a:r>
                    </a:p>
                    <a:p>
                      <a:pPr>
                        <a:buAutoNum type="arabicPeriod"/>
                      </a:pPr>
                      <a:r>
                        <a:rPr lang="ru-RU" sz="3200" noProof="0" dirty="0" smtClean="0">
                          <a:solidFill>
                            <a:srgbClr val="002060"/>
                          </a:solidFill>
                          <a:latin typeface="Monotype Corsiva" panose="03010101010201010101" pitchFamily="66" charset="0"/>
                        </a:rPr>
                        <a:t>Су-джок терапия</a:t>
                      </a:r>
                    </a:p>
                    <a:p>
                      <a:pPr>
                        <a:buAutoNum type="arabicPeriod"/>
                      </a:pPr>
                      <a:r>
                        <a:rPr lang="ru-RU" sz="3200" noProof="0" dirty="0" smtClean="0">
                          <a:solidFill>
                            <a:srgbClr val="002060"/>
                          </a:solidFill>
                          <a:latin typeface="Monotype Corsiva" panose="03010101010201010101" pitchFamily="66" charset="0"/>
                        </a:rPr>
                        <a:t>Японская методика пальцевого массажа</a:t>
                      </a:r>
                    </a:p>
                    <a:p>
                      <a:pPr>
                        <a:buAutoNum type="arabicPeriod"/>
                      </a:pPr>
                      <a:r>
                        <a:rPr lang="ru-RU" sz="3200" noProof="0" dirty="0" smtClean="0">
                          <a:solidFill>
                            <a:srgbClr val="002060"/>
                          </a:solidFill>
                          <a:latin typeface="Monotype Corsiva" panose="03010101010201010101" pitchFamily="66" charset="0"/>
                        </a:rPr>
                        <a:t>Логосказки</a:t>
                      </a:r>
                    </a:p>
                    <a:p>
                      <a:pPr>
                        <a:buAutoNum type="arabicPeriod"/>
                      </a:pPr>
                      <a:r>
                        <a:rPr lang="ru-RU" sz="3200" noProof="0" dirty="0" smtClean="0">
                          <a:solidFill>
                            <a:srgbClr val="002060"/>
                          </a:solidFill>
                          <a:latin typeface="Monotype Corsiva" panose="03010101010201010101" pitchFamily="66" charset="0"/>
                        </a:rPr>
                        <a:t>Мнемотехника</a:t>
                      </a:r>
                    </a:p>
                    <a:p>
                      <a:pPr>
                        <a:buAutoNum type="arabicPeriod"/>
                      </a:pPr>
                      <a:r>
                        <a:rPr lang="ru-RU" sz="3200" noProof="0" dirty="0" smtClean="0">
                          <a:solidFill>
                            <a:srgbClr val="002060"/>
                          </a:solidFill>
                          <a:latin typeface="Monotype Corsiva" panose="03010101010201010101" pitchFamily="66" charset="0"/>
                        </a:rPr>
                        <a:t>Лэпбук</a:t>
                      </a:r>
                    </a:p>
                    <a:p>
                      <a:pPr>
                        <a:buAutoNum type="arabicPeriod"/>
                      </a:pPr>
                      <a:r>
                        <a:rPr lang="ru-RU" sz="3200" noProof="0" dirty="0" smtClean="0">
                          <a:solidFill>
                            <a:srgbClr val="002060"/>
                          </a:solidFill>
                          <a:latin typeface="Monotype Corsiva" panose="03010101010201010101" pitchFamily="66" charset="0"/>
                        </a:rPr>
                        <a:t>Литотерапия</a:t>
                      </a:r>
                    </a:p>
                    <a:p>
                      <a:pPr>
                        <a:buAutoNum type="arabicPeriod"/>
                      </a:pPr>
                      <a:r>
                        <a:rPr lang="ru-RU" sz="3200" noProof="0" dirty="0" smtClean="0">
                          <a:solidFill>
                            <a:srgbClr val="002060"/>
                          </a:solidFill>
                          <a:latin typeface="Monotype Corsiva" panose="03010101010201010101" pitchFamily="66" charset="0"/>
                        </a:rPr>
                        <a:t>Хромотерапия</a:t>
                      </a:r>
                    </a:p>
                    <a:p>
                      <a:pPr>
                        <a:buAutoNum type="arabicPeriod"/>
                      </a:pPr>
                      <a:r>
                        <a:rPr lang="ru-RU" sz="3200" noProof="0" dirty="0" smtClean="0">
                          <a:solidFill>
                            <a:srgbClr val="002060"/>
                          </a:solidFill>
                          <a:latin typeface="Monotype Corsiva" panose="03010101010201010101" pitchFamily="66" charset="0"/>
                        </a:rPr>
                        <a:t>Аромотерапия</a:t>
                      </a:r>
                    </a:p>
                    <a:p>
                      <a:endParaRPr lang="ru-RU" sz="320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AutoNum type="arabicPeriod"/>
                      </a:pPr>
                      <a:r>
                        <a:rPr lang="ru-RU" sz="3200" noProof="0" dirty="0" smtClean="0">
                          <a:solidFill>
                            <a:srgbClr val="002060"/>
                          </a:solidFill>
                          <a:latin typeface="Monotype Corsiva" panose="03010101010201010101" pitchFamily="66" charset="0"/>
                        </a:rPr>
                        <a:t>Аурикулотерапия</a:t>
                      </a:r>
                    </a:p>
                    <a:p>
                      <a:pPr>
                        <a:buAutoNum type="arabicPeriod"/>
                      </a:pPr>
                      <a:r>
                        <a:rPr lang="ru-RU" sz="3200" noProof="0" dirty="0" smtClean="0">
                          <a:solidFill>
                            <a:srgbClr val="002060"/>
                          </a:solidFill>
                          <a:latin typeface="Monotype Corsiva" panose="03010101010201010101" pitchFamily="66" charset="0"/>
                        </a:rPr>
                        <a:t>Гидрогимнастика</a:t>
                      </a:r>
                    </a:p>
                    <a:p>
                      <a:pPr>
                        <a:buAutoNum type="arabicPeriod"/>
                      </a:pPr>
                      <a:r>
                        <a:rPr lang="ru-RU" sz="3200" noProof="0" dirty="0" smtClean="0">
                          <a:solidFill>
                            <a:srgbClr val="002060"/>
                          </a:solidFill>
                          <a:latin typeface="Monotype Corsiva" panose="03010101010201010101" pitchFamily="66" charset="0"/>
                        </a:rPr>
                        <a:t>Криотерапия</a:t>
                      </a:r>
                    </a:p>
                    <a:p>
                      <a:pPr>
                        <a:buAutoNum type="arabicPeriod"/>
                      </a:pPr>
                      <a:r>
                        <a:rPr lang="ru-RU" sz="3200" noProof="0" dirty="0" smtClean="0">
                          <a:solidFill>
                            <a:srgbClr val="002060"/>
                          </a:solidFill>
                          <a:latin typeface="Monotype Corsiva" panose="03010101010201010101" pitchFamily="66" charset="0"/>
                        </a:rPr>
                        <a:t>Синквейн</a:t>
                      </a:r>
                    </a:p>
                    <a:p>
                      <a:pPr>
                        <a:buAutoNum type="arabicPeriod"/>
                      </a:pPr>
                      <a:r>
                        <a:rPr lang="ru-RU" sz="3200" noProof="0" dirty="0" smtClean="0">
                          <a:solidFill>
                            <a:srgbClr val="002060"/>
                          </a:solidFill>
                          <a:latin typeface="Monotype Corsiva" panose="03010101010201010101" pitchFamily="66" charset="0"/>
                        </a:rPr>
                        <a:t>Пластилинография</a:t>
                      </a:r>
                    </a:p>
                    <a:p>
                      <a:pPr>
                        <a:buAutoNum type="arabicPeriod"/>
                      </a:pPr>
                      <a:r>
                        <a:rPr lang="ru-RU" sz="3200" noProof="0" dirty="0" smtClean="0">
                          <a:solidFill>
                            <a:srgbClr val="002060"/>
                          </a:solidFill>
                          <a:latin typeface="Monotype Corsiva" panose="03010101010201010101" pitchFamily="66" charset="0"/>
                        </a:rPr>
                        <a:t>Биоэнергопластика</a:t>
                      </a:r>
                    </a:p>
                    <a:p>
                      <a:pPr>
                        <a:buAutoNum type="arabicPeriod"/>
                      </a:pPr>
                      <a:r>
                        <a:rPr lang="ru-RU" sz="3200" noProof="0" dirty="0" smtClean="0">
                          <a:solidFill>
                            <a:srgbClr val="002060"/>
                          </a:solidFill>
                          <a:latin typeface="Monotype Corsiva" panose="03010101010201010101" pitchFamily="66" charset="0"/>
                        </a:rPr>
                        <a:t>Лого-технологии</a:t>
                      </a:r>
                    </a:p>
                    <a:p>
                      <a:pPr>
                        <a:buAutoNum type="arabicPeriod"/>
                      </a:pPr>
                      <a:r>
                        <a:rPr lang="ru-RU" sz="3200" noProof="0" dirty="0" smtClean="0">
                          <a:solidFill>
                            <a:srgbClr val="002060"/>
                          </a:solidFill>
                          <a:latin typeface="Monotype Corsiva" panose="03010101010201010101" pitchFamily="66" charset="0"/>
                        </a:rPr>
                        <a:t>Степ-технологии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322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8496944" cy="3291817"/>
          </a:xfrm>
        </p:spPr>
        <p:txBody>
          <a:bodyPr>
            <a:noAutofit/>
          </a:bodyPr>
          <a:lstStyle/>
          <a:p>
            <a:pPr marL="0" indent="457200" algn="just">
              <a:tabLst>
                <a:tab pos="0" algn="l"/>
                <a:tab pos="357188" algn="l"/>
              </a:tabLst>
            </a:pPr>
            <a:r>
              <a:rPr lang="ru-RU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Комплексы </a:t>
            </a:r>
            <a:r>
              <a:rPr lang="ru-RU" sz="3200" dirty="0">
                <a:solidFill>
                  <a:srgbClr val="002060"/>
                </a:solidFill>
                <a:latin typeface="Monotype Corsiva" panose="03010101010201010101" pitchFamily="66" charset="0"/>
              </a:rPr>
              <a:t>упражнений проводятся с речевым </a:t>
            </a:r>
            <a:r>
              <a:rPr lang="ru-RU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сопровождением. Подбираются стихотворения </a:t>
            </a:r>
            <a:r>
              <a:rPr lang="ru-RU" sz="3200" dirty="0">
                <a:solidFill>
                  <a:srgbClr val="002060"/>
                </a:solidFill>
                <a:latin typeface="Monotype Corsiva" panose="03010101010201010101" pitchFamily="66" charset="0"/>
              </a:rPr>
              <a:t>к тематическим комплексам и </a:t>
            </a:r>
            <a:r>
              <a:rPr lang="ru-RU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на закрепление </a:t>
            </a:r>
            <a:r>
              <a:rPr lang="ru-RU" sz="3200" dirty="0">
                <a:solidFill>
                  <a:srgbClr val="002060"/>
                </a:solidFill>
                <a:latin typeface="Monotype Corsiva" panose="03010101010201010101" pitchFamily="66" charset="0"/>
              </a:rPr>
              <a:t>пройденной буквы, что способствует развитию </a:t>
            </a:r>
            <a:r>
              <a:rPr lang="ru-RU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произвольной моторики.</a:t>
            </a:r>
          </a:p>
          <a:p>
            <a:pPr marL="0" indent="457200" algn="just"/>
            <a:r>
              <a:rPr lang="ru-RU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Проговаривание стихотворений </a:t>
            </a:r>
            <a:r>
              <a:rPr lang="ru-RU" sz="3200" dirty="0">
                <a:solidFill>
                  <a:srgbClr val="002060"/>
                </a:solidFill>
                <a:latin typeface="Monotype Corsiva" panose="03010101010201010101" pitchFamily="66" charset="0"/>
              </a:rPr>
              <a:t>с действиями очень эффективно: включаются слуховой, речевой и </a:t>
            </a:r>
            <a:r>
              <a:rPr lang="ru-RU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кинестетический </a:t>
            </a:r>
            <a:r>
              <a:rPr lang="ru-RU" sz="3200" dirty="0">
                <a:solidFill>
                  <a:srgbClr val="002060"/>
                </a:solidFill>
                <a:latin typeface="Monotype Corsiva" panose="03010101010201010101" pitchFamily="66" charset="0"/>
              </a:rPr>
              <a:t>анализаторы. Кроме того, с помощью стихотворения </a:t>
            </a:r>
            <a:r>
              <a:rPr lang="ru-RU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вырабатывается </a:t>
            </a:r>
            <a:r>
              <a:rPr lang="ru-RU" sz="3200" dirty="0">
                <a:solidFill>
                  <a:srgbClr val="002060"/>
                </a:solidFill>
                <a:latin typeface="Monotype Corsiva" panose="03010101010201010101" pitchFamily="66" charset="0"/>
              </a:rPr>
              <a:t>правильный ритм дыхания, развивается </a:t>
            </a:r>
            <a:r>
              <a:rPr lang="ru-RU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речеслуховая </a:t>
            </a:r>
            <a:r>
              <a:rPr lang="ru-RU" sz="3200" dirty="0">
                <a:solidFill>
                  <a:srgbClr val="002060"/>
                </a:solidFill>
                <a:latin typeface="Monotype Corsiva" panose="03010101010201010101" pitchFamily="66" charset="0"/>
              </a:rPr>
              <a:t>память, </a:t>
            </a:r>
            <a:r>
              <a:rPr lang="ru-RU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дикция</a:t>
            </a:r>
            <a:r>
              <a:rPr lang="ru-RU" sz="3200" dirty="0">
                <a:solidFill>
                  <a:srgbClr val="002060"/>
                </a:solidFill>
                <a:latin typeface="Monotype Corsiva" panose="03010101010201010101" pitchFamily="66" charset="0"/>
              </a:rPr>
              <a:t>, интонационная выразительность речи</a:t>
            </a:r>
            <a:r>
              <a:rPr lang="ru-RU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</a:p>
          <a:p>
            <a:pPr marL="0" indent="457200" algn="just"/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14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68952" cy="620648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Речевое  сопровождение  для гидрогимнастики</a:t>
            </a:r>
            <a:endParaRPr lang="ru-RU" sz="32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40768"/>
            <a:ext cx="8568952" cy="532859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«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Летний сад» </a:t>
            </a:r>
          </a:p>
          <a:p>
            <a:r>
              <a:rPr lang="ru-RU" sz="2400" i="1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Как хорош он, летний сад,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(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кладем ладони рук внутренней стороной на </a:t>
            </a:r>
          </a:p>
          <a:p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дно тазика, постукиваем </a:t>
            </a:r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пальчиками 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по дну тазика, не отрывая рук) </a:t>
            </a:r>
          </a:p>
          <a:p>
            <a:pPr marL="0" indent="0"/>
            <a:r>
              <a:rPr lang="ru-RU" sz="2400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Фруктами всегда богат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. </a:t>
            </a:r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(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переворачиваем руки наружной стороной, </a:t>
            </a:r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постукиваем пальцами рук 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по дну тазика, не отрывая рук) </a:t>
            </a:r>
          </a:p>
          <a:p>
            <a:r>
              <a:rPr lang="ru-RU" sz="2400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Вишен стройных целый ряд </a:t>
            </a:r>
            <a:r>
              <a:rPr lang="ru-RU" sz="2400" u="sng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(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сжимаем одной рукой эспандер) </a:t>
            </a:r>
          </a:p>
          <a:p>
            <a:r>
              <a:rPr lang="ru-RU" sz="2400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Рубином ягоды горят 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(сжимаем другой рукой эспандер) </a:t>
            </a:r>
          </a:p>
          <a:p>
            <a:r>
              <a:rPr lang="ru-RU" sz="2400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Рядом здесь растёт и </a:t>
            </a:r>
            <a:r>
              <a:rPr lang="ru-RU" sz="2400" u="sng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слива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(прокатывание 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камушков) </a:t>
            </a:r>
          </a:p>
          <a:p>
            <a:r>
              <a:rPr lang="ru-RU" sz="2400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Плодами сочными </a:t>
            </a:r>
            <a:r>
              <a:rPr lang="ru-RU" sz="2400" u="sng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красива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(перекатывание 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палочек) </a:t>
            </a:r>
          </a:p>
          <a:p>
            <a:r>
              <a:rPr lang="ru-RU" sz="2400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Груш и яблок </a:t>
            </a:r>
            <a:r>
              <a:rPr lang="ru-RU" sz="2400" u="sng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аромат</a:t>
            </a:r>
            <a:r>
              <a:rPr lang="ru-RU" sz="2400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(перекладывание 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в воде различных предметов) </a:t>
            </a:r>
          </a:p>
          <a:p>
            <a:r>
              <a:rPr lang="ru-RU" sz="2400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Съесть одно бы каждый </a:t>
            </a:r>
            <a:r>
              <a:rPr lang="ru-RU" sz="2400" u="sng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рад </a:t>
            </a:r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(опускаем 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руки в тазик, сжимаем кулачки</a:t>
            </a:r>
            <a:r>
              <a:rPr lang="ru-RU" sz="2400" dirty="0">
                <a:latin typeface="Monotype Corsiva" panose="03010101010201010101" pitchFamily="66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32906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тема «Домашние животные</a:t>
            </a:r>
            <a:r>
              <a:rPr lang="ru-RU" sz="3600" dirty="0">
                <a:solidFill>
                  <a:srgbClr val="002060"/>
                </a:solidFill>
                <a:latin typeface="Monotype Corsiva" panose="03010101010201010101" pitchFamily="66" charset="0"/>
              </a:rPr>
              <a:t>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00628"/>
            <a:ext cx="8424936" cy="3579849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БАРАШКИ</a:t>
            </a:r>
            <a:endParaRPr lang="ru-RU" sz="280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(каучуковые мячи)</a:t>
            </a:r>
          </a:p>
          <a:p>
            <a:pPr marL="0" indent="0"/>
            <a:r>
              <a:rPr lang="ru-RU" sz="3200" dirty="0">
                <a:solidFill>
                  <a:srgbClr val="002060"/>
                </a:solidFill>
                <a:latin typeface="Monotype Corsiva" panose="03010101010201010101" pitchFamily="66" charset="0"/>
              </a:rPr>
              <a:t>Захотели утром рано (катать мячи по дну вперед </a:t>
            </a:r>
            <a:r>
              <a:rPr lang="ru-RU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назад</a:t>
            </a:r>
            <a:r>
              <a:rPr lang="ru-RU" sz="3200" dirty="0">
                <a:solidFill>
                  <a:srgbClr val="002060"/>
                </a:solidFill>
                <a:latin typeface="Monotype Corsiva" panose="03010101010201010101" pitchFamily="66" charset="0"/>
              </a:rPr>
              <a:t>)</a:t>
            </a:r>
          </a:p>
          <a:p>
            <a:r>
              <a:rPr lang="ru-RU" sz="3200" dirty="0">
                <a:solidFill>
                  <a:srgbClr val="002060"/>
                </a:solidFill>
                <a:latin typeface="Monotype Corsiva" panose="03010101010201010101" pitchFamily="66" charset="0"/>
              </a:rPr>
              <a:t>Пободаться два барана ( сжать мячи в кулачок)</a:t>
            </a:r>
          </a:p>
          <a:p>
            <a:r>
              <a:rPr lang="ru-RU" sz="3200" dirty="0">
                <a:solidFill>
                  <a:srgbClr val="002060"/>
                </a:solidFill>
                <a:latin typeface="Monotype Corsiva" panose="03010101010201010101" pitchFamily="66" charset="0"/>
              </a:rPr>
              <a:t>Выставив рога свои (соединить кулачки )</a:t>
            </a:r>
          </a:p>
          <a:p>
            <a:r>
              <a:rPr lang="ru-RU" sz="3200" dirty="0">
                <a:solidFill>
                  <a:srgbClr val="002060"/>
                </a:solidFill>
                <a:latin typeface="Monotype Corsiva" panose="03010101010201010101" pitchFamily="66" charset="0"/>
              </a:rPr>
              <a:t>Бой затеяли они (покрутить кулачками)</a:t>
            </a:r>
          </a:p>
          <a:p>
            <a:r>
              <a:rPr lang="ru-RU" sz="3200" dirty="0">
                <a:solidFill>
                  <a:srgbClr val="002060"/>
                </a:solidFill>
                <a:latin typeface="Monotype Corsiva" panose="03010101010201010101" pitchFamily="66" charset="0"/>
              </a:rPr>
              <a:t>Долго так они бодались (разжать кулачки)</a:t>
            </a:r>
          </a:p>
          <a:p>
            <a:r>
              <a:rPr lang="ru-RU" sz="3200" dirty="0">
                <a:solidFill>
                  <a:srgbClr val="002060"/>
                </a:solidFill>
                <a:latin typeface="Monotype Corsiva" panose="03010101010201010101" pitchFamily="66" charset="0"/>
              </a:rPr>
              <a:t>Друг за друга все цеплялись (зажав мяч пальцами).</a:t>
            </a:r>
          </a:p>
        </p:txBody>
      </p:sp>
    </p:spTree>
    <p:extLst>
      <p:ext uri="{BB962C8B-B14F-4D97-AF65-F5344CB8AC3E}">
        <p14:creationId xmlns:p14="http://schemas.microsoft.com/office/powerpoint/2010/main" val="162155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Криотерапия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00628"/>
            <a:ext cx="8712968" cy="3579849"/>
          </a:xfrm>
        </p:spPr>
        <p:txBody>
          <a:bodyPr>
            <a:noAutofit/>
          </a:bodyPr>
          <a:lstStyle/>
          <a:p>
            <a:pPr marL="0" indent="449263"/>
            <a:r>
              <a:rPr lang="ru-RU" sz="2400" dirty="0" smtClean="0">
                <a:latin typeface="Monotype Corsiva" panose="03010101010201010101" pitchFamily="66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Криотерапия–это методика, при которой используют воздействие холодом.</a:t>
            </a:r>
          </a:p>
          <a:p>
            <a:pPr marL="0" indent="457200"/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 логопедических методиках для проведения терапии применяют лёд. Дозированное воздействие холода на нервные окончания обладает благотворными свойствами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</a:p>
          <a:p>
            <a:pPr marL="0" indent="457200"/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На начальном этапе воздействия холода в коже и тканях сужаются сосуды. По прошествии времени стенки сосудистого русла расширяются, что повышает местный кровоток. Увеличение кровотока способствует стимуляции мелкой моторики(если контакт был с руками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).</a:t>
            </a:r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Развивается мелкая моторика, как следствие в речевом центре начинают образовываться новые нейронные связи. Такие процессы приводят к улучшению речи, повышению качества произношения, развитию мышления, памяти, внимания</a:t>
            </a:r>
            <a:r>
              <a:rPr lang="ru-RU" sz="2400" b="0" dirty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  <a:endParaRPr lang="ru-RU" sz="24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10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синквейн</a:t>
            </a:r>
            <a:endParaRPr lang="ru-RU" sz="36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8723">
                        <a14:foregroundMark x1="89716" y1="6691" x2="89716" y2="6691"/>
                        <a14:foregroundMark x1="69929" y1="2433" x2="69929" y2="2433"/>
                        <a14:foregroundMark x1="28652" y1="2676" x2="28652" y2="2676"/>
                        <a14:foregroundMark x1="25603" y1="1217" x2="25603" y2="1217"/>
                        <a14:foregroundMark x1="33972" y1="1217" x2="33972" y2="1217"/>
                        <a14:foregroundMark x1="36170" y1="1946" x2="36170" y2="1946"/>
                        <a14:backgroundMark x1="91915" y1="11800" x2="91915" y2="11800"/>
                        <a14:backgroundMark x1="91489" y1="3163" x2="91489" y2="3163"/>
                        <a14:backgroundMark x1="91489" y1="3163" x2="91489" y2="3163"/>
                        <a14:backgroundMark x1="26170" y1="1703" x2="26170" y2="1703"/>
                        <a14:backgroundMark x1="31277" y1="1703" x2="31277" y2="1703"/>
                        <a14:backgroundMark x1="33121" y1="1703" x2="33121" y2="1703"/>
                        <a14:backgroundMark x1="35957" y1="1946" x2="35957" y2="1946"/>
                        <a14:backgroundMark x1="38085" y1="1946" x2="38085" y2="19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80928"/>
            <a:ext cx="8136904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124744"/>
            <a:ext cx="849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u="sng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Синквейн</a:t>
            </a:r>
            <a:r>
              <a:rPr lang="ru-RU" sz="32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- </a:t>
            </a:r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(в переводе с французского языка «пять строк») -пяти строчное нерифмованное стихотворение</a:t>
            </a:r>
            <a:r>
              <a:rPr lang="ru-RU" sz="3200" b="1" dirty="0" smtClean="0">
                <a:latin typeface="Monotype Corsiva" panose="03010101010201010101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601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616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24936" cy="864096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Работа </a:t>
            </a:r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с </a:t>
            </a: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конструктором </a:t>
            </a:r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ЛЕГО  при </a:t>
            </a: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составлении </a:t>
            </a:r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синквейна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268760"/>
            <a:ext cx="4555778" cy="5382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Объект 10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260162"/>
            <a:ext cx="3888432" cy="38250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659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7520940" cy="548640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Работа  с  лэпбуком  при составлении  синквейн</a:t>
            </a:r>
            <a:endParaRPr lang="ru-RU" sz="36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58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3" t="14668" r="2076" b="7462"/>
          <a:stretch/>
        </p:blipFill>
        <p:spPr bwMode="auto">
          <a:xfrm>
            <a:off x="395536" y="1412875"/>
            <a:ext cx="8280920" cy="51844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5599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Синквейн со словом самолет</a:t>
            </a:r>
            <a:endParaRPr lang="ru-RU" sz="36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196752"/>
            <a:ext cx="7520940" cy="4968552"/>
          </a:xfrm>
        </p:spPr>
        <p:txBody>
          <a:bodyPr>
            <a:normAutofit/>
          </a:bodyPr>
          <a:lstStyle/>
          <a:p>
            <a:endParaRPr lang="ru-RU" b="0" dirty="0"/>
          </a:p>
          <a:p>
            <a:r>
              <a:rPr lang="ru-RU" sz="4000" b="0" dirty="0" smtClean="0">
                <a:latin typeface="Monotype Corsiva" panose="03010101010201010101" pitchFamily="66" charset="0"/>
              </a:rPr>
              <a:t>-</a:t>
            </a:r>
            <a:r>
              <a:rPr lang="ru-RU" sz="4800" b="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Самолёт</a:t>
            </a:r>
            <a:endParaRPr lang="ru-RU" sz="4800" b="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r>
              <a:rPr lang="ru-RU" sz="4800" b="0" dirty="0">
                <a:solidFill>
                  <a:srgbClr val="002060"/>
                </a:solidFill>
                <a:latin typeface="Monotype Corsiva" panose="03010101010201010101" pitchFamily="66" charset="0"/>
              </a:rPr>
              <a:t>-Большой</a:t>
            </a:r>
            <a:r>
              <a:rPr lang="ru-RU" sz="4800" b="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, белый</a:t>
            </a:r>
            <a:r>
              <a:rPr lang="ru-RU" sz="4800" b="0" dirty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</a:p>
          <a:p>
            <a:r>
              <a:rPr lang="ru-RU" sz="4800" b="0" dirty="0">
                <a:solidFill>
                  <a:srgbClr val="002060"/>
                </a:solidFill>
                <a:latin typeface="Monotype Corsiva" panose="03010101010201010101" pitchFamily="66" charset="0"/>
              </a:rPr>
              <a:t>-</a:t>
            </a:r>
            <a:r>
              <a:rPr lang="ru-RU" sz="4800" b="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Летит, гудит, взлетает</a:t>
            </a:r>
            <a:r>
              <a:rPr lang="ru-RU" sz="4800" b="0" dirty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</a:p>
          <a:p>
            <a:r>
              <a:rPr lang="ru-RU" sz="4800" b="0" dirty="0">
                <a:solidFill>
                  <a:srgbClr val="002060"/>
                </a:solidFill>
                <a:latin typeface="Monotype Corsiva" panose="03010101010201010101" pitchFamily="66" charset="0"/>
              </a:rPr>
              <a:t>-</a:t>
            </a:r>
            <a:r>
              <a:rPr lang="ru-RU" sz="4800" b="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Он летит в небе</a:t>
            </a:r>
            <a:r>
              <a:rPr lang="ru-RU" sz="4800" b="0" dirty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</a:p>
          <a:p>
            <a:r>
              <a:rPr lang="ru-RU" sz="4800" b="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- Транспорт</a:t>
            </a:r>
            <a:endParaRPr lang="ru-RU" sz="4800" b="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130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Давайте составим синквейн</a:t>
            </a:r>
            <a:endParaRPr lang="ru-RU" sz="36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16562"/>
            <a:ext cx="8640959" cy="5408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698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520940" cy="548640"/>
          </a:xfrm>
        </p:spPr>
        <p:txBody>
          <a:bodyPr/>
          <a:lstStyle/>
          <a:p>
            <a:pPr marL="342900" lvl="0" indent="-342900" algn="ctr">
              <a:spcBef>
                <a:spcPts val="800"/>
              </a:spcBef>
            </a:pPr>
            <a:r>
              <a:rPr lang="ru-RU" b="1" cap="none" dirty="0" smtClean="0">
                <a:solidFill>
                  <a:srgbClr val="002060"/>
                </a:solidFill>
                <a:latin typeface="Franklin Gothic Book"/>
                <a:ea typeface="+mn-ea"/>
                <a:cs typeface="+mn-cs"/>
              </a:rPr>
              <a:t/>
            </a:r>
            <a:br>
              <a:rPr lang="ru-RU" b="1" cap="none" dirty="0" smtClean="0">
                <a:solidFill>
                  <a:srgbClr val="002060"/>
                </a:solidFill>
                <a:latin typeface="Franklin Gothic Book"/>
                <a:ea typeface="+mn-ea"/>
                <a:cs typeface="+mn-cs"/>
              </a:rPr>
            </a:br>
            <a:r>
              <a:rPr lang="ru-RU" sz="4000" b="1" cap="none" dirty="0" smtClean="0">
                <a:solidFill>
                  <a:srgbClr val="002060"/>
                </a:solidFill>
                <a:latin typeface="Monotype Corsiva" panose="03010101010201010101" pitchFamily="66" charset="0"/>
                <a:ea typeface="+mn-ea"/>
                <a:cs typeface="+mn-cs"/>
              </a:rPr>
              <a:t>Кинезитерапия</a:t>
            </a:r>
            <a:r>
              <a:rPr lang="ru-RU" sz="4000" b="1" cap="none" dirty="0">
                <a:solidFill>
                  <a:srgbClr val="000000"/>
                </a:solidFill>
                <a:latin typeface="Monotype Corsiva" panose="03010101010201010101" pitchFamily="66" charset="0"/>
                <a:ea typeface="+mn-ea"/>
                <a:cs typeface="+mn-cs"/>
              </a:rPr>
              <a:t/>
            </a:r>
            <a:br>
              <a:rPr lang="ru-RU" sz="4000" b="1" cap="none" dirty="0">
                <a:solidFill>
                  <a:srgbClr val="000000"/>
                </a:solidFill>
                <a:latin typeface="Monotype Corsiva" panose="03010101010201010101" pitchFamily="66" charset="0"/>
                <a:ea typeface="+mn-ea"/>
                <a:cs typeface="+mn-cs"/>
              </a:rPr>
            </a:br>
            <a:endParaRPr lang="ru-RU" sz="4000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00628"/>
            <a:ext cx="8496944" cy="5424716"/>
          </a:xfrm>
        </p:spPr>
        <p:txBody>
          <a:bodyPr>
            <a:normAutofit lnSpcReduction="10000"/>
          </a:bodyPr>
          <a:lstStyle/>
          <a:p>
            <a:pPr marL="0" indent="457200" algn="just"/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От 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греч.</a:t>
            </a:r>
            <a:r>
              <a:rPr lang="ru-RU" sz="28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en-US" sz="28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kinesis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 — движение,</a:t>
            </a:r>
            <a:r>
              <a:rPr lang="ru-RU" sz="28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en-US" sz="28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therapia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 — лечение. </a:t>
            </a:r>
          </a:p>
          <a:p>
            <a:pPr marL="0" indent="457200" algn="just"/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В детском возрасте связь между телом и психикой еще более тесная. Все переживания малыша сразу находят свое отражение в его самочувствии, внешнем облике. Более того, психика и тело развиваются неразрывно друг от друга. Движение, сначала совсем простое, а затем все более и более сложное, дает ребенку возможность осваивать мир, общаться с окружающими, а следова­тельно, учиться и постигать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</a:p>
          <a:p>
            <a:pPr marL="0" indent="457200" algn="just"/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Движение как сложная, многослойная система, является как бы «зеркалом» состояния ребенка с одной стороны и «окошком», через которое мы можем воздей­ствовать на его развитие, — с другой.</a:t>
            </a:r>
          </a:p>
          <a:p>
            <a:pPr marL="0" indent="457200" algn="just"/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620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Биоэнергопластика</a:t>
            </a:r>
            <a:endParaRPr lang="ru-RU" sz="4800" b="1" i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124744"/>
            <a:ext cx="8064896" cy="5184576"/>
          </a:xfrm>
        </p:spPr>
        <p:txBody>
          <a:bodyPr>
            <a:normAutofit fontScale="92500" lnSpcReduction="10000"/>
          </a:bodyPr>
          <a:lstStyle/>
          <a:p>
            <a:endParaRPr lang="ru-RU" b="0" dirty="0"/>
          </a:p>
          <a:p>
            <a:pPr marL="0" indent="0"/>
            <a:r>
              <a:rPr lang="ru-RU" sz="3200" b="0" i="1" dirty="0" smtClean="0">
                <a:latin typeface="Monotype Corsiva" panose="03010101010201010101" pitchFamily="66" charset="0"/>
              </a:rPr>
              <a:t>             </a:t>
            </a:r>
            <a:r>
              <a:rPr lang="ru-RU" sz="3200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Биоэнергопластика</a:t>
            </a:r>
            <a:r>
              <a:rPr lang="ru-RU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–соединение движений артикуляционного  аппарата с движениями кисти руки.</a:t>
            </a:r>
          </a:p>
          <a:p>
            <a:pPr marL="0" indent="0"/>
            <a:r>
              <a:rPr lang="ru-RU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Цель упражнений: воспитание точности, четкости, плавности и  устойчивости артикуляторных движений, развитие координации движений кистей рук, активизации интеллектуальной деятельности ребенка, развитие памяти, произвольного внимания, зрительного и слухового восприятия, межполушарной взаимосвязи, формирование умения действовать по словесной инструкции</a:t>
            </a:r>
            <a:r>
              <a:rPr lang="ru-RU" sz="3200" b="0" dirty="0" smtClean="0">
                <a:latin typeface="Monotype Corsiva" panose="03010101010201010101" pitchFamily="66" charset="0"/>
              </a:rPr>
              <a:t>.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77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Упражнение «Бегемотик»</a:t>
            </a:r>
            <a:endParaRPr lang="ru-RU" sz="3200" b="1" i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00628"/>
            <a:ext cx="8568952" cy="5568732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Описание артикуляционного упражнения. </a:t>
            </a:r>
          </a:p>
          <a:p>
            <a:pPr marL="0" indent="457200" algn="just"/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Исходное положение — сидя на стуле перед зеркалом, голова держится прямо, рот закрыт. </a:t>
            </a:r>
          </a:p>
          <a:p>
            <a:pPr marL="0" indent="457200" algn="just"/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На счет «один» открыть рот на расстояние ширины 2—3 пальцев, при этом язык должен свободно лежать во рту, кончик находится у нижних зубов. Удерживать рот в таком положении под счет от 1 до 10. Затем закрыть рот, держать закрытым под счет от 1 до 5. Повторить А—5 раз. 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Вместо счета можно использовать стихотворные строки: 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Широко открыли ротик </a:t>
            </a:r>
            <a:endParaRPr lang="ru-RU" sz="2400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Получился 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«бегемотик». 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А затем закрыли </a:t>
            </a:r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рот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Отдыхает 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«бегемот». 	</a:t>
            </a:r>
          </a:p>
          <a:p>
            <a:endParaRPr lang="ru-RU" sz="24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89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53207"/>
            <a:ext cx="8640960" cy="3579849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Monotype Corsiva" panose="03010101010201010101" pitchFamily="66" charset="0"/>
              </a:rPr>
              <a:t>Описание движений кисти и пальцев руки. </a:t>
            </a:r>
          </a:p>
          <a:p>
            <a:pPr marL="0" indent="457200" algn="just"/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Исходное положение — кисть руки находится горизонтально на уровне солнечного сплетения, 4 пальца сомкнуты с большим пальцем и согнуты в нижних фалангах, ладонь направлена вниз (рис. </a:t>
            </a:r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1). </a:t>
            </a:r>
            <a:endParaRPr lang="ru-RU" sz="240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0" indent="457200" algn="just"/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На счет «один» большой палец опускается вниз, 4 сомкнутых пальца поднимаются вверх (рис. 2</a:t>
            </a:r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). 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Удерживать кисть в таком положении под счет от 1 до 10, затем вернуть в исходное положение и удерживать под счет от 1 до 5. Повторить 4—5 ра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з. </a:t>
            </a:r>
            <a:r>
              <a:rPr lang="ru-RU" sz="2000" b="0" dirty="0">
                <a:latin typeface="Monotype Corsiva" panose="03010101010201010101" pitchFamily="66" charset="0"/>
              </a:rPr>
              <a:t>	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020" y="4149080"/>
            <a:ext cx="7416826" cy="2541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228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Упражнение «ПАРУС»</a:t>
            </a:r>
            <a:endParaRPr lang="ru-RU" sz="32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00628"/>
            <a:ext cx="8640960" cy="5568732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Описание артикуляционного упражнения. </a:t>
            </a:r>
          </a:p>
          <a:p>
            <a:pPr marL="0" indent="0"/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Исходное положение — сидя на стуле перед зеркалом, голова держится прямо, рот закрыт. </a:t>
            </a:r>
          </a:p>
          <a:p>
            <a:pPr marL="0" indent="0"/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На счет «один» улыбнуться, открыть рот, поднять язык за верхние передние зубы и упереть в альвеолы. Удерживать язык в таком положении под счет от 1 до 10. Затем вернуться в исходное положение, закрыть рот и удерживать под счет от 1 до 5. Повторить 5—6 раз. 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Вместо счета можно использовать стихотворные строки: 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Ветер парус раздувает, 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Нашу лодку подгоняет.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Раз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, два, три, четыре, пять,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 Будем 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парус мы держать. 	</a:t>
            </a:r>
          </a:p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06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008" y="260648"/>
            <a:ext cx="8928992" cy="548640"/>
          </a:xfrm>
        </p:spPr>
        <p:txBody>
          <a:bodyPr/>
          <a:lstStyle/>
          <a:p>
            <a:pPr algn="ctr"/>
            <a:r>
              <a:rPr lang="ru-RU" b="1" dirty="0" smtClean="0"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latin typeface="Monotype Corsiva" panose="03010101010201010101" pitchFamily="66" charset="0"/>
              </a:rPr>
            </a:br>
            <a:r>
              <a:rPr lang="ru-RU" b="1" dirty="0">
                <a:latin typeface="Monotype Corsiva" panose="03010101010201010101" pitchFamily="66" charset="0"/>
              </a:rPr>
              <a:t/>
            </a:r>
            <a:br>
              <a:rPr lang="ru-RU" b="1" dirty="0"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Описание </a:t>
            </a: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движений кисти и пальцев руки. </a:t>
            </a:r>
            <a:b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dirty="0" smtClean="0"/>
              <a:t> </a:t>
            </a:r>
            <a:r>
              <a:rPr lang="ru-RU" dirty="0"/>
              <a:t>	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712968" cy="5760640"/>
          </a:xfrm>
        </p:spPr>
        <p:txBody>
          <a:bodyPr/>
          <a:lstStyle/>
          <a:p>
            <a:pPr marL="0" indent="457200" algn="just"/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Исходное положение — кисть руки находится горизонтально на уровне солнечного </a:t>
            </a:r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сплетения, пальцы 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выпрямлены и сомкнуты, ладонь слегка расслаблена, направлена вниз (рис. 7, а). </a:t>
            </a:r>
          </a:p>
          <a:p>
            <a:pPr marL="0" indent="457200" algn="just"/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На счет «один» кисть руки с сомкнутыми пальцами поднять вверх и немного выгнуть (рис. 7, б), удерживать под счет от 1 до 10, затем вернуть в исходное положение и удерживать под счет от 1 до 5. Повторить 5—6 раз. 	</a:t>
            </a:r>
          </a:p>
          <a:p>
            <a:pPr marL="0" indent="0"/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61048"/>
            <a:ext cx="7992888" cy="2598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349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Пластилинография</a:t>
            </a:r>
            <a:endParaRPr lang="ru-RU" sz="44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00628"/>
            <a:ext cx="8496944" cy="5640740"/>
          </a:xfrm>
        </p:spPr>
        <p:txBody>
          <a:bodyPr>
            <a:normAutofit/>
          </a:bodyPr>
          <a:lstStyle/>
          <a:p>
            <a:pPr marL="0" lvl="0" indent="457200" algn="just"/>
            <a:r>
              <a:rPr lang="ru-RU" sz="3200" dirty="0">
                <a:solidFill>
                  <a:srgbClr val="002060"/>
                </a:solidFill>
                <a:latin typeface="Monotype Corsiva" panose="03010101010201010101" pitchFamily="66" charset="0"/>
              </a:rPr>
              <a:t>«Пластилинография» («графия» - создавать, изображать, «пластилин» - материал, при помощи которого осуществляется исполнение замысла). Принцип данной нетрадиционной техники заключается в создании лепной картины с изображением выпуклых, полуобъёмных объектов на горизонтальной поверхности.</a:t>
            </a:r>
          </a:p>
          <a:p>
            <a:pPr marL="0" indent="457200" algn="just"/>
            <a:r>
              <a:rPr lang="ru-RU" sz="3200" dirty="0">
                <a:solidFill>
                  <a:srgbClr val="002060"/>
                </a:solidFill>
                <a:latin typeface="Monotype Corsiva" panose="03010101010201010101" pitchFamily="66" charset="0"/>
              </a:rPr>
              <a:t>Основной материал — пластилин, а основным инструментом в пластилинографии является рука (вернее, обе руки, следовательно, уровень умения зависит от владения собственными руками).</a:t>
            </a:r>
          </a:p>
          <a:p>
            <a:pPr marL="0" indent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74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8496944" cy="655272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Monotype Corsiva" panose="03010101010201010101" pitchFamily="66" charset="0"/>
              </a:rPr>
              <a:t>Виды пластилинографии:</a:t>
            </a:r>
          </a:p>
          <a:p>
            <a:pPr algn="ctr"/>
            <a:r>
              <a:rPr lang="ru-RU" sz="2000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Прямая пластилинография - изображение лепной картины на горизонтальной поверхности.</a:t>
            </a:r>
          </a:p>
          <a:p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Особенности выполнения работы:</a:t>
            </a:r>
          </a:p>
          <a:p>
            <a:pPr marL="0" indent="0"/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1. Скатывать поочередно детали изображаемого объекта, сначала объемной формы (в виде шарика, колбаски).</a:t>
            </a:r>
          </a:p>
          <a:p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2. Располагать их на горизонтальной поверхности.</a:t>
            </a:r>
          </a:p>
          <a:p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3. Затем расплющивать, соединяя детали.</a:t>
            </a:r>
          </a:p>
          <a:p>
            <a:pPr marL="0" indent="0" algn="ctr"/>
            <a:r>
              <a:rPr lang="ru-RU" sz="2000" i="1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Обратная  пластилинография (витражная) </a:t>
            </a:r>
            <a:r>
              <a:rPr lang="ru-RU" sz="2000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- изображение лепной картины с обратной стороны горизонтальной поверхности (с обозначением контура).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Особенности выполнения работы:</a:t>
            </a:r>
          </a:p>
          <a:p>
            <a:pPr marL="0" indent="0" algn="just"/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1. Использовать для работы пластиковую прозрачную поверхность (прозрачные пластиковые крышки, контейнеры и т. д.).</a:t>
            </a:r>
          </a:p>
          <a:p>
            <a:pPr marL="0" indent="0" algn="just"/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2. С обратной стороны прозрачной поверхности маркером нарисовать контур рисунка.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3. Скатывать поочередно детали изображаемого объекта, сначала объемной формы (в виде шарика, колбаски).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4. Располагать их на поверхности, растирая и заполняя детали изображения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  <a:endParaRPr lang="ru-RU" sz="2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7583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107504" y="620688"/>
            <a:ext cx="8928992" cy="5904656"/>
          </a:xfrm>
        </p:spPr>
        <p:txBody>
          <a:bodyPr>
            <a:normAutofit/>
          </a:bodyPr>
          <a:lstStyle/>
          <a:p>
            <a:pPr marL="0" indent="0" algn="ctr"/>
            <a:r>
              <a:rPr lang="ru-RU" sz="2000" i="1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Контурная пластилинография </a:t>
            </a:r>
            <a:r>
              <a:rPr lang="ru-RU" sz="2000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- изображение объекта по контуру  с</a:t>
            </a:r>
          </a:p>
          <a:p>
            <a:pPr marL="0" indent="0" algn="ctr"/>
            <a:r>
              <a:rPr lang="ru-RU" sz="2000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использованием «жгутиков».</a:t>
            </a:r>
          </a:p>
          <a:p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Особенности выполнения работы:</a:t>
            </a:r>
          </a:p>
          <a:p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1. Нарисовать рисунок карандашом или маркером.</a:t>
            </a:r>
          </a:p>
          <a:p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2. Скатать из пластилина колбаски или тонкие жгутики.</a:t>
            </a:r>
          </a:p>
          <a:p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3. Последовательно выкладывать длинный жгутик по контуру изображения.</a:t>
            </a:r>
          </a:p>
          <a:p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4. Можно заполнить жгутиками другого цвета внутреннюю поверхность изображения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</a:p>
          <a:p>
            <a:endParaRPr lang="ru-RU" sz="2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000" i="1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Мозаичная пластилинография </a:t>
            </a:r>
            <a:r>
              <a:rPr lang="ru-RU" sz="2000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- изображение лепной картины на горизонтальной поверхности с помощью шариков из пластилина или шарикового пластилина.</a:t>
            </a:r>
          </a:p>
          <a:p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Особенности выполнения работы:</a:t>
            </a:r>
          </a:p>
          <a:p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1. Скатывать мелкие шарики, нужного цвета.</a:t>
            </a:r>
          </a:p>
          <a:p>
            <a:pPr marL="0" indent="0"/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2. Располагать их на горизонтальной поверхности, заполняя поверхность изображаемого объекта, соответствующего цвета.</a:t>
            </a:r>
          </a:p>
          <a:p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3. Слегка прижать.</a:t>
            </a:r>
          </a:p>
          <a:p>
            <a:endParaRPr lang="ru-RU" sz="2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3671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251520" y="332656"/>
            <a:ext cx="8568952" cy="5832648"/>
          </a:xfrm>
        </p:spPr>
        <p:txBody>
          <a:bodyPr>
            <a:normAutofit/>
          </a:bodyPr>
          <a:lstStyle/>
          <a:p>
            <a:pPr algn="ctr"/>
            <a:r>
              <a:rPr lang="ru-RU" sz="2400" i="1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Многослойная пластилинография</a:t>
            </a:r>
            <a:r>
              <a:rPr lang="ru-RU" sz="2400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 - объемное изображение лепной картины на горизонтальной поверхности, с последовательным нанесением слоев.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Особенности выполнения работы:</a:t>
            </a:r>
          </a:p>
          <a:p>
            <a:pPr lvl="0" algn="just"/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Для начала мы берем разные цвета пластилина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2. Делаем из них пластинки. Заготовки накладываются одна поверх другой. Мы получили так называемый «слоеный пирог», при изготовлении которого желательно идти от темных цветов - к светлому. Только не стоит прижимать слои очень сильно друг к дружке, просто положить один слой на другой.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3. А теперь можно очень аккуратно согнуть нашу заготовку по средней линии - она проходит там, где заканчивается верхний, самый маленький слой. Или скатываем колбаску и разрезаем ее. Получая детали для изображения.</a:t>
            </a:r>
          </a:p>
          <a:p>
            <a:pPr algn="just"/>
            <a:endParaRPr lang="ru-RU" sz="24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8341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3579849"/>
          </a:xfrm>
        </p:spPr>
        <p:txBody>
          <a:bodyPr/>
          <a:lstStyle/>
          <a:p>
            <a:pPr marL="0" indent="457200"/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Таким образом, у детей с нарушением речи в процессе занятий пластилинографией происходит развитие мелкой моторики рук, эффективное и качественное изменение в художественно-речевом развитии, расширение зрительных горизонтов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</a:p>
          <a:p>
            <a:pPr marL="0" indent="457200"/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Для закрепления лексико-грамматических тем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 В технике пластилинографии можно создать: цветы, растения, насекомых, рыб, животных 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</a:p>
          <a:p>
            <a:pPr marL="0" indent="539750" algn="just">
              <a:tabLst>
                <a:tab pos="0" algn="l"/>
              </a:tabLst>
            </a:pP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Лепка букв 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(развитие 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зрительного гнозиса, конструктивного и пространственного праксиса).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77345"/>
            <a:ext cx="3060700" cy="3592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077345"/>
            <a:ext cx="3384376" cy="3592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943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520940" cy="54864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Упражнения из кинезитерапии</a:t>
            </a:r>
            <a:endParaRPr lang="ru-RU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764704"/>
            <a:ext cx="8712968" cy="5496724"/>
          </a:xfrm>
        </p:spPr>
        <p:txBody>
          <a:bodyPr>
            <a:noAutofit/>
          </a:bodyPr>
          <a:lstStyle/>
          <a:p>
            <a:pPr marL="0" indent="0"/>
            <a:r>
              <a:rPr lang="ru-RU" sz="2000" u="sng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«Звонок</a:t>
            </a:r>
            <a:r>
              <a:rPr lang="ru-RU" sz="2000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». 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Опираясь на стол ладонями, полусогните руки в локтях. Встряхивайте по очереди кистями.</a:t>
            </a:r>
          </a:p>
          <a:p>
            <a:pPr marL="0" indent="0"/>
            <a:r>
              <a:rPr lang="ru-RU" sz="2000" u="sng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«Счет</a:t>
            </a:r>
            <a:r>
              <a:rPr lang="ru-RU" sz="2000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». 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Постучите каждым пальцем правой руки по столу под счет «1, 1-2, 1-2-3 и т. д.».</a:t>
            </a:r>
          </a:p>
          <a:p>
            <a:pPr marL="0" indent="0"/>
            <a:r>
              <a:rPr lang="ru-RU" sz="2000" u="sng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«Подъемный </a:t>
            </a:r>
            <a:r>
              <a:rPr lang="ru-RU" sz="2000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кран-1». 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Зафиксируйте предплечье правой руки на столе. Указательным и средним пальца­ми возьмите карандаш со стола, приподнимите и опус­тите его. Сделайте то же левой рукой.</a:t>
            </a:r>
          </a:p>
          <a:p>
            <a:pPr marL="0" indent="0"/>
            <a:r>
              <a:rPr lang="ru-RU" sz="2000" u="sng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«Снеговик</a:t>
            </a:r>
            <a:r>
              <a:rPr lang="ru-RU" sz="2000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». 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В положении стоя. Представьте, что вы только что слепленный снеговик. Тело должно быть напряжено как замерзший снег. Пришла весна, пригре­ло солнце и снеговик начал таять. Сначала «тает» и повисает голова, затем опускаются плечи, расслабляют­ся руки и т. д. В конце упражнения дети мягко падают на пол и лежат, как лужица воды.</a:t>
            </a:r>
          </a:p>
          <a:p>
            <a:pPr marL="0" indent="0"/>
            <a:r>
              <a:rPr lang="ru-RU" sz="2000" u="sng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«Рожицы</a:t>
            </a:r>
            <a:r>
              <a:rPr lang="ru-RU" sz="2000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». 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Выполняйте различные мимические дви­жения: надувайте щеки, выдвигайте язык, вытягивай­те губы трубочкой, широко открывайте рот.</a:t>
            </a:r>
          </a:p>
          <a:p>
            <a:pPr marL="0" indent="0"/>
            <a:r>
              <a:rPr lang="ru-RU" sz="2000" u="sng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«Лотос</a:t>
            </a:r>
            <a:r>
              <a:rPr lang="ru-RU" sz="2000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». 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Расправьте пальцы левой руки, слегка на­жав точку концентрации внимания, расположенную в середине ладони, большим пальцем правой руки. По­вторите это 5 раз. При нажатии сделайте выдох, а при ослаблении — вдох. Потом сделайте то же самое для правой руки.</a:t>
            </a:r>
          </a:p>
          <a:p>
            <a:endParaRPr lang="ru-RU" sz="2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11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52928" cy="6268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43504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6943" cy="6329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71184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C:\Documents and Settings\DreamWolf\Local Settings\Temporary Internet Files\Content.Word\Изображение 2409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260648"/>
            <a:ext cx="6624736" cy="6408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325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704856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508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ЛЕГО </a:t>
            </a:r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- ТЕХНОЛОГИИ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00628"/>
            <a:ext cx="8424936" cy="5496724"/>
          </a:xfrm>
        </p:spPr>
        <p:txBody>
          <a:bodyPr>
            <a:normAutofit/>
          </a:bodyPr>
          <a:lstStyle/>
          <a:p>
            <a:pPr marL="0" indent="0" algn="just"/>
            <a:r>
              <a:rPr lang="ru-RU" sz="3200" dirty="0">
                <a:solidFill>
                  <a:srgbClr val="002060"/>
                </a:solidFill>
                <a:latin typeface="Monotype Corsiva" panose="03010101010201010101" pitchFamily="66" charset="0"/>
              </a:rPr>
              <a:t>ЛЕГО – технологии позволяют организовывать игровую, исследовательскую и творческую деятельность с детьми. Применение ЛЕГО на логопедических занятиях  способствует активизации словаря (пассивного и активного), развитию лексико- грамматических средств речи в рамках определенных тем и возраста. Автоматизация звуков в ходе игры ( выстраивание «волшебных» ступенек, лесенок, дорожек. Тренировке тонких дифференцированных движений пальцев и кистей рук.</a:t>
            </a:r>
          </a:p>
          <a:p>
            <a:pPr marL="0" indent="0" algn="just"/>
            <a:endParaRPr lang="ru-RU" sz="32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6374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" t="1472" r="944" b="883"/>
          <a:stretch/>
        </p:blipFill>
        <p:spPr bwMode="auto">
          <a:xfrm>
            <a:off x="594911" y="352540"/>
            <a:ext cx="7965196" cy="609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7989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Игровой стретчинг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00628"/>
            <a:ext cx="8352928" cy="3579849"/>
          </a:xfrm>
        </p:spPr>
        <p:txBody>
          <a:bodyPr>
            <a:noAutofit/>
          </a:bodyPr>
          <a:lstStyle/>
          <a:p>
            <a:pPr marL="0" indent="457200" algn="just"/>
            <a:r>
              <a:rPr lang="ru-RU" sz="4000" dirty="0">
                <a:solidFill>
                  <a:srgbClr val="002060"/>
                </a:solidFill>
                <a:latin typeface="Monotype Corsiva" panose="03010101010201010101" pitchFamily="66" charset="0"/>
              </a:rPr>
              <a:t>Игровой стретчинг – это специально подобранные упражнения на растяжку мышц, связок и сухожилий, которые проводятся в игровой форме. </a:t>
            </a:r>
          </a:p>
          <a:p>
            <a:pPr marL="0" indent="457200" algn="just"/>
            <a:r>
              <a:rPr lang="ru-RU" sz="4000" dirty="0">
                <a:solidFill>
                  <a:srgbClr val="002060"/>
                </a:solidFill>
                <a:latin typeface="Monotype Corsiva" panose="03010101010201010101" pitchFamily="66" charset="0"/>
              </a:rPr>
              <a:t>Упражнения носят имитационный характер, движения образно-подражательные. Занятия проводятся под спокойную музыку.</a:t>
            </a:r>
          </a:p>
          <a:p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0736222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Степ </a:t>
            </a:r>
            <a:r>
              <a:rPr lang="ru-RU" sz="32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- технологии</a:t>
            </a:r>
            <a:r>
              <a:rPr lang="ru-RU" sz="3200" dirty="0">
                <a:latin typeface="Monotype Corsiva" panose="03010101010201010101" pitchFamily="66" charset="0"/>
              </a:rPr>
              <a:t/>
            </a:r>
            <a:br>
              <a:rPr lang="ru-RU" sz="3200" dirty="0">
                <a:latin typeface="Monotype Corsiva" panose="03010101010201010101" pitchFamily="66" charset="0"/>
              </a:rPr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24744"/>
            <a:ext cx="8496944" cy="5496724"/>
          </a:xfrm>
        </p:spPr>
        <p:txBody>
          <a:bodyPr>
            <a:normAutofit/>
          </a:bodyPr>
          <a:lstStyle/>
          <a:p>
            <a:pPr marL="0" indent="0" algn="just"/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В основе технологии лежит танцевальная игра, производная от Степ-аэробики. В сочетании с речевым текстом похожа на логоритмику. Степ –аэробика – это ритмичные движения вверх, вниз по специальной доске (платформе), высота которой может меняться от возраста и уровня сложности упражения. Танцевальная игра основанная на степе оказывает сильное влияние на развитие личности, помогает снять напряжение, повышает самооценку,  развивает координацию движений, чувство ритма, укрепляет физическое и речевое дыхание, способствует развитию речи.</a:t>
            </a:r>
          </a:p>
          <a:p>
            <a:pPr marL="0" indent="0" algn="just"/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754454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20203001">
            <a:off x="1178164" y="1713866"/>
            <a:ext cx="6997417" cy="3579849"/>
          </a:xfrm>
        </p:spPr>
        <p:txBody>
          <a:bodyPr>
            <a:normAutofit/>
          </a:bodyPr>
          <a:lstStyle/>
          <a:p>
            <a:r>
              <a:rPr lang="ru-RU" sz="7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СПАСИБО ЗА ВНИМАНИЕ !!!</a:t>
            </a:r>
            <a:endParaRPr lang="ru-RU" sz="72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49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Су-джок </a:t>
            </a:r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терапия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00628"/>
            <a:ext cx="8352928" cy="5568732"/>
          </a:xfrm>
        </p:spPr>
        <p:txBody>
          <a:bodyPr/>
          <a:lstStyle/>
          <a:p>
            <a:pPr marL="0" indent="457200" algn="just"/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Эта лечебная система создана не человеком — он только открыл ее, — а самой Природой. В этом причи­на ее силы и безопасности.</a:t>
            </a:r>
          </a:p>
          <a:p>
            <a:pPr marL="0" indent="457200" algn="just"/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На кистях и стопах располагаются системы высоко­активных точек соответствия всем органам и участкам тела. Их стимуляция оказывает выраженное лечебное и профилактическое действие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</a:p>
          <a:p>
            <a:pPr marL="0" indent="457200" algn="just"/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Массаж можно осуществлять семенами, массажерами (продаются в аптеках, например, «Чудо-пальчик», «Каштан», металлические колечки и др.).</a:t>
            </a:r>
          </a:p>
          <a:p>
            <a:pPr marL="0" indent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021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Упражнения и су-джок  терапии</a:t>
            </a:r>
            <a:endParaRPr lang="ru-RU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00628"/>
            <a:ext cx="8568952" cy="3579849"/>
          </a:xfrm>
        </p:spPr>
        <p:txBody>
          <a:bodyPr>
            <a:noAutofit/>
          </a:bodyPr>
          <a:lstStyle/>
          <a:p>
            <a:pPr marL="0" indent="0" algn="just"/>
            <a:r>
              <a:rPr lang="ru-RU" sz="2200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«</a:t>
            </a:r>
            <a:r>
              <a:rPr lang="ru-RU" sz="2400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Спиралька». 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Подушечку большого пальца правой руки положите на тыльную сторону массируемой фа­ланги пальца левой руки. Остальные четыре пальца правой руки охватывают и поддерживают палец снизу. Массируйте «спиралевидными» движениями. Проделай­те то же для правой руки.</a:t>
            </a:r>
          </a:p>
          <a:p>
            <a:pPr marL="0" indent="0" algn="just"/>
            <a:r>
              <a:rPr lang="ru-RU" sz="2400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«Погреем ручки». 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Движения, как при растирании замерзших рук.</a:t>
            </a:r>
          </a:p>
          <a:p>
            <a:pPr marL="0" indent="0" algn="just"/>
            <a:r>
              <a:rPr lang="ru-RU" sz="2400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«Бинокли». 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Составление из пальцев овалов. Учитель говорит детям, что бинокли бывают разные. Поочеред­но каждый палец на руке соприкасается подушечкой с большим пальцем — получается овал. Дети смотрят в образовавшиеся бинокли.</a:t>
            </a:r>
          </a:p>
          <a:p>
            <a:pPr marL="0" indent="0" algn="just"/>
            <a:r>
              <a:rPr lang="ru-RU" sz="2400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«Буравчик». 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Фалангами сжатых в кулак пальцев производите движения по принципу «буравчика» на ладони массажируемой руки. Поменяйте руки.</a:t>
            </a:r>
          </a:p>
          <a:p>
            <a:pPr marL="0" indent="0" algn="just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9585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928992" cy="4371937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Японская методика пальцевого массажа</a:t>
            </a:r>
          </a:p>
          <a:p>
            <a:pPr marL="0" indent="457200"/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Данная 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методика применяется во всех дошкольных </a:t>
            </a:r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учреждениях Японии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, начиная с 2-летнего возраста.</a:t>
            </a:r>
          </a:p>
          <a:p>
            <a:pPr marL="0" indent="457200"/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Японский ученый Намикоши Токухиро считает, что массаж каждого пальца положительно влияет на опре­деленный орган: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массаж большого пальца повышает активность мозга;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массаж указательного пальца стимулирует желудок и поджелудочную железу;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массаж среднего пальца улучшает работу кишечника;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массаж безымянного пальца стимулирует печень;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массаж мизинца способствует улучшению сердечной деятельности, снимает психическое и нервное напря­жение.</a:t>
            </a:r>
          </a:p>
          <a:p>
            <a:pPr marL="0" indent="457200" algn="just">
              <a:tabLst>
                <a:tab pos="174625" algn="l"/>
              </a:tabLst>
            </a:pPr>
            <a:r>
              <a:rPr lang="ru-RU" sz="2800" i="1" dirty="0">
                <a:solidFill>
                  <a:srgbClr val="C00000"/>
                </a:solidFill>
                <a:latin typeface="Monotype Corsiva" panose="03010101010201010101" pitchFamily="66" charset="0"/>
              </a:rPr>
              <a:t>Совет взрослым:</a:t>
            </a:r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 если дети волнуются при речи и вертят в руках предметы, не следует их выхватывать из рук — так организм ребенка сбрасывает возбуждение.</a:t>
            </a:r>
          </a:p>
          <a:p>
            <a:pPr marL="0" indent="0" algn="just">
              <a:tabLst>
                <a:tab pos="174625" algn="l"/>
              </a:tabLst>
            </a:pPr>
            <a:endParaRPr lang="ru-RU" sz="2400" b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9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2392</TotalTime>
  <Words>3564</Words>
  <Application>Microsoft Office PowerPoint</Application>
  <PresentationFormat>Экран (4:3)</PresentationFormat>
  <Paragraphs>342</Paragraphs>
  <Slides>68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69" baseType="lpstr">
      <vt:lpstr>Углы</vt:lpstr>
      <vt:lpstr>Инновационные технологии в работе учителя-логопеда</vt:lpstr>
      <vt:lpstr>Презентация PowerPoint</vt:lpstr>
      <vt:lpstr>Презентация PowerPoint</vt:lpstr>
      <vt:lpstr>Инновационные Методы</vt:lpstr>
      <vt:lpstr> Кинезитерапия </vt:lpstr>
      <vt:lpstr>Упражнения из кинезитерапии</vt:lpstr>
      <vt:lpstr>Су-джок  терапия</vt:lpstr>
      <vt:lpstr>Упражнения и су-джок  терапии</vt:lpstr>
      <vt:lpstr>Презентация PowerPoint</vt:lpstr>
      <vt:lpstr>Упражнения из методики пальцевого массажа</vt:lpstr>
      <vt:lpstr>ЛОГОСКАЗКи</vt:lpstr>
      <vt:lpstr>Пальчиковая сказка</vt:lpstr>
      <vt:lpstr>Сказки для обучения грамоте</vt:lpstr>
      <vt:lpstr>Психогимнастика на основе сказок</vt:lpstr>
      <vt:lpstr>мнемотехника</vt:lpstr>
      <vt:lpstr>Мнемотехника  в дошкольной  педагогике</vt:lpstr>
      <vt:lpstr>Требования  к  мнемотехнике</vt:lpstr>
      <vt:lpstr>Структура  мнемотехники</vt:lpstr>
      <vt:lpstr>Презентация PowerPoint</vt:lpstr>
      <vt:lpstr>Лэпбук</vt:lpstr>
      <vt:lpstr>Презентация PowerPoint</vt:lpstr>
      <vt:lpstr>Презентация PowerPoint</vt:lpstr>
      <vt:lpstr>литотерапия</vt:lpstr>
      <vt:lpstr>Игра на формирование умения различать цвета</vt:lpstr>
      <vt:lpstr>Презентация PowerPoint</vt:lpstr>
      <vt:lpstr>хромотерапия</vt:lpstr>
      <vt:lpstr>Презентация PowerPoint</vt:lpstr>
      <vt:lpstr>Презентация PowerPoint</vt:lpstr>
      <vt:lpstr>Презентация PowerPoint</vt:lpstr>
      <vt:lpstr> Элементы хромотерапии  на логопедических  занятия </vt:lpstr>
      <vt:lpstr>Упражнение  на  автоматизацию звука  ж и координацию  «Желтая песенка»</vt:lpstr>
      <vt:lpstr>Презентация PowerPoint</vt:lpstr>
      <vt:lpstr>Презентация PowerPoint</vt:lpstr>
      <vt:lpstr>Ароматерапия- лечение с помощью эфирных масел.</vt:lpstr>
      <vt:lpstr>Во время работы необходимо использовать принципы ароматерапии.</vt:lpstr>
      <vt:lpstr>Вероятное положительное влияние на психику эфирных масел.</vt:lpstr>
      <vt:lpstr> Аурикулотерапия </vt:lpstr>
      <vt:lpstr>Упражнение  из  Аурикулотерапия </vt:lpstr>
      <vt:lpstr>Гидрогимнастика</vt:lpstr>
      <vt:lpstr>Презентация PowerPoint</vt:lpstr>
      <vt:lpstr>Речевое  сопровождение  для гидрогимнастики</vt:lpstr>
      <vt:lpstr>тема «Домашние животные»</vt:lpstr>
      <vt:lpstr>Криотерапия</vt:lpstr>
      <vt:lpstr>синквейн</vt:lpstr>
      <vt:lpstr>Презентация PowerPoint</vt:lpstr>
      <vt:lpstr>Работа  с конструктором  ЛЕГО  при составлении  синквейна</vt:lpstr>
      <vt:lpstr>Работа  с  лэпбуком  при составлении  синквейн</vt:lpstr>
      <vt:lpstr>Синквейн со словом самолет</vt:lpstr>
      <vt:lpstr>Давайте составим синквейн</vt:lpstr>
      <vt:lpstr>Биоэнергопластика</vt:lpstr>
      <vt:lpstr>Упражнение «Бегемотик»</vt:lpstr>
      <vt:lpstr>Презентация PowerPoint</vt:lpstr>
      <vt:lpstr>Упражнение «ПАРУС»</vt:lpstr>
      <vt:lpstr>  Описание движений кисти и пальцев руки.     </vt:lpstr>
      <vt:lpstr>Пластилинография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ЛЕГО - ТЕХНОЛОГИИ </vt:lpstr>
      <vt:lpstr>Презентация PowerPoint</vt:lpstr>
      <vt:lpstr>Игровой стретчинг</vt:lpstr>
      <vt:lpstr> Степ - технологии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Инновационные технологии в работе учителя-логопеда</dc:title>
  <dc:creator>Админ</dc:creator>
  <cp:lastModifiedBy>Админ</cp:lastModifiedBy>
  <cp:revision>48</cp:revision>
  <dcterms:created xsi:type="dcterms:W3CDTF">2024-11-13T08:45:08Z</dcterms:created>
  <dcterms:modified xsi:type="dcterms:W3CDTF">2024-12-11T18:02:42Z</dcterms:modified>
</cp:coreProperties>
</file>