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64" r:id="rId5"/>
    <p:sldId id="265" r:id="rId6"/>
    <p:sldId id="269" r:id="rId7"/>
    <p:sldId id="276" r:id="rId8"/>
    <p:sldId id="292" r:id="rId9"/>
    <p:sldId id="266" r:id="rId10"/>
    <p:sldId id="258" r:id="rId11"/>
    <p:sldId id="262" r:id="rId12"/>
    <p:sldId id="263" r:id="rId13"/>
    <p:sldId id="259" r:id="rId14"/>
    <p:sldId id="260" r:id="rId15"/>
    <p:sldId id="267" r:id="rId16"/>
    <p:sldId id="293" r:id="rId17"/>
    <p:sldId id="26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1" r:id="rId27"/>
    <p:sldId id="287" r:id="rId28"/>
    <p:sldId id="288" r:id="rId29"/>
    <p:sldId id="30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3" r:id="rId3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2B2B2"/>
    <a:srgbClr val="202020"/>
    <a:srgbClr val="323232"/>
    <a:srgbClr val="CC3300"/>
    <a:srgbClr val="CC0000"/>
    <a:srgbClr val="FF33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Содержание</a:t>
            </a:r>
            <a:r>
              <a:rPr lang="en-US" altLang="ru-RU"/>
              <a:t> </a:t>
            </a:r>
            <a:r>
              <a:rPr lang="en-US" altLang="en-US"/>
              <a:t>обучения</a:t>
            </a:r>
            <a:r>
              <a:rPr lang="en-US" altLang="ru-RU"/>
              <a:t> </a:t>
            </a:r>
            <a:r>
              <a:rPr lang="en-US" altLang="en-US"/>
              <a:t>учебному</a:t>
            </a:r>
            <a:r>
              <a:rPr lang="en-US" altLang="ru-RU"/>
              <a:t> </a:t>
            </a:r>
            <a:r>
              <a:rPr lang="en-US" altLang="en-US"/>
              <a:t>предмету</a:t>
            </a:r>
            <a:r>
              <a:rPr lang="en-US" altLang="ru-RU"/>
              <a:t> </a:t>
            </a:r>
            <a:r>
              <a:rPr lang="en-US" altLang="en-US"/>
              <a:t>«</a:t>
            </a:r>
            <a:r>
              <a:rPr lang="en-US" altLang="en-US"/>
              <a:t>Иностранный</a:t>
            </a:r>
            <a:r>
              <a:rPr lang="en-US" altLang="ru-RU"/>
              <a:t> </a:t>
            </a:r>
            <a:r>
              <a:rPr lang="en-US" altLang="en-US"/>
              <a:t>язык</a:t>
            </a:r>
            <a:r>
              <a:rPr lang="en-US" altLang="en-US"/>
              <a:t>»</a:t>
            </a:r>
            <a:r>
              <a:rPr lang="en-US" altLang="ru-RU"/>
              <a:t> </a:t>
            </a:r>
            <a:r>
              <a:rPr lang="en-US" altLang="en-US"/>
              <a:t>Тематическое</a:t>
            </a:r>
            <a:r>
              <a:rPr lang="en-US" altLang="ru-RU"/>
              <a:t> </a:t>
            </a:r>
            <a:r>
              <a:rPr lang="en-US" altLang="en-US"/>
              <a:t>содержание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ru-RU"/>
              <a:t>, </a:t>
            </a:r>
            <a:r>
              <a:rPr lang="en-US" altLang="en-US"/>
              <a:t>представленное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федеральной</a:t>
            </a:r>
            <a:r>
              <a:rPr lang="en-US" altLang="ru-RU"/>
              <a:t> </a:t>
            </a:r>
            <a:r>
              <a:rPr lang="en-US" altLang="en-US"/>
              <a:t>рабочей</a:t>
            </a:r>
            <a:r>
              <a:rPr lang="en-US" altLang="ru-RU"/>
              <a:t> </a:t>
            </a:r>
            <a:r>
              <a:rPr lang="en-US" altLang="en-US"/>
              <a:t>программе</a:t>
            </a:r>
            <a:br>
              <a:rPr lang="en-US" altLang="en-US"/>
            </a:br>
            <a:r>
              <a:rPr lang="en-US" altLang="en-US"/>
              <a:t>общего</a:t>
            </a:r>
            <a:r>
              <a:rPr lang="en-US" altLang="ru-RU"/>
              <a:t> </a:t>
            </a:r>
            <a:r>
              <a:rPr lang="en-US" altLang="en-US"/>
              <a:t>образования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 b="1"/>
              <a:t>Специфика иностранного языка как учебного предмета по сравнению с другими школьными учебными предметами:</a:t>
            </a:r>
            <a:endParaRPr lang="ru-RU" altLang="en-US" sz="2800" b="1"/>
          </a:p>
        </p:txBody>
      </p:sp>
      <p:sp>
        <p:nvSpPr>
          <p:cNvPr id="6" name="Замещающее содержимое 5"/>
          <p:cNvSpPr/>
          <p:nvPr>
            <p:ph idx="1"/>
          </p:nvPr>
        </p:nvSpPr>
        <p:spPr>
          <a:xfrm>
            <a:off x="570865" y="1584325"/>
            <a:ext cx="10515600" cy="5924550"/>
          </a:xfrm>
        </p:spPr>
        <p:txBody>
          <a:bodyPr/>
          <a:p>
            <a:r>
              <a:rPr lang="ru-RU" altLang="en-US"/>
              <a:t>1) иностранный язык является одновременно и целью и средством обучения;</a:t>
            </a:r>
            <a:endParaRPr lang="ru-RU" altLang="en-US"/>
          </a:p>
          <a:p>
            <a:r>
              <a:rPr lang="ru-RU" altLang="en-US"/>
              <a:t>2) его усвоение не дает человеку непосредственных знаний о реальной действительности;</a:t>
            </a:r>
            <a:endParaRPr lang="ru-RU" altLang="en-US"/>
          </a:p>
          <a:p>
            <a:r>
              <a:rPr lang="ru-RU" altLang="en-US"/>
              <a:t>3) беспредельность;</a:t>
            </a:r>
            <a:endParaRPr lang="ru-RU" altLang="en-US"/>
          </a:p>
          <a:p>
            <a:r>
              <a:rPr lang="ru-RU" altLang="en-US"/>
              <a:t>4) неоднородность;</a:t>
            </a:r>
            <a:endParaRPr lang="ru-RU" altLang="en-US"/>
          </a:p>
          <a:p>
            <a:r>
              <a:rPr lang="ru-RU" altLang="en-US"/>
              <a:t>5)специфическое соотношение знаний и умений;</a:t>
            </a:r>
            <a:endParaRPr lang="ru-RU" altLang="en-US"/>
          </a:p>
          <a:p>
            <a:r>
              <a:rPr lang="ru-RU" altLang="en-US"/>
              <a:t>6) негативное, субъективное отношение людей к ИЯ как к очень трудному предмету.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/>
              <a:t>Сферы общения:</a:t>
            </a:r>
            <a:endParaRPr lang="ru-RU" altLang="en-US" b="1"/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/>
        <p:txBody>
          <a:bodyPr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социально-бытовая;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семейная;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профессионально-трудовая;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социально-культурная;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сфера общественной деятельности;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административно-правовая;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/>
              <a:t>сфера увлечений и зрелищно-массовая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 sz="3555"/>
            </a:br>
            <a:r>
              <a:rPr lang="en-US" altLang="en-US" sz="3555" b="1"/>
              <a:t>Тематическое содержание речи,</a:t>
            </a:r>
            <a:r>
              <a:rPr lang="en-US" altLang="en-US" sz="3555" b="1">
                <a:sym typeface="+mn-ea"/>
              </a:rPr>
              <a:t>представленное в федеральной рабочей программе общего образования, включает следующие темы:</a:t>
            </a:r>
            <a:endParaRPr lang="en-US" altLang="en-US" sz="3555" b="1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endParaRPr lang="en-US" altLang="en-US" sz="2000">
              <a:latin typeface="+mj-ea"/>
              <a:cs typeface="+mj-ea"/>
            </a:endParaRP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2–4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классах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«Мир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моего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„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»</a:t>
            </a:r>
            <a:endParaRPr lang="en-US" altLang="ru-RU" sz="2400" b="1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Приветствие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знакомство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семья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день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рождения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любимая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еда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«Мир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моих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увлечений»</a:t>
            </a:r>
            <a:endParaRPr lang="en-US" altLang="ru-RU" sz="24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Любимый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цвет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игрушка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любимые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занятия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питомец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выходной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день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«Мир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вокруг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меня»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2400" b="1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школа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друзья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моя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малая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родина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город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село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).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«Родная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страна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страны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изучаемого</a:t>
            </a:r>
            <a:r>
              <a:rPr lang="en-US" altLang="ru-RU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языка»</a:t>
            </a:r>
            <a:endParaRPr lang="en-US" altLang="ru-RU" sz="2400" b="1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Названия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родной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страны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страны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стран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изучаемого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языка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столиц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Произведения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детского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фольклора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литературные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персонажи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детских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книг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праздники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родной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страны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страны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стран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изучаемого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языка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Новый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год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Рождество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).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 sz="3555">
                <a:sym typeface="+mn-ea"/>
              </a:rPr>
            </a:br>
            <a:r>
              <a:rPr lang="en-US" altLang="en-US" sz="3555" b="1">
                <a:sym typeface="+mn-ea"/>
              </a:rPr>
              <a:t>Тематическое содержание речи,представленное в федеральной рабочей программе общего образования, включает следующие темы:</a:t>
            </a:r>
            <a:endParaRPr lang="ru-RU" altLang="en-US" sz="3555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03555" y="1583690"/>
            <a:ext cx="10515600" cy="5187950"/>
          </a:xfrm>
        </p:spPr>
        <p:txBody>
          <a:bodyPr>
            <a:noAutofit/>
          </a:bodyPr>
          <a:p>
            <a:pPr marL="0" algn="l">
              <a:buClrTx/>
              <a:buSzTx/>
              <a:buNone/>
            </a:pP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в 5–9 классах 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«Моя семья» и «Мои друзья»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Семейные праздники: день рождения, Новый год.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Внешность и характер человека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 (литературного персонажа)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Досуг и увлечения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 (хобби) современного подростка (чтение, кино, спорт).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Здоровый образ жизни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: режим труда и отдыха, здоровое питание.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Покупки: 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одежда, обувь и продукты питания.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Школа, школьная жизнь, школьная форма, изучаемые предметы.</a:t>
            </a:r>
            <a:endParaRPr lang="en-US" altLang="en-US" sz="18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Переписка с иностранными сверстниками.</a:t>
            </a:r>
            <a:endParaRPr lang="en-US" altLang="en-US" sz="18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Каникулы в различное время года.</a:t>
            </a:r>
            <a:endParaRPr lang="en-US" altLang="en-US" sz="18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Природа: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 дикие и домашние животные.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Погода.</a:t>
            </a:r>
            <a:endParaRPr lang="en-US" altLang="en-US" sz="18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Родной город (село).</a:t>
            </a:r>
            <a:endParaRPr lang="en-US" altLang="en-US" sz="18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Транспорт.</a:t>
            </a:r>
            <a:endParaRPr lang="en-US" altLang="en-US" sz="1800">
              <a:solidFill>
                <a:srgbClr val="99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Родная страна и страна (страны) изучаемого языка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: географическое положение, столицы, достопримечательности, культурные особенности (национальные праздники, традиции, обычаи).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algn="l">
              <a:buClrTx/>
              <a:buSzTx/>
              <a:buNone/>
            </a:pPr>
            <a:r>
              <a:rPr lang="en-US" altLang="en-US" sz="1800">
                <a:solidFill>
                  <a:srgbClr val="990000"/>
                </a:solidFill>
                <a:latin typeface="Times New Roman" panose="02020603050405020304" charset="0"/>
                <a:cs typeface="Times New Roman" panose="02020603050405020304" charset="0"/>
              </a:rPr>
              <a:t>Выдающиеся люди родной страны и страны (стран) изучаемого языка:</a:t>
            </a:r>
            <a:r>
              <a:rPr lang="en-US" altLang="en-US" sz="1800">
                <a:latin typeface="Times New Roman" panose="02020603050405020304" charset="0"/>
                <a:cs typeface="Times New Roman" panose="02020603050405020304" charset="0"/>
              </a:rPr>
              <a:t> писатели, поэты. </a:t>
            </a:r>
            <a:endParaRPr lang="en-US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Особенности</a:t>
            </a:r>
            <a:r>
              <a:rPr lang="en-US" altLang="ru-RU"/>
              <a:t> </a:t>
            </a:r>
            <a:r>
              <a:rPr lang="en-US" altLang="en-US"/>
              <a:t>требований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результатам</a:t>
            </a:r>
            <a:r>
              <a:rPr lang="en-US" altLang="ru-RU"/>
              <a:t> </a:t>
            </a:r>
            <a:r>
              <a:rPr lang="en-US" altLang="en-US"/>
              <a:t>освоения</a:t>
            </a:r>
            <a:r>
              <a:rPr lang="en-US" altLang="ru-RU"/>
              <a:t> </a:t>
            </a:r>
            <a:br>
              <a:rPr lang="en-US" altLang="ru-RU"/>
            </a:br>
            <a:r>
              <a:rPr lang="en-US" altLang="en-US"/>
              <a:t>предмета</a:t>
            </a:r>
            <a:r>
              <a:rPr lang="en-US" altLang="ru-RU"/>
              <a:t> </a:t>
            </a:r>
            <a:r>
              <a:rPr lang="en-US" altLang="en-US"/>
              <a:t>«</a:t>
            </a:r>
            <a:r>
              <a:rPr lang="en-US" altLang="en-US"/>
              <a:t>Иностранный</a:t>
            </a:r>
            <a:r>
              <a:rPr lang="en-US" altLang="ru-RU"/>
              <a:t> </a:t>
            </a:r>
            <a:r>
              <a:rPr lang="en-US" altLang="en-US"/>
              <a:t>язык</a:t>
            </a:r>
            <a:r>
              <a:rPr lang="en-US" altLang="en-US"/>
              <a:t>»</a:t>
            </a:r>
            <a:endParaRPr lang="en-US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7930" y="1762760"/>
            <a:ext cx="959421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216535"/>
            <a:ext cx="10515600" cy="1635760"/>
          </a:xfrm>
        </p:spPr>
        <p:txBody>
          <a:bodyPr/>
          <a:p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>
          <a:xfrm>
            <a:off x="831850" y="2818130"/>
            <a:ext cx="10515600" cy="3271520"/>
          </a:xfrm>
        </p:spPr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478790" y="156845"/>
            <a:ext cx="9288780" cy="24765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130"/>
            <a:ext cx="11747500" cy="33712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altLang="en-US" b="1"/>
              <a:t>Количественные</a:t>
            </a:r>
            <a:r>
              <a:rPr lang="en-US" altLang="ru-RU" b="1"/>
              <a:t> </a:t>
            </a:r>
            <a:r>
              <a:rPr lang="en-US" altLang="en-US" b="1"/>
              <a:t>нормативы</a:t>
            </a:r>
            <a:r>
              <a:rPr lang="en-US" altLang="ru-RU" b="1"/>
              <a:t>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требованиях</a:t>
            </a:r>
            <a:r>
              <a:rPr lang="en-US" altLang="ru-RU" b="1"/>
              <a:t> </a:t>
            </a:r>
            <a:r>
              <a:rPr lang="en-US" altLang="en-US" b="1"/>
              <a:t>к</a:t>
            </a:r>
            <a:r>
              <a:rPr lang="en-US" altLang="ru-RU" b="1"/>
              <a:t> </a:t>
            </a:r>
            <a:br>
              <a:rPr lang="en-US" altLang="ru-RU" b="1"/>
            </a:br>
            <a:r>
              <a:rPr lang="en-US" altLang="en-US" b="1"/>
              <a:t>результатам</a:t>
            </a:r>
            <a:r>
              <a:rPr lang="en-US" altLang="ru-RU" b="1"/>
              <a:t> </a:t>
            </a:r>
            <a:r>
              <a:rPr lang="en-US" altLang="en-US" b="1"/>
              <a:t>освоение</a:t>
            </a:r>
            <a:r>
              <a:rPr lang="en-US" altLang="ru-RU" b="1"/>
              <a:t> </a:t>
            </a:r>
            <a:r>
              <a:rPr lang="en-US" altLang="en-US" b="1"/>
              <a:t>иностранного</a:t>
            </a:r>
            <a:r>
              <a:rPr lang="en-US" altLang="ru-RU" b="1"/>
              <a:t> </a:t>
            </a:r>
            <a:r>
              <a:rPr lang="en-US" altLang="en-US" b="1"/>
              <a:t>языка</a:t>
            </a:r>
            <a:endParaRPr lang="en-US" altLang="en-US" b="1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4320" y="1871980"/>
            <a:ext cx="8815705" cy="41916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2 класс</a:t>
            </a:r>
            <a:endParaRPr lang="ru-RU" altLang="en-US" b="1">
              <a:sym typeface="+mn-ea"/>
            </a:endParaRPr>
          </a:p>
        </p:txBody>
      </p:sp>
      <p:graphicFrame>
        <p:nvGraphicFramePr>
          <p:cNvPr id="5" name="Замещающее содержимое 4"/>
          <p:cNvGraphicFramePr/>
          <p:nvPr>
            <p:ph idx="1"/>
          </p:nvPr>
        </p:nvGraphicFramePr>
        <p:xfrm>
          <a:off x="647700" y="2000885"/>
          <a:ext cx="1051560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</a:rPr>
                        <a:t>Объем</a:t>
                      </a:r>
                      <a:r>
                        <a:rPr lang="en-US" altLang="ru-RU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>
                          <a:solidFill>
                            <a:schemeClr val="tx1"/>
                          </a:solidFill>
                        </a:rPr>
                        <a:t>монолога</a:t>
                      </a:r>
                      <a:endParaRPr lang="en-US" alt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Не менее 3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Не менее 3 реплик со стороны 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80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60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40 сек.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 опорой на образец внесение данных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 gridSpan="6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Грамматика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Типы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вопросительных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предложений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Числительные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Указательные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местоимения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Настоящее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Простое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Настоящее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Простое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быть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Конструкция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это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есть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иметь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Модальный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глагол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уметь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Единственное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множественное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число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Вопросительные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слова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Артикли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Предлоги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en-US" altLang="ru-RU" sz="1800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 hMerge="1">
                  <a:tcPr marL="0" marR="0" marT="0" marB="0" anchor="t" anchorCtr="0"/>
                </a:tc>
                <a:tc hMerge="1">
                  <a:tcPr marL="0" marR="0" marT="0" marB="0" anchor="t" anchorCtr="0"/>
                </a:tc>
                <a:tc hMerge="1">
                  <a:tcPr marL="0" marR="0" marT="0" marB="0" anchor="t" anchorCtr="0"/>
                </a:tc>
                <a:tc hMerge="1">
                  <a:tcPr marL="0" marR="0" marT="0" marB="0" anchor="t" anchorCtr="0"/>
                </a:tc>
                <a:tc hMerge="1">
                  <a:tcPr marL="0" marR="0" marT="0" marB="0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3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647700" y="1825625"/>
          <a:ext cx="10515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81000"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Не менее 4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Не менее 4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130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70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1 минуты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Анкеты, формуляры, открытки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(с опорой)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 grid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Грамматика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Побудительные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отрицательные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предложения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Прошедшее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Простое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Конструкции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глаголами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-ing: to like/enjoy doing something, I’d like to …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Притяжательный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падеж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Много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мало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Наречия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частоты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Указательные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местоимения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Предлоги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времени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4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647700" y="1825625"/>
          <a:ext cx="10515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8100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Не менее 4-5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Не менее 4- 5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160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70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1 минуты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50 слов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(в т.ч. электронное письмо личного характера)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 gridSpan="6">
                  <a:txBody>
                    <a:bodyPr/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Грамматика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Настоящее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Длительное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Будущее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Простое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Конструкция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to be going…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Модальные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глаголы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must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have to…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Степени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сравнения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исключения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Даты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 b="1"/>
              <a:t>Общая характеристика учебного предмета «Иностранный язык»</a:t>
            </a:r>
            <a:endParaRPr lang="ru-RU" altLang="en-US" b="1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altLang="en-US">
                <a:sym typeface="+mn-ea"/>
              </a:rPr>
              <a:t>▰</a:t>
            </a:r>
            <a:r>
              <a:rPr altLang="ru-RU">
                <a:sym typeface="+mn-ea"/>
              </a:rPr>
              <a:t> </a:t>
            </a:r>
            <a:r>
              <a:rPr lang="ru-RU" altLang="en-US"/>
              <a:t>Основная цель изучения предмета «Иностранный язык» в контексте нового федерального государственного стандарта определяется в тексте «фундаментального ядра содержания общего образования». Она состоит в развитии  у школьников иноязычной коммуникативной компетенции, то есть «способности и готовности осуществлять иноязычное межличностное и межкультурное общение с носителями языка» </a:t>
            </a:r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5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713740" y="1825625"/>
          <a:ext cx="10449560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60"/>
                <a:gridCol w="1752600"/>
                <a:gridCol w="1752600"/>
                <a:gridCol w="1752600"/>
                <a:gridCol w="1752600"/>
                <a:gridCol w="1752600"/>
              </a:tblGrid>
              <a:tr h="38100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5-6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5 реплик со стороны 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180-200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90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1 минуты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60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Грамматика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Типы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вопросительных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предложений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Времена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группы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Simple.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Единственное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множественное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число</a:t>
                      </a:r>
                      <a:endParaRPr lang="en-US" altLang="en-US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Степени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сравнения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прилагательных</a:t>
                      </a:r>
                      <a:endParaRPr lang="en-US" altLang="en-US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Причастие</a:t>
                      </a:r>
                      <a:endParaRPr lang="en-US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6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647700" y="1825625"/>
          <a:ext cx="10515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81000"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7-8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5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250-300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95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1,5 минут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70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 gridSpan="6">
                  <a:txBody>
                    <a:bodyPr/>
                    <a:p>
                      <a:pPr algn="ctr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Грамматика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Настоящее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прошедшее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группы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Continuous.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Сложноподчиненные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предложения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As…as, not so…as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Модальные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глаголы</a:t>
                      </a:r>
                      <a:endParaRPr lang="en-US" altLang="en-US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Много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мало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немного</a:t>
                      </a:r>
                      <a:endParaRPr lang="en-US" altLang="en-US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Some/any(body)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Числительные</a:t>
                      </a:r>
                      <a:r>
                        <a:rPr lang="en-US" altLang="ru-RU" b="1">
                          <a:solidFill>
                            <a:schemeClr val="tx1"/>
                          </a:solidFill>
                        </a:rPr>
                        <a:t> 1-1000</a:t>
                      </a:r>
                      <a:endParaRPr lang="en-US" alt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7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1"/>
            </p:custDataLst>
          </p:nvPr>
        </p:nvGraphicFramePr>
        <p:xfrm>
          <a:off x="358775" y="1786890"/>
          <a:ext cx="10804525" cy="455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815465"/>
                <a:gridCol w="1815465"/>
                <a:gridCol w="1815465"/>
                <a:gridCol w="1815465"/>
                <a:gridCol w="1815465"/>
              </a:tblGrid>
              <a:tr h="975995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975995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8-9 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6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350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1,5 минут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90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2603500">
                <a:tc gridSpan="6">
                  <a:txBody>
                    <a:bodyPr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Грамматика: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Сложное дополнение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Условные предложения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To be going to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Used to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Настоящее/прошедшее Simple Passive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Местоимения other/another/both/one/all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Числительные 1-1000000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8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1"/>
            </p:custDataLst>
          </p:nvPr>
        </p:nvGraphicFramePr>
        <p:xfrm>
          <a:off x="445770" y="1825625"/>
          <a:ext cx="10717530" cy="474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55"/>
                <a:gridCol w="1786255"/>
                <a:gridCol w="1786255"/>
                <a:gridCol w="1786255"/>
                <a:gridCol w="1786255"/>
                <a:gridCol w="1786255"/>
              </a:tblGrid>
              <a:tr h="94869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94869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9-10 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7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350-500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110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2  минут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110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2846705">
                <a:tc gridSpan="6">
                  <a:txBody>
                    <a:bodyPr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Грамматика: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Сложное дополнение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Косвенная речь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Прошедшее Perfect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Согласование времен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Конструкции to be/to seem/to look/to feel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Gerund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Too/enough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Причастие настоящего и прошедшего времени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9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1"/>
            </p:custDataLst>
          </p:nvPr>
        </p:nvGraphicFramePr>
        <p:xfrm>
          <a:off x="350520" y="1825625"/>
          <a:ext cx="10812780" cy="410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30"/>
                <a:gridCol w="1802130"/>
                <a:gridCol w="1802130"/>
                <a:gridCol w="1802130"/>
                <a:gridCol w="1802130"/>
                <a:gridCol w="1802130"/>
              </a:tblGrid>
              <a:tr h="1025525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136779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10-12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8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500-600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110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2  минут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120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Письменный отчет по проекту- 100-120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1709420">
                <a:tc gridSpan="6">
                  <a:txBody>
                    <a:bodyPr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Грамматика: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I wish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I’d rather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To have smth done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Порядок прилагательных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/>
            </a:br>
            <a:r>
              <a:rPr lang="en-US" altLang="en-US" b="1"/>
              <a:t>Тематическое</a:t>
            </a:r>
            <a:r>
              <a:rPr lang="en-US" altLang="ru-RU" b="1"/>
              <a:t> </a:t>
            </a:r>
            <a:r>
              <a:rPr lang="en-US" altLang="en-US" b="1"/>
              <a:t>содержание</a:t>
            </a:r>
            <a:r>
              <a:rPr lang="en-US" altLang="ru-RU" b="1"/>
              <a:t> </a:t>
            </a:r>
            <a:r>
              <a:rPr lang="en-US" altLang="en-US" b="1"/>
              <a:t>речи</a:t>
            </a:r>
            <a:r>
              <a:rPr lang="en-US" altLang="ru-RU" b="1"/>
              <a:t> </a:t>
            </a:r>
            <a:r>
              <a:rPr lang="en-US" altLang="en-US" b="1"/>
              <a:t>федеральной</a:t>
            </a:r>
            <a:r>
              <a:rPr lang="en-US" altLang="ru-RU" b="1"/>
              <a:t> </a:t>
            </a:r>
            <a:r>
              <a:rPr lang="en-US" altLang="en-US" b="1"/>
              <a:t>рабочей</a:t>
            </a:r>
            <a:r>
              <a:rPr lang="en-US" altLang="ru-RU" b="1"/>
              <a:t> </a:t>
            </a:r>
            <a:r>
              <a:rPr lang="en-US" altLang="en-US" b="1"/>
              <a:t>программы</a:t>
            </a:r>
            <a:r>
              <a:rPr lang="en-US" altLang="ru-RU" b="1"/>
              <a:t> </a:t>
            </a:r>
            <a:r>
              <a:rPr lang="en-US" altLang="en-US" b="1"/>
              <a:t>среднего</a:t>
            </a:r>
            <a:r>
              <a:rPr lang="en-US" altLang="ru-RU" b="1"/>
              <a:t> </a:t>
            </a:r>
            <a:r>
              <a:rPr lang="en-US" altLang="en-US" b="1"/>
              <a:t>общего</a:t>
            </a:r>
            <a:br>
              <a:rPr lang="en-US" altLang="en-US" b="1"/>
            </a:br>
            <a:r>
              <a:rPr lang="en-US" altLang="en-US" b="1"/>
              <a:t>образования</a:t>
            </a:r>
            <a:r>
              <a:rPr lang="ru-RU" altLang="en-US" b="1"/>
              <a:t> включает следующие темы: </a:t>
            </a:r>
            <a:r>
              <a:rPr lang="en-US" altLang="ru-RU" b="1"/>
              <a:t> </a:t>
            </a:r>
            <a:endParaRPr lang="en-US" altLang="ru-RU" b="1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>
          <a:xfrm>
            <a:off x="0" y="1403985"/>
            <a:ext cx="5994400" cy="5680710"/>
          </a:xfrm>
        </p:spPr>
        <p:txBody>
          <a:bodyPr>
            <a:normAutofit fontScale="25000"/>
          </a:bodyPr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Повседневная жизнь семьи.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Внешность и характеристика человека, литературного персонажа.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Здоровый образ жизни и забота о здоровье: режим труда и отдыха, спорт,сбалансированное питание, посещение врача. Отказ от вредных привычек.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Школьное образование, школьная жизнь, школьные праздники.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Современный мир профессий.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Молодёжь в современном обществе. Досуг молодёжи: чтение, кино, театр,музыка, музеи, Интернет, компьютерные игры. Любовь и дружба.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lang="en-US" altLang="en-US" sz="8000" b="1">
                <a:latin typeface="Times New Roman" panose="02020603050405020304" charset="0"/>
                <a:cs typeface="Times New Roman" panose="02020603050405020304" charset="0"/>
              </a:rPr>
              <a:t>Покупки: одежда, обувь и продукты питания. Карманные деньги. Молодёжная мода.</a:t>
            </a:r>
            <a:endParaRPr lang="en-US" altLang="en-US" sz="80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8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>
          <a:xfrm>
            <a:off x="6096000" y="1404620"/>
            <a:ext cx="5555615" cy="4772660"/>
          </a:xfrm>
        </p:spPr>
        <p:txBody>
          <a:bodyPr>
            <a:normAutofit fontScale="25000"/>
          </a:bodyPr>
          <a:p>
            <a:pPr marL="0" indent="0">
              <a:buNone/>
            </a:pPr>
            <a:r>
              <a:rPr altLang="en-US" sz="6400">
                <a:sym typeface="+mn-ea"/>
              </a:rPr>
              <a:t>▰</a:t>
            </a:r>
            <a:r>
              <a:rPr altLang="ru-RU" sz="6400"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Туризм. Виды отдыха. Путешествия по России и зарубежным странам.</a:t>
            </a:r>
            <a:endParaRPr lang="en-US" altLang="en-US" sz="6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altLang="en-US" sz="6400">
                <a:sym typeface="+mn-ea"/>
              </a:rPr>
              <a:t>▰</a:t>
            </a:r>
            <a:r>
              <a:rPr altLang="ru-RU" sz="6400"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Проблемы экологии. Защита окружающей среды.</a:t>
            </a:r>
            <a:r>
              <a:rPr 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Стихийные бедствия.</a:t>
            </a:r>
            <a:endParaRPr lang="en-US" altLang="en-US" sz="6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altLang="en-US" sz="6400">
                <a:sym typeface="+mn-ea"/>
              </a:rPr>
              <a:t>▰</a:t>
            </a:r>
            <a:r>
              <a:rPr altLang="ru-RU" sz="6400"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Условия проживания в городской/сельской местности.</a:t>
            </a:r>
            <a:endParaRPr lang="en-US" altLang="en-US" sz="6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altLang="en-US" sz="6400">
                <a:sym typeface="+mn-ea"/>
              </a:rPr>
              <a:t>▰</a:t>
            </a:r>
            <a:r>
              <a:rPr altLang="ru-RU" sz="6400"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Технический прогресс: перспективы и последствия.</a:t>
            </a:r>
            <a:endParaRPr lang="en-US" altLang="en-US" sz="6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altLang="en-US" sz="6400">
                <a:sym typeface="+mn-ea"/>
              </a:rPr>
              <a:t>▰</a:t>
            </a:r>
            <a:r>
              <a:rPr altLang="ru-RU" sz="6400"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Родная страна и страна/страны изучаемого языка: географическое положение,столица, крупные города, регионы, системаобразования,</a:t>
            </a:r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достопримечательности,</a:t>
            </a:r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культурные особенности (национальные и популярные праздники, знаменательные</a:t>
            </a:r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даты, традиции, обычаи), страницы истории.</a:t>
            </a:r>
            <a:endParaRPr lang="en-US" altLang="en-US" sz="6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buNone/>
            </a:pPr>
            <a:r>
              <a:rPr altLang="en-US" sz="6400">
                <a:sym typeface="+mn-ea"/>
              </a:rPr>
              <a:t>▰</a:t>
            </a:r>
            <a:r>
              <a:rPr altLang="ru-RU" sz="6400"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Выдающиеся люди родной страны и страны/стран изучаемого языка, их вклад</a:t>
            </a:r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altLang="en-US" sz="6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науку и мировую культуру: государственные деятели, учёные, писатели, поэты,художники, композиторы, путешественники, спортсмены, актёры и другие.</a:t>
            </a:r>
            <a:endParaRPr altLang="en-US" sz="6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647700" y="258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ru-RU" altLang="en-US" sz="3200"/>
          </a:p>
        </p:txBody>
      </p:sp>
      <p:sp>
        <p:nvSpPr>
          <p:cNvPr id="5" name="Замещающее содержимое 2"/>
          <p:cNvSpPr>
            <a:spLocks noGrp="1"/>
          </p:cNvSpPr>
          <p:nvPr/>
        </p:nvSpPr>
        <p:spPr>
          <a:xfrm>
            <a:off x="963930" y="18929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en-US" sz="500"/>
          </a:p>
          <a:p>
            <a:endParaRPr lang="ru-RU" altLang="en-US" sz="500" b="1">
              <a:latin typeface="+mj-ea"/>
              <a:cs typeface="+mj-ea"/>
            </a:endParaRPr>
          </a:p>
          <a:p>
            <a:endParaRPr lang="ru-RU" altLang="en-US" sz="500" b="1">
              <a:latin typeface="+mj-ea"/>
              <a:cs typeface="+mj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br>
              <a:rPr lang="en-US" altLang="en-US">
                <a:sym typeface="+mn-ea"/>
              </a:rPr>
            </a:br>
            <a:r>
              <a:rPr lang="en-US" altLang="en-US">
                <a:sym typeface="+mn-ea"/>
              </a:rPr>
              <a:t>Количественные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нормативы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в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требованиях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к</a:t>
            </a:r>
            <a:r>
              <a:rPr lang="en-US" altLang="ru-RU">
                <a:sym typeface="+mn-ea"/>
              </a:rPr>
              <a:t> </a:t>
            </a:r>
            <a:br>
              <a:rPr lang="en-US" altLang="ru-RU">
                <a:sym typeface="+mn-ea"/>
              </a:rPr>
            </a:br>
            <a:r>
              <a:rPr lang="en-US" altLang="en-US">
                <a:sym typeface="+mn-ea"/>
              </a:rPr>
              <a:t>результатам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освоение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иностранного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языка</a:t>
            </a:r>
            <a:r>
              <a:rPr lang="ru-RU" altLang="en-US">
                <a:sym typeface="+mn-ea"/>
              </a:rPr>
              <a:t> </a:t>
            </a:r>
            <a:br>
              <a:rPr lang="ru-RU" altLang="en-US">
                <a:sym typeface="+mn-ea"/>
              </a:rPr>
            </a:br>
            <a:r>
              <a:rPr lang="ru-RU" altLang="en-US">
                <a:sym typeface="+mn-ea"/>
              </a:rPr>
              <a:t>10 класс</a:t>
            </a:r>
            <a:endParaRPr lang="ru-RU" altLang="en-US"/>
          </a:p>
        </p:txBody>
      </p:sp>
      <p:graphicFrame>
        <p:nvGraphicFramePr>
          <p:cNvPr id="7" name="Замещающее содержимое 6"/>
          <p:cNvGraphicFramePr/>
          <p:nvPr>
            <p:ph idx="1"/>
          </p:nvPr>
        </p:nvGraphicFramePr>
        <p:xfrm>
          <a:off x="647700" y="1825625"/>
          <a:ext cx="10515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8100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14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8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500-700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140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2,5  минут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130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Письменный отчет по проекту- до 150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381000">
                <a:tc gridSpan="6">
                  <a:txBody>
                    <a:bodyPr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Грамматика: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Типы предложений. Типы вопросительных предложений. Условные предложения.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Сложноподчиненный, сложносочиненные предложения. Конструкции  I wish , so/such 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Инфинитив. Герундий.  Косвенная речь. Времена глагола активного и страдательного залога.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Модальные глаголы. Согласование времен. Единственное и множественное число существительных.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Артикль. Предлоги. Местоимения. Наречия. Прилагательные. Степени сравнений прилагательных и наречий. Наречие много/мало.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>
                <a:sym typeface="+mn-ea"/>
              </a:rPr>
            </a:br>
            <a:r>
              <a:rPr lang="en-US" altLang="en-US" b="1">
                <a:sym typeface="+mn-ea"/>
              </a:rPr>
              <a:t>Количественные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нормативы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в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требованиях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к</a:t>
            </a:r>
            <a:r>
              <a:rPr lang="en-US" altLang="ru-RU" b="1">
                <a:sym typeface="+mn-ea"/>
              </a:rPr>
              <a:t> </a:t>
            </a:r>
            <a:br>
              <a:rPr lang="en-US" altLang="ru-RU" b="1">
                <a:sym typeface="+mn-ea"/>
              </a:rPr>
            </a:br>
            <a:r>
              <a:rPr lang="en-US" altLang="en-US" b="1">
                <a:sym typeface="+mn-ea"/>
              </a:rPr>
              <a:t>результатам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освоение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иностранного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языка</a:t>
            </a:r>
            <a:r>
              <a:rPr lang="ru-RU" altLang="en-US" b="1">
                <a:sym typeface="+mn-ea"/>
              </a:rPr>
              <a:t> </a:t>
            </a:r>
            <a:br>
              <a:rPr lang="ru-RU" altLang="en-US" b="1">
                <a:sym typeface="+mn-ea"/>
              </a:rPr>
            </a:br>
            <a:r>
              <a:rPr lang="ru-RU" altLang="en-US" b="1">
                <a:sym typeface="+mn-ea"/>
              </a:rPr>
              <a:t>11 класс</a:t>
            </a:r>
            <a:endParaRPr lang="ru-RU" altLang="en-US" b="1"/>
          </a:p>
        </p:txBody>
      </p:sp>
      <p:graphicFrame>
        <p:nvGraphicFramePr>
          <p:cNvPr id="4" name="Замещающее содержимое 3"/>
          <p:cNvGraphicFramePr/>
          <p:nvPr>
            <p:ph idx="1"/>
            <p:custDataLst>
              <p:tags r:id="rId1"/>
            </p:custDataLst>
          </p:nvPr>
        </p:nvGraphicFramePr>
        <p:xfrm>
          <a:off x="445770" y="1825625"/>
          <a:ext cx="10717530" cy="4718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255"/>
                <a:gridCol w="1786255"/>
                <a:gridCol w="1786255"/>
                <a:gridCol w="1786255"/>
                <a:gridCol w="1786255"/>
                <a:gridCol w="1786255"/>
              </a:tblGrid>
              <a:tr h="1010920"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монолога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диалога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чтения вслух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текста для аудирования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Объем письменного высказывания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1348740"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14-15 фраз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9 реплик со стороны каждого собеседника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600-800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150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Текст звучания до 2,5  минут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До 140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Письменный отчет по проекту- до 180 слов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</a:tr>
              <a:tr h="2359025">
                <a:tc gridSpan="6">
                  <a:txBody>
                    <a:bodyPr/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Грамматика: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Типы предложений. Типы вопросительных предложений. Условные предложения.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Сложноподчиненный, сложносочиненные предложения. Конструкции  I wish , so/such 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Инфинитив. Герундий.  Косвенная речь. Времена глагола активного и страдательного залога.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Модальные глаголы. Согласование времен. Единственное и множественное число существительных.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4000"/>
                        </a:lnSpc>
                        <a:buClrTx/>
                        <a:buSzTx/>
                        <a:buFontTx/>
                      </a:pPr>
                      <a:r>
                        <a:rPr lang="en-US" altLang="en-US" sz="1800" b="1">
                          <a:solidFill>
                            <a:schemeClr val="tx1"/>
                          </a:solidFill>
                        </a:rPr>
                        <a:t>Артикль. Предлоги. Местоимения. Наречия. Прилагательные. Степени сравнений прилагательных и наречий. Наречие много/мало. </a:t>
                      </a:r>
                      <a:endParaRPr lang="en-US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t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br>
              <a:rPr lang="ru-RU" altLang="en-US" sz="3200" b="1"/>
            </a:br>
            <a:r>
              <a:rPr lang="ru-RU" altLang="en-US" sz="3200" b="1"/>
              <a:t>Смысловое чтение и система упражнений и заданий по обучению чтению в основной школе (5-9 классы) и при подготовке к ОГЭ (ГВЭ) по английскому языку</a:t>
            </a:r>
            <a:br>
              <a:rPr lang="ru-RU" altLang="en-US" sz="3200" b="1"/>
            </a:br>
            <a:r>
              <a:rPr lang="ru-RU" altLang="en-US" sz="3200"/>
              <a:t>  </a:t>
            </a:r>
            <a:endParaRPr lang="ru-RU" altLang="en-US"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/>
              <a:t>Читательская</a:t>
            </a:r>
            <a:r>
              <a:rPr lang="en-US" altLang="ru-RU" b="1"/>
              <a:t> </a:t>
            </a:r>
            <a:r>
              <a:rPr lang="en-US" altLang="en-US" b="1"/>
              <a:t>грамотность</a:t>
            </a:r>
            <a:endParaRPr lang="en-US" altLang="en-US" b="1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400"/>
              <a:t>▰</a:t>
            </a:r>
            <a:r>
              <a:rPr lang="en-US" altLang="ru-RU" sz="2400"/>
              <a:t> </a:t>
            </a:r>
            <a:r>
              <a:rPr lang="en-US" altLang="en-US" sz="2400"/>
              <a:t>Предметная</a:t>
            </a:r>
            <a:r>
              <a:rPr lang="en-US" altLang="ru-RU" sz="2400"/>
              <a:t> </a:t>
            </a:r>
            <a:r>
              <a:rPr lang="en-US" altLang="en-US" sz="2400"/>
              <a:t>область</a:t>
            </a:r>
            <a:r>
              <a:rPr lang="en-US" altLang="ru-RU" sz="2400"/>
              <a:t> </a:t>
            </a:r>
            <a:r>
              <a:rPr lang="en-US" altLang="en-US" sz="2400"/>
              <a:t>«</a:t>
            </a:r>
            <a:r>
              <a:rPr lang="en-US" altLang="en-US" sz="2400"/>
              <a:t>Иностранный язык</a:t>
            </a:r>
            <a:r>
              <a:rPr lang="en-US" altLang="en-US" sz="2400"/>
              <a:t>»</a:t>
            </a:r>
            <a:r>
              <a:rPr lang="en-US" altLang="ru-RU" sz="2400"/>
              <a:t> </a:t>
            </a:r>
            <a:r>
              <a:rPr lang="en-US" altLang="en-US" sz="2400"/>
              <a:t>вносит</a:t>
            </a:r>
            <a:r>
              <a:rPr lang="en-US" altLang="ru-RU" sz="2400"/>
              <a:t> </a:t>
            </a:r>
            <a:r>
              <a:rPr lang="en-US" altLang="en-US" sz="2400"/>
              <a:t>большой</a:t>
            </a:r>
            <a:r>
              <a:rPr lang="en-US" altLang="ru-RU" sz="2400"/>
              <a:t> </a:t>
            </a:r>
            <a:r>
              <a:rPr lang="en-US" altLang="en-US" sz="2400"/>
              <a:t>вклад</a:t>
            </a:r>
            <a:r>
              <a:rPr lang="en-US" altLang="ru-RU" sz="2400"/>
              <a:t> </a:t>
            </a:r>
            <a:r>
              <a:rPr lang="en-US" altLang="en-US" sz="2400"/>
              <a:t>в формирование</a:t>
            </a:r>
            <a:r>
              <a:rPr lang="en-US" altLang="ru-RU" sz="2400"/>
              <a:t> </a:t>
            </a:r>
            <a:r>
              <a:rPr lang="en-US" altLang="en-US" sz="2400"/>
              <a:t>читательской грамотности</a:t>
            </a:r>
            <a:r>
              <a:rPr lang="en-US" altLang="ru-RU" sz="2400"/>
              <a:t> </a:t>
            </a:r>
            <a:r>
              <a:rPr lang="en-US" altLang="en-US" sz="2400"/>
              <a:t>обучаемых</a:t>
            </a:r>
            <a:r>
              <a:rPr lang="en-US" altLang="ru-RU" sz="2400"/>
              <a:t>, </a:t>
            </a:r>
            <a:r>
              <a:rPr lang="en-US" altLang="en-US" sz="2400"/>
              <a:t>понимаемой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«</a:t>
            </a:r>
            <a:r>
              <a:rPr lang="en-US" altLang="en-US" sz="2400"/>
              <a:t>как</a:t>
            </a:r>
            <a:r>
              <a:rPr lang="en-US" altLang="ru-RU" sz="2400"/>
              <a:t> </a:t>
            </a:r>
            <a:r>
              <a:rPr lang="en-US" altLang="en-US" sz="2400"/>
              <a:t>способность</a:t>
            </a:r>
            <a:r>
              <a:rPr lang="en-US" altLang="ru-RU" sz="2400"/>
              <a:t> </a:t>
            </a:r>
            <a:r>
              <a:rPr lang="en-US" altLang="en-US" sz="2400"/>
              <a:t>человека</a:t>
            </a:r>
            <a:r>
              <a:rPr lang="en-US" altLang="ru-RU" sz="2400"/>
              <a:t> </a:t>
            </a:r>
            <a:r>
              <a:rPr lang="en-US" altLang="en-US" sz="2400"/>
              <a:t>понимать</a:t>
            </a:r>
            <a:r>
              <a:rPr lang="en-US" altLang="ru-RU" sz="2400"/>
              <a:t> </a:t>
            </a:r>
            <a:r>
              <a:rPr lang="en-US" altLang="en-US" sz="2400"/>
              <a:t>и использовать</a:t>
            </a:r>
            <a:r>
              <a:rPr lang="en-US" altLang="ru-RU" sz="2400"/>
              <a:t> </a:t>
            </a:r>
            <a:r>
              <a:rPr lang="en-US" altLang="en-US" sz="2400"/>
              <a:t>письменные</a:t>
            </a:r>
            <a:r>
              <a:rPr lang="en-US" altLang="ru-RU" sz="2400"/>
              <a:t> </a:t>
            </a:r>
            <a:r>
              <a:rPr lang="en-US" altLang="en-US" sz="2400"/>
              <a:t>тексты</a:t>
            </a:r>
            <a:r>
              <a:rPr lang="en-US" altLang="ru-RU" sz="2400"/>
              <a:t>, </a:t>
            </a:r>
            <a:r>
              <a:rPr lang="en-US" altLang="en-US" sz="2400"/>
              <a:t>размышлять</a:t>
            </a:r>
            <a:r>
              <a:rPr lang="en-US" altLang="ru-RU" sz="2400"/>
              <a:t> </a:t>
            </a:r>
            <a:r>
              <a:rPr lang="en-US" altLang="en-US" sz="2400"/>
              <a:t>о</a:t>
            </a:r>
            <a:r>
              <a:rPr lang="en-US" altLang="ru-RU" sz="2400"/>
              <a:t> </a:t>
            </a:r>
            <a:r>
              <a:rPr lang="en-US" altLang="en-US" sz="2400"/>
              <a:t>них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заниматься чтением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того</a:t>
            </a:r>
            <a:r>
              <a:rPr lang="en-US" altLang="ru-RU" sz="2400"/>
              <a:t>, </a:t>
            </a:r>
            <a:r>
              <a:rPr lang="en-US" altLang="en-US" sz="2400"/>
              <a:t>чтобы</a:t>
            </a:r>
            <a:r>
              <a:rPr lang="en-US" altLang="ru-RU" sz="2400"/>
              <a:t> </a:t>
            </a:r>
            <a:r>
              <a:rPr lang="en-US" altLang="en-US" sz="2400"/>
              <a:t>достигать своих</a:t>
            </a:r>
            <a:r>
              <a:rPr lang="en-US" altLang="ru-RU" sz="2400"/>
              <a:t> </a:t>
            </a:r>
            <a:r>
              <a:rPr lang="en-US" altLang="en-US" sz="2400"/>
              <a:t>целей</a:t>
            </a:r>
            <a:r>
              <a:rPr lang="en-US" altLang="ru-RU" sz="2400"/>
              <a:t>, </a:t>
            </a:r>
            <a:r>
              <a:rPr lang="en-US" altLang="en-US" sz="2400"/>
              <a:t>расширять</a:t>
            </a:r>
            <a:r>
              <a:rPr lang="en-US" altLang="ru-RU" sz="2400"/>
              <a:t> </a:t>
            </a:r>
            <a:r>
              <a:rPr lang="en-US" altLang="en-US" sz="2400"/>
              <a:t>свои</a:t>
            </a:r>
            <a:r>
              <a:rPr lang="en-US" altLang="ru-RU" sz="2400"/>
              <a:t> </a:t>
            </a:r>
            <a:r>
              <a:rPr lang="en-US" altLang="en-US" sz="2400"/>
              <a:t>знания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возможности</a:t>
            </a:r>
            <a:r>
              <a:rPr lang="en-US" altLang="ru-RU" sz="2400"/>
              <a:t>, </a:t>
            </a:r>
            <a:r>
              <a:rPr lang="en-US" altLang="en-US" sz="2400"/>
              <a:t>участвовать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социальной</a:t>
            </a:r>
            <a:r>
              <a:rPr lang="en-US" altLang="ru-RU" sz="2400"/>
              <a:t> </a:t>
            </a:r>
            <a:r>
              <a:rPr lang="en-US" altLang="en-US" sz="2400"/>
              <a:t>жизни</a:t>
            </a:r>
            <a:r>
              <a:rPr lang="en-US" altLang="en-US" sz="2400"/>
              <a:t>»</a:t>
            </a:r>
            <a:endParaRPr lang="en-US" altLang="en-US" sz="2400"/>
          </a:p>
          <a:p>
            <a:pPr marL="0" indent="0">
              <a:buNone/>
            </a:pPr>
            <a:endParaRPr lang="en-US" altLang="en-US" sz="2400"/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0" indent="0">
              <a:buNone/>
            </a:pPr>
            <a:r>
              <a:rPr lang="en-US" altLang="en-US" sz="2000"/>
              <a:t>Обучение</a:t>
            </a:r>
            <a:r>
              <a:rPr lang="en-US" altLang="ru-RU" sz="2000"/>
              <a:t> </a:t>
            </a:r>
            <a:r>
              <a:rPr lang="en-US" altLang="en-US" sz="2000"/>
              <a:t>чтению</a:t>
            </a:r>
            <a:r>
              <a:rPr lang="en-US" altLang="ru-RU" sz="2000"/>
              <a:t> </a:t>
            </a:r>
            <a:r>
              <a:rPr lang="en-US" altLang="en-US" sz="2000"/>
              <a:t>вслух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про</a:t>
            </a:r>
            <a:r>
              <a:rPr lang="en-US" altLang="ru-RU" sz="2000"/>
              <a:t> </a:t>
            </a:r>
            <a:r>
              <a:rPr lang="en-US" altLang="en-US" sz="2000"/>
              <a:t>себя</a:t>
            </a:r>
            <a:r>
              <a:rPr lang="en-US" altLang="ru-RU" sz="2000"/>
              <a:t> - </a:t>
            </a:r>
            <a:r>
              <a:rPr lang="en-US" altLang="en-US" sz="2000"/>
              <a:t>со</a:t>
            </a:r>
            <a:r>
              <a:rPr lang="en-US" altLang="ru-RU" sz="2000"/>
              <a:t> 2 </a:t>
            </a:r>
            <a:r>
              <a:rPr lang="en-US" altLang="en-US" sz="2000"/>
              <a:t>по</a:t>
            </a:r>
            <a:r>
              <a:rPr lang="en-US" altLang="ru-RU" sz="2000"/>
              <a:t> 9 </a:t>
            </a:r>
            <a:r>
              <a:rPr lang="en-US" altLang="en-US" sz="2000"/>
              <a:t>класс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Содержании</a:t>
            </a:r>
            <a:r>
              <a:rPr lang="en-US" altLang="ru-RU" sz="2000"/>
              <a:t> </a:t>
            </a:r>
            <a:r>
              <a:rPr lang="en-US" altLang="en-US" sz="2000"/>
              <a:t>обучения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▰</a:t>
            </a:r>
            <a:r>
              <a:rPr lang="en-US" altLang="ru-RU" sz="2000"/>
              <a:t> </a:t>
            </a:r>
            <a:r>
              <a:rPr lang="en-US" altLang="en-US" sz="2000"/>
              <a:t>предусмотрено</a:t>
            </a:r>
            <a:r>
              <a:rPr lang="en-US" altLang="ru-RU" sz="2000"/>
              <a:t> </a:t>
            </a:r>
            <a:r>
              <a:rPr lang="en-US" altLang="en-US" sz="2000"/>
              <a:t>формирование</a:t>
            </a:r>
            <a:r>
              <a:rPr lang="en-US" altLang="ru-RU" sz="2000"/>
              <a:t> </a:t>
            </a:r>
            <a:r>
              <a:rPr lang="en-US" altLang="en-US" sz="2000"/>
              <a:t>различных</a:t>
            </a:r>
            <a:r>
              <a:rPr lang="en-US" altLang="ru-RU" sz="2000"/>
              <a:t> </a:t>
            </a:r>
            <a:r>
              <a:rPr lang="en-US" altLang="en-US" sz="2000"/>
              <a:t>видов</a:t>
            </a:r>
            <a:r>
              <a:rPr lang="en-US" altLang="ru-RU" sz="2000"/>
              <a:t> </a:t>
            </a:r>
            <a:r>
              <a:rPr lang="en-US" altLang="en-US" sz="2000"/>
              <a:t>чтения</a:t>
            </a:r>
            <a:r>
              <a:rPr lang="en-US" altLang="ru-RU" sz="2000"/>
              <a:t>: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пониманием</a:t>
            </a:r>
            <a:r>
              <a:rPr lang="en-US" altLang="ru-RU" sz="2000"/>
              <a:t> </a:t>
            </a:r>
            <a:r>
              <a:rPr lang="en-US" altLang="en-US" sz="2000"/>
              <a:t>основного</a:t>
            </a:r>
            <a:r>
              <a:rPr lang="en-US" altLang="ru-RU" sz="2000"/>
              <a:t> </a:t>
            </a:r>
            <a:r>
              <a:rPr lang="en-US" altLang="en-US" sz="2000"/>
              <a:t>содержания</a:t>
            </a:r>
            <a:r>
              <a:rPr lang="en-US" altLang="ru-RU" sz="2000"/>
              <a:t>,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пониманием</a:t>
            </a:r>
            <a:r>
              <a:rPr lang="en-US" altLang="ru-RU" sz="2000"/>
              <a:t> </a:t>
            </a:r>
            <a:r>
              <a:rPr lang="en-US" altLang="en-US" sz="2000"/>
              <a:t>запрашиваемой</a:t>
            </a:r>
            <a:r>
              <a:rPr lang="en-US" altLang="ru-RU" sz="2000"/>
              <a:t> </a:t>
            </a:r>
            <a:r>
              <a:rPr lang="en-US" altLang="en-US" sz="2000"/>
              <a:t>информации</a:t>
            </a:r>
            <a:r>
              <a:rPr lang="en-US" altLang="ru-RU" sz="2000"/>
              <a:t>,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полным</a:t>
            </a:r>
            <a:r>
              <a:rPr lang="en-US" altLang="ru-RU" sz="2000"/>
              <a:t> </a:t>
            </a:r>
            <a:r>
              <a:rPr lang="en-US" altLang="en-US" sz="2000"/>
              <a:t>пониманием прочитанного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▰</a:t>
            </a:r>
            <a:r>
              <a:rPr lang="en-US" altLang="ru-RU" sz="2000"/>
              <a:t> </a:t>
            </a:r>
            <a:r>
              <a:rPr lang="en-US" altLang="en-US" sz="2000"/>
              <a:t>перечислены</a:t>
            </a:r>
            <a:r>
              <a:rPr lang="en-US" altLang="ru-RU" sz="2000"/>
              <a:t> </a:t>
            </a:r>
            <a:r>
              <a:rPr lang="en-US" altLang="en-US" sz="2000"/>
              <a:t>типы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жанры</a:t>
            </a:r>
            <a:r>
              <a:rPr lang="en-US" altLang="ru-RU" sz="2000"/>
              <a:t> </a:t>
            </a:r>
            <a:r>
              <a:rPr lang="en-US" altLang="en-US" sz="2000"/>
              <a:t>текстов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чтения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каждого</a:t>
            </a:r>
            <a:r>
              <a:rPr lang="en-US" altLang="ru-RU" sz="2000"/>
              <a:t> </a:t>
            </a:r>
            <a:r>
              <a:rPr lang="en-US" altLang="en-US" sz="2000"/>
              <a:t>года</a:t>
            </a:r>
            <a:r>
              <a:rPr lang="en-US" altLang="ru-RU" sz="2000"/>
              <a:t> </a:t>
            </a:r>
            <a:r>
              <a:rPr lang="en-US" altLang="en-US" sz="2000"/>
              <a:t>обучения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Предметных</a:t>
            </a:r>
            <a:r>
              <a:rPr lang="en-US" altLang="ru-RU" sz="2000"/>
              <a:t> </a:t>
            </a:r>
            <a:r>
              <a:rPr lang="en-US" altLang="en-US" sz="2000"/>
              <a:t>результатах</a:t>
            </a:r>
            <a:endParaRPr lang="en-US" altLang="en-US" sz="2000"/>
          </a:p>
          <a:p>
            <a:pPr marL="0" indent="0">
              <a:buNone/>
            </a:pPr>
            <a:r>
              <a:rPr lang="en-US" altLang="en-US" sz="2000"/>
              <a:t>▰</a:t>
            </a:r>
            <a:r>
              <a:rPr lang="en-US" altLang="ru-RU" sz="2000"/>
              <a:t> </a:t>
            </a:r>
            <a:r>
              <a:rPr lang="en-US" altLang="en-US" sz="2000"/>
              <a:t>определены</a:t>
            </a:r>
            <a:r>
              <a:rPr lang="en-US" altLang="ru-RU" sz="2000"/>
              <a:t> </a:t>
            </a:r>
            <a:r>
              <a:rPr lang="en-US" altLang="en-US" sz="2000"/>
              <a:t>коммуникативные</a:t>
            </a:r>
            <a:r>
              <a:rPr lang="en-US" altLang="ru-RU" sz="2000"/>
              <a:t> </a:t>
            </a:r>
            <a:r>
              <a:rPr lang="en-US" altLang="en-US" sz="2000"/>
              <a:t>умения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чтения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 </a:t>
            </a:r>
            <a:r>
              <a:rPr lang="en-US" altLang="en-US" sz="2000"/>
              <a:t>указаны</a:t>
            </a:r>
            <a:r>
              <a:rPr lang="en-US" altLang="ru-RU" sz="2000"/>
              <a:t> </a:t>
            </a:r>
            <a:r>
              <a:rPr lang="en-US" altLang="en-US" sz="2000"/>
              <a:t>объемы</a:t>
            </a:r>
            <a:r>
              <a:rPr lang="en-US" altLang="ru-RU" sz="2000"/>
              <a:t> </a:t>
            </a:r>
            <a:r>
              <a:rPr lang="en-US" altLang="en-US" sz="2000"/>
              <a:t>текстов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чтения</a:t>
            </a:r>
            <a:r>
              <a:rPr lang="en-US" altLang="ru-RU" sz="2000"/>
              <a:t> (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каждого</a:t>
            </a:r>
            <a:r>
              <a:rPr lang="en-US" altLang="ru-RU" sz="2000"/>
              <a:t>  </a:t>
            </a:r>
            <a:r>
              <a:rPr lang="en-US" altLang="en-US" sz="2000"/>
              <a:t>класса</a:t>
            </a:r>
            <a:r>
              <a:rPr lang="en-US" altLang="ru-RU" sz="2000"/>
              <a:t>)</a:t>
            </a:r>
            <a:endParaRPr lang="en-US" altLang="ru-RU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/>
              <a:t>Цель</a:t>
            </a:r>
            <a:r>
              <a:rPr lang="en-US" altLang="ru-RU" b="1"/>
              <a:t> </a:t>
            </a:r>
            <a:r>
              <a:rPr lang="en-US" altLang="en-US" b="1"/>
              <a:t>иноязычного</a:t>
            </a:r>
            <a:r>
              <a:rPr lang="en-US" altLang="ru-RU" b="1"/>
              <a:t> </a:t>
            </a:r>
            <a:r>
              <a:rPr lang="en-US" altLang="en-US" b="1"/>
              <a:t>образования</a:t>
            </a:r>
            <a:endParaRPr lang="en-US" altLang="en-US" b="1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half" idx="1"/>
          </p:nvPr>
        </p:nvSpPr>
        <p:spPr>
          <a:xfrm>
            <a:off x="609600" y="1165225"/>
            <a:ext cx="5111750" cy="496252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altLang="en-US">
                <a:sym typeface="+mn-ea"/>
              </a:rPr>
              <a:t>▰</a:t>
            </a:r>
            <a:r>
              <a:rPr altLang="ru-RU">
                <a:sym typeface="+mn-ea"/>
              </a:rPr>
              <a:t> </a:t>
            </a:r>
            <a:r>
              <a:rPr lang="en-US" altLang="en-US"/>
              <a:t>формирование</a:t>
            </a:r>
            <a:r>
              <a:rPr lang="en-US" altLang="ru-RU"/>
              <a:t> </a:t>
            </a:r>
            <a:r>
              <a:rPr lang="en-US" altLang="en-US"/>
              <a:t>коммуникативной</a:t>
            </a:r>
            <a:r>
              <a:rPr lang="ru-RU" altLang="en-US"/>
              <a:t> </a:t>
            </a:r>
            <a:r>
              <a:rPr lang="en-US" altLang="en-US"/>
              <a:t>компетенции</a:t>
            </a:r>
            <a:r>
              <a:rPr lang="en-US" altLang="ru-RU"/>
              <a:t> </a:t>
            </a:r>
            <a:r>
              <a:rPr lang="en-US" altLang="en-US"/>
              <a:t>обучающихся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ru-RU" altLang="en-US"/>
              <a:t> </a:t>
            </a:r>
            <a:r>
              <a:rPr lang="en-US" altLang="en-US"/>
              <a:t>единстве</a:t>
            </a:r>
            <a:r>
              <a:rPr lang="en-US" altLang="ru-RU"/>
              <a:t> </a:t>
            </a:r>
            <a:r>
              <a:rPr lang="en-US" altLang="en-US"/>
              <a:t>таких</a:t>
            </a:r>
            <a:r>
              <a:rPr lang="en-US" altLang="ru-RU"/>
              <a:t> </a:t>
            </a:r>
            <a:r>
              <a:rPr lang="en-US" altLang="en-US"/>
              <a:t>её</a:t>
            </a:r>
            <a:r>
              <a:rPr lang="en-US" altLang="ru-RU"/>
              <a:t> </a:t>
            </a:r>
            <a:r>
              <a:rPr lang="en-US" altLang="en-US"/>
              <a:t>составляющих</a:t>
            </a:r>
            <a:r>
              <a:rPr lang="en-US" altLang="ru-RU"/>
              <a:t>,</a:t>
            </a:r>
            <a:endParaRPr lang="en-US" altLang="ru-RU"/>
          </a:p>
          <a:p>
            <a:pPr marL="0" indent="0">
              <a:buNone/>
            </a:pP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речевая</a:t>
            </a:r>
            <a:r>
              <a:rPr lang="en-US" altLang="ru-RU"/>
              <a:t>, </a:t>
            </a:r>
            <a:r>
              <a:rPr lang="en-US" altLang="en-US"/>
              <a:t>языковая</a:t>
            </a:r>
            <a:r>
              <a:rPr lang="en-US" altLang="ru-RU"/>
              <a:t>,</a:t>
            </a:r>
            <a:endParaRPr lang="en-US" altLang="ru-RU"/>
          </a:p>
          <a:p>
            <a:pPr marL="0" indent="0">
              <a:buNone/>
            </a:pPr>
            <a:r>
              <a:rPr lang="en-US" altLang="en-US"/>
              <a:t>социокультурная</a:t>
            </a:r>
            <a:r>
              <a:rPr lang="en-US" altLang="ru-RU"/>
              <a:t>, </a:t>
            </a:r>
            <a:r>
              <a:rPr lang="en-US" altLang="en-US"/>
              <a:t>компенсаторная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компетенции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11" name="Замещающее содержимое 10"/>
          <p:cNvSpPr>
            <a:spLocks noGrp="1"/>
          </p:cNvSpPr>
          <p:nvPr>
            <p:ph sz="half" idx="2"/>
          </p:nvPr>
        </p:nvSpPr>
        <p:spPr>
          <a:xfrm>
            <a:off x="5721985" y="1059815"/>
            <a:ext cx="6337300" cy="5117465"/>
          </a:xfrm>
        </p:spPr>
        <p:txBody>
          <a:bodyPr>
            <a:noAutofit/>
          </a:bodyPr>
          <a:p>
            <a:pPr marL="0" indent="0">
              <a:buNone/>
            </a:pPr>
            <a:r>
              <a:rPr altLang="en-US" sz="2800">
                <a:sym typeface="+mn-ea"/>
              </a:rPr>
              <a:t>▰</a:t>
            </a:r>
            <a:r>
              <a:rPr altLang="ru-RU" sz="2800">
                <a:sym typeface="+mn-ea"/>
              </a:rPr>
              <a:t> </a:t>
            </a:r>
            <a:r>
              <a:rPr lang="en-US" altLang="en-US" sz="2800"/>
              <a:t>средствами</a:t>
            </a:r>
            <a:r>
              <a:rPr lang="en-US" altLang="ru-RU" sz="2800"/>
              <a:t> </a:t>
            </a:r>
            <a:r>
              <a:rPr lang="en-US" altLang="en-US" sz="2800"/>
              <a:t>иностранного</a:t>
            </a:r>
            <a:r>
              <a:rPr lang="en-US" altLang="ru-RU" sz="2800"/>
              <a:t> </a:t>
            </a:r>
            <a:r>
              <a:rPr lang="en-US" altLang="en-US" sz="2800"/>
              <a:t>языка</a:t>
            </a:r>
            <a:r>
              <a:rPr lang="ru-RU" altLang="en-US" sz="2800"/>
              <a:t> </a:t>
            </a:r>
            <a:r>
              <a:rPr lang="en-US" altLang="en-US" sz="2800">
                <a:cs typeface="Calibri Light" panose="020F0302020204030204" pitchFamily="34" charset="0"/>
              </a:rPr>
              <a:t>формируются ключевые универсальны</a:t>
            </a:r>
            <a:r>
              <a:rPr lang="ru-RU" altLang="en-US" sz="2800">
                <a:cs typeface="Calibri Light" panose="020F0302020204030204" pitchFamily="34" charset="0"/>
              </a:rPr>
              <a:t> </a:t>
            </a:r>
            <a:r>
              <a:rPr lang="en-US" altLang="en-US" sz="2800">
                <a:cs typeface="Calibri Light" panose="020F0302020204030204" pitchFamily="34" charset="0"/>
              </a:rPr>
              <a:t>учебные компетенции, включающие</a:t>
            </a:r>
            <a:r>
              <a:rPr lang="ru-RU" altLang="en-US" sz="2800">
                <a:cs typeface="Calibri Light" panose="020F0302020204030204" pitchFamily="34" charset="0"/>
              </a:rPr>
              <a:t> </a:t>
            </a:r>
            <a:r>
              <a:rPr lang="en-US" altLang="en-US" sz="2800">
                <a:cs typeface="Calibri Light" panose="020F0302020204030204" pitchFamily="34" charset="0"/>
              </a:rPr>
              <a:t>образовательную, ценностно-ориентационную, общекультурную,учебно-познавательную,</a:t>
            </a:r>
            <a:r>
              <a:rPr lang="ru-RU" altLang="en-US" sz="2800">
                <a:cs typeface="Calibri Light" panose="020F0302020204030204" pitchFamily="34" charset="0"/>
              </a:rPr>
              <a:t> </a:t>
            </a:r>
            <a:r>
              <a:rPr lang="en-US" altLang="en-US" sz="2800">
                <a:cs typeface="Calibri Light" panose="020F0302020204030204" pitchFamily="34" charset="0"/>
              </a:rPr>
              <a:t>информационную, социально-трудовую и</a:t>
            </a:r>
            <a:r>
              <a:rPr lang="ru-RU" altLang="en-US" sz="2800">
                <a:cs typeface="Calibri Light" panose="020F0302020204030204" pitchFamily="34" charset="0"/>
              </a:rPr>
              <a:t> </a:t>
            </a:r>
            <a:r>
              <a:rPr lang="en-US" altLang="en-US" sz="2800">
                <a:cs typeface="Calibri Light" panose="020F0302020204030204" pitchFamily="34" charset="0"/>
              </a:rPr>
              <a:t>компетенцию личностного</a:t>
            </a:r>
            <a:r>
              <a:rPr lang="ru-RU" altLang="en-US" sz="2800">
                <a:cs typeface="Calibri Light" panose="020F0302020204030204" pitchFamily="34" charset="0"/>
              </a:rPr>
              <a:t> </a:t>
            </a:r>
            <a:r>
              <a:rPr lang="en-US" altLang="en-US" sz="2800">
                <a:cs typeface="Calibri Light" panose="020F0302020204030204" pitchFamily="34" charset="0"/>
              </a:rPr>
              <a:t>самосовершенствования.</a:t>
            </a:r>
            <a:endParaRPr lang="en-US" altLang="en-US" sz="2800"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/>
              <a:t>Смысловое</a:t>
            </a:r>
            <a:r>
              <a:rPr lang="en-US" altLang="ru-RU" b="1"/>
              <a:t> </a:t>
            </a:r>
            <a:r>
              <a:rPr lang="en-US" altLang="en-US" b="1"/>
              <a:t>чтение</a:t>
            </a:r>
            <a:endParaRPr lang="en-US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1800"/>
              <a:t>▰</a:t>
            </a:r>
            <a:r>
              <a:rPr lang="en-US" altLang="ru-RU" sz="1800"/>
              <a:t> </a:t>
            </a:r>
            <a:r>
              <a:rPr lang="en-US" altLang="en-US" sz="1800"/>
              <a:t>Чтение</a:t>
            </a:r>
            <a:r>
              <a:rPr lang="en-US" altLang="ru-RU" sz="1800"/>
              <a:t> </a:t>
            </a:r>
            <a:r>
              <a:rPr lang="en-US" altLang="en-US" sz="1800"/>
              <a:t>вслух</a:t>
            </a:r>
            <a:r>
              <a:rPr lang="en-US" altLang="ru-RU" sz="1800"/>
              <a:t> </a:t>
            </a:r>
            <a:r>
              <a:rPr lang="en-US" altLang="en-US" sz="1800"/>
              <a:t>учебных</a:t>
            </a:r>
            <a:r>
              <a:rPr lang="en-US" altLang="ru-RU" sz="1800"/>
              <a:t> </a:t>
            </a:r>
            <a:r>
              <a:rPr lang="en-US" altLang="en-US" sz="1800"/>
              <a:t>текстов</a:t>
            </a:r>
            <a:r>
              <a:rPr lang="en-US" altLang="ru-RU" sz="1800"/>
              <a:t>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соблюдением</a:t>
            </a:r>
            <a:r>
              <a:rPr lang="en-US" altLang="ru-RU" sz="1800"/>
              <a:t> </a:t>
            </a:r>
            <a:r>
              <a:rPr lang="en-US" altLang="en-US" sz="1800"/>
              <a:t>правил</a:t>
            </a:r>
            <a:r>
              <a:rPr lang="en-US" altLang="ru-RU" sz="1800"/>
              <a:t> </a:t>
            </a:r>
            <a:r>
              <a:rPr lang="en-US" altLang="en-US" sz="1800"/>
              <a:t>чтения</a:t>
            </a:r>
            <a:r>
              <a:rPr lang="en-US" altLang="ru-RU" sz="1800"/>
              <a:t> </a:t>
            </a:r>
            <a:r>
              <a:rPr lang="en-US" altLang="en-US" sz="1800"/>
              <a:t>и соответствующей</a:t>
            </a:r>
            <a:r>
              <a:rPr lang="en-US" altLang="ru-RU" sz="1800"/>
              <a:t> </a:t>
            </a:r>
            <a:r>
              <a:rPr lang="en-US" altLang="en-US" sz="1800"/>
              <a:t>интонацией</a:t>
            </a:r>
            <a:r>
              <a:rPr lang="en-US" altLang="ru-RU" sz="1800"/>
              <a:t>, </a:t>
            </a:r>
            <a:r>
              <a:rPr lang="en-US" altLang="en-US" sz="1800"/>
              <a:t>понимание</a:t>
            </a:r>
            <a:r>
              <a:rPr lang="en-US" altLang="ru-RU" sz="1800"/>
              <a:t> </a:t>
            </a:r>
            <a:r>
              <a:rPr lang="en-US" altLang="en-US" sz="1800"/>
              <a:t>прочитанного</a:t>
            </a:r>
            <a:r>
              <a:rPr lang="en-US" altLang="ru-RU" sz="1800"/>
              <a:t>. </a:t>
            </a:r>
            <a:r>
              <a:rPr lang="en-US" altLang="en-US" sz="1800"/>
              <a:t>Тексты</a:t>
            </a:r>
            <a:r>
              <a:rPr lang="en-US" altLang="ru-RU" sz="1800"/>
              <a:t> </a:t>
            </a:r>
            <a:r>
              <a:rPr lang="en-US" altLang="en-US" sz="1800"/>
              <a:t>для чтения</a:t>
            </a:r>
            <a:r>
              <a:rPr lang="en-US" altLang="ru-RU" sz="1800"/>
              <a:t> </a:t>
            </a:r>
            <a:r>
              <a:rPr lang="en-US" altLang="en-US" sz="1800"/>
              <a:t>вслух</a:t>
            </a:r>
            <a:r>
              <a:rPr lang="en-US" altLang="ru-RU" sz="1800"/>
              <a:t>: </a:t>
            </a:r>
            <a:r>
              <a:rPr lang="en-US" altLang="en-US" sz="1800"/>
              <a:t>диалог</a:t>
            </a:r>
            <a:r>
              <a:rPr lang="en-US" altLang="ru-RU" sz="1800"/>
              <a:t>, </a:t>
            </a:r>
            <a:r>
              <a:rPr lang="en-US" altLang="en-US" sz="1800"/>
              <a:t>рассказ</a:t>
            </a:r>
            <a:r>
              <a:rPr lang="en-US" altLang="ru-RU" sz="1800"/>
              <a:t>, </a:t>
            </a:r>
            <a:r>
              <a:rPr lang="en-US" altLang="en-US" sz="1800"/>
              <a:t>сказка</a:t>
            </a:r>
            <a:r>
              <a:rPr lang="en-US" altLang="ru-RU" sz="1800"/>
              <a:t>.</a:t>
            </a:r>
            <a:endParaRPr lang="en-US" altLang="ru-RU" sz="1800"/>
          </a:p>
          <a:p>
            <a:pPr marL="0" indent="0">
              <a:buNone/>
            </a:pPr>
            <a:r>
              <a:rPr lang="en-US" altLang="en-US" sz="1800"/>
              <a:t>▰</a:t>
            </a:r>
            <a:r>
              <a:rPr lang="en-US" altLang="ru-RU" sz="1800"/>
              <a:t> </a:t>
            </a:r>
            <a:r>
              <a:rPr lang="en-US" altLang="en-US" sz="1800"/>
              <a:t>Чтение</a:t>
            </a:r>
            <a:r>
              <a:rPr lang="en-US" altLang="ru-RU" sz="1800"/>
              <a:t> </a:t>
            </a:r>
            <a:r>
              <a:rPr lang="en-US" altLang="en-US" sz="1800"/>
              <a:t>про</a:t>
            </a:r>
            <a:r>
              <a:rPr lang="en-US" altLang="ru-RU" sz="1800"/>
              <a:t> </a:t>
            </a:r>
            <a:r>
              <a:rPr lang="en-US" altLang="en-US" sz="1800"/>
              <a:t>себя</a:t>
            </a:r>
            <a:r>
              <a:rPr lang="en-US" altLang="ru-RU" sz="1800"/>
              <a:t> </a:t>
            </a:r>
            <a:r>
              <a:rPr lang="en-US" altLang="en-US" sz="1800"/>
              <a:t>учебных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адаптированных</a:t>
            </a:r>
            <a:r>
              <a:rPr lang="en-US" altLang="ru-RU" sz="1800"/>
              <a:t> </a:t>
            </a:r>
            <a:r>
              <a:rPr lang="en-US" altLang="en-US" sz="1800"/>
              <a:t>аутентичных</a:t>
            </a:r>
            <a:r>
              <a:rPr lang="en-US" altLang="ru-RU" sz="1800"/>
              <a:t> </a:t>
            </a:r>
            <a:r>
              <a:rPr lang="en-US" altLang="en-US" sz="1800"/>
              <a:t>текстов</a:t>
            </a:r>
            <a:r>
              <a:rPr lang="en-US" altLang="ru-RU" sz="1800"/>
              <a:t>, </a:t>
            </a:r>
            <a:r>
              <a:rPr lang="en-US" altLang="en-US" sz="1800"/>
              <a:t>построенных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изученном</a:t>
            </a:r>
            <a:r>
              <a:rPr lang="en-US" altLang="ru-RU" sz="1800"/>
              <a:t> </a:t>
            </a:r>
            <a:r>
              <a:rPr lang="en-US" altLang="en-US" sz="1800"/>
              <a:t>языковом</a:t>
            </a:r>
            <a:r>
              <a:rPr lang="en-US" altLang="ru-RU" sz="1800"/>
              <a:t> </a:t>
            </a:r>
            <a:r>
              <a:rPr lang="en-US" altLang="en-US" sz="1800"/>
              <a:t>материале</a:t>
            </a:r>
            <a:r>
              <a:rPr lang="en-US" altLang="ru-RU" sz="1800"/>
              <a:t>,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различной</a:t>
            </a:r>
            <a:r>
              <a:rPr lang="en-US" altLang="ru-RU" sz="1800"/>
              <a:t> </a:t>
            </a:r>
            <a:r>
              <a:rPr lang="en-US" altLang="en-US" sz="1800"/>
              <a:t>глубиной проникновения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их</a:t>
            </a:r>
            <a:r>
              <a:rPr lang="en-US" altLang="ru-RU" sz="1800"/>
              <a:t> </a:t>
            </a:r>
            <a:r>
              <a:rPr lang="en-US" altLang="en-US" sz="1800"/>
              <a:t>содержание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зависимости</a:t>
            </a:r>
            <a:r>
              <a:rPr lang="en-US" altLang="ru-RU" sz="1800"/>
              <a:t> </a:t>
            </a:r>
            <a:r>
              <a:rPr lang="en-US" altLang="en-US" sz="1800"/>
              <a:t>от</a:t>
            </a:r>
            <a:r>
              <a:rPr lang="en-US" altLang="ru-RU" sz="1800"/>
              <a:t> </a:t>
            </a:r>
            <a:r>
              <a:rPr lang="en-US" altLang="en-US" sz="1800"/>
              <a:t>поставленной коммуникативной</a:t>
            </a:r>
            <a:r>
              <a:rPr lang="en-US" altLang="ru-RU" sz="1800"/>
              <a:t> </a:t>
            </a:r>
            <a:r>
              <a:rPr lang="en-US" altLang="en-US" sz="1800"/>
              <a:t>задачи</a:t>
            </a:r>
            <a:r>
              <a:rPr lang="en-US" altLang="ru-RU" sz="1800"/>
              <a:t>: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пониманием</a:t>
            </a:r>
            <a:r>
              <a:rPr lang="en-US" altLang="ru-RU" sz="1800"/>
              <a:t> </a:t>
            </a:r>
            <a:r>
              <a:rPr lang="en-US" altLang="en-US" sz="1800"/>
              <a:t>основного</a:t>
            </a:r>
            <a:r>
              <a:rPr lang="en-US" altLang="ru-RU" sz="1800"/>
              <a:t> </a:t>
            </a:r>
            <a:r>
              <a:rPr lang="en-US" altLang="en-US" sz="1800"/>
              <a:t>содержания</a:t>
            </a:r>
            <a:r>
              <a:rPr lang="en-US" altLang="ru-RU" sz="1800"/>
              <a:t>, </a:t>
            </a:r>
            <a:r>
              <a:rPr lang="en-US" altLang="en-US" sz="1800"/>
              <a:t>с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пониманием</a:t>
            </a:r>
            <a:r>
              <a:rPr lang="en-US" altLang="ru-RU" sz="1800"/>
              <a:t> </a:t>
            </a:r>
            <a:r>
              <a:rPr lang="en-US" altLang="en-US" sz="1800"/>
              <a:t>запрашиваемой</a:t>
            </a:r>
            <a:r>
              <a:rPr lang="en-US" altLang="ru-RU" sz="1800"/>
              <a:t> </a:t>
            </a:r>
            <a:r>
              <a:rPr lang="en-US" altLang="en-US" sz="1800"/>
              <a:t>информации</a:t>
            </a:r>
            <a:r>
              <a:rPr lang="en-US" altLang="ru-RU" sz="1800"/>
              <a:t>.</a:t>
            </a:r>
            <a:endParaRPr lang="en-US" altLang="ru-RU" sz="1800"/>
          </a:p>
          <a:p>
            <a:pPr marL="0" indent="0">
              <a:buNone/>
            </a:pPr>
            <a:r>
              <a:rPr lang="en-US" altLang="en-US" sz="1800"/>
              <a:t>▰</a:t>
            </a:r>
            <a:r>
              <a:rPr lang="en-US" altLang="ru-RU" sz="1800"/>
              <a:t> </a:t>
            </a:r>
            <a:r>
              <a:rPr lang="en-US" altLang="en-US" sz="1800"/>
              <a:t>Чтение</a:t>
            </a:r>
            <a:r>
              <a:rPr lang="en-US" altLang="ru-RU" sz="1800"/>
              <a:t>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пониманием</a:t>
            </a:r>
            <a:r>
              <a:rPr lang="en-US" altLang="ru-RU" sz="1800"/>
              <a:t> </a:t>
            </a:r>
            <a:r>
              <a:rPr lang="en-US" altLang="en-US" sz="1800"/>
              <a:t>основного</a:t>
            </a:r>
            <a:r>
              <a:rPr lang="en-US" altLang="ru-RU" sz="1800"/>
              <a:t> </a:t>
            </a:r>
            <a:r>
              <a:rPr lang="en-US" altLang="en-US" sz="1800"/>
              <a:t>содержания</a:t>
            </a:r>
            <a:r>
              <a:rPr lang="en-US" altLang="ru-RU" sz="1800"/>
              <a:t> </a:t>
            </a:r>
            <a:r>
              <a:rPr lang="en-US" altLang="en-US" sz="1800"/>
              <a:t>текста</a:t>
            </a:r>
            <a:r>
              <a:rPr lang="en-US" altLang="ru-RU" sz="1800"/>
              <a:t> </a:t>
            </a:r>
            <a:r>
              <a:rPr lang="en-US" altLang="en-US" sz="1800"/>
              <a:t>предполагает определение</a:t>
            </a:r>
            <a:r>
              <a:rPr lang="en-US" altLang="ru-RU" sz="1800"/>
              <a:t> </a:t>
            </a:r>
            <a:r>
              <a:rPr lang="en-US" altLang="en-US" sz="1800"/>
              <a:t>основной</a:t>
            </a:r>
            <a:r>
              <a:rPr lang="en-US" altLang="ru-RU" sz="1800"/>
              <a:t> </a:t>
            </a:r>
            <a:r>
              <a:rPr lang="en-US" altLang="en-US" sz="1800"/>
              <a:t>темы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главных</a:t>
            </a:r>
            <a:r>
              <a:rPr lang="en-US" altLang="ru-RU" sz="1800"/>
              <a:t> </a:t>
            </a:r>
            <a:r>
              <a:rPr lang="en-US" altLang="en-US" sz="1800"/>
              <a:t>фактов</a:t>
            </a:r>
            <a:r>
              <a:rPr lang="en-US" altLang="ru-RU" sz="1800"/>
              <a:t>/</a:t>
            </a:r>
            <a:r>
              <a:rPr lang="en-US" altLang="en-US" sz="1800"/>
              <a:t>событий</a:t>
            </a:r>
            <a:r>
              <a:rPr lang="en-US" altLang="ru-RU" sz="1800"/>
              <a:t>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прочитанном</a:t>
            </a:r>
            <a:endParaRPr lang="en-US" altLang="en-US" sz="1800"/>
          </a:p>
          <a:p>
            <a:pPr marL="0" indent="0">
              <a:buNone/>
            </a:pPr>
            <a:r>
              <a:rPr lang="en-US" altLang="en-US" sz="1800"/>
              <a:t>тексте</a:t>
            </a:r>
            <a:r>
              <a:rPr lang="en-US" altLang="ru-RU" sz="1800"/>
              <a:t>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опорой</a:t>
            </a:r>
            <a:r>
              <a:rPr lang="en-US" altLang="ru-RU" sz="1800"/>
              <a:t> </a:t>
            </a:r>
            <a:r>
              <a:rPr lang="en-US" altLang="en-US" sz="1800"/>
              <a:t>и</a:t>
            </a:r>
            <a:r>
              <a:rPr lang="en-US" altLang="ru-RU" sz="1800"/>
              <a:t> </a:t>
            </a:r>
            <a:r>
              <a:rPr lang="en-US" altLang="en-US" sz="1800"/>
              <a:t>без</a:t>
            </a:r>
            <a:r>
              <a:rPr lang="en-US" altLang="ru-RU" sz="1800"/>
              <a:t> </a:t>
            </a:r>
            <a:r>
              <a:rPr lang="en-US" altLang="en-US" sz="1800"/>
              <a:t>опоры</a:t>
            </a:r>
            <a:r>
              <a:rPr lang="en-US" altLang="ru-RU" sz="1800"/>
              <a:t> </a:t>
            </a:r>
            <a:r>
              <a:rPr lang="en-US" altLang="en-US" sz="1800"/>
              <a:t>на</a:t>
            </a:r>
            <a:r>
              <a:rPr lang="en-US" altLang="ru-RU" sz="1800"/>
              <a:t> </a:t>
            </a:r>
            <a:r>
              <a:rPr lang="en-US" altLang="en-US" sz="1800"/>
              <a:t>иллюстрации</a:t>
            </a:r>
            <a:r>
              <a:rPr lang="en-US" altLang="ru-RU" sz="1800"/>
              <a:t>, </a:t>
            </a:r>
            <a:r>
              <a:rPr lang="en-US" altLang="en-US" sz="1800"/>
              <a:t>с</a:t>
            </a:r>
            <a:r>
              <a:rPr lang="en-US" altLang="ru-RU" sz="1800"/>
              <a:t> </a:t>
            </a:r>
            <a:r>
              <a:rPr lang="en-US" altLang="en-US" sz="1800"/>
              <a:t>использованием языковой</a:t>
            </a:r>
            <a:r>
              <a:rPr lang="en-US" altLang="ru-RU" sz="1800"/>
              <a:t>, </a:t>
            </a:r>
            <a:r>
              <a:rPr lang="en-US" altLang="en-US" sz="1800"/>
              <a:t>в</a:t>
            </a:r>
            <a:r>
              <a:rPr lang="en-US" altLang="ru-RU" sz="1800"/>
              <a:t> </a:t>
            </a:r>
            <a:r>
              <a:rPr lang="en-US" altLang="en-US" sz="1800"/>
              <a:t>том</a:t>
            </a:r>
            <a:r>
              <a:rPr lang="en-US" altLang="ru-RU" sz="1800"/>
              <a:t> </a:t>
            </a:r>
            <a:r>
              <a:rPr lang="en-US" altLang="en-US" sz="1800"/>
              <a:t>числе</a:t>
            </a:r>
            <a:r>
              <a:rPr lang="en-US" altLang="ru-RU" sz="1800"/>
              <a:t> </a:t>
            </a:r>
            <a:r>
              <a:rPr lang="en-US" altLang="en-US" sz="1800"/>
              <a:t>контекстуальной</a:t>
            </a:r>
            <a:r>
              <a:rPr lang="en-US" altLang="ru-RU" sz="1800"/>
              <a:t>, </a:t>
            </a:r>
            <a:r>
              <a:rPr lang="en-US" altLang="en-US" sz="1800"/>
              <a:t>догадки</a:t>
            </a:r>
            <a:r>
              <a:rPr lang="en-US" altLang="ru-RU" sz="1800"/>
              <a:t>.</a:t>
            </a:r>
            <a:endParaRPr lang="en-US" altLang="ru-RU" sz="1800"/>
          </a:p>
          <a:p>
            <a:pPr marL="0" indent="0">
              <a:buNone/>
            </a:pPr>
            <a:endParaRPr lang="en-US" altLang="ru-RU" sz="180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815965" cy="4953000"/>
          </a:xfrm>
        </p:spPr>
        <p:txBody>
          <a:bodyPr/>
          <a:p>
            <a:pPr marL="0" indent="0">
              <a:buNone/>
            </a:pPr>
            <a:r>
              <a:rPr lang="en-US" altLang="en-US" sz="1800">
                <a:sym typeface="+mn-ea"/>
              </a:rPr>
              <a:t>▰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Чтение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с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пониманием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запрашиваемой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информации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предполаг</a:t>
            </a:r>
            <a:r>
              <a:rPr lang="ru-RU" altLang="en-US" sz="1800">
                <a:sym typeface="+mn-ea"/>
              </a:rPr>
              <a:t>а</a:t>
            </a:r>
            <a:r>
              <a:rPr lang="en-US" altLang="en-US" sz="1800">
                <a:sym typeface="+mn-ea"/>
              </a:rPr>
              <a:t>ет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нахождение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в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прочитанном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тексте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понимание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запрашиваемой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информации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фактического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характера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с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опорой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без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опоры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на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иллюстрации</a:t>
            </a:r>
            <a:r>
              <a:rPr lang="en-US" altLang="ru-RU" sz="1800">
                <a:sym typeface="+mn-ea"/>
              </a:rPr>
              <a:t>, </a:t>
            </a:r>
            <a:r>
              <a:rPr lang="en-US" altLang="en-US" sz="1800">
                <a:sym typeface="+mn-ea"/>
              </a:rPr>
              <a:t>с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использованием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языковой</a:t>
            </a:r>
            <a:r>
              <a:rPr lang="en-US" altLang="ru-RU" sz="1800">
                <a:sym typeface="+mn-ea"/>
              </a:rPr>
              <a:t>, </a:t>
            </a:r>
            <a:r>
              <a:rPr lang="en-US" altLang="en-US" sz="1800">
                <a:sym typeface="+mn-ea"/>
              </a:rPr>
              <a:t>в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том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числе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контекстуальной</a:t>
            </a:r>
            <a:r>
              <a:rPr lang="en-US" altLang="ru-RU" sz="1800">
                <a:sym typeface="+mn-ea"/>
              </a:rPr>
              <a:t>,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догадки</a:t>
            </a:r>
            <a:r>
              <a:rPr lang="en-US" altLang="ru-RU" sz="1800">
                <a:sym typeface="+mn-ea"/>
              </a:rPr>
              <a:t>.</a:t>
            </a:r>
            <a:r>
              <a:rPr lang="ru-RU" altLang="en-US" sz="1800"/>
              <a:t> </a:t>
            </a:r>
            <a:endParaRPr lang="ru-RU" altLang="en-US" sz="1800"/>
          </a:p>
          <a:p>
            <a:pPr marL="0" indent="0">
              <a:buNone/>
            </a:pPr>
            <a:r>
              <a:rPr lang="en-US" altLang="en-US" sz="1800">
                <a:sym typeface="+mn-ea"/>
              </a:rPr>
              <a:t>▰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Чтение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несплошных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текстов</a:t>
            </a:r>
            <a:r>
              <a:rPr lang="en-US" altLang="ru-RU" sz="1800">
                <a:sym typeface="+mn-ea"/>
              </a:rPr>
              <a:t> (</a:t>
            </a:r>
            <a:r>
              <a:rPr lang="en-US" altLang="en-US" sz="1800">
                <a:sym typeface="+mn-ea"/>
              </a:rPr>
              <a:t>таблиц</a:t>
            </a:r>
            <a:r>
              <a:rPr lang="en-US" altLang="ru-RU" sz="1800">
                <a:sym typeface="+mn-ea"/>
              </a:rPr>
              <a:t>,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диаграмм</a:t>
            </a:r>
            <a:r>
              <a:rPr lang="en-US" altLang="ru-RU" sz="1800">
                <a:sym typeface="+mn-ea"/>
              </a:rPr>
              <a:t>) </a:t>
            </a:r>
            <a:r>
              <a:rPr lang="en-US" altLang="en-US" sz="1800">
                <a:sym typeface="+mn-ea"/>
              </a:rPr>
              <a:t>и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понимание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представленной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в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них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информации</a:t>
            </a:r>
            <a:r>
              <a:rPr lang="en-US" altLang="ru-RU" sz="1800">
                <a:sym typeface="+mn-ea"/>
              </a:rPr>
              <a:t>. </a:t>
            </a:r>
            <a:r>
              <a:rPr lang="en-US" altLang="en-US" sz="1800">
                <a:sym typeface="+mn-ea"/>
              </a:rPr>
              <a:t>Тексты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для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чтения</a:t>
            </a:r>
            <a:r>
              <a:rPr lang="en-US" altLang="ru-RU" sz="1800">
                <a:sym typeface="+mn-ea"/>
              </a:rPr>
              <a:t>: </a:t>
            </a:r>
            <a:r>
              <a:rPr lang="en-US" altLang="en-US" sz="1800">
                <a:sym typeface="+mn-ea"/>
              </a:rPr>
              <a:t>диалог</a:t>
            </a:r>
            <a:r>
              <a:rPr lang="en-US" altLang="ru-RU" sz="1800">
                <a:sym typeface="+mn-ea"/>
              </a:rPr>
              <a:t>, </a:t>
            </a:r>
            <a:r>
              <a:rPr lang="en-US" altLang="en-US" sz="1800">
                <a:sym typeface="+mn-ea"/>
              </a:rPr>
              <a:t>рассказ</a:t>
            </a:r>
            <a:r>
              <a:rPr lang="en-US" altLang="ru-RU" sz="1800">
                <a:sym typeface="+mn-ea"/>
              </a:rPr>
              <a:t>,</a:t>
            </a:r>
            <a:r>
              <a:rPr lang="ru-RU" altLang="en-US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сказка</a:t>
            </a:r>
            <a:r>
              <a:rPr lang="en-US" altLang="ru-RU" sz="1800">
                <a:sym typeface="+mn-ea"/>
              </a:rPr>
              <a:t>, </a:t>
            </a:r>
            <a:r>
              <a:rPr lang="en-US" altLang="en-US" sz="1800">
                <a:sym typeface="+mn-ea"/>
              </a:rPr>
              <a:t>электронное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сообщение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личного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характера</a:t>
            </a:r>
            <a:r>
              <a:rPr lang="en-US" altLang="ru-RU" sz="1800">
                <a:sym typeface="+mn-ea"/>
              </a:rPr>
              <a:t>, </a:t>
            </a:r>
            <a:r>
              <a:rPr lang="en-US" altLang="en-US" sz="1800">
                <a:sym typeface="+mn-ea"/>
              </a:rPr>
              <a:t>текст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научно</a:t>
            </a:r>
            <a:r>
              <a:rPr lang="en-US" altLang="ru-RU" sz="1800">
                <a:sym typeface="+mn-ea"/>
              </a:rPr>
              <a:t>-</a:t>
            </a:r>
            <a:r>
              <a:rPr lang="en-US" altLang="en-US" sz="1800">
                <a:sym typeface="+mn-ea"/>
              </a:rPr>
              <a:t>популярного</a:t>
            </a:r>
            <a:r>
              <a:rPr lang="en-US" altLang="ru-RU" sz="1800">
                <a:sym typeface="+mn-ea"/>
              </a:rPr>
              <a:t> </a:t>
            </a:r>
            <a:r>
              <a:rPr lang="en-US" altLang="en-US" sz="1800">
                <a:sym typeface="+mn-ea"/>
              </a:rPr>
              <a:t>характера</a:t>
            </a:r>
            <a:r>
              <a:rPr lang="en-US" altLang="ru-RU" sz="1800">
                <a:sym typeface="+mn-ea"/>
              </a:rPr>
              <a:t>, </a:t>
            </a:r>
            <a:r>
              <a:rPr lang="en-US" altLang="en-US" sz="1800">
                <a:sym typeface="+mn-ea"/>
              </a:rPr>
              <a:t>стихотворение</a:t>
            </a:r>
            <a:r>
              <a:rPr lang="en-US" altLang="ru-RU" sz="1800">
                <a:sym typeface="+mn-ea"/>
              </a:rPr>
              <a:t>.</a:t>
            </a:r>
            <a:endParaRPr lang="en-US" altLang="ru-RU" sz="1800"/>
          </a:p>
          <a:p>
            <a:pPr marL="0" indent="0">
              <a:buNone/>
            </a:pPr>
            <a:endParaRPr lang="ru-RU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>
                <a:sym typeface="+mn-ea"/>
              </a:rPr>
              <a:t>Смысловое</a:t>
            </a:r>
            <a:r>
              <a:rPr lang="en-US" altLang="ru-RU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чтение</a:t>
            </a:r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rPr lang="en-US" altLang="ru-RU">
                <a:sym typeface="+mn-ea"/>
              </a:rPr>
              <a:t>4 </a:t>
            </a:r>
            <a:r>
              <a:rPr lang="en-US" altLang="en-US">
                <a:sym typeface="+mn-ea"/>
              </a:rPr>
              <a:t>класс</a:t>
            </a:r>
            <a:endParaRPr lang="ru-RU" altLang="en-US"/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418455" y="2505710"/>
            <a:ext cx="5838190" cy="3286125"/>
          </a:xfrm>
          <a:prstGeom prst="rect">
            <a:avLst/>
          </a:prstGeom>
        </p:spPr>
      </p:pic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en-US" altLang="ru-RU"/>
              <a:t>7 </a:t>
            </a:r>
            <a:r>
              <a:rPr lang="en-US" altLang="en-US"/>
              <a:t>класс</a:t>
            </a:r>
            <a:endParaRPr lang="en-US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75895" y="2505710"/>
            <a:ext cx="4895850" cy="368427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52120" y="2505075"/>
            <a:ext cx="4897755" cy="3287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/>
              <a:t>Обзор учебников</a:t>
            </a:r>
            <a:endParaRPr lang="ru-RU" altLang="en-US" b="1"/>
          </a:p>
        </p:txBody>
      </p:sp>
      <p:pic>
        <p:nvPicPr>
          <p:cNvPr id="9" name="Замещающее содержимое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14375" y="916940"/>
            <a:ext cx="5106670" cy="5448300"/>
          </a:xfrm>
          <a:prstGeom prst="rect">
            <a:avLst/>
          </a:prstGeom>
        </p:spPr>
      </p:pic>
      <p:pic>
        <p:nvPicPr>
          <p:cNvPr id="10" name="Замещающее содержимое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9540" y="971550"/>
            <a:ext cx="4477385" cy="53930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ym typeface="+mn-ea"/>
              </a:rPr>
              <a:t>Обзор учебников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9925" y="1174750"/>
            <a:ext cx="4573905" cy="495236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2395" y="1174750"/>
            <a:ext cx="438531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ym typeface="+mn-ea"/>
              </a:rPr>
              <a:t>Обзор учебников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78865" y="1191895"/>
            <a:ext cx="4291965" cy="4935220"/>
          </a:xfrm>
          <a:prstGeom prst="rect">
            <a:avLst/>
          </a:prstGeom>
        </p:spPr>
      </p:pic>
      <p:sp>
        <p:nvSpPr>
          <p:cNvPr id="7" name="Замещающее содержимое 6"/>
          <p:cNvSpPr/>
          <p:nvPr>
            <p:ph sz="half" idx="2"/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</p:txBody>
      </p:sp>
      <p:pic>
        <p:nvPicPr>
          <p:cNvPr id="8" name="Замещающее содержимо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15" y="1174750"/>
            <a:ext cx="5094605" cy="4952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ym typeface="+mn-ea"/>
              </a:rPr>
              <a:t>Обзор учебников</a:t>
            </a:r>
            <a:endParaRPr lang="ru-RU" altLang="en-US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38875" y="1379855"/>
            <a:ext cx="4320540" cy="502475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5" y="1270635"/>
            <a:ext cx="3870325" cy="493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Замещающее содержимое 6"/>
          <p:cNvSpPr/>
          <p:nvPr>
            <p:ph sz="half" idx="1"/>
          </p:nvPr>
        </p:nvSpPr>
        <p:spPr/>
        <p:txBody>
          <a:bodyPr/>
          <a:p>
            <a:pPr lvl="3"/>
            <a:endParaRPr lang="ru-RU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/>
              <a:t>ГВЭ</a:t>
            </a:r>
            <a:endParaRPr lang="ru-RU" altLang="en-US" b="1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254125"/>
            <a:ext cx="6229350" cy="530987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045" y="1254125"/>
            <a:ext cx="5742940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>
                <a:sym typeface="+mn-ea"/>
              </a:rPr>
              <a:t>ГВЭ</a:t>
            </a:r>
            <a:endParaRPr lang="ru-RU" altLang="en-US"/>
          </a:p>
        </p:txBody>
      </p:sp>
      <p:pic>
        <p:nvPicPr>
          <p:cNvPr id="10" name="Замещающее содержимое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76555" y="1174115"/>
            <a:ext cx="5720080" cy="4665980"/>
          </a:xfrm>
          <a:prstGeom prst="rect">
            <a:avLst/>
          </a:prstGeom>
        </p:spPr>
      </p:pic>
      <p:pic>
        <p:nvPicPr>
          <p:cNvPr id="11" name="Замещающее содержимое 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865" y="1174115"/>
            <a:ext cx="5556250" cy="4665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/>
              <a:t>Основные</a:t>
            </a:r>
            <a:r>
              <a:rPr lang="en-US" altLang="ru-RU" b="1"/>
              <a:t> </a:t>
            </a:r>
            <a:r>
              <a:rPr lang="en-US" altLang="en-US" b="1"/>
              <a:t>подходы</a:t>
            </a:r>
            <a:endParaRPr lang="en-US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altLang="en-US" sz="1900"/>
              <a:t>В</a:t>
            </a:r>
            <a:r>
              <a:rPr lang="en-US" altLang="ru-RU" sz="1900"/>
              <a:t> </a:t>
            </a:r>
            <a:r>
              <a:rPr lang="en-US" altLang="en-US" sz="1900"/>
              <a:t>соответствии</a:t>
            </a:r>
            <a:r>
              <a:rPr lang="en-US" altLang="ru-RU" sz="1900"/>
              <a:t> </a:t>
            </a:r>
            <a:r>
              <a:rPr lang="en-US" altLang="en-US" sz="1900"/>
              <a:t>с</a:t>
            </a:r>
            <a:r>
              <a:rPr lang="en-US" altLang="ru-RU" sz="1900"/>
              <a:t> </a:t>
            </a:r>
            <a:r>
              <a:rPr lang="en-US" altLang="en-US" sz="1900"/>
              <a:t>личностно</a:t>
            </a:r>
            <a:r>
              <a:rPr lang="ru-RU" altLang="en-US" sz="1900"/>
              <a:t> </a:t>
            </a:r>
            <a:r>
              <a:rPr lang="en-US" altLang="en-US" sz="1900"/>
              <a:t>ориентированной</a:t>
            </a:r>
            <a:r>
              <a:rPr lang="en-US" altLang="ru-RU" sz="1900"/>
              <a:t> </a:t>
            </a:r>
            <a:r>
              <a:rPr lang="en-US" altLang="en-US" sz="1900"/>
              <a:t>парадигмой</a:t>
            </a:r>
            <a:r>
              <a:rPr lang="ru-RU" altLang="en-US" sz="1900"/>
              <a:t> </a:t>
            </a:r>
            <a:r>
              <a:rPr lang="en-US" altLang="en-US" sz="1900"/>
              <a:t>образования</a:t>
            </a:r>
            <a:r>
              <a:rPr lang="en-US" altLang="ru-RU" sz="1900"/>
              <a:t> </a:t>
            </a:r>
            <a:r>
              <a:rPr lang="en-US" altLang="en-US" sz="1900"/>
              <a:t>основными</a:t>
            </a:r>
            <a:endParaRPr lang="en-US" altLang="en-US" sz="1900"/>
          </a:p>
          <a:p>
            <a:pPr marL="0" indent="0">
              <a:buNone/>
            </a:pPr>
            <a:r>
              <a:rPr lang="en-US" altLang="en-US" sz="1900"/>
              <a:t>подходами</a:t>
            </a:r>
            <a:r>
              <a:rPr lang="en-US" altLang="ru-RU" sz="1900"/>
              <a:t> </a:t>
            </a:r>
            <a:r>
              <a:rPr lang="en-US" altLang="en-US" sz="1900"/>
              <a:t>к</a:t>
            </a:r>
            <a:r>
              <a:rPr lang="en-US" altLang="ru-RU" sz="1900"/>
              <a:t> </a:t>
            </a:r>
            <a:r>
              <a:rPr lang="en-US" altLang="en-US" sz="1900"/>
              <a:t>обучению</a:t>
            </a:r>
            <a:r>
              <a:rPr lang="ru-RU" altLang="en-US" sz="1900"/>
              <a:t> </a:t>
            </a:r>
            <a:r>
              <a:rPr lang="en-US" altLang="en-US" sz="1900"/>
              <a:t>иностранным</a:t>
            </a:r>
            <a:r>
              <a:rPr lang="en-US" altLang="ru-RU" sz="1900"/>
              <a:t> </a:t>
            </a:r>
            <a:r>
              <a:rPr lang="en-US" altLang="en-US" sz="1900"/>
              <a:t>языкам</a:t>
            </a:r>
            <a:r>
              <a:rPr lang="en-US" altLang="ru-RU" sz="1900"/>
              <a:t> </a:t>
            </a:r>
            <a:r>
              <a:rPr lang="en-US" altLang="en-US" sz="1900"/>
              <a:t>признаются</a:t>
            </a:r>
            <a:endParaRPr lang="en-US" altLang="en-US" sz="1900"/>
          </a:p>
          <a:p>
            <a:r>
              <a:rPr lang="en-US" altLang="en-US" sz="1900"/>
              <a:t>компетентностный</a:t>
            </a:r>
            <a:r>
              <a:rPr lang="en-US" altLang="ru-RU" sz="1900"/>
              <a:t>,</a:t>
            </a:r>
            <a:endParaRPr lang="en-US" altLang="ru-RU" sz="1900"/>
          </a:p>
          <a:p>
            <a:r>
              <a:rPr lang="en-US" altLang="en-US" sz="1900"/>
              <a:t>системно</a:t>
            </a:r>
            <a:r>
              <a:rPr lang="en-US" altLang="ru-RU" sz="1900"/>
              <a:t>-</a:t>
            </a:r>
            <a:r>
              <a:rPr lang="en-US" altLang="en-US" sz="1900"/>
              <a:t>деятельностный</a:t>
            </a:r>
            <a:r>
              <a:rPr lang="en-US" altLang="ru-RU" sz="1900"/>
              <a:t>,</a:t>
            </a:r>
            <a:endParaRPr lang="en-US" altLang="ru-RU" sz="1900"/>
          </a:p>
          <a:p>
            <a:r>
              <a:rPr lang="en-US" altLang="en-US" sz="1900"/>
              <a:t>межкультурный</a:t>
            </a:r>
            <a:r>
              <a:rPr lang="en-US" altLang="ru-RU" sz="1900"/>
              <a:t> </a:t>
            </a:r>
            <a:r>
              <a:rPr lang="en-US" altLang="en-US" sz="1900"/>
              <a:t>и</a:t>
            </a:r>
            <a:endParaRPr lang="en-US" altLang="en-US" sz="1900"/>
          </a:p>
          <a:p>
            <a:r>
              <a:rPr lang="en-US" altLang="en-US" sz="1900"/>
              <a:t>коммуникативно</a:t>
            </a:r>
            <a:r>
              <a:rPr lang="en-US" altLang="ru-RU" sz="1900"/>
              <a:t>-</a:t>
            </a:r>
            <a:r>
              <a:rPr lang="en-US" altLang="en-US" sz="1900"/>
              <a:t>когнитивный</a:t>
            </a:r>
            <a:r>
              <a:rPr lang="en-US" altLang="ru-RU" sz="1900"/>
              <a:t>.</a:t>
            </a:r>
            <a:endParaRPr lang="en-US" altLang="ru-RU" sz="190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981700" y="1290320"/>
            <a:ext cx="5918200" cy="48869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900"/>
              <a:t>Совокупность</a:t>
            </a:r>
            <a:r>
              <a:rPr lang="en-US" altLang="ru-RU" sz="1900"/>
              <a:t> </a:t>
            </a:r>
            <a:r>
              <a:rPr lang="en-US" altLang="en-US" sz="1900"/>
              <a:t>перечисленных</a:t>
            </a:r>
            <a:r>
              <a:rPr lang="ru-RU" altLang="en-US" sz="1900"/>
              <a:t> </a:t>
            </a:r>
            <a:r>
              <a:rPr lang="en-US" altLang="en-US" sz="1900"/>
              <a:t>подходов</a:t>
            </a:r>
            <a:r>
              <a:rPr lang="en-US" altLang="ru-RU" sz="1900"/>
              <a:t> </a:t>
            </a:r>
            <a:r>
              <a:rPr lang="en-US" altLang="en-US" sz="1900"/>
              <a:t>предполагает</a:t>
            </a:r>
            <a:r>
              <a:rPr lang="ru-RU" altLang="en-US" sz="1900"/>
              <a:t> </a:t>
            </a:r>
            <a:r>
              <a:rPr lang="en-US" altLang="en-US" sz="1900"/>
              <a:t>возможность</a:t>
            </a:r>
            <a:r>
              <a:rPr lang="en-US" altLang="ru-RU" sz="1900"/>
              <a:t> </a:t>
            </a:r>
            <a:r>
              <a:rPr lang="en-US" altLang="en-US" sz="1900"/>
              <a:t>реализовать</a:t>
            </a:r>
            <a:endParaRPr lang="en-US" altLang="en-US" sz="1900"/>
          </a:p>
          <a:p>
            <a:pPr marL="0" indent="0">
              <a:buNone/>
            </a:pPr>
            <a:r>
              <a:rPr lang="en-US" altLang="en-US" sz="1900"/>
              <a:t>поставленные</a:t>
            </a:r>
            <a:r>
              <a:rPr lang="en-US" altLang="ru-RU" sz="1900"/>
              <a:t> </a:t>
            </a:r>
            <a:r>
              <a:rPr lang="en-US" altLang="en-US" sz="1900"/>
              <a:t>цели</a:t>
            </a:r>
            <a:r>
              <a:rPr lang="en-US" altLang="ru-RU" sz="1900"/>
              <a:t>, </a:t>
            </a:r>
            <a:r>
              <a:rPr lang="en-US" altLang="en-US" sz="1900"/>
              <a:t>добиться</a:t>
            </a:r>
            <a:r>
              <a:rPr lang="ru-RU" altLang="en-US" sz="1900"/>
              <a:t> </a:t>
            </a:r>
            <a:r>
              <a:rPr lang="en-US" altLang="en-US" sz="1900"/>
              <a:t>достижения</a:t>
            </a:r>
            <a:r>
              <a:rPr lang="en-US" altLang="ru-RU" sz="1900"/>
              <a:t> </a:t>
            </a:r>
            <a:r>
              <a:rPr lang="en-US" altLang="en-US" sz="1900"/>
              <a:t>планируемых</a:t>
            </a:r>
            <a:r>
              <a:rPr lang="en-US" altLang="ru-RU" sz="1900"/>
              <a:t> </a:t>
            </a:r>
            <a:r>
              <a:rPr lang="en-US" altLang="en-US" sz="1900"/>
              <a:t>результатов</a:t>
            </a:r>
            <a:r>
              <a:rPr lang="ru-RU" altLang="en-US" sz="1900"/>
              <a:t> </a:t>
            </a:r>
            <a:r>
              <a:rPr lang="en-US" altLang="en-US" sz="1900"/>
              <a:t>в</a:t>
            </a:r>
            <a:r>
              <a:rPr lang="en-US" altLang="ru-RU" sz="1900"/>
              <a:t> </a:t>
            </a:r>
            <a:r>
              <a:rPr lang="en-US" altLang="en-US" sz="1900"/>
              <a:t>рамках</a:t>
            </a:r>
            <a:r>
              <a:rPr lang="en-US" altLang="ru-RU" sz="1900"/>
              <a:t> </a:t>
            </a:r>
            <a:r>
              <a:rPr lang="en-US" altLang="en-US" sz="1900"/>
              <a:t>содержания</a:t>
            </a:r>
            <a:r>
              <a:rPr lang="en-US" altLang="ru-RU" sz="1900"/>
              <a:t>, </a:t>
            </a:r>
            <a:r>
              <a:rPr lang="en-US" altLang="en-US" sz="1900"/>
              <a:t>отобранного</a:t>
            </a:r>
            <a:r>
              <a:rPr lang="ru-RU" altLang="en-US" sz="1900"/>
              <a:t> </a:t>
            </a:r>
            <a:r>
              <a:rPr lang="en-US" altLang="en-US" sz="1900"/>
              <a:t>для</a:t>
            </a:r>
            <a:r>
              <a:rPr lang="en-US" altLang="ru-RU" sz="1900"/>
              <a:t> </a:t>
            </a:r>
            <a:r>
              <a:rPr lang="en-US" altLang="en-US" sz="1900"/>
              <a:t>основной</a:t>
            </a:r>
            <a:r>
              <a:rPr lang="en-US" altLang="ru-RU" sz="1900"/>
              <a:t> </a:t>
            </a:r>
            <a:r>
              <a:rPr lang="en-US" altLang="en-US" sz="1900"/>
              <a:t>школы</a:t>
            </a:r>
            <a:r>
              <a:rPr lang="en-US" altLang="ru-RU" sz="1900"/>
              <a:t>, </a:t>
            </a:r>
            <a:r>
              <a:rPr lang="en-US" altLang="en-US" sz="1900"/>
              <a:t>использования</a:t>
            </a:r>
            <a:r>
              <a:rPr lang="ru-RU" altLang="en-US" sz="1900"/>
              <a:t> </a:t>
            </a:r>
            <a:r>
              <a:rPr lang="en-US" altLang="en-US" sz="1900"/>
              <a:t>новых</a:t>
            </a:r>
            <a:r>
              <a:rPr lang="en-US" altLang="ru-RU" sz="1900"/>
              <a:t> </a:t>
            </a:r>
            <a:r>
              <a:rPr lang="en-US" altLang="en-US" sz="1900"/>
              <a:t>педагогических</a:t>
            </a:r>
            <a:r>
              <a:rPr lang="en-US" altLang="ru-RU" sz="1900"/>
              <a:t> </a:t>
            </a:r>
            <a:r>
              <a:rPr lang="en-US" altLang="en-US" sz="1900"/>
              <a:t>технологий</a:t>
            </a:r>
            <a:r>
              <a:rPr lang="ru-RU" altLang="en-US" sz="1900"/>
              <a:t> </a:t>
            </a:r>
            <a:r>
              <a:rPr lang="en-US" altLang="ru-RU" sz="1900"/>
              <a:t>(</a:t>
            </a:r>
            <a:r>
              <a:rPr lang="en-US" altLang="en-US" sz="1900"/>
              <a:t>дифференциация</a:t>
            </a:r>
            <a:r>
              <a:rPr lang="en-US" altLang="ru-RU" sz="1900"/>
              <a:t>, </a:t>
            </a:r>
            <a:r>
              <a:rPr lang="en-US" altLang="en-US" sz="1900"/>
              <a:t>индивидуализация</a:t>
            </a:r>
            <a:r>
              <a:rPr lang="en-US" altLang="ru-RU" sz="1900"/>
              <a:t>, </a:t>
            </a:r>
            <a:r>
              <a:rPr lang="en-US" altLang="en-US" sz="1900"/>
              <a:t>проектная</a:t>
            </a:r>
            <a:r>
              <a:rPr lang="ru-RU" altLang="en-US" sz="1900"/>
              <a:t> </a:t>
            </a:r>
            <a:r>
              <a:rPr lang="en-US" altLang="en-US" sz="1900"/>
              <a:t>деятельность</a:t>
            </a:r>
            <a:r>
              <a:rPr lang="en-US" altLang="ru-RU" sz="1900"/>
              <a:t> </a:t>
            </a:r>
            <a:r>
              <a:rPr lang="en-US" altLang="en-US" sz="1900"/>
              <a:t>и</a:t>
            </a:r>
            <a:r>
              <a:rPr lang="en-US" altLang="ru-RU" sz="1900"/>
              <a:t> </a:t>
            </a:r>
            <a:r>
              <a:rPr lang="en-US" altLang="en-US" sz="1900"/>
              <a:t>др</a:t>
            </a:r>
            <a:r>
              <a:rPr lang="en-US" altLang="ru-RU" sz="1900"/>
              <a:t>.) </a:t>
            </a:r>
            <a:r>
              <a:rPr lang="en-US" altLang="en-US" sz="1900"/>
              <a:t>и</a:t>
            </a:r>
            <a:r>
              <a:rPr lang="en-US" altLang="ru-RU" sz="1900"/>
              <a:t> </a:t>
            </a:r>
            <a:r>
              <a:rPr lang="en-US" altLang="en-US" sz="1900"/>
              <a:t>использования</a:t>
            </a:r>
            <a:r>
              <a:rPr lang="ru-RU" altLang="en-US" sz="1900"/>
              <a:t> </a:t>
            </a:r>
            <a:r>
              <a:rPr lang="en-US" altLang="en-US" sz="1900"/>
              <a:t>современных</a:t>
            </a:r>
            <a:r>
              <a:rPr lang="en-US" altLang="ru-RU" sz="1900"/>
              <a:t> </a:t>
            </a:r>
            <a:r>
              <a:rPr lang="en-US" altLang="en-US" sz="1900"/>
              <a:t>средств</a:t>
            </a:r>
            <a:r>
              <a:rPr lang="en-US" altLang="ru-RU" sz="1900"/>
              <a:t> </a:t>
            </a:r>
            <a:r>
              <a:rPr lang="en-US" altLang="en-US" sz="1900"/>
              <a:t>обучения</a:t>
            </a:r>
            <a:r>
              <a:rPr lang="en-US" altLang="ru-RU" sz="1900"/>
              <a:t>.</a:t>
            </a:r>
            <a:endParaRPr lang="en-US" altLang="ru-RU"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altLang="en-US"/>
            </a:br>
            <a:r>
              <a:rPr lang="en-US" altLang="en-US" b="1"/>
              <a:t>Согласно</a:t>
            </a:r>
            <a:r>
              <a:rPr lang="en-US" altLang="ru-RU" b="1"/>
              <a:t> </a:t>
            </a:r>
            <a:r>
              <a:rPr lang="en-US" altLang="en-US" b="1"/>
              <a:t>ФГОС</a:t>
            </a:r>
            <a:r>
              <a:rPr lang="en-US" altLang="ru-RU" b="1"/>
              <a:t>, </a:t>
            </a:r>
            <a:r>
              <a:rPr lang="en-US" altLang="en-US" b="1"/>
              <a:t>в</a:t>
            </a:r>
            <a:r>
              <a:rPr lang="en-US" altLang="ru-RU" b="1"/>
              <a:t> </a:t>
            </a:r>
            <a:r>
              <a:rPr lang="en-US" altLang="en-US" b="1"/>
              <a:t>процессе</a:t>
            </a:r>
            <a:r>
              <a:rPr lang="en-US" altLang="ru-RU" b="1"/>
              <a:t> </a:t>
            </a:r>
            <a:r>
              <a:rPr lang="en-US" altLang="en-US" b="1"/>
              <a:t>преподавания</a:t>
            </a:r>
            <a:r>
              <a:rPr lang="en-US" altLang="ru-RU" b="1"/>
              <a:t> </a:t>
            </a:r>
            <a:r>
              <a:rPr lang="en-US" altLang="en-US" b="1"/>
              <a:t>иностранного</a:t>
            </a:r>
            <a:r>
              <a:rPr lang="en-US" altLang="ru-RU" b="1"/>
              <a:t> </a:t>
            </a:r>
            <a:r>
              <a:rPr lang="en-US" altLang="en-US" b="1"/>
              <a:t>языка</a:t>
            </a:r>
            <a:r>
              <a:rPr lang="en-US" altLang="ru-RU" b="1"/>
              <a:t> </a:t>
            </a:r>
            <a:r>
              <a:rPr lang="en-US" altLang="en-US" b="1"/>
              <a:t>формируются</a:t>
            </a:r>
            <a:r>
              <a:rPr lang="en-US" altLang="ru-RU" b="1"/>
              <a:t> </a:t>
            </a:r>
            <a:r>
              <a:rPr lang="en-US" altLang="en-US" b="1"/>
              <a:t>четыре</a:t>
            </a:r>
            <a:r>
              <a:rPr lang="en-US" altLang="ru-RU" b="1"/>
              <a:t> </a:t>
            </a:r>
            <a:r>
              <a:rPr lang="en-US" altLang="en-US" b="1"/>
              <a:t>вида</a:t>
            </a:r>
            <a:r>
              <a:rPr lang="en-US" altLang="ru-RU" b="1"/>
              <a:t> </a:t>
            </a:r>
            <a:r>
              <a:rPr lang="en-US" altLang="en-US" b="1"/>
              <a:t>универсальных</a:t>
            </a:r>
            <a:r>
              <a:rPr lang="en-US" altLang="ru-RU" b="1"/>
              <a:t> </a:t>
            </a:r>
            <a:r>
              <a:rPr lang="en-US" altLang="en-US" b="1"/>
              <a:t>учебных</a:t>
            </a:r>
            <a:r>
              <a:rPr lang="en-US" altLang="ru-RU" b="1"/>
              <a:t> </a:t>
            </a:r>
            <a:r>
              <a:rPr lang="en-US" altLang="en-US" b="1"/>
              <a:t>действий</a:t>
            </a:r>
            <a:r>
              <a:rPr lang="en-US" altLang="ru-RU" b="1"/>
              <a:t> (</a:t>
            </a:r>
            <a:r>
              <a:rPr lang="en-US" altLang="en-US" b="1"/>
              <a:t>УУД</a:t>
            </a:r>
            <a:r>
              <a:rPr lang="en-US" altLang="ru-RU" b="1"/>
              <a:t>):</a:t>
            </a:r>
            <a:endParaRPr lang="en-US" altLang="ru-RU" b="1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609600" y="1662430"/>
            <a:ext cx="5384800" cy="4465320"/>
          </a:xfrm>
        </p:spPr>
        <p:txBody>
          <a:bodyPr>
            <a:noAutofit/>
          </a:bodyPr>
          <a:p>
            <a:pPr marL="0" indent="0">
              <a:buNone/>
            </a:pPr>
            <a:r>
              <a:rPr altLang="en-US" sz="1700">
                <a:sym typeface="+mn-ea"/>
              </a:rPr>
              <a:t>▰</a:t>
            </a:r>
            <a:r>
              <a:rPr altLang="ru-RU" sz="1700">
                <a:sym typeface="+mn-ea"/>
              </a:rPr>
              <a:t> </a:t>
            </a:r>
            <a:r>
              <a:rPr lang="en-US" altLang="en-US" sz="1700" b="1"/>
              <a:t>Личностные</a:t>
            </a:r>
            <a:r>
              <a:rPr lang="en-US" altLang="ru-RU" sz="1700" b="1"/>
              <a:t>. </a:t>
            </a:r>
            <a:endParaRPr lang="en-US" altLang="ru-RU" sz="1700" b="1"/>
          </a:p>
          <a:p>
            <a:pPr>
              <a:lnSpc>
                <a:spcPct val="100000"/>
              </a:lnSpc>
            </a:pPr>
            <a:endParaRPr lang="en-US" altLang="en-US" sz="1700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700"/>
              <a:t>Предполагают</a:t>
            </a:r>
            <a:r>
              <a:rPr lang="en-US" altLang="ru-RU" sz="1700"/>
              <a:t> </a:t>
            </a:r>
            <a:r>
              <a:rPr lang="en-US" altLang="en-US" sz="1700"/>
              <a:t>осмысление</a:t>
            </a:r>
            <a:r>
              <a:rPr lang="en-US" altLang="ru-RU" sz="1700"/>
              <a:t>, </a:t>
            </a:r>
            <a:r>
              <a:rPr lang="en-US" altLang="en-US" sz="1700"/>
              <a:t>осознание</a:t>
            </a:r>
            <a:r>
              <a:rPr lang="en-US" altLang="ru-RU" sz="1700"/>
              <a:t>, </a:t>
            </a:r>
            <a:r>
              <a:rPr lang="en-US" altLang="en-US" sz="1700"/>
              <a:t>принятие</a:t>
            </a:r>
            <a:r>
              <a:rPr lang="en-US" altLang="ru-RU" sz="1700"/>
              <a:t> </a:t>
            </a:r>
            <a:r>
              <a:rPr lang="en-US" altLang="en-US" sz="1700"/>
              <a:t>жизненных</a:t>
            </a:r>
            <a:r>
              <a:rPr lang="en-US" altLang="ru-RU" sz="1700"/>
              <a:t> </a:t>
            </a:r>
            <a:r>
              <a:rPr lang="en-US" altLang="en-US" sz="1700"/>
              <a:t>ценностей</a:t>
            </a:r>
            <a:r>
              <a:rPr lang="en-US" altLang="ru-RU" sz="1700"/>
              <a:t>. </a:t>
            </a:r>
            <a:r>
              <a:rPr lang="en-US" altLang="en-US" sz="1700"/>
              <a:t>Примеры</a:t>
            </a:r>
            <a:r>
              <a:rPr lang="en-US" altLang="ru-RU" sz="1700"/>
              <a:t> </a:t>
            </a:r>
            <a:r>
              <a:rPr lang="en-US" altLang="en-US" sz="1700"/>
              <a:t>заданий</a:t>
            </a:r>
            <a:r>
              <a:rPr lang="en-US" altLang="ru-RU" sz="1700"/>
              <a:t> </a:t>
            </a:r>
            <a:r>
              <a:rPr lang="en-US" altLang="en-US" sz="1700"/>
              <a:t>для</a:t>
            </a:r>
            <a:r>
              <a:rPr lang="en-US" altLang="ru-RU" sz="1700"/>
              <a:t> </a:t>
            </a:r>
            <a:r>
              <a:rPr lang="en-US" altLang="en-US" sz="1700"/>
              <a:t>формирования</a:t>
            </a:r>
            <a:r>
              <a:rPr lang="en-US" altLang="ru-RU" sz="1700"/>
              <a:t> </a:t>
            </a:r>
            <a:r>
              <a:rPr lang="en-US" altLang="en-US" sz="1700"/>
              <a:t>личностных</a:t>
            </a:r>
            <a:r>
              <a:rPr lang="en-US" altLang="ru-RU" sz="1700"/>
              <a:t> </a:t>
            </a:r>
            <a:r>
              <a:rPr lang="en-US" altLang="en-US" sz="1700"/>
              <a:t>УУД</a:t>
            </a:r>
            <a:r>
              <a:rPr lang="en-US" altLang="ru-RU" sz="1700"/>
              <a:t> </a:t>
            </a:r>
            <a:r>
              <a:rPr lang="en-US" altLang="en-US" sz="1700"/>
              <a:t>на</a:t>
            </a:r>
            <a:r>
              <a:rPr lang="en-US" altLang="ru-RU" sz="1700"/>
              <a:t> </a:t>
            </a:r>
            <a:r>
              <a:rPr lang="en-US" altLang="en-US" sz="1700"/>
              <a:t>уроках</a:t>
            </a:r>
            <a:r>
              <a:rPr lang="en-US" altLang="ru-RU" sz="1700"/>
              <a:t> </a:t>
            </a:r>
            <a:r>
              <a:rPr lang="en-US" altLang="en-US" sz="1700"/>
              <a:t>иностранного</a:t>
            </a:r>
            <a:r>
              <a:rPr lang="en-US" altLang="ru-RU" sz="1700"/>
              <a:t> </a:t>
            </a:r>
            <a:r>
              <a:rPr lang="en-US" altLang="en-US" sz="1700"/>
              <a:t>языка</a:t>
            </a:r>
            <a:r>
              <a:rPr lang="en-US" altLang="ru-RU" sz="1700"/>
              <a:t>: </a:t>
            </a:r>
            <a:r>
              <a:rPr lang="en-US" altLang="en-US" sz="1700"/>
              <a:t>умение</a:t>
            </a:r>
            <a:r>
              <a:rPr lang="en-US" altLang="ru-RU" sz="1700"/>
              <a:t> </a:t>
            </a:r>
            <a:r>
              <a:rPr lang="en-US" altLang="en-US" sz="1700"/>
              <a:t>подписать</a:t>
            </a:r>
            <a:r>
              <a:rPr lang="en-US" altLang="ru-RU" sz="1700"/>
              <a:t> </a:t>
            </a:r>
            <a:r>
              <a:rPr lang="en-US" altLang="en-US" sz="1700"/>
              <a:t>открытку</a:t>
            </a:r>
            <a:r>
              <a:rPr lang="en-US" altLang="ru-RU" sz="1700"/>
              <a:t>, </a:t>
            </a:r>
            <a:r>
              <a:rPr lang="en-US" altLang="en-US" sz="1700"/>
              <a:t>написать</a:t>
            </a:r>
            <a:r>
              <a:rPr lang="en-US" altLang="ru-RU" sz="1700"/>
              <a:t> </a:t>
            </a:r>
            <a:r>
              <a:rPr lang="en-US" altLang="en-US" sz="1700"/>
              <a:t>отзыв</a:t>
            </a:r>
            <a:r>
              <a:rPr lang="en-US" altLang="ru-RU" sz="1700"/>
              <a:t>, </a:t>
            </a:r>
            <a:r>
              <a:rPr lang="en-US" altLang="en-US" sz="1700"/>
              <a:t>рассказать</a:t>
            </a:r>
            <a:r>
              <a:rPr lang="en-US" altLang="ru-RU" sz="1700"/>
              <a:t> </a:t>
            </a:r>
            <a:r>
              <a:rPr lang="en-US" altLang="en-US" sz="1700"/>
              <a:t>о</a:t>
            </a:r>
            <a:r>
              <a:rPr lang="en-US" altLang="ru-RU" sz="1700"/>
              <a:t> </a:t>
            </a:r>
            <a:r>
              <a:rPr lang="en-US" altLang="en-US" sz="1700"/>
              <a:t>себе</a:t>
            </a:r>
            <a:r>
              <a:rPr lang="en-US" altLang="ru-RU" sz="1700"/>
              <a:t>. </a:t>
            </a:r>
            <a:endParaRPr lang="en-US" altLang="ru-RU" sz="1700"/>
          </a:p>
          <a:p>
            <a:pPr marL="0" indent="0">
              <a:buNone/>
            </a:pPr>
            <a:r>
              <a:rPr altLang="en-US" sz="1700">
                <a:sym typeface="+mn-ea"/>
              </a:rPr>
              <a:t>▰</a:t>
            </a:r>
            <a:r>
              <a:rPr altLang="ru-RU" sz="1700">
                <a:sym typeface="+mn-ea"/>
              </a:rPr>
              <a:t> </a:t>
            </a:r>
            <a:r>
              <a:rPr lang="en-US" altLang="en-US" sz="1700" b="1"/>
              <a:t>Регулятивные</a:t>
            </a:r>
            <a:r>
              <a:rPr lang="en-US" altLang="ru-RU" sz="1700" b="1"/>
              <a:t>. </a:t>
            </a:r>
            <a:endParaRPr lang="en-US" altLang="ru-RU" sz="1700" b="1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700"/>
              <a:t>Предполагают</a:t>
            </a:r>
            <a:r>
              <a:rPr lang="en-US" altLang="ru-RU" sz="1700"/>
              <a:t> </a:t>
            </a:r>
            <a:r>
              <a:rPr lang="en-US" altLang="en-US" sz="1700"/>
              <a:t>целеполагание</a:t>
            </a:r>
            <a:r>
              <a:rPr lang="en-US" altLang="ru-RU" sz="1700"/>
              <a:t>, </a:t>
            </a:r>
            <a:r>
              <a:rPr lang="en-US" altLang="en-US" sz="1700"/>
              <a:t>коррекцию</a:t>
            </a:r>
            <a:r>
              <a:rPr lang="en-US" altLang="ru-RU" sz="1700"/>
              <a:t>, </a:t>
            </a:r>
            <a:r>
              <a:rPr lang="en-US" altLang="en-US" sz="1700"/>
              <a:t>контроль</a:t>
            </a:r>
            <a:r>
              <a:rPr lang="en-US" altLang="ru-RU" sz="1700"/>
              <a:t>, </a:t>
            </a:r>
            <a:r>
              <a:rPr lang="en-US" altLang="en-US" sz="1700"/>
              <a:t>оценку</a:t>
            </a:r>
            <a:r>
              <a:rPr lang="en-US" altLang="ru-RU" sz="1700"/>
              <a:t>, </a:t>
            </a:r>
            <a:r>
              <a:rPr lang="en-US" altLang="en-US" sz="1700"/>
              <a:t>саморегуляцию</a:t>
            </a:r>
            <a:r>
              <a:rPr lang="en-US" altLang="ru-RU" sz="1700"/>
              <a:t>, </a:t>
            </a:r>
            <a:r>
              <a:rPr lang="en-US" altLang="en-US" sz="1700"/>
              <a:t>прогнозирование</a:t>
            </a:r>
            <a:r>
              <a:rPr lang="en-US" altLang="ru-RU" sz="1700"/>
              <a:t>, </a:t>
            </a:r>
            <a:r>
              <a:rPr lang="en-US" altLang="en-US" sz="1700"/>
              <a:t>планирование</a:t>
            </a:r>
            <a:r>
              <a:rPr lang="en-US" altLang="ru-RU" sz="1700"/>
              <a:t>. </a:t>
            </a:r>
            <a:r>
              <a:rPr lang="en-US" altLang="en-US" sz="1700"/>
              <a:t>Примеры</a:t>
            </a:r>
            <a:r>
              <a:rPr lang="en-US" altLang="ru-RU" sz="1700"/>
              <a:t> </a:t>
            </a:r>
            <a:r>
              <a:rPr lang="en-US" altLang="en-US" sz="1700"/>
              <a:t>заданий</a:t>
            </a:r>
            <a:r>
              <a:rPr lang="en-US" altLang="ru-RU" sz="1700"/>
              <a:t> </a:t>
            </a:r>
            <a:r>
              <a:rPr lang="en-US" altLang="en-US" sz="1700"/>
              <a:t>для</a:t>
            </a:r>
            <a:r>
              <a:rPr lang="en-US" altLang="ru-RU" sz="1700"/>
              <a:t> </a:t>
            </a:r>
            <a:r>
              <a:rPr lang="en-US" altLang="en-US" sz="1700"/>
              <a:t>формирования</a:t>
            </a:r>
            <a:r>
              <a:rPr lang="en-US" altLang="ru-RU" sz="1700"/>
              <a:t> </a:t>
            </a:r>
            <a:r>
              <a:rPr lang="en-US" altLang="en-US" sz="1700"/>
              <a:t>регулятивных</a:t>
            </a:r>
            <a:r>
              <a:rPr lang="en-US" altLang="ru-RU" sz="1700"/>
              <a:t> </a:t>
            </a:r>
            <a:r>
              <a:rPr lang="en-US" altLang="en-US" sz="1700"/>
              <a:t>УУД</a:t>
            </a:r>
            <a:r>
              <a:rPr lang="en-US" altLang="ru-RU" sz="1700"/>
              <a:t>: </a:t>
            </a:r>
            <a:r>
              <a:rPr lang="en-US" altLang="en-US" sz="1700"/>
              <a:t>инсценировка</a:t>
            </a:r>
            <a:r>
              <a:rPr lang="en-US" altLang="ru-RU" sz="1700"/>
              <a:t> </a:t>
            </a:r>
            <a:r>
              <a:rPr lang="en-US" altLang="en-US" sz="1700"/>
              <a:t>сказки</a:t>
            </a:r>
            <a:r>
              <a:rPr lang="en-US" altLang="ru-RU" sz="1700"/>
              <a:t>, </a:t>
            </a:r>
            <a:r>
              <a:rPr lang="en-US" altLang="en-US" sz="1700"/>
              <a:t>составление</a:t>
            </a:r>
            <a:r>
              <a:rPr lang="en-US" altLang="ru-RU" sz="1700"/>
              <a:t> </a:t>
            </a:r>
            <a:r>
              <a:rPr lang="en-US" altLang="en-US" sz="1700"/>
              <a:t>диалога</a:t>
            </a:r>
            <a:r>
              <a:rPr lang="en-US" altLang="ru-RU" sz="1700"/>
              <a:t>, </a:t>
            </a:r>
            <a:r>
              <a:rPr lang="en-US" altLang="en-US" sz="1700"/>
              <a:t>рассказа</a:t>
            </a:r>
            <a:r>
              <a:rPr lang="en-US" altLang="ru-RU" sz="1700"/>
              <a:t> </a:t>
            </a:r>
            <a:r>
              <a:rPr lang="en-US" altLang="en-US" sz="1700"/>
              <a:t>по</a:t>
            </a:r>
            <a:r>
              <a:rPr lang="en-US" altLang="ru-RU" sz="1700"/>
              <a:t> </a:t>
            </a:r>
            <a:r>
              <a:rPr lang="en-US" altLang="en-US" sz="1700"/>
              <a:t>цепочке</a:t>
            </a:r>
            <a:r>
              <a:rPr lang="en-US" altLang="ru-RU" sz="1700"/>
              <a:t> </a:t>
            </a:r>
            <a:r>
              <a:rPr lang="en-US" altLang="en-US" sz="1700"/>
              <a:t>или</a:t>
            </a:r>
            <a:r>
              <a:rPr lang="en-US" altLang="ru-RU" sz="1700"/>
              <a:t> </a:t>
            </a:r>
            <a:r>
              <a:rPr lang="en-US" altLang="en-US" sz="1700"/>
              <a:t>по</a:t>
            </a:r>
            <a:r>
              <a:rPr lang="en-US" altLang="ru-RU" sz="1700"/>
              <a:t> </a:t>
            </a:r>
            <a:r>
              <a:rPr lang="en-US" altLang="en-US" sz="1700"/>
              <a:t>опорной</a:t>
            </a:r>
            <a:r>
              <a:rPr lang="en-US" altLang="ru-RU" sz="1700"/>
              <a:t> </a:t>
            </a:r>
            <a:r>
              <a:rPr lang="en-US" altLang="en-US" sz="1700"/>
              <a:t>схеме</a:t>
            </a:r>
            <a:r>
              <a:rPr lang="en-US" altLang="ru-RU" sz="1700"/>
              <a:t>. </a:t>
            </a:r>
            <a:endParaRPr lang="en-US" altLang="ru-RU" sz="1700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>
          <a:xfrm>
            <a:off x="5981700" y="1663065"/>
            <a:ext cx="5899785" cy="4514215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altLang="en-US" sz="1700">
                <a:sym typeface="+mn-ea"/>
              </a:rPr>
              <a:t>▰</a:t>
            </a:r>
            <a:r>
              <a:rPr altLang="ru-RU" sz="1700">
                <a:sym typeface="+mn-ea"/>
              </a:rPr>
              <a:t> </a:t>
            </a:r>
            <a:r>
              <a:rPr lang="en-US" altLang="en-US" sz="1700" b="1"/>
              <a:t>Познавательные</a:t>
            </a:r>
            <a:r>
              <a:rPr lang="en-US" altLang="ru-RU" sz="1700" b="1"/>
              <a:t>. </a:t>
            </a:r>
            <a:endParaRPr lang="en-US" altLang="ru-RU" sz="1700" b="1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700"/>
              <a:t>Направлены</a:t>
            </a:r>
            <a:r>
              <a:rPr lang="en-US" altLang="ru-RU" sz="1700"/>
              <a:t> </a:t>
            </a:r>
            <a:r>
              <a:rPr lang="en-US" altLang="en-US" sz="1700"/>
              <a:t>на</a:t>
            </a:r>
            <a:r>
              <a:rPr lang="en-US" altLang="ru-RU" sz="1700"/>
              <a:t> </a:t>
            </a:r>
            <a:r>
              <a:rPr lang="en-US" altLang="en-US" sz="1700"/>
              <a:t>моделирование</a:t>
            </a:r>
            <a:r>
              <a:rPr lang="en-US" altLang="ru-RU" sz="1700"/>
              <a:t>, </a:t>
            </a:r>
            <a:r>
              <a:rPr lang="en-US" altLang="en-US" sz="1700"/>
              <a:t>поиск</a:t>
            </a:r>
            <a:r>
              <a:rPr lang="en-US" altLang="ru-RU" sz="1700"/>
              <a:t>, </a:t>
            </a:r>
            <a:r>
              <a:rPr lang="en-US" altLang="en-US" sz="1700"/>
              <a:t>отбор</a:t>
            </a:r>
            <a:r>
              <a:rPr lang="en-US" altLang="ru-RU" sz="1700"/>
              <a:t>, </a:t>
            </a:r>
            <a:r>
              <a:rPr lang="en-US" altLang="en-US" sz="1700"/>
              <a:t>структурирование</a:t>
            </a:r>
            <a:r>
              <a:rPr lang="en-US" altLang="ru-RU" sz="1700"/>
              <a:t> </a:t>
            </a:r>
            <a:r>
              <a:rPr lang="en-US" altLang="en-US" sz="1700"/>
              <a:t>информации</a:t>
            </a:r>
            <a:r>
              <a:rPr lang="en-US" altLang="ru-RU" sz="1700"/>
              <a:t>, </a:t>
            </a:r>
            <a:r>
              <a:rPr lang="en-US" altLang="en-US" sz="1700"/>
              <a:t>логические</a:t>
            </a:r>
            <a:r>
              <a:rPr lang="en-US" altLang="ru-RU" sz="1700"/>
              <a:t> </a:t>
            </a:r>
            <a:r>
              <a:rPr lang="en-US" altLang="en-US" sz="1700"/>
              <a:t>действия</a:t>
            </a:r>
            <a:r>
              <a:rPr lang="en-US" altLang="ru-RU" sz="1700"/>
              <a:t> </a:t>
            </a:r>
            <a:r>
              <a:rPr lang="en-US" altLang="en-US" sz="1700"/>
              <a:t>и</a:t>
            </a:r>
            <a:r>
              <a:rPr lang="en-US" altLang="ru-RU" sz="1700"/>
              <a:t> </a:t>
            </a:r>
            <a:r>
              <a:rPr lang="en-US" altLang="en-US" sz="1700"/>
              <a:t>операции</a:t>
            </a:r>
            <a:r>
              <a:rPr lang="en-US" altLang="ru-RU" sz="1700"/>
              <a:t>, </a:t>
            </a:r>
            <a:r>
              <a:rPr lang="en-US" altLang="en-US" sz="1700"/>
              <a:t>способы</a:t>
            </a:r>
            <a:r>
              <a:rPr lang="en-US" altLang="ru-RU" sz="1700"/>
              <a:t> </a:t>
            </a:r>
            <a:r>
              <a:rPr lang="en-US" altLang="en-US" sz="1700"/>
              <a:t>решения</a:t>
            </a:r>
            <a:r>
              <a:rPr lang="en-US" altLang="ru-RU" sz="1700"/>
              <a:t> </a:t>
            </a:r>
            <a:r>
              <a:rPr lang="en-US" altLang="en-US" sz="1700"/>
              <a:t>поставленных</a:t>
            </a:r>
            <a:r>
              <a:rPr lang="en-US" altLang="ru-RU" sz="1700"/>
              <a:t> </a:t>
            </a:r>
            <a:r>
              <a:rPr lang="en-US" altLang="en-US" sz="1700"/>
              <a:t>задач</a:t>
            </a:r>
            <a:r>
              <a:rPr lang="en-US" altLang="ru-RU" sz="1700"/>
              <a:t>. </a:t>
            </a:r>
            <a:r>
              <a:rPr lang="en-US" altLang="en-US" sz="1700"/>
              <a:t>Основная</a:t>
            </a:r>
            <a:r>
              <a:rPr lang="en-US" altLang="ru-RU" sz="1700"/>
              <a:t> </a:t>
            </a:r>
            <a:r>
              <a:rPr lang="en-US" altLang="en-US" sz="1700"/>
              <a:t>задача</a:t>
            </a:r>
            <a:r>
              <a:rPr lang="en-US" altLang="ru-RU" sz="1700"/>
              <a:t> </a:t>
            </a:r>
            <a:r>
              <a:rPr lang="en-US" altLang="en-US" sz="1700"/>
              <a:t>учителя</a:t>
            </a:r>
            <a:r>
              <a:rPr lang="en-US" altLang="ru-RU" sz="1700"/>
              <a:t> — </a:t>
            </a:r>
            <a:r>
              <a:rPr lang="en-US" altLang="en-US" sz="1700"/>
              <a:t>научить</a:t>
            </a:r>
            <a:r>
              <a:rPr lang="en-US" altLang="ru-RU" sz="1700"/>
              <a:t> </a:t>
            </a:r>
            <a:r>
              <a:rPr lang="en-US" altLang="en-US" sz="1700"/>
              <a:t>ученика</a:t>
            </a:r>
            <a:r>
              <a:rPr lang="en-US" altLang="ru-RU" sz="1700"/>
              <a:t> </a:t>
            </a:r>
            <a:r>
              <a:rPr lang="en-US" altLang="en-US" sz="1700"/>
              <a:t>самостоятельно</a:t>
            </a:r>
            <a:r>
              <a:rPr lang="en-US" altLang="ru-RU" sz="1700"/>
              <a:t> </a:t>
            </a:r>
            <a:r>
              <a:rPr lang="en-US" altLang="en-US" sz="1700"/>
              <a:t>ставить</a:t>
            </a:r>
            <a:r>
              <a:rPr lang="en-US" altLang="ru-RU" sz="1700"/>
              <a:t> </a:t>
            </a:r>
            <a:r>
              <a:rPr lang="en-US" altLang="en-US" sz="1700"/>
              <a:t>познавательные</a:t>
            </a:r>
            <a:r>
              <a:rPr lang="en-US" altLang="ru-RU" sz="1700"/>
              <a:t> </a:t>
            </a:r>
            <a:r>
              <a:rPr lang="en-US" altLang="en-US" sz="1700"/>
              <a:t>задачи</a:t>
            </a:r>
            <a:r>
              <a:rPr lang="en-US" altLang="ru-RU" sz="1700"/>
              <a:t>: </a:t>
            </a:r>
            <a:r>
              <a:rPr lang="en-US" altLang="en-US" sz="1700"/>
              <a:t>выделять</a:t>
            </a:r>
            <a:r>
              <a:rPr lang="en-US" altLang="ru-RU" sz="1700"/>
              <a:t> </a:t>
            </a:r>
            <a:r>
              <a:rPr lang="en-US" altLang="en-US" sz="1700"/>
              <a:t>основное</a:t>
            </a:r>
            <a:r>
              <a:rPr lang="en-US" altLang="ru-RU" sz="1700"/>
              <a:t> </a:t>
            </a:r>
            <a:r>
              <a:rPr lang="en-US" altLang="en-US" sz="1700"/>
              <a:t>в</a:t>
            </a:r>
            <a:r>
              <a:rPr lang="en-US" altLang="ru-RU" sz="1700"/>
              <a:t> </a:t>
            </a:r>
            <a:r>
              <a:rPr lang="en-US" altLang="en-US" sz="1700"/>
              <a:t>тексте</a:t>
            </a:r>
            <a:r>
              <a:rPr lang="en-US" altLang="ru-RU" sz="1700"/>
              <a:t>, </a:t>
            </a:r>
            <a:r>
              <a:rPr lang="en-US" altLang="en-US" sz="1700"/>
              <a:t>осознанно</a:t>
            </a:r>
            <a:r>
              <a:rPr lang="en-US" altLang="ru-RU" sz="1700"/>
              <a:t> </a:t>
            </a:r>
            <a:r>
              <a:rPr lang="en-US" altLang="en-US" sz="1700"/>
              <a:t>и</a:t>
            </a:r>
            <a:r>
              <a:rPr lang="en-US" altLang="ru-RU" sz="1700"/>
              <a:t> </a:t>
            </a:r>
            <a:r>
              <a:rPr lang="en-US" altLang="en-US" sz="1700"/>
              <a:t>произвольно</a:t>
            </a:r>
            <a:r>
              <a:rPr lang="en-US" altLang="ru-RU" sz="1700"/>
              <a:t> </a:t>
            </a:r>
            <a:r>
              <a:rPr lang="en-US" altLang="en-US" sz="1700"/>
              <a:t>строить</a:t>
            </a:r>
            <a:r>
              <a:rPr lang="en-US" altLang="ru-RU" sz="1700"/>
              <a:t> </a:t>
            </a:r>
            <a:r>
              <a:rPr lang="en-US" altLang="en-US" sz="1700"/>
              <a:t>свои</a:t>
            </a:r>
            <a:r>
              <a:rPr lang="en-US" altLang="ru-RU" sz="1700"/>
              <a:t> </a:t>
            </a:r>
            <a:r>
              <a:rPr lang="en-US" altLang="en-US" sz="1700"/>
              <a:t>высказывания</a:t>
            </a:r>
            <a:r>
              <a:rPr lang="en-US" altLang="ru-RU" sz="1700"/>
              <a:t> </a:t>
            </a:r>
            <a:r>
              <a:rPr lang="en-US" altLang="en-US" sz="1700"/>
              <a:t>с</a:t>
            </a:r>
            <a:r>
              <a:rPr lang="en-US" altLang="ru-RU" sz="1700"/>
              <a:t> </a:t>
            </a:r>
            <a:r>
              <a:rPr lang="en-US" altLang="en-US" sz="1700"/>
              <a:t>опорой</a:t>
            </a:r>
            <a:r>
              <a:rPr lang="en-US" altLang="ru-RU" sz="1700"/>
              <a:t> </a:t>
            </a:r>
            <a:r>
              <a:rPr lang="en-US" altLang="en-US" sz="1700"/>
              <a:t>на</a:t>
            </a:r>
            <a:r>
              <a:rPr lang="en-US" altLang="ru-RU" sz="1700"/>
              <a:t> </a:t>
            </a:r>
            <a:r>
              <a:rPr lang="en-US" altLang="en-US" sz="1700"/>
              <a:t>картинки</a:t>
            </a:r>
            <a:r>
              <a:rPr lang="en-US" altLang="ru-RU" sz="1700"/>
              <a:t>, </a:t>
            </a:r>
            <a:r>
              <a:rPr lang="en-US" altLang="en-US" sz="1700"/>
              <a:t>на</a:t>
            </a:r>
            <a:r>
              <a:rPr lang="en-US" altLang="ru-RU" sz="1700"/>
              <a:t> </a:t>
            </a:r>
            <a:r>
              <a:rPr lang="en-US" altLang="en-US" sz="1700"/>
              <a:t>схемы</a:t>
            </a:r>
            <a:r>
              <a:rPr lang="en-US" altLang="ru-RU" sz="1700"/>
              <a:t>, </a:t>
            </a:r>
            <a:r>
              <a:rPr lang="en-US" altLang="en-US" sz="1700"/>
              <a:t>отвечать</a:t>
            </a:r>
            <a:r>
              <a:rPr lang="en-US" altLang="ru-RU" sz="1700"/>
              <a:t> </a:t>
            </a:r>
            <a:r>
              <a:rPr lang="en-US" altLang="en-US" sz="1700"/>
              <a:t>на</a:t>
            </a:r>
            <a:r>
              <a:rPr lang="en-US" altLang="ru-RU" sz="1700"/>
              <a:t> </a:t>
            </a:r>
            <a:r>
              <a:rPr lang="en-US" altLang="en-US" sz="1700"/>
              <a:t>вопросы</a:t>
            </a:r>
            <a:r>
              <a:rPr lang="en-US" altLang="ru-RU" sz="1700"/>
              <a:t> </a:t>
            </a:r>
            <a:r>
              <a:rPr lang="en-US" altLang="en-US" sz="1700"/>
              <a:t>учителя</a:t>
            </a:r>
            <a:r>
              <a:rPr lang="en-US" altLang="ru-RU" sz="1700"/>
              <a:t> </a:t>
            </a:r>
            <a:r>
              <a:rPr lang="en-US" altLang="en-US" sz="1700"/>
              <a:t>письменно</a:t>
            </a:r>
            <a:r>
              <a:rPr lang="en-US" altLang="ru-RU" sz="1700"/>
              <a:t> </a:t>
            </a:r>
            <a:r>
              <a:rPr lang="en-US" altLang="en-US" sz="1700"/>
              <a:t>или</a:t>
            </a:r>
            <a:r>
              <a:rPr lang="en-US" altLang="ru-RU" sz="1700"/>
              <a:t> </a:t>
            </a:r>
            <a:r>
              <a:rPr lang="en-US" altLang="en-US" sz="1700"/>
              <a:t>устно</a:t>
            </a:r>
            <a:r>
              <a:rPr lang="en-US" altLang="ru-RU" sz="1700"/>
              <a:t>. </a:t>
            </a:r>
            <a:endParaRPr lang="en-US" altLang="ru-RU" sz="1700"/>
          </a:p>
          <a:p>
            <a:pPr marL="0" indent="0">
              <a:lnSpc>
                <a:spcPct val="100000"/>
              </a:lnSpc>
              <a:buNone/>
            </a:pPr>
            <a:r>
              <a:rPr altLang="en-US" sz="1700">
                <a:sym typeface="+mn-ea"/>
              </a:rPr>
              <a:t>▰</a:t>
            </a:r>
            <a:r>
              <a:rPr altLang="ru-RU" sz="1700">
                <a:sym typeface="+mn-ea"/>
              </a:rPr>
              <a:t> </a:t>
            </a:r>
            <a:r>
              <a:rPr lang="en-US" altLang="en-US" sz="1700" b="1"/>
              <a:t>Коммуникативные</a:t>
            </a:r>
            <a:r>
              <a:rPr lang="en-US" altLang="ru-RU" sz="1700" b="1"/>
              <a:t>. </a:t>
            </a:r>
            <a:endParaRPr lang="en-US" altLang="ru-RU" sz="1700" b="1"/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1700"/>
              <a:t>Предполагают</a:t>
            </a:r>
            <a:r>
              <a:rPr lang="en-US" altLang="ru-RU" sz="1700"/>
              <a:t> </a:t>
            </a:r>
            <a:r>
              <a:rPr lang="en-US" altLang="en-US" sz="1700"/>
              <a:t>владение</a:t>
            </a:r>
            <a:r>
              <a:rPr lang="en-US" altLang="ru-RU" sz="1700"/>
              <a:t> </a:t>
            </a:r>
            <a:r>
              <a:rPr lang="en-US" altLang="en-US" sz="1700"/>
              <a:t>монологической</a:t>
            </a:r>
            <a:r>
              <a:rPr lang="en-US" altLang="ru-RU" sz="1700"/>
              <a:t> </a:t>
            </a:r>
            <a:r>
              <a:rPr lang="en-US" altLang="en-US" sz="1700"/>
              <a:t>и</a:t>
            </a:r>
            <a:r>
              <a:rPr lang="en-US" altLang="ru-RU" sz="1700"/>
              <a:t> </a:t>
            </a:r>
            <a:r>
              <a:rPr lang="en-US" altLang="en-US" sz="1700"/>
              <a:t>диалогической</a:t>
            </a:r>
            <a:r>
              <a:rPr lang="en-US" altLang="ru-RU" sz="1700"/>
              <a:t> </a:t>
            </a:r>
            <a:r>
              <a:rPr lang="en-US" altLang="en-US" sz="1700"/>
              <a:t>формами</a:t>
            </a:r>
            <a:r>
              <a:rPr lang="en-US" altLang="ru-RU" sz="1700"/>
              <a:t> </a:t>
            </a:r>
            <a:r>
              <a:rPr lang="en-US" altLang="en-US" sz="1700"/>
              <a:t>речи</a:t>
            </a:r>
            <a:r>
              <a:rPr lang="en-US" altLang="ru-RU" sz="1700"/>
              <a:t>, </a:t>
            </a:r>
            <a:r>
              <a:rPr lang="en-US" altLang="en-US" sz="1700"/>
              <a:t>умение</a:t>
            </a:r>
            <a:r>
              <a:rPr lang="en-US" altLang="ru-RU" sz="1700"/>
              <a:t> </a:t>
            </a:r>
            <a:r>
              <a:rPr lang="en-US" altLang="en-US" sz="1700"/>
              <a:t>полно</a:t>
            </a:r>
            <a:r>
              <a:rPr lang="en-US" altLang="ru-RU" sz="1700"/>
              <a:t> </a:t>
            </a:r>
            <a:r>
              <a:rPr lang="en-US" altLang="en-US" sz="1700"/>
              <a:t>и</a:t>
            </a:r>
            <a:r>
              <a:rPr lang="en-US" altLang="ru-RU" sz="1700"/>
              <a:t> </a:t>
            </a:r>
            <a:r>
              <a:rPr lang="en-US" altLang="en-US" sz="1700"/>
              <a:t>ясно</a:t>
            </a:r>
            <a:r>
              <a:rPr lang="en-US" altLang="ru-RU" sz="1700"/>
              <a:t> </a:t>
            </a:r>
            <a:r>
              <a:rPr lang="en-US" altLang="en-US" sz="1700"/>
              <a:t>выражать</a:t>
            </a:r>
            <a:r>
              <a:rPr lang="en-US" altLang="ru-RU" sz="1700"/>
              <a:t> </a:t>
            </a:r>
            <a:r>
              <a:rPr lang="en-US" altLang="en-US" sz="1700"/>
              <a:t>свои</a:t>
            </a:r>
            <a:r>
              <a:rPr lang="en-US" altLang="ru-RU" sz="1700"/>
              <a:t> </a:t>
            </a:r>
            <a:r>
              <a:rPr lang="en-US" altLang="en-US" sz="1700"/>
              <a:t>мысли</a:t>
            </a:r>
            <a:r>
              <a:rPr lang="en-US" altLang="ru-RU" sz="1700"/>
              <a:t>.  </a:t>
            </a:r>
            <a:r>
              <a:rPr lang="en-US" altLang="en-US" sz="1700"/>
              <a:t>Примеры</a:t>
            </a:r>
            <a:r>
              <a:rPr lang="en-US" altLang="ru-RU" sz="1700"/>
              <a:t> </a:t>
            </a:r>
            <a:r>
              <a:rPr lang="en-US" altLang="en-US" sz="1700"/>
              <a:t>заданий</a:t>
            </a:r>
            <a:r>
              <a:rPr lang="en-US" altLang="ru-RU" sz="1700"/>
              <a:t> </a:t>
            </a:r>
            <a:r>
              <a:rPr lang="en-US" altLang="en-US" sz="1700"/>
              <a:t>для</a:t>
            </a:r>
            <a:r>
              <a:rPr lang="en-US" altLang="ru-RU" sz="1700"/>
              <a:t> </a:t>
            </a:r>
            <a:r>
              <a:rPr lang="en-US" altLang="en-US" sz="1700"/>
              <a:t>формирования</a:t>
            </a:r>
            <a:r>
              <a:rPr lang="en-US" altLang="ru-RU" sz="1700"/>
              <a:t> </a:t>
            </a:r>
            <a:r>
              <a:rPr lang="en-US" altLang="en-US" sz="1700"/>
              <a:t>коммуникативных</a:t>
            </a:r>
            <a:r>
              <a:rPr lang="en-US" altLang="ru-RU" sz="1700"/>
              <a:t> </a:t>
            </a:r>
            <a:r>
              <a:rPr lang="en-US" altLang="en-US" sz="1700"/>
              <a:t>УУД</a:t>
            </a:r>
            <a:r>
              <a:rPr lang="en-US" altLang="ru-RU" sz="1700"/>
              <a:t>: </a:t>
            </a:r>
            <a:r>
              <a:rPr lang="en-US" altLang="en-US" sz="1700"/>
              <a:t>инсценировка</a:t>
            </a:r>
            <a:r>
              <a:rPr lang="en-US" altLang="ru-RU" sz="1700"/>
              <a:t> </a:t>
            </a:r>
            <a:r>
              <a:rPr lang="en-US" altLang="en-US" sz="1700"/>
              <a:t>ситуаций</a:t>
            </a:r>
            <a:r>
              <a:rPr lang="en-US" altLang="ru-RU" sz="1700"/>
              <a:t>, </a:t>
            </a:r>
            <a:r>
              <a:rPr lang="en-US" altLang="en-US" sz="1700"/>
              <a:t>приближённых</a:t>
            </a:r>
            <a:r>
              <a:rPr lang="en-US" altLang="ru-RU" sz="1700"/>
              <a:t> </a:t>
            </a:r>
            <a:r>
              <a:rPr lang="en-US" altLang="en-US" sz="1700"/>
              <a:t>к</a:t>
            </a:r>
            <a:r>
              <a:rPr lang="en-US" altLang="ru-RU" sz="1700"/>
              <a:t> </a:t>
            </a:r>
            <a:r>
              <a:rPr lang="en-US" altLang="en-US" sz="1700"/>
              <a:t>реальным</a:t>
            </a:r>
            <a:r>
              <a:rPr lang="en-US" altLang="ru-RU" sz="1700"/>
              <a:t>, </a:t>
            </a:r>
            <a:r>
              <a:rPr lang="en-US" altLang="en-US" sz="1700"/>
              <a:t>составление</a:t>
            </a:r>
            <a:r>
              <a:rPr lang="en-US" altLang="ru-RU" sz="1700"/>
              <a:t> </a:t>
            </a:r>
            <a:r>
              <a:rPr lang="en-US" altLang="en-US" sz="1700"/>
              <a:t>кроссвордов</a:t>
            </a:r>
            <a:r>
              <a:rPr lang="en-US" altLang="ru-RU" sz="1700"/>
              <a:t>, </a:t>
            </a:r>
            <a:r>
              <a:rPr lang="en-US" altLang="en-US" sz="1700"/>
              <a:t>загадок</a:t>
            </a:r>
            <a:r>
              <a:rPr lang="en-US" altLang="ru-RU" sz="1700"/>
              <a:t> </a:t>
            </a:r>
            <a:r>
              <a:rPr lang="en-US" altLang="en-US" sz="1700"/>
              <a:t>по</a:t>
            </a:r>
            <a:r>
              <a:rPr lang="en-US" altLang="ru-RU" sz="1700"/>
              <a:t> </a:t>
            </a:r>
            <a:r>
              <a:rPr lang="en-US" altLang="en-US" sz="1700"/>
              <a:t>пройденной</a:t>
            </a:r>
            <a:r>
              <a:rPr lang="en-US" altLang="ru-RU" sz="1700"/>
              <a:t> </a:t>
            </a:r>
            <a:r>
              <a:rPr lang="en-US" altLang="en-US" sz="1700"/>
              <a:t>лексике</a:t>
            </a:r>
            <a:r>
              <a:rPr lang="en-US" altLang="ru-RU" sz="1700"/>
              <a:t>.</a:t>
            </a:r>
            <a:endParaRPr lang="en-US" altLang="ru-RU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1148135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265" y="427355"/>
            <a:ext cx="9690735" cy="5993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/>
              <a:t>Содержание</a:t>
            </a:r>
            <a:r>
              <a:rPr lang="en-US" altLang="ru-RU" b="1"/>
              <a:t> </a:t>
            </a:r>
            <a:r>
              <a:rPr lang="en-US" altLang="en-US" b="1"/>
              <a:t>обучения</a:t>
            </a:r>
            <a:endParaRPr lang="en-US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400"/>
              <a:t>▰</a:t>
            </a:r>
            <a:r>
              <a:rPr lang="en-US" altLang="ru-RU" sz="2400"/>
              <a:t> </a:t>
            </a:r>
            <a:r>
              <a:rPr lang="ru-RU" altLang="en-US" sz="2400"/>
              <a:t>П</a:t>
            </a:r>
            <a:r>
              <a:rPr lang="en-US" altLang="en-US" sz="2400"/>
              <a:t>остроение</a:t>
            </a:r>
            <a:r>
              <a:rPr lang="en-US" altLang="ru-RU" sz="2400"/>
              <a:t> </a:t>
            </a:r>
            <a:r>
              <a:rPr lang="en-US" altLang="en-US" sz="2400"/>
              <a:t>Примерных</a:t>
            </a:r>
            <a:r>
              <a:rPr lang="en-US" altLang="ru-RU" sz="2400"/>
              <a:t> </a:t>
            </a:r>
            <a:r>
              <a:rPr lang="en-US" altLang="en-US" sz="2400"/>
              <a:t>программ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ru-RU" altLang="en-US" sz="2400"/>
              <a:t> </a:t>
            </a:r>
            <a:r>
              <a:rPr lang="en-US" altLang="en-US" sz="2400"/>
              <a:t>английскому</a:t>
            </a:r>
            <a:r>
              <a:rPr lang="en-US" altLang="ru-RU" sz="2400"/>
              <a:t> </a:t>
            </a:r>
            <a:r>
              <a:rPr lang="en-US" altLang="en-US" sz="2400"/>
              <a:t>языку</a:t>
            </a:r>
            <a:r>
              <a:rPr lang="en-US" altLang="ru-RU" sz="2400"/>
              <a:t> </a:t>
            </a:r>
            <a:r>
              <a:rPr lang="en-US" altLang="en-US" sz="2400"/>
              <a:t>основано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концентрическом</a:t>
            </a:r>
            <a:r>
              <a:rPr lang="en-US" altLang="ru-RU" sz="2400"/>
              <a:t> </a:t>
            </a:r>
            <a:r>
              <a:rPr lang="en-US" altLang="en-US" sz="2400"/>
              <a:t>принципе</a:t>
            </a:r>
            <a:r>
              <a:rPr lang="en-US" altLang="ru-RU" sz="2400"/>
              <a:t>.</a:t>
            </a:r>
            <a:endParaRPr lang="en-US" altLang="ru-RU" sz="2400"/>
          </a:p>
          <a:p>
            <a:pPr marL="0" indent="0">
              <a:buNone/>
            </a:pPr>
            <a:r>
              <a:rPr lang="en-US" altLang="en-US" sz="2400"/>
              <a:t>▰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каждом</a:t>
            </a:r>
            <a:r>
              <a:rPr lang="en-US" altLang="ru-RU" sz="2400"/>
              <a:t> </a:t>
            </a:r>
            <a:r>
              <a:rPr lang="en-US" altLang="en-US" sz="2400"/>
              <a:t>классе</a:t>
            </a:r>
            <a:r>
              <a:rPr lang="en-US" altLang="ru-RU" sz="2400"/>
              <a:t> </a:t>
            </a:r>
            <a:r>
              <a:rPr lang="en-US" altLang="en-US" sz="2400"/>
              <a:t>даются</a:t>
            </a:r>
            <a:r>
              <a:rPr lang="en-US" altLang="ru-RU" sz="2400"/>
              <a:t> </a:t>
            </a:r>
            <a:r>
              <a:rPr lang="en-US" altLang="en-US" sz="2400"/>
              <a:t>новые</a:t>
            </a:r>
            <a:r>
              <a:rPr lang="en-US" altLang="ru-RU" sz="2400"/>
              <a:t>, </a:t>
            </a:r>
            <a:r>
              <a:rPr lang="en-US" altLang="en-US" sz="2400"/>
              <a:t>не</a:t>
            </a:r>
            <a:r>
              <a:rPr lang="en-US" altLang="ru-RU" sz="2400"/>
              <a:t> </a:t>
            </a:r>
            <a:r>
              <a:rPr lang="en-US" altLang="en-US" sz="2400"/>
              <a:t>изучавшиеся</a:t>
            </a:r>
            <a:r>
              <a:rPr lang="en-US" altLang="ru-RU" sz="2400"/>
              <a:t> </a:t>
            </a:r>
            <a:r>
              <a:rPr lang="en-US" altLang="en-US" sz="2400"/>
              <a:t>ранее</a:t>
            </a:r>
            <a:r>
              <a:rPr lang="en-US" altLang="ru-RU" sz="2400"/>
              <a:t> </a:t>
            </a:r>
            <a:r>
              <a:rPr lang="en-US" altLang="en-US" sz="2400"/>
              <a:t>элементы</a:t>
            </a:r>
            <a:r>
              <a:rPr lang="en-US" altLang="ru-RU" sz="2400"/>
              <a:t> </a:t>
            </a:r>
            <a:r>
              <a:rPr lang="en-US" altLang="en-US" sz="2400"/>
              <a:t>содержания</a:t>
            </a:r>
            <a:r>
              <a:rPr lang="en-US" altLang="ru-RU" sz="2400"/>
              <a:t>.</a:t>
            </a:r>
            <a:endParaRPr lang="en-US" altLang="ru-RU" sz="2400"/>
          </a:p>
          <a:p>
            <a:pPr marL="0" indent="0">
              <a:buNone/>
            </a:pPr>
            <a:r>
              <a:rPr lang="en-US" altLang="en-US" sz="2400"/>
              <a:t>Однако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процессе</a:t>
            </a:r>
            <a:r>
              <a:rPr lang="en-US" altLang="ru-RU" sz="2400"/>
              <a:t> </a:t>
            </a:r>
            <a:r>
              <a:rPr lang="en-US" altLang="en-US" sz="2400"/>
              <a:t>обучения</a:t>
            </a:r>
            <a:r>
              <a:rPr lang="en-US" altLang="ru-RU" sz="2400"/>
              <a:t> </a:t>
            </a:r>
            <a:r>
              <a:rPr lang="en-US" altLang="en-US" sz="2400"/>
              <a:t>лексика</a:t>
            </a:r>
            <a:r>
              <a:rPr lang="en-US" altLang="ru-RU" sz="2400"/>
              <a:t>, </a:t>
            </a:r>
            <a:r>
              <a:rPr lang="en-US" altLang="en-US" sz="2400"/>
              <a:t>грамматические</a:t>
            </a:r>
            <a:r>
              <a:rPr lang="en-US" altLang="ru-RU" sz="2400"/>
              <a:t> </a:t>
            </a:r>
            <a:r>
              <a:rPr lang="en-US" altLang="en-US" sz="2400"/>
              <a:t>формы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конструкции</a:t>
            </a:r>
            <a:r>
              <a:rPr lang="en-US" altLang="ru-RU" sz="2400"/>
              <a:t>,</a:t>
            </a:r>
            <a:r>
              <a:rPr lang="en-US" altLang="en-US" sz="2400"/>
              <a:t>освоенные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предыдущих</a:t>
            </a:r>
            <a:r>
              <a:rPr lang="en-US" altLang="ru-RU" sz="2400"/>
              <a:t> </a:t>
            </a:r>
            <a:r>
              <a:rPr lang="en-US" altLang="en-US" sz="2400"/>
              <a:t>этапах</a:t>
            </a:r>
            <a:r>
              <a:rPr lang="en-US" altLang="ru-RU" sz="2400"/>
              <a:t>, </a:t>
            </a:r>
            <a:r>
              <a:rPr lang="en-US" altLang="en-US" sz="2400"/>
              <a:t>повторяются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закрепляются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ru-RU" altLang="en-US" sz="2400"/>
              <a:t> </a:t>
            </a:r>
            <a:r>
              <a:rPr lang="en-US" altLang="en-US" sz="2400"/>
              <a:t>расширяющемся</a:t>
            </a:r>
            <a:r>
              <a:rPr lang="en-US" altLang="ru-RU" sz="2400"/>
              <a:t> </a:t>
            </a:r>
            <a:r>
              <a:rPr lang="en-US" altLang="en-US" sz="2400"/>
              <a:t>тематическом</a:t>
            </a:r>
            <a:r>
              <a:rPr lang="en-US" altLang="ru-RU" sz="2400"/>
              <a:t> </a:t>
            </a:r>
            <a:r>
              <a:rPr lang="en-US" altLang="en-US" sz="2400"/>
              <a:t>содержании</a:t>
            </a:r>
            <a:r>
              <a:rPr lang="en-US" altLang="ru-RU" sz="2400"/>
              <a:t> </a:t>
            </a:r>
            <a:r>
              <a:rPr lang="en-US" altLang="en-US" sz="2400"/>
              <a:t>речи</a:t>
            </a:r>
            <a:r>
              <a:rPr lang="en-US" altLang="ru-RU" sz="2400"/>
              <a:t>. </a:t>
            </a:r>
            <a:r>
              <a:rPr lang="en-US" altLang="en-US" sz="2400"/>
              <a:t>Это</a:t>
            </a:r>
            <a:r>
              <a:rPr lang="en-US" altLang="ru-RU" sz="2400"/>
              <a:t> </a:t>
            </a:r>
            <a:r>
              <a:rPr lang="en-US" altLang="en-US" sz="2400"/>
              <a:t>обусловлено</a:t>
            </a:r>
            <a:r>
              <a:rPr lang="ru-RU" altLang="en-US" sz="2400"/>
              <a:t> </a:t>
            </a:r>
            <a:r>
              <a:rPr lang="en-US" altLang="en-US" sz="2400"/>
              <a:t>особенностями</a:t>
            </a:r>
            <a:r>
              <a:rPr lang="en-US" altLang="ru-RU" sz="2400"/>
              <a:t> </a:t>
            </a:r>
            <a:r>
              <a:rPr lang="en-US" altLang="en-US" sz="2400"/>
              <a:t>памяти</a:t>
            </a:r>
            <a:r>
              <a:rPr lang="en-US" altLang="ru-RU" sz="2400"/>
              <a:t> </a:t>
            </a:r>
            <a:r>
              <a:rPr lang="en-US" altLang="en-US" sz="2400"/>
              <a:t>школьников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необходимостью</a:t>
            </a:r>
            <a:r>
              <a:rPr lang="en-US" altLang="ru-RU" sz="2400"/>
              <a:t> </a:t>
            </a:r>
            <a:r>
              <a:rPr lang="en-US" altLang="en-US" sz="2400"/>
              <a:t>поддерживать</a:t>
            </a:r>
            <a:r>
              <a:rPr lang="ru-RU" altLang="en-US" sz="2400"/>
              <a:t> </a:t>
            </a:r>
            <a:r>
              <a:rPr lang="en-US" altLang="en-US" sz="2400"/>
              <a:t>сформированные</a:t>
            </a:r>
            <a:r>
              <a:rPr lang="en-US" altLang="ru-RU" sz="2400"/>
              <a:t> </a:t>
            </a:r>
            <a:r>
              <a:rPr lang="en-US" altLang="en-US" sz="2400"/>
              <a:t>лексико</a:t>
            </a:r>
            <a:r>
              <a:rPr lang="en-US" altLang="ru-RU" sz="2400"/>
              <a:t>-</a:t>
            </a:r>
            <a:r>
              <a:rPr lang="en-US" altLang="en-US" sz="2400"/>
              <a:t>грамматические</a:t>
            </a:r>
            <a:r>
              <a:rPr lang="en-US" altLang="ru-RU" sz="2400"/>
              <a:t> </a:t>
            </a:r>
            <a:r>
              <a:rPr lang="en-US" altLang="en-US" sz="2400"/>
              <a:t>навыки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рабочем</a:t>
            </a:r>
            <a:r>
              <a:rPr lang="en-US" altLang="ru-RU" sz="2400"/>
              <a:t> </a:t>
            </a:r>
            <a:r>
              <a:rPr lang="en-US" altLang="en-US" sz="2400"/>
              <a:t>состоянии</a:t>
            </a:r>
            <a:r>
              <a:rPr lang="en-US" altLang="ru-RU" sz="2400"/>
              <a:t>.</a:t>
            </a:r>
            <a:endParaRPr lang="en-US" altLang="ru-RU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b="1"/>
              <a:t>Планируемые</a:t>
            </a:r>
            <a:r>
              <a:rPr lang="en-US" altLang="ru-RU" b="1"/>
              <a:t> </a:t>
            </a:r>
            <a:r>
              <a:rPr lang="en-US" altLang="en-US" b="1"/>
              <a:t>результаты</a:t>
            </a:r>
            <a:endParaRPr lang="en-US" altLang="en-US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1231900"/>
            <a:ext cx="5123815" cy="4895850"/>
          </a:xfrm>
        </p:spPr>
        <p:txBody>
          <a:bodyPr>
            <a:normAutofit fontScale="25000"/>
          </a:bodyPr>
          <a:p>
            <a:pPr marL="0" indent="0">
              <a:buNone/>
            </a:pPr>
            <a:r>
              <a:rPr altLang="en-US" sz="8000"/>
              <a:t>▰</a:t>
            </a:r>
            <a:r>
              <a:rPr lang="en-US" altLang="en-US" sz="8000"/>
              <a:t>В</a:t>
            </a:r>
            <a:r>
              <a:rPr lang="en-US" altLang="ru-RU" sz="8000"/>
              <a:t> </a:t>
            </a:r>
            <a:r>
              <a:rPr lang="en-US" altLang="en-US" sz="8000"/>
              <a:t>разделе</a:t>
            </a:r>
            <a:r>
              <a:rPr lang="en-US" altLang="ru-RU" sz="8000"/>
              <a:t> </a:t>
            </a:r>
            <a:r>
              <a:rPr lang="en-US" altLang="en-US" sz="8000" b="1"/>
              <a:t>Планируемые</a:t>
            </a:r>
            <a:r>
              <a:rPr lang="en-US" altLang="ru-RU" sz="8000" b="1"/>
              <a:t> </a:t>
            </a:r>
            <a:r>
              <a:rPr lang="en-US" altLang="en-US" sz="8000" b="1"/>
              <a:t>результаты</a:t>
            </a:r>
            <a:endParaRPr lang="en-US" altLang="en-US" sz="8000" b="1"/>
          </a:p>
          <a:p>
            <a:pPr marL="0" indent="0">
              <a:buNone/>
            </a:pPr>
            <a:r>
              <a:rPr lang="en-US" altLang="en-US" sz="8000"/>
              <a:t>освоения</a:t>
            </a:r>
            <a:r>
              <a:rPr lang="en-US" altLang="ru-RU" sz="8000"/>
              <a:t> </a:t>
            </a:r>
            <a:r>
              <a:rPr lang="en-US" altLang="en-US" sz="8000"/>
              <a:t>Примерной</a:t>
            </a:r>
            <a:r>
              <a:rPr lang="en-US" altLang="ru-RU" sz="8000"/>
              <a:t> </a:t>
            </a:r>
            <a:r>
              <a:rPr lang="en-US" altLang="en-US" sz="8000"/>
              <a:t>рабочей</a:t>
            </a:r>
            <a:r>
              <a:rPr lang="en-US" altLang="ru-RU" sz="8000"/>
              <a:t> </a:t>
            </a:r>
            <a:r>
              <a:rPr lang="en-US" altLang="en-US" sz="8000"/>
              <a:t>программы</a:t>
            </a:r>
            <a:endParaRPr lang="en-US" altLang="en-US" sz="8000"/>
          </a:p>
          <a:p>
            <a:pPr marL="0" indent="0">
              <a:buNone/>
            </a:pPr>
            <a:r>
              <a:rPr lang="en-US" altLang="en-US" sz="8000"/>
              <a:t>по</a:t>
            </a:r>
            <a:r>
              <a:rPr lang="en-US" altLang="ru-RU" sz="8000"/>
              <a:t> </a:t>
            </a:r>
            <a:r>
              <a:rPr lang="en-US" altLang="en-US" sz="8000"/>
              <a:t>английскому</a:t>
            </a:r>
            <a:r>
              <a:rPr lang="en-US" altLang="ru-RU" sz="8000"/>
              <a:t> </a:t>
            </a:r>
            <a:r>
              <a:rPr lang="en-US" altLang="en-US" sz="8000"/>
              <a:t>языку</a:t>
            </a:r>
            <a:r>
              <a:rPr lang="en-US" altLang="ru-RU" sz="8000"/>
              <a:t> </a:t>
            </a:r>
            <a:r>
              <a:rPr lang="en-US" altLang="en-US" sz="8000"/>
              <a:t>на</a:t>
            </a:r>
            <a:r>
              <a:rPr lang="en-US" altLang="ru-RU" sz="8000"/>
              <a:t> </a:t>
            </a:r>
            <a:r>
              <a:rPr lang="en-US" altLang="en-US" sz="8000"/>
              <a:t>уровне</a:t>
            </a:r>
            <a:r>
              <a:rPr lang="en-US" altLang="ru-RU" sz="8000"/>
              <a:t> </a:t>
            </a:r>
            <a:r>
              <a:rPr lang="en-US" altLang="en-US" sz="8000"/>
              <a:t>начального</a:t>
            </a:r>
            <a:r>
              <a:rPr lang="ru-RU" altLang="en-US" sz="8000"/>
              <a:t> </a:t>
            </a:r>
            <a:r>
              <a:rPr lang="en-US" altLang="en-US" sz="8000"/>
              <a:t>общего</a:t>
            </a:r>
            <a:r>
              <a:rPr lang="en-US" altLang="ru-RU" sz="8000"/>
              <a:t> </a:t>
            </a:r>
            <a:r>
              <a:rPr lang="en-US" altLang="en-US" sz="8000"/>
              <a:t>и</a:t>
            </a:r>
            <a:r>
              <a:rPr lang="en-US" altLang="ru-RU" sz="8000"/>
              <a:t> </a:t>
            </a:r>
            <a:r>
              <a:rPr lang="en-US" altLang="en-US" sz="8000"/>
              <a:t>основного</a:t>
            </a:r>
            <a:r>
              <a:rPr lang="en-US" altLang="ru-RU" sz="8000"/>
              <a:t> </a:t>
            </a:r>
            <a:r>
              <a:rPr lang="en-US" altLang="en-US" sz="8000"/>
              <a:t>общего</a:t>
            </a:r>
            <a:r>
              <a:rPr lang="en-US" altLang="ru-RU" sz="8000"/>
              <a:t> </a:t>
            </a:r>
            <a:r>
              <a:rPr lang="en-US" altLang="en-US" sz="8000"/>
              <a:t>образования</a:t>
            </a:r>
            <a:r>
              <a:rPr lang="ru-RU" altLang="en-US" sz="8000"/>
              <a:t> </a:t>
            </a:r>
            <a:r>
              <a:rPr lang="en-US" altLang="en-US" sz="8000" b="1" i="1" u="sng"/>
              <a:t>личностные</a:t>
            </a:r>
            <a:r>
              <a:rPr lang="en-US" altLang="ru-RU" sz="8000" b="1" i="1" u="sng"/>
              <a:t> </a:t>
            </a:r>
            <a:r>
              <a:rPr lang="en-US" altLang="en-US" sz="8000" b="1" i="1" u="sng"/>
              <a:t>и</a:t>
            </a:r>
            <a:r>
              <a:rPr lang="en-US" altLang="ru-RU" sz="8000" b="1" i="1" u="sng"/>
              <a:t> </a:t>
            </a:r>
            <a:r>
              <a:rPr lang="en-US" altLang="en-US" sz="8000" b="1" i="1" u="sng"/>
              <a:t>метапредметные</a:t>
            </a:r>
            <a:r>
              <a:rPr lang="ru-RU" altLang="en-US" sz="8000" b="1" i="1" u="sng"/>
              <a:t> </a:t>
            </a:r>
            <a:r>
              <a:rPr lang="en-US" altLang="en-US" sz="8000"/>
              <a:t>результаты</a:t>
            </a:r>
            <a:r>
              <a:rPr lang="en-US" altLang="ru-RU" sz="8000"/>
              <a:t> </a:t>
            </a:r>
            <a:r>
              <a:rPr lang="en-US" altLang="en-US" sz="8000"/>
              <a:t>даются</a:t>
            </a:r>
            <a:r>
              <a:rPr lang="en-US" altLang="ru-RU" sz="8000"/>
              <a:t> </a:t>
            </a:r>
            <a:r>
              <a:rPr lang="en-US" altLang="en-US" sz="8000"/>
              <a:t>без</a:t>
            </a:r>
            <a:r>
              <a:rPr lang="en-US" altLang="ru-RU" sz="8000"/>
              <a:t> </a:t>
            </a:r>
            <a:r>
              <a:rPr lang="en-US" altLang="en-US" sz="8000"/>
              <a:t>деления</a:t>
            </a:r>
            <a:r>
              <a:rPr lang="en-US" altLang="ru-RU" sz="8000"/>
              <a:t> </a:t>
            </a:r>
            <a:r>
              <a:rPr lang="en-US" altLang="en-US" sz="8000"/>
              <a:t>на</a:t>
            </a:r>
            <a:r>
              <a:rPr lang="en-US" altLang="ru-RU" sz="8000"/>
              <a:t> </a:t>
            </a:r>
            <a:r>
              <a:rPr lang="en-US" altLang="en-US" sz="8000"/>
              <a:t>классы</a:t>
            </a:r>
            <a:r>
              <a:rPr lang="en-US" altLang="ru-RU" sz="8000"/>
              <a:t>.</a:t>
            </a:r>
            <a:endParaRPr lang="en-US" altLang="ru-RU" sz="8000"/>
          </a:p>
          <a:p>
            <a:endParaRPr lang="en-US" altLang="ru-RU" sz="800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733415" y="1232535"/>
            <a:ext cx="5927725" cy="4944745"/>
          </a:xfrm>
        </p:spPr>
        <p:txBody>
          <a:bodyPr>
            <a:normAutofit fontScale="25000"/>
          </a:bodyPr>
          <a:p>
            <a:pPr marL="0" indent="0"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>
                <a:sym typeface="+mn-ea"/>
              </a:rPr>
              <a:t> </a:t>
            </a:r>
            <a:r>
              <a:rPr altLang="ru-RU">
                <a:sym typeface="+mn-ea"/>
              </a:rPr>
              <a:t> </a:t>
            </a:r>
            <a:r>
              <a:rPr altLang="en-US" sz="8000">
                <a:sym typeface="+mn-ea"/>
              </a:rPr>
              <a:t>Вклад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иностранного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языка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сквозь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призму</a:t>
            </a:r>
            <a:endParaRPr lang="en-US" altLang="en-US" sz="8000"/>
          </a:p>
          <a:p>
            <a:pPr marL="0" indent="0">
              <a:buNone/>
            </a:pPr>
            <a:r>
              <a:rPr altLang="en-US" sz="8000">
                <a:sym typeface="+mn-ea"/>
              </a:rPr>
              <a:t>учебного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предмета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в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воспитание</a:t>
            </a:r>
            <a:r>
              <a:rPr lang="ru-RU" altLang="en-US" sz="8000">
                <a:sym typeface="+mn-ea"/>
              </a:rPr>
              <a:t> </a:t>
            </a:r>
            <a:r>
              <a:rPr altLang="en-US" sz="8000">
                <a:sym typeface="+mn-ea"/>
              </a:rPr>
              <a:t>обучающихся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прослеживается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через</a:t>
            </a:r>
            <a:r>
              <a:rPr lang="ru-RU" altLang="en-US" sz="8000">
                <a:sym typeface="+mn-ea"/>
              </a:rPr>
              <a:t> </a:t>
            </a:r>
            <a:r>
              <a:rPr altLang="en-US" sz="8000">
                <a:sym typeface="+mn-ea"/>
              </a:rPr>
              <a:t>тематическое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содержание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речи</a:t>
            </a:r>
            <a:r>
              <a:rPr altLang="ru-RU" sz="8000">
                <a:sym typeface="+mn-ea"/>
              </a:rPr>
              <a:t>.</a:t>
            </a:r>
            <a:endParaRPr lang="en-US" altLang="ru-RU" sz="8000"/>
          </a:p>
          <a:p>
            <a:pPr marL="0" indent="0">
              <a:buNone/>
            </a:pPr>
            <a:r>
              <a:rPr altLang="en-US" sz="8000">
                <a:sym typeface="+mn-ea"/>
              </a:rPr>
              <a:t>▰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Метапредметная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сущность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способов</a:t>
            </a:r>
            <a:r>
              <a:rPr lang="ru-RU" altLang="en-US" sz="8000">
                <a:sym typeface="+mn-ea"/>
              </a:rPr>
              <a:t> </a:t>
            </a:r>
            <a:r>
              <a:rPr altLang="en-US" sz="8000">
                <a:sym typeface="+mn-ea"/>
              </a:rPr>
              <a:t>организации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учебной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деятельности</a:t>
            </a:r>
            <a:r>
              <a:rPr lang="ru-RU" altLang="en-US" sz="8000">
                <a:sym typeface="+mn-ea"/>
              </a:rPr>
              <a:t> </a:t>
            </a:r>
            <a:r>
              <a:rPr altLang="en-US" sz="8000">
                <a:sym typeface="+mn-ea"/>
              </a:rPr>
              <a:t>представлена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в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рубрике</a:t>
            </a:r>
            <a:r>
              <a:rPr altLang="ru-RU" sz="8000">
                <a:sym typeface="+mn-ea"/>
              </a:rPr>
              <a:t> </a:t>
            </a:r>
            <a:r>
              <a:rPr altLang="en-US" sz="8000" i="1">
                <a:sym typeface="+mn-ea"/>
              </a:rPr>
              <a:t>виды</a:t>
            </a:r>
            <a:endParaRPr lang="en-US" altLang="en-US" sz="8000" i="1"/>
          </a:p>
          <a:p>
            <a:pPr marL="0" indent="0">
              <a:buNone/>
            </a:pPr>
            <a:r>
              <a:rPr altLang="en-US" sz="8000" i="1">
                <a:sym typeface="+mn-ea"/>
              </a:rPr>
              <a:t>деятельности</a:t>
            </a:r>
            <a:r>
              <a:rPr altLang="ru-RU" sz="8000">
                <a:sym typeface="+mn-ea"/>
              </a:rPr>
              <a:t> </a:t>
            </a:r>
            <a:r>
              <a:rPr altLang="en-US" sz="8000">
                <a:sym typeface="+mn-ea"/>
              </a:rPr>
              <a:t>в</a:t>
            </a:r>
            <a:r>
              <a:rPr altLang="ru-RU" sz="8000">
                <a:sym typeface="+mn-ea"/>
              </a:rPr>
              <a:t> </a:t>
            </a:r>
            <a:r>
              <a:rPr altLang="en-US" sz="8000" b="1">
                <a:sym typeface="+mn-ea"/>
              </a:rPr>
              <a:t>Тематическом</a:t>
            </a:r>
            <a:r>
              <a:rPr lang="ru-RU" altLang="en-US" sz="8000" b="1">
                <a:sym typeface="+mn-ea"/>
              </a:rPr>
              <a:t> </a:t>
            </a:r>
            <a:r>
              <a:rPr altLang="en-US" sz="8000" b="1">
                <a:sym typeface="+mn-ea"/>
              </a:rPr>
              <a:t>планировании</a:t>
            </a:r>
            <a:r>
              <a:rPr altLang="ru-RU" sz="8000" b="1">
                <a:sym typeface="+mn-ea"/>
              </a:rPr>
              <a:t>.</a:t>
            </a:r>
            <a:endParaRPr lang="en-US" altLang="ru-RU" sz="8000" b="1"/>
          </a:p>
          <a:p>
            <a:endParaRPr lang="ru-RU" altLang="en-US" sz="8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ru-RU" altLang="en-US" sz="3110"/>
            </a:br>
            <a:br>
              <a:rPr lang="ru-RU" altLang="en-US" sz="3110"/>
            </a:br>
            <a:r>
              <a:rPr lang="ru-RU" altLang="en-US" sz="3110" b="1"/>
              <a:t>Рассматривая коммуникативные умения как метапредметные, мы можем выделить определенную группу умений, наиболее актуальных в контексте реализации задач, поставленных ФГОС:</a:t>
            </a:r>
            <a:endParaRPr lang="ru-RU" altLang="en-US" sz="3110" b="1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1120" y="1864995"/>
            <a:ext cx="8848725" cy="44265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50*358"/>
  <p:tag name="TABLE_ENDDRAG_RECT" val="28*140*850*358"/>
</p:tagLst>
</file>

<file path=ppt/tags/tag2.xml><?xml version="1.0" encoding="utf-8"?>
<p:tagLst xmlns:p="http://schemas.openxmlformats.org/presentationml/2006/main">
  <p:tag name="TABLE_ENDDRAG_ORIGIN_RECT" val="843*373"/>
  <p:tag name="TABLE_ENDDRAG_RECT" val="35*143*843*373"/>
</p:tagLst>
</file>

<file path=ppt/tags/tag3.xml><?xml version="1.0" encoding="utf-8"?>
<p:tagLst xmlns:p="http://schemas.openxmlformats.org/presentationml/2006/main">
  <p:tag name="TABLE_ENDDRAG_ORIGIN_RECT" val="851*323"/>
  <p:tag name="TABLE_ENDDRAG_RECT" val="27*143*851*323"/>
</p:tagLst>
</file>

<file path=ppt/tags/tag4.xml><?xml version="1.0" encoding="utf-8"?>
<p:tagLst xmlns:p="http://schemas.openxmlformats.org/presentationml/2006/main">
  <p:tag name="TABLE_ENDDRAG_ORIGIN_RECT" val="843*371"/>
  <p:tag name="TABLE_ENDDRAG_RECT" val="35*143*843*371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27422</Words>
  <Application>WPS Presentation</Application>
  <PresentationFormat>宽屏</PresentationFormat>
  <Paragraphs>904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Green Color</vt:lpstr>
      <vt:lpstr>           Содержание обучения учебному предмету «Иностранный язык» Тематическое содержание речи, представленное в федеральной рабочей программе общего образования.</vt:lpstr>
      <vt:lpstr>Общая характеристика учебного предмета «Иностранный язык»</vt:lpstr>
      <vt:lpstr>Цель иноязычного образования</vt:lpstr>
      <vt:lpstr>Основные подходы</vt:lpstr>
      <vt:lpstr> Согласно ФГОС, в процессе преподавания иностранного языка формируются четыре вида универсальных учебных действий (УУД):</vt:lpstr>
      <vt:lpstr>PowerPoint 演示文稿</vt:lpstr>
      <vt:lpstr>Содержание обучения</vt:lpstr>
      <vt:lpstr>Планируемые результаты</vt:lpstr>
      <vt:lpstr>  Рассматривая коммуникативные умения как метапредметные, мы можем выделить определенную группу умений, наиболее актуальных в контексте реализации задач, поставленных ФГОС:</vt:lpstr>
      <vt:lpstr>Специфика иностранного языка как учебного предмета по сравнению с другими школьными учебными предметами:</vt:lpstr>
      <vt:lpstr>Сферы общения:</vt:lpstr>
      <vt:lpstr> Тематическое содержание речи,представленное в федеральной рабочей программе общего образования, включает следующие темы:</vt:lpstr>
      <vt:lpstr> Тематическое содержание речи,представленное в федеральной рабочей программе общего образования, включает следующие темы:</vt:lpstr>
      <vt:lpstr>Особенности требований к результатам освоения  предмета «Иностранный язык»</vt:lpstr>
      <vt:lpstr>PowerPoint 演示文稿</vt:lpstr>
      <vt:lpstr>Количественные нормативы в требованиях к  результатам освоение иностранного языка</vt:lpstr>
      <vt:lpstr>  Количественные нормативы в требованиях к  результатам освоение иностранного языка  2 класс</vt:lpstr>
      <vt:lpstr>  Количественные нормативы в требованиях к  результатам освоение иностранного языка  3 класс</vt:lpstr>
      <vt:lpstr>  Количественные нормативы в требованиях к  результатам освоение иностранного языка  4 класс</vt:lpstr>
      <vt:lpstr>  Количественные нормативы в требованиях к  результатам освоение иностранного языка  5 класс</vt:lpstr>
      <vt:lpstr>  Количественные нормативы в требованиях к  результатам освоение иностранного языка  6 класс</vt:lpstr>
      <vt:lpstr>  Количественные нормативы в требованиях к  результатам освоение иностранного языка  7 класс</vt:lpstr>
      <vt:lpstr>  Количественные нормативы в требованиях к  результатам освоение иностранного языка  8 класс</vt:lpstr>
      <vt:lpstr>  Количественные нормативы в требованиях к  результатам освоение иностранного языка  9 класс</vt:lpstr>
      <vt:lpstr> Тематическое содержание речи федеральной рабочей программы среднего общего образования включает следующие темы:  </vt:lpstr>
      <vt:lpstr>Количественные нормативы в требованиях к  результатам освоение иностранного языка  10 класс</vt:lpstr>
      <vt:lpstr> Количественные нормативы в требованиях к  результатам освоение иностранного языка  11 класс</vt:lpstr>
      <vt:lpstr>PowerPoint 演示文稿</vt:lpstr>
      <vt:lpstr>Читательская грамотность</vt:lpstr>
      <vt:lpstr>Смысловое чтение</vt:lpstr>
      <vt:lpstr>Смысловое чтение</vt:lpstr>
      <vt:lpstr>Обзор учебников</vt:lpstr>
      <vt:lpstr>Обзор учебников</vt:lpstr>
      <vt:lpstr>Обзор учебников</vt:lpstr>
      <vt:lpstr>Обзор учебников</vt:lpstr>
      <vt:lpstr>ГВЭ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WPS_1696790441</cp:lastModifiedBy>
  <cp:revision>11</cp:revision>
  <dcterms:created xsi:type="dcterms:W3CDTF">2024-11-30T13:38:00Z</dcterms:created>
  <dcterms:modified xsi:type="dcterms:W3CDTF">2024-12-03T04:54:50Z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DAEA4600D04F42E8A4366823A810F98D_12</vt:lpwstr>
  </property>
</Properties>
</file>