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5" r:id="rId18"/>
    <p:sldId id="277" r:id="rId19"/>
    <p:sldId id="288" r:id="rId20"/>
    <p:sldId id="289" r:id="rId21"/>
    <p:sldId id="290" r:id="rId22"/>
    <p:sldId id="291" r:id="rId23"/>
    <p:sldId id="278" r:id="rId24"/>
    <p:sldId id="285" r:id="rId25"/>
    <p:sldId id="280" r:id="rId26"/>
    <p:sldId id="281" r:id="rId27"/>
    <p:sldId id="283" r:id="rId28"/>
    <p:sldId id="282" r:id="rId29"/>
    <p:sldId id="284" r:id="rId30"/>
    <p:sldId id="286" r:id="rId31"/>
    <p:sldId id="292" r:id="rId32"/>
    <p:sldId id="293" r:id="rId33"/>
    <p:sldId id="294" r:id="rId34"/>
    <p:sldId id="295" r:id="rId35"/>
    <p:sldId id="299" r:id="rId36"/>
    <p:sldId id="300" r:id="rId37"/>
    <p:sldId id="301" r:id="rId38"/>
    <p:sldId id="302" r:id="rId39"/>
    <p:sldId id="303" r:id="rId40"/>
    <p:sldId id="304" r:id="rId41"/>
    <p:sldId id="305" r:id="rId42"/>
    <p:sldId id="306"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781" y="-2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7F5D514-4846-46C9-A687-3AD5E786727E}" type="datetimeFigureOut">
              <a:rPr lang="ru-RU" smtClean="0"/>
              <a:t>12.12.2024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5B38581-F908-4D53-AB12-B40B55C219E2}" type="slidenum">
              <a:rPr lang="ru-RU" smtClean="0"/>
              <a:t>‹#›</a:t>
            </a:fld>
            <a:endParaRPr lang="ru-RU" dirty="0"/>
          </a:p>
        </p:txBody>
      </p:sp>
    </p:spTree>
    <p:extLst>
      <p:ext uri="{BB962C8B-B14F-4D97-AF65-F5344CB8AC3E}">
        <p14:creationId xmlns:p14="http://schemas.microsoft.com/office/powerpoint/2010/main" val="234047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F5D514-4846-46C9-A687-3AD5E786727E}" type="datetimeFigureOut">
              <a:rPr lang="ru-RU" smtClean="0"/>
              <a:t>12.12.2024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5B38581-F908-4D53-AB12-B40B55C219E2}" type="slidenum">
              <a:rPr lang="ru-RU" smtClean="0"/>
              <a:t>‹#›</a:t>
            </a:fld>
            <a:endParaRPr lang="ru-RU" dirty="0"/>
          </a:p>
        </p:txBody>
      </p:sp>
    </p:spTree>
    <p:extLst>
      <p:ext uri="{BB962C8B-B14F-4D97-AF65-F5344CB8AC3E}">
        <p14:creationId xmlns:p14="http://schemas.microsoft.com/office/powerpoint/2010/main" val="46880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F5D514-4846-46C9-A687-3AD5E786727E}" type="datetimeFigureOut">
              <a:rPr lang="ru-RU" smtClean="0"/>
              <a:t>12.12.2024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5B38581-F908-4D53-AB12-B40B55C219E2}" type="slidenum">
              <a:rPr lang="ru-RU" smtClean="0"/>
              <a:t>‹#›</a:t>
            </a:fld>
            <a:endParaRPr lang="ru-RU" dirty="0"/>
          </a:p>
        </p:txBody>
      </p:sp>
    </p:spTree>
    <p:extLst>
      <p:ext uri="{BB962C8B-B14F-4D97-AF65-F5344CB8AC3E}">
        <p14:creationId xmlns:p14="http://schemas.microsoft.com/office/powerpoint/2010/main" val="297410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F5D514-4846-46C9-A687-3AD5E786727E}" type="datetimeFigureOut">
              <a:rPr lang="ru-RU" smtClean="0"/>
              <a:t>12.12.2024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5B38581-F908-4D53-AB12-B40B55C219E2}" type="slidenum">
              <a:rPr lang="ru-RU" smtClean="0"/>
              <a:t>‹#›</a:t>
            </a:fld>
            <a:endParaRPr lang="ru-RU" dirty="0"/>
          </a:p>
        </p:txBody>
      </p:sp>
    </p:spTree>
    <p:extLst>
      <p:ext uri="{BB962C8B-B14F-4D97-AF65-F5344CB8AC3E}">
        <p14:creationId xmlns:p14="http://schemas.microsoft.com/office/powerpoint/2010/main" val="39997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7F5D514-4846-46C9-A687-3AD5E786727E}" type="datetimeFigureOut">
              <a:rPr lang="ru-RU" smtClean="0"/>
              <a:t>12.12.2024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5B38581-F908-4D53-AB12-B40B55C219E2}" type="slidenum">
              <a:rPr lang="ru-RU" smtClean="0"/>
              <a:t>‹#›</a:t>
            </a:fld>
            <a:endParaRPr lang="ru-RU" dirty="0"/>
          </a:p>
        </p:txBody>
      </p:sp>
    </p:spTree>
    <p:extLst>
      <p:ext uri="{BB962C8B-B14F-4D97-AF65-F5344CB8AC3E}">
        <p14:creationId xmlns:p14="http://schemas.microsoft.com/office/powerpoint/2010/main" val="189445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7F5D514-4846-46C9-A687-3AD5E786727E}" type="datetimeFigureOut">
              <a:rPr lang="ru-RU" smtClean="0"/>
              <a:t>12.12.2024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5B38581-F908-4D53-AB12-B40B55C219E2}" type="slidenum">
              <a:rPr lang="ru-RU" smtClean="0"/>
              <a:t>‹#›</a:t>
            </a:fld>
            <a:endParaRPr lang="ru-RU" dirty="0"/>
          </a:p>
        </p:txBody>
      </p:sp>
    </p:spTree>
    <p:extLst>
      <p:ext uri="{BB962C8B-B14F-4D97-AF65-F5344CB8AC3E}">
        <p14:creationId xmlns:p14="http://schemas.microsoft.com/office/powerpoint/2010/main" val="110281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7F5D514-4846-46C9-A687-3AD5E786727E}" type="datetimeFigureOut">
              <a:rPr lang="ru-RU" smtClean="0"/>
              <a:t>12.12.2024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5B38581-F908-4D53-AB12-B40B55C219E2}" type="slidenum">
              <a:rPr lang="ru-RU" smtClean="0"/>
              <a:t>‹#›</a:t>
            </a:fld>
            <a:endParaRPr lang="ru-RU" dirty="0"/>
          </a:p>
        </p:txBody>
      </p:sp>
    </p:spTree>
    <p:extLst>
      <p:ext uri="{BB962C8B-B14F-4D97-AF65-F5344CB8AC3E}">
        <p14:creationId xmlns:p14="http://schemas.microsoft.com/office/powerpoint/2010/main" val="296481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7F5D514-4846-46C9-A687-3AD5E786727E}" type="datetimeFigureOut">
              <a:rPr lang="ru-RU" smtClean="0"/>
              <a:t>12.12.2024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5B38581-F908-4D53-AB12-B40B55C219E2}" type="slidenum">
              <a:rPr lang="ru-RU" smtClean="0"/>
              <a:t>‹#›</a:t>
            </a:fld>
            <a:endParaRPr lang="ru-RU" dirty="0"/>
          </a:p>
        </p:txBody>
      </p:sp>
    </p:spTree>
    <p:extLst>
      <p:ext uri="{BB962C8B-B14F-4D97-AF65-F5344CB8AC3E}">
        <p14:creationId xmlns:p14="http://schemas.microsoft.com/office/powerpoint/2010/main" val="95968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7F5D514-4846-46C9-A687-3AD5E786727E}" type="datetimeFigureOut">
              <a:rPr lang="ru-RU" smtClean="0"/>
              <a:t>12.12.2024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5B38581-F908-4D53-AB12-B40B55C219E2}" type="slidenum">
              <a:rPr lang="ru-RU" smtClean="0"/>
              <a:t>‹#›</a:t>
            </a:fld>
            <a:endParaRPr lang="ru-RU" dirty="0"/>
          </a:p>
        </p:txBody>
      </p:sp>
    </p:spTree>
    <p:extLst>
      <p:ext uri="{BB962C8B-B14F-4D97-AF65-F5344CB8AC3E}">
        <p14:creationId xmlns:p14="http://schemas.microsoft.com/office/powerpoint/2010/main" val="228707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7F5D514-4846-46C9-A687-3AD5E786727E}" type="datetimeFigureOut">
              <a:rPr lang="ru-RU" smtClean="0"/>
              <a:t>12.12.2024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5B38581-F908-4D53-AB12-B40B55C219E2}" type="slidenum">
              <a:rPr lang="ru-RU" smtClean="0"/>
              <a:t>‹#›</a:t>
            </a:fld>
            <a:endParaRPr lang="ru-RU" dirty="0"/>
          </a:p>
        </p:txBody>
      </p:sp>
    </p:spTree>
    <p:extLst>
      <p:ext uri="{BB962C8B-B14F-4D97-AF65-F5344CB8AC3E}">
        <p14:creationId xmlns:p14="http://schemas.microsoft.com/office/powerpoint/2010/main" val="429182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7F5D514-4846-46C9-A687-3AD5E786727E}" type="datetimeFigureOut">
              <a:rPr lang="ru-RU" smtClean="0"/>
              <a:t>12.12.2024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5B38581-F908-4D53-AB12-B40B55C219E2}" type="slidenum">
              <a:rPr lang="ru-RU" smtClean="0"/>
              <a:t>‹#›</a:t>
            </a:fld>
            <a:endParaRPr lang="ru-RU" dirty="0"/>
          </a:p>
        </p:txBody>
      </p:sp>
    </p:spTree>
    <p:extLst>
      <p:ext uri="{BB962C8B-B14F-4D97-AF65-F5344CB8AC3E}">
        <p14:creationId xmlns:p14="http://schemas.microsoft.com/office/powerpoint/2010/main" val="358989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5D514-4846-46C9-A687-3AD5E786727E}" type="datetimeFigureOut">
              <a:rPr lang="ru-RU" smtClean="0"/>
              <a:t>12.12.2024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38581-F908-4D53-AB12-B40B55C219E2}" type="slidenum">
              <a:rPr lang="ru-RU" smtClean="0"/>
              <a:t>‹#›</a:t>
            </a:fld>
            <a:endParaRPr lang="ru-RU" dirty="0"/>
          </a:p>
        </p:txBody>
      </p:sp>
    </p:spTree>
    <p:extLst>
      <p:ext uri="{BB962C8B-B14F-4D97-AF65-F5344CB8AC3E}">
        <p14:creationId xmlns:p14="http://schemas.microsoft.com/office/powerpoint/2010/main" val="1700141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251520" y="4797152"/>
            <a:ext cx="8712968" cy="1944216"/>
          </a:xfrm>
        </p:spPr>
        <p:txBody>
          <a:bodyPr>
            <a:normAutofit/>
          </a:bodyPr>
          <a:lstStyle/>
          <a:p>
            <a:r>
              <a:rPr lang="ru-RU" sz="3600" b="1" dirty="0" smtClean="0">
                <a:solidFill>
                  <a:srgbClr val="00B050"/>
                </a:solidFill>
                <a:latin typeface="Arial Narrow" panose="020B0606020202030204" pitchFamily="34" charset="0"/>
              </a:rPr>
              <a:t>Логоритмика</a:t>
            </a:r>
            <a:r>
              <a:rPr lang="ru-RU" sz="3600" b="1" dirty="0" smtClean="0">
                <a:solidFill>
                  <a:srgbClr val="00B050"/>
                </a:solidFill>
                <a:latin typeface="Arial Narrow" panose="020B0606020202030204" pitchFamily="34" charset="0"/>
              </a:rPr>
              <a:t> в коррекционной работе у неговорящих детей и детей с речевыми нарушениями</a:t>
            </a:r>
            <a:endParaRPr lang="ru-RU" sz="3600" b="1" dirty="0">
              <a:solidFill>
                <a:srgbClr val="00B050"/>
              </a:solidFill>
              <a:latin typeface="Arial Narrow" panose="020B0606020202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08504"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939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Autofit/>
          </a:bodyPr>
          <a:lstStyle/>
          <a:p>
            <a:r>
              <a:rPr lang="ru-RU" sz="2800" b="1" dirty="0" smtClean="0">
                <a:solidFill>
                  <a:srgbClr val="00B050"/>
                </a:solidFill>
                <a:latin typeface="Arial Narrow" panose="020B0606020202030204" pitchFamily="34" charset="0"/>
              </a:rPr>
              <a:t/>
            </a:r>
            <a:br>
              <a:rPr lang="ru-RU" sz="2800" b="1" dirty="0" smtClean="0">
                <a:solidFill>
                  <a:srgbClr val="00B050"/>
                </a:solidFill>
                <a:latin typeface="Arial Narrow" panose="020B0606020202030204" pitchFamily="34" charset="0"/>
              </a:rPr>
            </a:br>
            <a:r>
              <a:rPr lang="ru-RU" sz="2800" b="1" dirty="0" smtClean="0">
                <a:solidFill>
                  <a:srgbClr val="00B050"/>
                </a:solidFill>
                <a:latin typeface="Arial Narrow" panose="020B0606020202030204" pitchFamily="34" charset="0"/>
              </a:rPr>
              <a:t>В </a:t>
            </a:r>
            <a:r>
              <a:rPr lang="ru-RU" sz="2800" b="1" dirty="0" smtClean="0">
                <a:solidFill>
                  <a:srgbClr val="00B050"/>
                </a:solidFill>
                <a:latin typeface="Arial Narrow" panose="020B0606020202030204" pitchFamily="34" charset="0"/>
              </a:rPr>
              <a:t>логоритмическом</a:t>
            </a:r>
            <a:r>
              <a:rPr lang="ru-RU" sz="2800" b="1" dirty="0" smtClean="0">
                <a:solidFill>
                  <a:srgbClr val="00B050"/>
                </a:solidFill>
                <a:latin typeface="Arial Narrow" panose="020B0606020202030204" pitchFamily="34" charset="0"/>
              </a:rPr>
              <a:t> воспитании можно выделить два основных звена:</a:t>
            </a:r>
            <a:br>
              <a:rPr lang="ru-RU" sz="2800" b="1" dirty="0" smtClean="0">
                <a:solidFill>
                  <a:srgbClr val="00B050"/>
                </a:solidFill>
                <a:latin typeface="Arial Narrow" panose="020B0606020202030204" pitchFamily="34" charset="0"/>
              </a:rPr>
            </a:br>
            <a:endParaRPr lang="ru-RU" sz="2800" dirty="0"/>
          </a:p>
        </p:txBody>
      </p:sp>
      <p:sp>
        <p:nvSpPr>
          <p:cNvPr id="3" name="Объект 2"/>
          <p:cNvSpPr>
            <a:spLocks noGrp="1"/>
          </p:cNvSpPr>
          <p:nvPr>
            <p:ph idx="1"/>
          </p:nvPr>
        </p:nvSpPr>
        <p:spPr>
          <a:xfrm>
            <a:off x="323528" y="1268760"/>
            <a:ext cx="8568952" cy="5400600"/>
          </a:xfrm>
        </p:spPr>
        <p:txBody>
          <a:bodyPr>
            <a:normAutofit/>
          </a:bodyPr>
          <a:lstStyle/>
          <a:p>
            <a:pPr marL="0" indent="0" algn="just">
              <a:buNone/>
            </a:pPr>
            <a:r>
              <a:rPr lang="ru-RU" sz="2600" b="1" dirty="0" smtClean="0">
                <a:solidFill>
                  <a:srgbClr val="00B050"/>
                </a:solidFill>
                <a:latin typeface="Arial Narrow" panose="020B0606020202030204" pitchFamily="34" charset="0"/>
              </a:rPr>
              <a:t>            Воспитание и коррекция неречевых процессов у детей с речевой патологией. К ним относятся слуховое внимание, слуховая память, оптико-пространственные представления, зрительная ориентировка на собеседника, координация движений, чувство темпа и ритма в движении. </a:t>
            </a:r>
            <a:br>
              <a:rPr lang="ru-RU" sz="2600" b="1" dirty="0" smtClean="0">
                <a:solidFill>
                  <a:srgbClr val="00B050"/>
                </a:solidFill>
                <a:latin typeface="Arial Narrow" panose="020B0606020202030204" pitchFamily="34" charset="0"/>
              </a:rPr>
            </a:br>
            <a:r>
              <a:rPr lang="ru-RU" sz="2600" b="1" dirty="0" smtClean="0">
                <a:solidFill>
                  <a:srgbClr val="00B050"/>
                </a:solidFill>
                <a:latin typeface="Arial Narrow" panose="020B0606020202030204" pitchFamily="34" charset="0"/>
              </a:rPr>
              <a:t>            Развитие речи и коррекция речевых нарушений.  Реализуется с помощью занятий в зависимости от речевого нарушения. Например, воспитание темпа и ритма дыхания, развитие орального </a:t>
            </a:r>
            <a:r>
              <a:rPr lang="ru-RU" sz="2600" b="1" dirty="0" smtClean="0">
                <a:solidFill>
                  <a:srgbClr val="00B050"/>
                </a:solidFill>
                <a:latin typeface="Arial Narrow" panose="020B0606020202030204" pitchFamily="34" charset="0"/>
              </a:rPr>
              <a:t>праксиса</a:t>
            </a:r>
            <a:r>
              <a:rPr lang="ru-RU" sz="2600" b="1" dirty="0" smtClean="0">
                <a:solidFill>
                  <a:srgbClr val="00B050"/>
                </a:solidFill>
                <a:latin typeface="Arial Narrow" panose="020B0606020202030204" pitchFamily="34" charset="0"/>
              </a:rPr>
              <a:t>, просодии речи.</a:t>
            </a:r>
          </a:p>
          <a:p>
            <a:pPr algn="just">
              <a:buFont typeface="Wingdings" panose="05000000000000000000" pitchFamily="2" charset="2"/>
              <a:buChar char="Ø"/>
            </a:pPr>
            <a:endParaRPr lang="ru-RU" sz="2600" b="1" dirty="0" smtClean="0">
              <a:solidFill>
                <a:srgbClr val="00B050"/>
              </a:solidFill>
              <a:latin typeface="Arial Narrow" panose="020B0606020202030204" pitchFamily="34" charset="0"/>
            </a:endParaRPr>
          </a:p>
          <a:p>
            <a:pPr algn="just">
              <a:buFont typeface="Wingdings" panose="05000000000000000000" pitchFamily="2" charset="2"/>
              <a:buChar char="Ø"/>
            </a:pPr>
            <a:endParaRPr lang="ru-RU" sz="2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085184"/>
            <a:ext cx="7128791" cy="151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266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20080"/>
          </a:xfrm>
        </p:spPr>
        <p:txBody>
          <a:bodyPr>
            <a:normAutofit fontScale="90000"/>
          </a:bodyPr>
          <a:lstStyle/>
          <a:p>
            <a:r>
              <a:rPr lang="ru-RU" b="1" dirty="0" smtClean="0">
                <a:solidFill>
                  <a:srgbClr val="00B050"/>
                </a:solidFill>
                <a:latin typeface="Times New Roman" panose="02020603050405020304" pitchFamily="18" charset="0"/>
                <a:cs typeface="Times New Roman" panose="02020603050405020304" pitchFamily="18" charset="0"/>
              </a:rPr>
              <a:t>Задачи:</a:t>
            </a:r>
            <a:endParaRPr lang="ru-RU" dirty="0">
              <a:solidFill>
                <a:srgbClr val="00B050"/>
              </a:solidFill>
            </a:endParaRPr>
          </a:p>
        </p:txBody>
      </p:sp>
      <p:sp>
        <p:nvSpPr>
          <p:cNvPr id="3" name="Объект 2"/>
          <p:cNvSpPr>
            <a:spLocks noGrp="1"/>
          </p:cNvSpPr>
          <p:nvPr>
            <p:ph idx="1"/>
          </p:nvPr>
        </p:nvSpPr>
        <p:spPr>
          <a:xfrm>
            <a:off x="539552" y="980728"/>
            <a:ext cx="8229600" cy="5688632"/>
          </a:xfrm>
        </p:spPr>
        <p:txBody>
          <a:bodyPr>
            <a:normAutofit/>
          </a:bodyPr>
          <a:lstStyle/>
          <a:p>
            <a:pPr lvl="0"/>
            <a:r>
              <a:rPr lang="ru-RU" sz="2800" b="1" dirty="0" smtClean="0">
                <a:solidFill>
                  <a:srgbClr val="00B050"/>
                </a:solidFill>
                <a:latin typeface="Arial Narrow" panose="020B0606020202030204" pitchFamily="34" charset="0"/>
              </a:rPr>
              <a:t>развить чувство ритма и такта;</a:t>
            </a:r>
          </a:p>
          <a:p>
            <a:pPr lvl="0"/>
            <a:r>
              <a:rPr lang="ru-RU" sz="2800" b="1" dirty="0" smtClean="0">
                <a:solidFill>
                  <a:srgbClr val="00B050"/>
                </a:solidFill>
                <a:latin typeface="Arial Narrow" panose="020B0606020202030204" pitchFamily="34" charset="0"/>
              </a:rPr>
              <a:t>научить правильному речевому дыханию;</a:t>
            </a:r>
          </a:p>
          <a:p>
            <a:pPr lvl="0"/>
            <a:r>
              <a:rPr lang="ru-RU" sz="2800" b="1" dirty="0" smtClean="0">
                <a:solidFill>
                  <a:srgbClr val="00B050"/>
                </a:solidFill>
                <a:latin typeface="Arial Narrow" panose="020B0606020202030204" pitchFamily="34" charset="0"/>
              </a:rPr>
              <a:t>улучшить общую и мелкую моторики;</a:t>
            </a:r>
          </a:p>
          <a:p>
            <a:pPr lvl="0"/>
            <a:r>
              <a:rPr lang="ru-RU" sz="2800" b="1" dirty="0" smtClean="0">
                <a:solidFill>
                  <a:srgbClr val="00B050"/>
                </a:solidFill>
                <a:latin typeface="Arial Narrow" panose="020B0606020202030204" pitchFamily="34" charset="0"/>
              </a:rPr>
              <a:t>развить внимание, память и слуховое восприятие;</a:t>
            </a:r>
          </a:p>
          <a:p>
            <a:pPr lvl="0"/>
            <a:r>
              <a:rPr lang="ru-RU" sz="2800" b="1" dirty="0" smtClean="0">
                <a:solidFill>
                  <a:srgbClr val="00B050"/>
                </a:solidFill>
                <a:latin typeface="Arial Narrow" panose="020B0606020202030204" pitchFamily="34" charset="0"/>
              </a:rPr>
              <a:t>включить в речь ребенка мимику и жесты;</a:t>
            </a:r>
          </a:p>
          <a:p>
            <a:pPr lvl="0"/>
            <a:r>
              <a:rPr lang="ru-RU" sz="2800" b="1" dirty="0" smtClean="0">
                <a:solidFill>
                  <a:srgbClr val="00B050"/>
                </a:solidFill>
                <a:latin typeface="Arial Narrow" panose="020B0606020202030204" pitchFamily="34" charset="0"/>
              </a:rPr>
              <a:t>научить плавности произнесения слов и фраз;</a:t>
            </a:r>
          </a:p>
          <a:p>
            <a:pPr lvl="0"/>
            <a:r>
              <a:rPr lang="ru-RU" sz="2800" b="1" dirty="0" smtClean="0">
                <a:solidFill>
                  <a:srgbClr val="00B050"/>
                </a:solidFill>
                <a:latin typeface="Arial Narrow" panose="020B0606020202030204" pitchFamily="34" charset="0"/>
              </a:rPr>
              <a:t>улучшить произношение. </a:t>
            </a:r>
          </a:p>
          <a:p>
            <a:pPr lvl="0"/>
            <a:endParaRPr lang="ru-RU" dirty="0" smtClean="0"/>
          </a:p>
          <a:p>
            <a:pPr lvl="0"/>
            <a:endParaRPr lang="ru-RU" dirty="0" smtClean="0"/>
          </a:p>
          <a:p>
            <a:pPr marL="0" indent="0">
              <a:buNone/>
            </a:pP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44" y="4941168"/>
            <a:ext cx="5832647"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423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253047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2515" y="1880301"/>
            <a:ext cx="2499577" cy="105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690" y="3501008"/>
            <a:ext cx="2536825"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5301208"/>
            <a:ext cx="256698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372342"/>
            <a:ext cx="5688631"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5111" y="1844824"/>
            <a:ext cx="5619377"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7648" y="3356992"/>
            <a:ext cx="5636839"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3408" y="5301208"/>
            <a:ext cx="564108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677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336704"/>
          </a:xfrm>
        </p:spPr>
        <p:txBody>
          <a:bodyPr/>
          <a:lstStyle/>
          <a:p>
            <a:pPr marL="0" indent="0" algn="ctr">
              <a:buNone/>
            </a:pPr>
            <a:r>
              <a:rPr lang="ru-RU" sz="3600" b="1" dirty="0">
                <a:solidFill>
                  <a:srgbClr val="00B050"/>
                </a:solidFill>
                <a:latin typeface="Arial Narrow" panose="020B0606020202030204" pitchFamily="34" charset="0"/>
              </a:rPr>
              <a:t>Два основных звена </a:t>
            </a:r>
            <a:r>
              <a:rPr lang="ru-RU" sz="3600" b="1" dirty="0">
                <a:solidFill>
                  <a:srgbClr val="00B050"/>
                </a:solidFill>
                <a:latin typeface="Arial Narrow" panose="020B0606020202030204" pitchFamily="34" charset="0"/>
              </a:rPr>
              <a:t>логоритмического</a:t>
            </a:r>
            <a:r>
              <a:rPr lang="ru-RU" sz="3600" b="1" dirty="0">
                <a:solidFill>
                  <a:srgbClr val="00B050"/>
                </a:solidFill>
                <a:latin typeface="Arial Narrow" panose="020B0606020202030204" pitchFamily="34" charset="0"/>
              </a:rPr>
              <a:t> воздействия </a:t>
            </a:r>
            <a:endParaRPr lang="ru-RU" sz="3600" b="1" dirty="0" smtClean="0">
              <a:solidFill>
                <a:srgbClr val="00B050"/>
              </a:solidFill>
              <a:latin typeface="Arial Narrow" panose="020B0606020202030204" pitchFamily="34" charset="0"/>
            </a:endParaRPr>
          </a:p>
          <a:p>
            <a:pPr algn="just"/>
            <a:r>
              <a:rPr lang="ru-RU" sz="3600" b="1" dirty="0" smtClean="0">
                <a:solidFill>
                  <a:srgbClr val="00B050"/>
                </a:solidFill>
                <a:latin typeface="Arial Narrow" panose="020B0606020202030204" pitchFamily="34" charset="0"/>
              </a:rPr>
              <a:t>развитие </a:t>
            </a:r>
            <a:r>
              <a:rPr lang="ru-RU" sz="3600" b="1" dirty="0">
                <a:solidFill>
                  <a:srgbClr val="00B050"/>
                </a:solidFill>
                <a:latin typeface="Arial Narrow" panose="020B0606020202030204" pitchFamily="34" charset="0"/>
              </a:rPr>
              <a:t>и коррекция неречевых процессов у детей с нарушением речи </a:t>
            </a:r>
            <a:endParaRPr lang="ru-RU" sz="3600" b="1" dirty="0" smtClean="0">
              <a:solidFill>
                <a:srgbClr val="00B050"/>
              </a:solidFill>
              <a:latin typeface="Arial Narrow" panose="020B0606020202030204" pitchFamily="34" charset="0"/>
            </a:endParaRPr>
          </a:p>
          <a:p>
            <a:pPr algn="just"/>
            <a:r>
              <a:rPr lang="ru-RU" sz="3600" b="1" dirty="0" smtClean="0">
                <a:solidFill>
                  <a:srgbClr val="00B050"/>
                </a:solidFill>
                <a:latin typeface="Arial Narrow" panose="020B0606020202030204" pitchFamily="34" charset="0"/>
              </a:rPr>
              <a:t>развитие </a:t>
            </a:r>
            <a:r>
              <a:rPr lang="ru-RU" sz="3600" b="1" dirty="0">
                <a:solidFill>
                  <a:srgbClr val="00B050"/>
                </a:solidFill>
                <a:latin typeface="Arial Narrow" panose="020B0606020202030204" pitchFamily="34" charset="0"/>
              </a:rPr>
              <a:t>речи и коррекция речевых нарушений</a:t>
            </a:r>
            <a:r>
              <a:rPr lang="ru-RU" sz="3600" b="1" dirty="0" smtClean="0">
                <a:solidFill>
                  <a:srgbClr val="00B050"/>
                </a:solidFill>
                <a:latin typeface="Arial Narrow" panose="020B0606020202030204" pitchFamily="34" charset="0"/>
              </a:rPr>
              <a:t>.</a:t>
            </a:r>
          </a:p>
          <a:p>
            <a:pPr marL="0" indent="0">
              <a:buNone/>
            </a:pP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221088"/>
            <a:ext cx="777686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204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40960" cy="1872208"/>
          </a:xfrm>
        </p:spPr>
        <p:txBody>
          <a:bodyPr>
            <a:noAutofit/>
          </a:bodyPr>
          <a:lstStyle/>
          <a:p>
            <a:r>
              <a:rPr lang="ru-RU" sz="2000" dirty="0" smtClean="0">
                <a:latin typeface="Arial Narrow" panose="020B0606020202030204" pitchFamily="34" charset="0"/>
              </a:rPr>
              <a:t/>
            </a:r>
            <a:br>
              <a:rPr lang="ru-RU" sz="2000" dirty="0" smtClean="0">
                <a:latin typeface="Arial Narrow" panose="020B0606020202030204" pitchFamily="34" charset="0"/>
              </a:rPr>
            </a:br>
            <a:r>
              <a:rPr lang="ru-RU" sz="2000" dirty="0" smtClean="0">
                <a:latin typeface="Arial Narrow" panose="020B0606020202030204" pitchFamily="34" charset="0"/>
              </a:rPr>
              <a:t/>
            </a:r>
            <a:br>
              <a:rPr lang="ru-RU" sz="2000" dirty="0" smtClean="0">
                <a:latin typeface="Arial Narrow" panose="020B0606020202030204" pitchFamily="34" charset="0"/>
              </a:rPr>
            </a:br>
            <a:r>
              <a:rPr lang="ru-RU" sz="2800" b="1" dirty="0" smtClean="0">
                <a:solidFill>
                  <a:srgbClr val="00B050"/>
                </a:solidFill>
                <a:latin typeface="Arial Narrow" panose="020B0606020202030204" pitchFamily="34" charset="0"/>
              </a:rPr>
              <a:t>Содержание </a:t>
            </a:r>
            <a:r>
              <a:rPr lang="ru-RU" sz="2800" b="1" dirty="0">
                <a:solidFill>
                  <a:srgbClr val="00B050"/>
                </a:solidFill>
                <a:latin typeface="Arial Narrow" panose="020B0606020202030204" pitchFamily="34" charset="0"/>
              </a:rPr>
              <a:t>логопедической ритмики зависит от этапа логопедической работы. На каждом этапе существуют свои задачи и логопедические технологии формирования плавной речи, дифференцированными являются и средства логопедической ритмики. </a:t>
            </a:r>
            <a:br>
              <a:rPr lang="ru-RU" sz="2800" b="1" dirty="0">
                <a:solidFill>
                  <a:srgbClr val="00B050"/>
                </a:solidFill>
                <a:latin typeface="Arial Narrow" panose="020B0606020202030204" pitchFamily="34" charset="0"/>
              </a:rPr>
            </a:br>
            <a:endParaRPr lang="ru-RU" sz="2800" b="1" dirty="0">
              <a:solidFill>
                <a:srgbClr val="00B050"/>
              </a:solidFill>
              <a:latin typeface="Arial Narrow" panose="020B0606020202030204" pitchFamily="34" charset="0"/>
            </a:endParaRPr>
          </a:p>
        </p:txBody>
      </p:sp>
      <p:sp>
        <p:nvSpPr>
          <p:cNvPr id="3" name="Объект 2"/>
          <p:cNvSpPr>
            <a:spLocks noGrp="1"/>
          </p:cNvSpPr>
          <p:nvPr>
            <p:ph idx="1"/>
          </p:nvPr>
        </p:nvSpPr>
        <p:spPr>
          <a:xfrm>
            <a:off x="467544" y="2692077"/>
            <a:ext cx="8229600" cy="4165923"/>
          </a:xfrm>
        </p:spPr>
        <p:txBody>
          <a:bodyPr>
            <a:normAutofit fontScale="92500" lnSpcReduction="10000"/>
          </a:bodyPr>
          <a:lstStyle/>
          <a:p>
            <a:pPr marL="0" indent="0" algn="just">
              <a:buNone/>
            </a:pPr>
            <a:r>
              <a:rPr lang="ru-RU" sz="3000" b="1" dirty="0">
                <a:solidFill>
                  <a:srgbClr val="00B050"/>
                </a:solidFill>
                <a:latin typeface="Arial Narrow" panose="020B0606020202030204" pitchFamily="34" charset="0"/>
              </a:rPr>
              <a:t>I. Этап ограничения речи. На логоритмических занятиях в это время вводятся неречевые средства - упражнения на различные виды ходьбы и бега, упражнения на развития дыхания, мышечного тонуса, произвольного внимания, двигательной памяти, мелкой и мимической моторики. Выполнение упражнений чередуется со слушанием музыкальных отрывков-инструментальной или вокальной музыки. Темы музыкальных произведений соотносятся с темами логопедических занятий. </a:t>
            </a:r>
          </a:p>
          <a:p>
            <a:pPr marL="0" indent="0">
              <a:buNone/>
            </a:pPr>
            <a:endParaRPr lang="ru-RU" b="1" dirty="0">
              <a:solidFill>
                <a:srgbClr val="00B050"/>
              </a:solidFill>
              <a:latin typeface="Arial Narrow" panose="020B0606020202030204" pitchFamily="34" charset="0"/>
            </a:endParaRPr>
          </a:p>
        </p:txBody>
      </p:sp>
    </p:spTree>
    <p:extLst>
      <p:ext uri="{BB962C8B-B14F-4D97-AF65-F5344CB8AC3E}">
        <p14:creationId xmlns:p14="http://schemas.microsoft.com/office/powerpoint/2010/main" val="1981404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738538"/>
          </a:xfrm>
        </p:spPr>
        <p:txBody>
          <a:bodyPr>
            <a:normAutofit fontScale="90000"/>
          </a:bodyPr>
          <a:lstStyle/>
          <a:p>
            <a:pPr algn="just"/>
            <a:r>
              <a:rPr lang="ru-RU" sz="2400" dirty="0" smtClean="0">
                <a:latin typeface="Arial Narrow" panose="020B0606020202030204" pitchFamily="34" charset="0"/>
              </a:rPr>
              <a:t/>
            </a:r>
            <a:br>
              <a:rPr lang="ru-RU" sz="2400" dirty="0" smtClean="0">
                <a:latin typeface="Arial Narrow" panose="020B0606020202030204" pitchFamily="34" charset="0"/>
              </a:rPr>
            </a:br>
            <a:r>
              <a:rPr lang="ru-RU" sz="2400" dirty="0">
                <a:latin typeface="Arial Narrow" panose="020B0606020202030204" pitchFamily="34" charset="0"/>
              </a:rPr>
              <a:t/>
            </a:r>
            <a:br>
              <a:rPr lang="ru-RU" sz="2400" dirty="0">
                <a:latin typeface="Arial Narrow" panose="020B0606020202030204" pitchFamily="34" charset="0"/>
              </a:rPr>
            </a:br>
            <a:r>
              <a:rPr lang="ru-RU" sz="2700" b="1" dirty="0" smtClean="0">
                <a:solidFill>
                  <a:srgbClr val="00B050"/>
                </a:solidFill>
                <a:latin typeface="Arial Narrow" panose="020B0606020202030204" pitchFamily="34" charset="0"/>
              </a:rPr>
              <a:t/>
            </a:r>
            <a:br>
              <a:rPr lang="ru-RU" sz="2700" b="1" dirty="0" smtClean="0">
                <a:solidFill>
                  <a:srgbClr val="00B050"/>
                </a:solidFill>
                <a:latin typeface="Arial Narrow" panose="020B0606020202030204" pitchFamily="34" charset="0"/>
              </a:rPr>
            </a:br>
            <a:r>
              <a:rPr lang="ru-RU" sz="2700" b="1" dirty="0" smtClean="0">
                <a:solidFill>
                  <a:srgbClr val="00B050"/>
                </a:solidFill>
                <a:latin typeface="Arial Narrow" panose="020B0606020202030204" pitchFamily="34" charset="0"/>
              </a:rPr>
              <a:t>II</a:t>
            </a:r>
            <a:r>
              <a:rPr lang="ru-RU" sz="2700" b="1" dirty="0">
                <a:solidFill>
                  <a:srgbClr val="00B050"/>
                </a:solidFill>
                <a:latin typeface="Arial Narrow" panose="020B0606020202030204" pitchFamily="34" charset="0"/>
              </a:rPr>
              <a:t>. Этап сопряжённой и отражённой речи. На логоритмических занятиях кроме неречевых средств постепенно вводятся речевые с малой нагрузкой, такие как упражнения и игры с пением, упражнения для развития дыхания с речевым сопровождением, для развития дикции и артикуляции, мелкой моторики с речевым сопровождением. </a:t>
            </a:r>
            <a:r>
              <a:rPr lang="ru-RU" sz="2700" b="1" dirty="0" smtClean="0">
                <a:solidFill>
                  <a:srgbClr val="00B050"/>
                </a:solidFill>
                <a:latin typeface="Arial Narrow" panose="020B0606020202030204" pitchFamily="34" charset="0"/>
              </a:rPr>
              <a:t/>
            </a:r>
            <a:br>
              <a:rPr lang="ru-RU" sz="2700" b="1" dirty="0" smtClean="0">
                <a:solidFill>
                  <a:srgbClr val="00B050"/>
                </a:solidFill>
                <a:latin typeface="Arial Narrow" panose="020B0606020202030204" pitchFamily="34" charset="0"/>
              </a:rPr>
            </a:br>
            <a:r>
              <a:rPr lang="ru-RU" sz="2700" b="1" dirty="0">
                <a:solidFill>
                  <a:srgbClr val="00B050"/>
                </a:solidFill>
                <a:latin typeface="Arial Narrow" panose="020B0606020202030204" pitchFamily="34" charset="0"/>
              </a:rPr>
              <a:t>III. Этап диалогической речи. На логоритмических занятиях продолжается формироваться развитие просодической стороны речи и предлагаются упражнения для развития голоса, упражнения на координацию движений и речи, игры с речевым сопровождением, счётные упражнения, песни, диалоги с музыкальным сопровождением. </a:t>
            </a:r>
            <a:r>
              <a:rPr lang="ru-RU" sz="2400" dirty="0"/>
              <a:t/>
            </a:r>
            <a:br>
              <a:rPr lang="ru-RU" sz="2400" dirty="0"/>
            </a:br>
            <a:r>
              <a:rPr lang="ru-RU" sz="2400" dirty="0">
                <a:latin typeface="Arial Narrow" panose="020B0606020202030204" pitchFamily="34" charset="0"/>
              </a:rPr>
              <a:t/>
            </a:r>
            <a:br>
              <a:rPr lang="ru-RU" sz="2400" dirty="0">
                <a:latin typeface="Arial Narrow" panose="020B0606020202030204" pitchFamily="34" charset="0"/>
              </a:rPr>
            </a:br>
            <a:endParaRPr lang="ru-RU" sz="2400" dirty="0">
              <a:latin typeface="Arial Narrow" panose="020B0606020202030204" pitchFamily="34" charset="0"/>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6644" y="5174137"/>
            <a:ext cx="7132938" cy="151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119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8517632" cy="4824536"/>
          </a:xfrm>
        </p:spPr>
        <p:txBody>
          <a:bodyPr>
            <a:normAutofit fontScale="92500" lnSpcReduction="20000"/>
          </a:bodyPr>
          <a:lstStyle/>
          <a:p>
            <a:pPr marL="0" indent="0" algn="just">
              <a:buNone/>
            </a:pPr>
            <a:r>
              <a:rPr lang="ru-RU" b="1" dirty="0">
                <a:solidFill>
                  <a:srgbClr val="00B050"/>
                </a:solidFill>
                <a:latin typeface="Arial Narrow" panose="020B0606020202030204" pitchFamily="34" charset="0"/>
              </a:rPr>
              <a:t>IV. Этап самостоятельной речи. В </a:t>
            </a:r>
            <a:r>
              <a:rPr lang="ru-RU" b="1" dirty="0">
                <a:solidFill>
                  <a:srgbClr val="00B050"/>
                </a:solidFill>
                <a:latin typeface="Arial Narrow" panose="020B0606020202030204" pitchFamily="34" charset="0"/>
              </a:rPr>
              <a:t>логоритмические</a:t>
            </a:r>
            <a:r>
              <a:rPr lang="ru-RU" b="1" dirty="0">
                <a:solidFill>
                  <a:srgbClr val="00B050"/>
                </a:solidFill>
                <a:latin typeface="Arial Narrow" panose="020B0606020202030204" pitchFamily="34" charset="0"/>
              </a:rPr>
              <a:t> занятия включаются речевые задания, игры и упражнения без музыкального сопровождения, упражнения с элементами танца, с предметами и речевым сопровождением. </a:t>
            </a:r>
          </a:p>
          <a:p>
            <a:pPr marL="0" indent="0" algn="just">
              <a:buNone/>
            </a:pPr>
            <a:r>
              <a:rPr lang="ru-RU" b="1" dirty="0">
                <a:solidFill>
                  <a:srgbClr val="00B050"/>
                </a:solidFill>
                <a:latin typeface="Arial Narrow" panose="020B0606020202030204" pitchFamily="34" charset="0"/>
              </a:rPr>
              <a:t>V. Этап спонтанной эмоциональной речи и общения. В </a:t>
            </a:r>
            <a:r>
              <a:rPr lang="ru-RU" b="1" dirty="0">
                <a:solidFill>
                  <a:srgbClr val="00B050"/>
                </a:solidFill>
                <a:latin typeface="Arial Narrow" panose="020B0606020202030204" pitchFamily="34" charset="0"/>
              </a:rPr>
              <a:t>логоритмические</a:t>
            </a:r>
            <a:r>
              <a:rPr lang="ru-RU" b="1" dirty="0">
                <a:solidFill>
                  <a:srgbClr val="00B050"/>
                </a:solidFill>
                <a:latin typeface="Arial Narrow" panose="020B0606020202030204" pitchFamily="34" charset="0"/>
              </a:rPr>
              <a:t> занятия включают творческие задания с элементами театрализованной деятельности, музыкально-двигательные игры, инсценировки и мелодекламацию чтение стихотворных текстов под музыкальное сопровождение. </a:t>
            </a:r>
            <a:endParaRPr lang="ru-RU" b="1" dirty="0" smtClean="0">
              <a:solidFill>
                <a:srgbClr val="00B050"/>
              </a:solidFill>
              <a:latin typeface="Arial Narrow" panose="020B0606020202030204" pitchFamily="34" charset="0"/>
            </a:endParaRPr>
          </a:p>
          <a:p>
            <a:pPr marL="0" indent="0" algn="just">
              <a:buNone/>
            </a:pPr>
            <a:endParaRPr lang="ru-RU" b="1" dirty="0">
              <a:solidFill>
                <a:srgbClr val="00B050"/>
              </a:solidFill>
              <a:latin typeface="Arial Narrow" panose="020B0606020202030204" pitchFamily="34" charset="0"/>
            </a:endParaRPr>
          </a:p>
          <a:p>
            <a:pPr marL="0" indent="0">
              <a:buNone/>
            </a:pPr>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5158004"/>
            <a:ext cx="5976665" cy="150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155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10546"/>
          </a:xfrm>
        </p:spPr>
        <p:txBody>
          <a:bodyPr>
            <a:noAutofit/>
          </a:bodyPr>
          <a:lstStyle/>
          <a:p>
            <a:pPr algn="just"/>
            <a:r>
              <a:rPr lang="ru-RU" sz="2800" b="1" dirty="0" smtClean="0">
                <a:solidFill>
                  <a:srgbClr val="00B050"/>
                </a:solidFill>
                <a:latin typeface="Arial Narrow" panose="020B0606020202030204" pitchFamily="34" charset="0"/>
              </a:rPr>
              <a:t/>
            </a:r>
            <a:br>
              <a:rPr lang="ru-RU" sz="2800" b="1" dirty="0" smtClean="0">
                <a:solidFill>
                  <a:srgbClr val="00B050"/>
                </a:solidFill>
                <a:latin typeface="Arial Narrow" panose="020B0606020202030204" pitchFamily="34" charset="0"/>
              </a:rPr>
            </a:br>
            <a:r>
              <a:rPr lang="ru-RU" sz="2800" b="1" dirty="0" smtClean="0">
                <a:solidFill>
                  <a:srgbClr val="00B050"/>
                </a:solidFill>
                <a:latin typeface="Arial Narrow" panose="020B0606020202030204" pitchFamily="34" charset="0"/>
              </a:rPr>
              <a:t>Основной принцип построения логоритмических занятий – тесная связь движения с музыкой и включение речевого материала. Слово вводится в самых разнообразных формах: это тексты песен, хороводов, драматизации с пением, инсценировок на заданную тему, команды водящего в подвижных играх. Введение слова дает возможность создавать целый ряд упражнений, руководимых не   музыкальным ритмом, а ритмом в стихотворной форме, позволяющим сохранять при этом принцип ритмичности в движениях.</a:t>
            </a:r>
            <a:br>
              <a:rPr lang="ru-RU" sz="2800" b="1" dirty="0" smtClean="0">
                <a:solidFill>
                  <a:srgbClr val="00B050"/>
                </a:solidFill>
                <a:latin typeface="Arial Narrow" panose="020B0606020202030204" pitchFamily="34" charset="0"/>
              </a:rPr>
            </a:br>
            <a:endParaRPr lang="ru-RU" sz="2800" b="1" dirty="0">
              <a:solidFill>
                <a:srgbClr val="00B050"/>
              </a:solidFill>
              <a:latin typeface="Arial Narrow" panose="020B0606020202030204" pitchFamily="34"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1543" y="5230626"/>
            <a:ext cx="6120914" cy="136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438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850106"/>
          </a:xfrm>
        </p:spPr>
        <p:txBody>
          <a:bodyPr>
            <a:noAutofit/>
          </a:bodyPr>
          <a:lstStyle/>
          <a:p>
            <a:r>
              <a:rPr lang="ru-RU" sz="2400" dirty="0" smtClean="0">
                <a:latin typeface="Arial Narrow" panose="020B0606020202030204" pitchFamily="34" charset="0"/>
              </a:rPr>
              <a:t/>
            </a:r>
            <a:br>
              <a:rPr lang="ru-RU" sz="2400" dirty="0" smtClean="0">
                <a:latin typeface="Arial Narrow" panose="020B0606020202030204" pitchFamily="34" charset="0"/>
              </a:rPr>
            </a:br>
            <a:r>
              <a:rPr lang="ru-RU" sz="2400" b="1" dirty="0" smtClean="0">
                <a:solidFill>
                  <a:srgbClr val="00B050"/>
                </a:solidFill>
                <a:latin typeface="Arial Narrow" panose="020B0606020202030204" pitchFamily="34" charset="0"/>
              </a:rPr>
              <a:t>Содержание </a:t>
            </a:r>
            <a:r>
              <a:rPr lang="ru-RU" sz="2400" b="1" dirty="0">
                <a:solidFill>
                  <a:srgbClr val="00B050"/>
                </a:solidFill>
                <a:latin typeface="Arial Narrow" panose="020B0606020202030204" pitchFamily="34" charset="0"/>
              </a:rPr>
              <a:t>логопедической технологии </a:t>
            </a:r>
            <a:r>
              <a:rPr lang="ru-RU" sz="2400" b="1" dirty="0" smtClean="0">
                <a:solidFill>
                  <a:srgbClr val="00B050"/>
                </a:solidFill>
                <a:latin typeface="Arial Narrow" panose="020B0606020202030204" pitchFamily="34" charset="0"/>
              </a:rPr>
              <a:t>развития моторного </a:t>
            </a:r>
            <a:r>
              <a:rPr lang="ru-RU" sz="2400" b="1" dirty="0">
                <a:solidFill>
                  <a:srgbClr val="00B050"/>
                </a:solidFill>
                <a:latin typeface="Arial Narrow" panose="020B0606020202030204" pitchFamily="34" charset="0"/>
              </a:rPr>
              <a:t>и речевого ритмов у детей с </a:t>
            </a:r>
            <a:r>
              <a:rPr lang="ru-RU" sz="2400" b="1" dirty="0" smtClean="0">
                <a:solidFill>
                  <a:srgbClr val="00B050"/>
                </a:solidFill>
                <a:latin typeface="Arial Narrow" panose="020B0606020202030204" pitchFamily="34" charset="0"/>
              </a:rPr>
              <a:t>речевыми расстройствами</a:t>
            </a:r>
            <a:r>
              <a:rPr lang="ru-RU" sz="2400" b="1" dirty="0">
                <a:solidFill>
                  <a:srgbClr val="00B050"/>
                </a:solidFill>
                <a:latin typeface="Arial Narrow" panose="020B0606020202030204" pitchFamily="34" charset="0"/>
              </a:rPr>
              <a:t/>
            </a:r>
            <a:br>
              <a:rPr lang="ru-RU" sz="2400" b="1" dirty="0">
                <a:solidFill>
                  <a:srgbClr val="00B050"/>
                </a:solidFill>
                <a:latin typeface="Arial Narrow" panose="020B0606020202030204" pitchFamily="34" charset="0"/>
              </a:rPr>
            </a:br>
            <a:endParaRPr lang="ru-RU" sz="2400" b="1" dirty="0">
              <a:solidFill>
                <a:srgbClr val="00B050"/>
              </a:solidFill>
              <a:latin typeface="Arial Narrow" panose="020B060602020203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01900511"/>
              </p:ext>
            </p:extLst>
          </p:nvPr>
        </p:nvGraphicFramePr>
        <p:xfrm>
          <a:off x="395536" y="1340768"/>
          <a:ext cx="8496944" cy="5189174"/>
        </p:xfrm>
        <a:graphic>
          <a:graphicData uri="http://schemas.openxmlformats.org/drawingml/2006/table">
            <a:tbl>
              <a:tblPr firstRow="1" bandRow="1">
                <a:tableStyleId>{5C22544A-7EE6-4342-B048-85BDC9FD1C3A}</a:tableStyleId>
              </a:tblPr>
              <a:tblGrid>
                <a:gridCol w="902330"/>
                <a:gridCol w="2739217"/>
                <a:gridCol w="4855397"/>
              </a:tblGrid>
              <a:tr h="511361">
                <a:tc>
                  <a:txBody>
                    <a:bodyPr/>
                    <a:lstStyle/>
                    <a:p>
                      <a:pPr algn="ctr"/>
                      <a:r>
                        <a:rPr lang="ru-RU" dirty="0" smtClean="0">
                          <a:solidFill>
                            <a:srgbClr val="00B050"/>
                          </a:solidFill>
                        </a:rPr>
                        <a:t>Раздел</a:t>
                      </a:r>
                      <a:endParaRPr lang="ru-RU"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dirty="0" smtClean="0">
                          <a:solidFill>
                            <a:srgbClr val="00B050"/>
                          </a:solidFill>
                        </a:rPr>
                        <a:t>Название</a:t>
                      </a:r>
                      <a:endParaRPr lang="ru-RU"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dirty="0" smtClean="0">
                          <a:solidFill>
                            <a:srgbClr val="00B050"/>
                          </a:solidFill>
                        </a:rPr>
                        <a:t>Задачи</a:t>
                      </a:r>
                      <a:endParaRPr lang="ru-RU"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49671">
                <a:tc>
                  <a:txBody>
                    <a:bodyPr/>
                    <a:lstStyle/>
                    <a:p>
                      <a:r>
                        <a:rPr lang="en-US" b="1" dirty="0" smtClean="0">
                          <a:solidFill>
                            <a:srgbClr val="00B050"/>
                          </a:solidFill>
                          <a:latin typeface="Arial Narrow" panose="020B0606020202030204" pitchFamily="34" charset="0"/>
                        </a:rPr>
                        <a:t>I</a:t>
                      </a:r>
                      <a:endParaRPr lang="ru-RU" b="1" dirty="0">
                        <a:solidFill>
                          <a:srgbClr val="00B05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b="1" dirty="0" smtClean="0">
                          <a:solidFill>
                            <a:srgbClr val="00B050"/>
                          </a:solidFill>
                          <a:latin typeface="Arial Narrow" panose="020B0606020202030204" pitchFamily="34" charset="0"/>
                        </a:rPr>
                        <a:t>Моторный ритм</a:t>
                      </a:r>
                      <a:endParaRPr lang="ru-RU" b="1" dirty="0">
                        <a:solidFill>
                          <a:srgbClr val="00B05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b="1" dirty="0" smtClean="0">
                          <a:solidFill>
                            <a:srgbClr val="00B050"/>
                          </a:solidFill>
                          <a:latin typeface="Arial Narrow" panose="020B0606020202030204" pitchFamily="34" charset="0"/>
                        </a:rPr>
                        <a:t>Формирование навыка ритмического совмещения разнородных движений рук и ног в скорости, направлении, плавности</a:t>
                      </a:r>
                      <a:endParaRPr lang="ru-RU" b="1" dirty="0">
                        <a:solidFill>
                          <a:srgbClr val="00B05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1361">
                <a:tc>
                  <a:txBody>
                    <a:bodyPr/>
                    <a:lstStyle/>
                    <a:p>
                      <a:r>
                        <a:rPr lang="en-US" b="1" dirty="0" smtClean="0">
                          <a:solidFill>
                            <a:srgbClr val="00B050"/>
                          </a:solidFill>
                          <a:latin typeface="Arial Narrow" panose="020B0606020202030204" pitchFamily="34" charset="0"/>
                        </a:rPr>
                        <a:t>II</a:t>
                      </a:r>
                      <a:endParaRPr lang="ru-RU" b="1" dirty="0">
                        <a:solidFill>
                          <a:srgbClr val="00B05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b="1" dirty="0" smtClean="0">
                          <a:solidFill>
                            <a:srgbClr val="00B050"/>
                          </a:solidFill>
                          <a:latin typeface="Arial Narrow" panose="020B0606020202030204" pitchFamily="34" charset="0"/>
                        </a:rPr>
                        <a:t>Музыкальный ритм</a:t>
                      </a:r>
                      <a:endParaRPr lang="ru-RU" b="1" dirty="0">
                        <a:solidFill>
                          <a:srgbClr val="00B05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b="1" dirty="0" smtClean="0">
                          <a:solidFill>
                            <a:srgbClr val="00B050"/>
                          </a:solidFill>
                          <a:latin typeface="Arial Narrow" panose="020B0606020202030204" pitchFamily="34" charset="0"/>
                        </a:rPr>
                        <a:t>Развитие моторной ритмической памяти на музыкальном материале</a:t>
                      </a:r>
                      <a:endParaRPr lang="ru-RU" b="1" dirty="0">
                        <a:solidFill>
                          <a:srgbClr val="00B05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49671">
                <a:tc>
                  <a:txBody>
                    <a:bodyPr/>
                    <a:lstStyle/>
                    <a:p>
                      <a:r>
                        <a:rPr lang="en-US" b="1" dirty="0" smtClean="0">
                          <a:solidFill>
                            <a:srgbClr val="00B050"/>
                          </a:solidFill>
                          <a:latin typeface="Arial Narrow" panose="020B0606020202030204" pitchFamily="34" charset="0"/>
                        </a:rPr>
                        <a:t>III</a:t>
                      </a:r>
                      <a:endParaRPr lang="ru-RU" b="1" dirty="0">
                        <a:solidFill>
                          <a:srgbClr val="00B05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b="1" dirty="0" smtClean="0">
                          <a:solidFill>
                            <a:srgbClr val="00B050"/>
                          </a:solidFill>
                          <a:latin typeface="Arial Narrow" panose="020B0606020202030204" pitchFamily="34" charset="0"/>
                        </a:rPr>
                        <a:t>Речевой</a:t>
                      </a:r>
                      <a:r>
                        <a:rPr lang="ru-RU" b="1" baseline="0" dirty="0" smtClean="0">
                          <a:solidFill>
                            <a:srgbClr val="00B050"/>
                          </a:solidFill>
                          <a:latin typeface="Arial Narrow" panose="020B0606020202030204" pitchFamily="34" charset="0"/>
                        </a:rPr>
                        <a:t> ритм на музыкальных занятиях</a:t>
                      </a:r>
                      <a:endParaRPr lang="ru-RU" b="1" dirty="0">
                        <a:solidFill>
                          <a:srgbClr val="00B05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b="1" dirty="0" smtClean="0">
                          <a:solidFill>
                            <a:srgbClr val="00B050"/>
                          </a:solidFill>
                          <a:latin typeface="Arial Narrow" panose="020B0606020202030204" pitchFamily="34" charset="0"/>
                        </a:rPr>
                        <a:t>Формирование речедвигательной ритмической памяти при последовательном усложнении</a:t>
                      </a:r>
                      <a:r>
                        <a:rPr lang="ru-RU" b="1" baseline="0" dirty="0" smtClean="0">
                          <a:solidFill>
                            <a:srgbClr val="00B050"/>
                          </a:solidFill>
                          <a:latin typeface="Arial Narrow" panose="020B0606020202030204" pitchFamily="34" charset="0"/>
                        </a:rPr>
                        <a:t> речевых задач</a:t>
                      </a:r>
                      <a:endParaRPr lang="ru-RU" b="1" dirty="0">
                        <a:solidFill>
                          <a:srgbClr val="00B05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68826">
                <a:tc>
                  <a:txBody>
                    <a:bodyPr/>
                    <a:lstStyle/>
                    <a:p>
                      <a:r>
                        <a:rPr lang="en-US" b="1" dirty="0" smtClean="0">
                          <a:solidFill>
                            <a:srgbClr val="00B050"/>
                          </a:solidFill>
                          <a:latin typeface="Arial Narrow" panose="020B0606020202030204" pitchFamily="34" charset="0"/>
                        </a:rPr>
                        <a:t>IV</a:t>
                      </a:r>
                      <a:endParaRPr lang="ru-RU" b="1" dirty="0">
                        <a:solidFill>
                          <a:srgbClr val="00B05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b="1" dirty="0" smtClean="0">
                          <a:solidFill>
                            <a:srgbClr val="00B050"/>
                          </a:solidFill>
                          <a:latin typeface="Arial Narrow" panose="020B0606020202030204" pitchFamily="34" charset="0"/>
                        </a:rPr>
                        <a:t>Речевой ритм на логопедических занятиях</a:t>
                      </a:r>
                      <a:endParaRPr lang="ru-RU" b="1" dirty="0">
                        <a:solidFill>
                          <a:srgbClr val="00B05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rgbClr val="00B050"/>
                          </a:solidFill>
                          <a:latin typeface="Arial Narrow" panose="020B0606020202030204" pitchFamily="34" charset="0"/>
                        </a:rPr>
                        <a:t>Развитие речедвигательной ритмической памяти при последовательном усложнении</a:t>
                      </a:r>
                      <a:r>
                        <a:rPr lang="ru-RU" b="1" baseline="0" dirty="0" smtClean="0">
                          <a:solidFill>
                            <a:srgbClr val="00B050"/>
                          </a:solidFill>
                          <a:latin typeface="Arial Narrow" panose="020B0606020202030204" pitchFamily="34" charset="0"/>
                        </a:rPr>
                        <a:t> речевых задач</a:t>
                      </a:r>
                      <a:endParaRPr lang="ru-RU" b="1" dirty="0" smtClean="0">
                        <a:solidFill>
                          <a:srgbClr val="00B050"/>
                        </a:solidFill>
                        <a:latin typeface="Arial Narrow" panose="020B0606020202030204" pitchFamily="34" charset="0"/>
                      </a:endParaRPr>
                    </a:p>
                    <a:p>
                      <a:endParaRPr lang="ru-RU" b="1" dirty="0">
                        <a:solidFill>
                          <a:srgbClr val="00B05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49671">
                <a:tc>
                  <a:txBody>
                    <a:bodyPr/>
                    <a:lstStyle/>
                    <a:p>
                      <a:r>
                        <a:rPr lang="en-US" b="1" dirty="0" smtClean="0">
                          <a:solidFill>
                            <a:srgbClr val="00B050"/>
                          </a:solidFill>
                          <a:latin typeface="Arial Narrow" panose="020B0606020202030204" pitchFamily="34" charset="0"/>
                        </a:rPr>
                        <a:t>V</a:t>
                      </a:r>
                      <a:endParaRPr lang="ru-RU" b="1" dirty="0">
                        <a:solidFill>
                          <a:srgbClr val="00B05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b="1" dirty="0" smtClean="0">
                          <a:solidFill>
                            <a:srgbClr val="00B050"/>
                          </a:solidFill>
                          <a:latin typeface="Arial Narrow" panose="020B0606020202030204" pitchFamily="34" charset="0"/>
                        </a:rPr>
                        <a:t>Логоритмические игры</a:t>
                      </a:r>
                      <a:endParaRPr lang="ru-RU" b="1" dirty="0">
                        <a:solidFill>
                          <a:srgbClr val="00B05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b="1" dirty="0" smtClean="0">
                          <a:solidFill>
                            <a:srgbClr val="00B050"/>
                          </a:solidFill>
                          <a:latin typeface="Arial Narrow" panose="020B0606020202030204" pitchFamily="34" charset="0"/>
                        </a:rPr>
                        <a:t>Упрочнение ритмических речедвигательных и двигательных</a:t>
                      </a:r>
                      <a:r>
                        <a:rPr lang="ru-RU" b="1" baseline="0" dirty="0" smtClean="0">
                          <a:solidFill>
                            <a:srgbClr val="00B050"/>
                          </a:solidFill>
                          <a:latin typeface="Arial Narrow" panose="020B0606020202030204" pitchFamily="34" charset="0"/>
                        </a:rPr>
                        <a:t> навыков в индивидуальных формах поведения</a:t>
                      </a:r>
                      <a:endParaRPr lang="ru-RU" b="1" dirty="0">
                        <a:solidFill>
                          <a:srgbClr val="00B05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90729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12968" cy="5937523"/>
          </a:xfrm>
        </p:spPr>
        <p:txBody>
          <a:bodyPr>
            <a:normAutofit/>
          </a:bodyPr>
          <a:lstStyle/>
          <a:p>
            <a:pPr marL="0" indent="0" algn="just">
              <a:buNone/>
            </a:pPr>
            <a:r>
              <a:rPr lang="ru-RU" sz="2400" b="1" dirty="0" smtClean="0">
                <a:solidFill>
                  <a:srgbClr val="00B050"/>
                </a:solidFill>
                <a:latin typeface="Arial Narrow" panose="020B0606020202030204" pitchFamily="34" charset="0"/>
              </a:rPr>
              <a:t>У детей </a:t>
            </a:r>
            <a:r>
              <a:rPr lang="ru-RU" sz="2400" b="1" u="sng" dirty="0" smtClean="0">
                <a:solidFill>
                  <a:srgbClr val="00B050"/>
                </a:solidFill>
                <a:latin typeface="Arial Narrow" panose="020B0606020202030204" pitchFamily="34" charset="0"/>
              </a:rPr>
              <a:t>с дизартрией</a:t>
            </a:r>
            <a:r>
              <a:rPr lang="ru-RU" sz="2400" b="1" dirty="0" smtClean="0">
                <a:solidFill>
                  <a:srgbClr val="00B050"/>
                </a:solidFill>
                <a:latin typeface="Arial Narrow" panose="020B0606020202030204" pitchFamily="34" charset="0"/>
              </a:rPr>
              <a:t>, у которых наряду с нарушением тонуса мышц имеются такие признаки нарушения моторной сферы, как инертность, плохая переключаемость движений, особое внимание уделяется </a:t>
            </a:r>
            <a:r>
              <a:rPr lang="ru-RU" sz="2400" b="1" u="sng" dirty="0" smtClean="0">
                <a:solidFill>
                  <a:srgbClr val="00B050"/>
                </a:solidFill>
                <a:latin typeface="Arial Narrow" panose="020B0606020202030204" pitchFamily="34" charset="0"/>
              </a:rPr>
              <a:t>I этапу</a:t>
            </a:r>
            <a:r>
              <a:rPr lang="ru-RU" sz="2400" b="1" dirty="0" smtClean="0">
                <a:solidFill>
                  <a:srgbClr val="00B050"/>
                </a:solidFill>
                <a:latin typeface="Arial Narrow" panose="020B0606020202030204" pitchFamily="34" charset="0"/>
              </a:rPr>
              <a:t>, направленному на развитие моторного ритма, который проводится более длительно по сравнению с другими этапами. На этом этапе у детей формируется навык ритмической ходьбы, координация движений рук и ног, способность к смене темпа, а затем ритма движений. Только после этого возможен переход к направленному усвоению музыкального ритма (II этап), а далее – к последовательному усвоению всех видов речевого ритма: слогового, словесного, </a:t>
            </a:r>
            <a:r>
              <a:rPr lang="ru-RU" sz="2400" b="1" dirty="0" smtClean="0">
                <a:solidFill>
                  <a:srgbClr val="00B050"/>
                </a:solidFill>
                <a:latin typeface="Arial Narrow" panose="020B0606020202030204" pitchFamily="34" charset="0"/>
              </a:rPr>
              <a:t>синтагменного</a:t>
            </a:r>
            <a:r>
              <a:rPr lang="ru-RU" sz="2400" b="1" dirty="0" smtClean="0">
                <a:solidFill>
                  <a:srgbClr val="00B050"/>
                </a:solidFill>
                <a:latin typeface="Arial Narrow" panose="020B0606020202030204" pitchFamily="34" charset="0"/>
              </a:rPr>
              <a:t> (III, IV, V этапы). Процесс формирования ритмически организованной речи у детей с дизартрией требует длительной тренировки.</a:t>
            </a:r>
          </a:p>
          <a:p>
            <a:pPr marL="0" indent="0">
              <a:buNone/>
            </a:pP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157192"/>
            <a:ext cx="8064896"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246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176464"/>
          </a:xfrm>
        </p:spPr>
        <p:txBody>
          <a:bodyPr>
            <a:normAutofit/>
          </a:bodyPr>
          <a:lstStyle/>
          <a:p>
            <a:pPr algn="just"/>
            <a:r>
              <a:rPr lang="ru-RU" sz="3200" b="1" dirty="0">
                <a:solidFill>
                  <a:srgbClr val="00B050"/>
                </a:solidFill>
                <a:latin typeface="Arial Narrow" panose="020B0606020202030204" pitchFamily="34" charset="0"/>
              </a:rPr>
              <a:t>Логопедическая ритмика – одно из средств оздоровления речи. Прежде всего, это комплексная методика, включающая в себя средства логопедического, музыкально-ритмического и физического воспитания. Основой логоритмики являются речь, музыка и движения. </a:t>
            </a:r>
            <a:br>
              <a:rPr lang="ru-RU" sz="3200" b="1" dirty="0">
                <a:solidFill>
                  <a:srgbClr val="00B050"/>
                </a:solidFill>
                <a:latin typeface="Arial Narrow" panose="020B0606020202030204" pitchFamily="34" charset="0"/>
              </a:rPr>
            </a:br>
            <a:endParaRPr lang="ru-RU" sz="3200" b="1" dirty="0">
              <a:solidFill>
                <a:srgbClr val="00B050"/>
              </a:solidFill>
              <a:latin typeface="Arial Narrow" panose="020B0606020202030204" pitchFamily="34" charset="0"/>
            </a:endParaRP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293096"/>
            <a:ext cx="8229600" cy="228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538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7016" y="115181"/>
            <a:ext cx="8856984" cy="6120680"/>
          </a:xfrm>
        </p:spPr>
        <p:txBody>
          <a:bodyPr>
            <a:normAutofit/>
          </a:bodyPr>
          <a:lstStyle/>
          <a:p>
            <a:pPr marL="0" indent="0" algn="just">
              <a:buNone/>
            </a:pPr>
            <a:endParaRPr lang="ru-RU" sz="2000" b="1" dirty="0" smtClean="0">
              <a:solidFill>
                <a:srgbClr val="00B050"/>
              </a:solidFill>
              <a:latin typeface="Arial Narrow" panose="020B0606020202030204" pitchFamily="34" charset="0"/>
            </a:endParaRPr>
          </a:p>
          <a:p>
            <a:pPr marL="0" indent="0" algn="just">
              <a:buNone/>
            </a:pPr>
            <a:r>
              <a:rPr lang="ru-RU" sz="2000" b="1" dirty="0" smtClean="0">
                <a:solidFill>
                  <a:srgbClr val="00B050"/>
                </a:solidFill>
                <a:latin typeface="Arial Narrow" panose="020B0606020202030204" pitchFamily="34" charset="0"/>
              </a:rPr>
              <a:t>У </a:t>
            </a:r>
            <a:r>
              <a:rPr lang="ru-RU" sz="2000" b="1" dirty="0">
                <a:solidFill>
                  <a:srgbClr val="00B050"/>
                </a:solidFill>
                <a:latin typeface="Arial Narrow" panose="020B0606020202030204" pitchFamily="34" charset="0"/>
              </a:rPr>
              <a:t>детей </a:t>
            </a:r>
            <a:r>
              <a:rPr lang="ru-RU" sz="2000" b="1" u="sng" dirty="0">
                <a:solidFill>
                  <a:srgbClr val="00B050"/>
                </a:solidFill>
                <a:latin typeface="Arial Narrow" panose="020B0606020202030204" pitchFamily="34" charset="0"/>
              </a:rPr>
              <a:t>с алалией</a:t>
            </a:r>
            <a:r>
              <a:rPr lang="ru-RU" sz="2000" b="1" dirty="0">
                <a:solidFill>
                  <a:srgbClr val="00B050"/>
                </a:solidFill>
                <a:latin typeface="Arial Narrow" panose="020B0606020202030204" pitchFamily="34" charset="0"/>
              </a:rPr>
              <a:t>, для которых характерно упрощение программы при выполнении двигательных заданий, замедленное включение в деятельность, слабость в </a:t>
            </a:r>
            <a:r>
              <a:rPr lang="ru-RU" sz="2000" b="1" dirty="0" smtClean="0">
                <a:solidFill>
                  <a:srgbClr val="00B050"/>
                </a:solidFill>
                <a:latin typeface="Arial Narrow" panose="020B0606020202030204" pitchFamily="34" charset="0"/>
              </a:rPr>
              <a:t>запоминании материала </a:t>
            </a:r>
            <a:r>
              <a:rPr lang="ru-RU" sz="2000" b="1" dirty="0">
                <a:solidFill>
                  <a:srgbClr val="00B050"/>
                </a:solidFill>
                <a:latin typeface="Arial Narrow" panose="020B0606020202030204" pitchFamily="34" charset="0"/>
              </a:rPr>
              <a:t>и сниженная мотивация к занятиям, работа начинается с формирования мотивации к занятиям на доступном двигательном и музыкальном материале с использованием невербальных средств коммуникации. На I и II этапах в большей степени используются подражания детьми образцам движений, разные способы выделения акцента как в движениях, так и при повторении звуков с </a:t>
            </a:r>
            <a:r>
              <a:rPr lang="ru-RU" sz="2000" b="1" dirty="0" smtClean="0">
                <a:solidFill>
                  <a:srgbClr val="00B050"/>
                </a:solidFill>
                <a:latin typeface="Arial Narrow" panose="020B0606020202030204" pitchFamily="34" charset="0"/>
              </a:rPr>
              <a:t>преимущественной опорой </a:t>
            </a:r>
            <a:r>
              <a:rPr lang="ru-RU" sz="2000" b="1" dirty="0">
                <a:solidFill>
                  <a:srgbClr val="00B050"/>
                </a:solidFill>
                <a:latin typeface="Arial Narrow" panose="020B0606020202030204" pitchFamily="34" charset="0"/>
              </a:rPr>
              <a:t>на их зрительный показ. При развитии речевого ритма значительное внимание уделяется звукоподражательным образцам на слоговом и словесном материале с соответствующим музыкальным подкреплением. Для детей с алалией особое значение имеет многократность повторения однотипных упражнений на всех этапах методики.</a:t>
            </a:r>
          </a:p>
          <a:p>
            <a:pPr marL="0" indent="0">
              <a:buNone/>
            </a:pPr>
            <a:endParaRPr lang="ru-RU"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004" y="4941168"/>
            <a:ext cx="7344816" cy="158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659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5"/>
            <a:ext cx="8229600" cy="5112568"/>
          </a:xfrm>
        </p:spPr>
        <p:txBody>
          <a:bodyPr>
            <a:normAutofit fontScale="85000" lnSpcReduction="20000"/>
          </a:bodyPr>
          <a:lstStyle/>
          <a:p>
            <a:pPr marL="0" indent="0" algn="just">
              <a:buNone/>
            </a:pPr>
            <a:r>
              <a:rPr lang="ru-RU" b="1" dirty="0">
                <a:solidFill>
                  <a:srgbClr val="00B050"/>
                </a:solidFill>
                <a:latin typeface="Arial Narrow" panose="020B0606020202030204" pitchFamily="34" charset="0"/>
              </a:rPr>
              <a:t>Дети </a:t>
            </a:r>
            <a:r>
              <a:rPr lang="ru-RU" b="1" u="sng" dirty="0">
                <a:solidFill>
                  <a:srgbClr val="00B050"/>
                </a:solidFill>
                <a:latin typeface="Arial Narrow" panose="020B0606020202030204" pitchFamily="34" charset="0"/>
              </a:rPr>
              <a:t>с невротической </a:t>
            </a:r>
            <a:r>
              <a:rPr lang="ru-RU" b="1" dirty="0">
                <a:solidFill>
                  <a:srgbClr val="00B050"/>
                </a:solidFill>
                <a:latin typeface="Arial Narrow" panose="020B0606020202030204" pitchFamily="34" charset="0"/>
              </a:rPr>
              <a:t>формой заикания достаточно легко усваивают материал начальных этапов методики. Ритм музыки, передаваемый с помощью движения, для этой группы детей является регулятором их эмоционального состояния. Речевые ритмы усваиваются достаточно быстро. Детям с невротической формой заикания необходимо более длительное время для выполнения задач только V этапа в процессе активной коммуникации. Особое внимание в этом периоде уделяется развитию совместных действий с другими детьми. В процессе логоритмических игр дети спонтанно </a:t>
            </a:r>
            <a:r>
              <a:rPr lang="ru-RU" b="1" dirty="0" smtClean="0">
                <a:solidFill>
                  <a:srgbClr val="00B050"/>
                </a:solidFill>
                <a:latin typeface="Arial Narrow" panose="020B0606020202030204" pitchFamily="34" charset="0"/>
              </a:rPr>
              <a:t>используют усвоенные </a:t>
            </a:r>
            <a:r>
              <a:rPr lang="ru-RU" b="1" dirty="0">
                <a:solidFill>
                  <a:srgbClr val="00B050"/>
                </a:solidFill>
                <a:latin typeface="Arial Narrow" panose="020B0606020202030204" pitchFamily="34" charset="0"/>
              </a:rPr>
              <a:t>ранее образцы плавной речи, что способствует развитию общения и нормализации их эмоциональной сферы</a:t>
            </a:r>
            <a:r>
              <a:rPr lang="ru-RU" b="1" dirty="0" smtClean="0">
                <a:solidFill>
                  <a:srgbClr val="00B050"/>
                </a:solidFill>
                <a:latin typeface="Arial Narrow" panose="020B0606020202030204" pitchFamily="34" charset="0"/>
              </a:rPr>
              <a:t>.</a:t>
            </a:r>
          </a:p>
          <a:p>
            <a:pPr marL="0" indent="0" algn="just">
              <a:buNone/>
            </a:pPr>
            <a:endParaRPr lang="ru-RU" b="1" dirty="0">
              <a:solidFill>
                <a:srgbClr val="00B050"/>
              </a:solidFill>
              <a:latin typeface="Arial Narrow" panose="020B0606020202030204" pitchFamily="34" charset="0"/>
            </a:endParaRPr>
          </a:p>
          <a:p>
            <a:pPr marL="0" indent="0">
              <a:buNone/>
            </a:pPr>
            <a:endParaRPr lang="ru-RU"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5157192"/>
            <a:ext cx="309634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56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640960" cy="6408712"/>
          </a:xfrm>
        </p:spPr>
        <p:txBody>
          <a:bodyPr>
            <a:normAutofit fontScale="92500" lnSpcReduction="10000"/>
          </a:bodyPr>
          <a:lstStyle/>
          <a:p>
            <a:pPr marL="0" indent="0" algn="just">
              <a:buNone/>
            </a:pPr>
            <a:endParaRPr lang="ru-RU" sz="2800" b="1" dirty="0" smtClean="0">
              <a:solidFill>
                <a:srgbClr val="00B050"/>
              </a:solidFill>
              <a:latin typeface="Arial Narrow" panose="020B0606020202030204" pitchFamily="34" charset="0"/>
            </a:endParaRPr>
          </a:p>
          <a:p>
            <a:pPr marL="0" indent="0" algn="just">
              <a:buNone/>
            </a:pPr>
            <a:r>
              <a:rPr lang="ru-RU" sz="3000" b="1" dirty="0" smtClean="0">
                <a:solidFill>
                  <a:srgbClr val="00B050"/>
                </a:solidFill>
                <a:latin typeface="Arial Narrow" panose="020B0606020202030204" pitchFamily="34" charset="0"/>
              </a:rPr>
              <a:t>При </a:t>
            </a:r>
            <a:r>
              <a:rPr lang="ru-RU" sz="3000" b="1" u="sng" dirty="0" smtClean="0">
                <a:solidFill>
                  <a:srgbClr val="00B050"/>
                </a:solidFill>
                <a:latin typeface="Arial Narrow" panose="020B0606020202030204" pitchFamily="34" charset="0"/>
              </a:rPr>
              <a:t>неврозоподобной</a:t>
            </a:r>
            <a:r>
              <a:rPr lang="ru-RU" sz="3000" b="1" u="sng" dirty="0" smtClean="0">
                <a:solidFill>
                  <a:srgbClr val="00B050"/>
                </a:solidFill>
                <a:latin typeface="Arial Narrow" panose="020B0606020202030204" pitchFamily="34" charset="0"/>
              </a:rPr>
              <a:t> </a:t>
            </a:r>
            <a:r>
              <a:rPr lang="ru-RU" sz="3000" b="1" dirty="0" smtClean="0">
                <a:solidFill>
                  <a:srgbClr val="00B050"/>
                </a:solidFill>
                <a:latin typeface="Arial Narrow" panose="020B0606020202030204" pitchFamily="34" charset="0"/>
              </a:rPr>
              <a:t>форме заикания весь цикл этапов двигательного обучения должен занимать больше времени по сравнению с их реализацией при невротической форме заикания. В преддверии работы по методике развития ритма движений и речи, проводимой в единой группе детей с заиканием, детям с </a:t>
            </a:r>
            <a:r>
              <a:rPr lang="ru-RU" sz="3000" b="1" dirty="0" smtClean="0">
                <a:solidFill>
                  <a:srgbClr val="00B050"/>
                </a:solidFill>
                <a:latin typeface="Arial Narrow" panose="020B0606020202030204" pitchFamily="34" charset="0"/>
              </a:rPr>
              <a:t>неврозоподобной</a:t>
            </a:r>
            <a:r>
              <a:rPr lang="ru-RU" sz="3000" b="1" dirty="0" smtClean="0">
                <a:solidFill>
                  <a:srgbClr val="00B050"/>
                </a:solidFill>
                <a:latin typeface="Arial Narrow" panose="020B0606020202030204" pitchFamily="34" charset="0"/>
              </a:rPr>
              <a:t> формой заикания нередко требуется индивидуальная работа по двигательному обучению, связанному с усвоением ритмов в движениях: координации и переключаемости движений, формированию разных компонентов музыкального ритма. В работе над речевым ритмом на индивидуальных занятиях закрепляется произнесение слоговых рядов со сменой ритма, словесный и </a:t>
            </a:r>
            <a:r>
              <a:rPr lang="ru-RU" sz="3000" b="1" dirty="0" smtClean="0">
                <a:solidFill>
                  <a:srgbClr val="00B050"/>
                </a:solidFill>
                <a:latin typeface="Arial Narrow" panose="020B0606020202030204" pitchFamily="34" charset="0"/>
              </a:rPr>
              <a:t>синтагменный</a:t>
            </a:r>
            <a:r>
              <a:rPr lang="ru-RU" sz="3000" b="1" dirty="0" smtClean="0">
                <a:solidFill>
                  <a:srgbClr val="00B050"/>
                </a:solidFill>
                <a:latin typeface="Arial Narrow" panose="020B0606020202030204" pitchFamily="34" charset="0"/>
              </a:rPr>
              <a:t> ритмы речи.</a:t>
            </a:r>
          </a:p>
          <a:p>
            <a:pPr marL="0" indent="0" algn="just">
              <a:buNone/>
            </a:pPr>
            <a:endParaRPr lang="ru-RU" sz="2800" b="1" dirty="0">
              <a:solidFill>
                <a:srgbClr val="00B050"/>
              </a:solidFill>
              <a:latin typeface="Arial Narrow" panose="020B0606020202030204" pitchFamily="34" charset="0"/>
            </a:endParaRPr>
          </a:p>
        </p:txBody>
      </p:sp>
    </p:spTree>
    <p:extLst>
      <p:ext uri="{BB962C8B-B14F-4D97-AF65-F5344CB8AC3E}">
        <p14:creationId xmlns:p14="http://schemas.microsoft.com/office/powerpoint/2010/main" val="4274981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008112"/>
          </a:xfrm>
        </p:spPr>
        <p:txBody>
          <a:bodyPr>
            <a:normAutofit/>
          </a:bodyPr>
          <a:lstStyle/>
          <a:p>
            <a:r>
              <a:rPr lang="ru-RU" sz="2400" b="1" dirty="0" smtClean="0">
                <a:solidFill>
                  <a:srgbClr val="00B050"/>
                </a:solidFill>
                <a:latin typeface="Arial Narrow" panose="020B0606020202030204" pitchFamily="34" charset="0"/>
              </a:rPr>
              <a:t>Структура </a:t>
            </a:r>
            <a:r>
              <a:rPr lang="ru-RU" sz="2400" b="1" dirty="0" smtClean="0">
                <a:solidFill>
                  <a:srgbClr val="00B050"/>
                </a:solidFill>
                <a:latin typeface="Arial Narrow" panose="020B0606020202030204" pitchFamily="34" charset="0"/>
              </a:rPr>
              <a:t>логоритмического</a:t>
            </a:r>
            <a:r>
              <a:rPr lang="ru-RU" sz="2400" b="1" dirty="0" smtClean="0">
                <a:solidFill>
                  <a:srgbClr val="00B050"/>
                </a:solidFill>
                <a:latin typeface="Arial Narrow" panose="020B0606020202030204" pitchFamily="34" charset="0"/>
              </a:rPr>
              <a:t> занятия включает в себя три части:</a:t>
            </a:r>
            <a:endParaRPr lang="ru-RU" sz="2400" dirty="0"/>
          </a:p>
        </p:txBody>
      </p:sp>
      <p:sp>
        <p:nvSpPr>
          <p:cNvPr id="3" name="Объект 2"/>
          <p:cNvSpPr>
            <a:spLocks noGrp="1"/>
          </p:cNvSpPr>
          <p:nvPr>
            <p:ph idx="1"/>
          </p:nvPr>
        </p:nvSpPr>
        <p:spPr>
          <a:xfrm>
            <a:off x="251520" y="1340768"/>
            <a:ext cx="8568952" cy="4525963"/>
          </a:xfrm>
        </p:spPr>
        <p:txBody>
          <a:bodyPr>
            <a:noAutofit/>
          </a:bodyPr>
          <a:lstStyle/>
          <a:p>
            <a:pPr algn="just"/>
            <a:r>
              <a:rPr lang="ru-RU" sz="2000" b="1" u="sng" dirty="0" smtClean="0">
                <a:solidFill>
                  <a:srgbClr val="00B050"/>
                </a:solidFill>
                <a:latin typeface="Arial Narrow" panose="020B0606020202030204" pitchFamily="34" charset="0"/>
              </a:rPr>
              <a:t>Вводная часть (3–5 минут). </a:t>
            </a:r>
          </a:p>
          <a:p>
            <a:pPr algn="just"/>
            <a:r>
              <a:rPr lang="ru-RU" sz="2000" b="1" dirty="0" smtClean="0">
                <a:solidFill>
                  <a:srgbClr val="00B050"/>
                </a:solidFill>
                <a:latin typeface="Arial Narrow" panose="020B0606020202030204" pitchFamily="34" charset="0"/>
              </a:rPr>
              <a:t>Используются вводные упражнения, которые дают установку на разнообразный темп движения с помощью музыки, упражнения, направленные на тренировку памяти, внимания, координации движений, регулировку мышечного тонуса. </a:t>
            </a:r>
          </a:p>
          <a:p>
            <a:pPr algn="just"/>
            <a:r>
              <a:rPr lang="ru-RU" sz="2000" b="1" u="sng" dirty="0" smtClean="0">
                <a:solidFill>
                  <a:srgbClr val="00B050"/>
                </a:solidFill>
                <a:latin typeface="Arial Narrow" panose="020B0606020202030204" pitchFamily="34" charset="0"/>
              </a:rPr>
              <a:t>Основная часть (10–15 минут). </a:t>
            </a:r>
            <a:r>
              <a:rPr lang="ru-RU" sz="2000" b="1" dirty="0" smtClean="0">
                <a:solidFill>
                  <a:srgbClr val="00B050"/>
                </a:solidFill>
                <a:latin typeface="Arial Narrow" panose="020B0606020202030204" pitchFamily="34" charset="0"/>
              </a:rPr>
              <a:t>Включает в себя слушание музыки для снятия эмоционального и мышечного напряжения, пение, игру на музыкальных инструментах, подвижные и малоподвижные игры, упражнения на развитие дыхания, внимания, голоса, артикуляции, счётные упражнения. </a:t>
            </a:r>
          </a:p>
          <a:p>
            <a:pPr algn="just"/>
            <a:r>
              <a:rPr lang="ru-RU" sz="2000" b="1" u="sng" dirty="0" smtClean="0">
                <a:solidFill>
                  <a:srgbClr val="00B050"/>
                </a:solidFill>
                <a:latin typeface="Arial Narrow" panose="020B0606020202030204" pitchFamily="34" charset="0"/>
              </a:rPr>
              <a:t>Заключительная часть (2–5 минут). </a:t>
            </a:r>
            <a:r>
              <a:rPr lang="ru-RU" sz="2000" b="1" dirty="0" smtClean="0">
                <a:solidFill>
                  <a:srgbClr val="00B050"/>
                </a:solidFill>
                <a:latin typeface="Arial Narrow" panose="020B0606020202030204" pitchFamily="34" charset="0"/>
              </a:rPr>
              <a:t>Упражнения на восстановление дыхания, снятие мышечного и эмоционального напряжения, релаксационные упражнения. </a:t>
            </a:r>
          </a:p>
          <a:p>
            <a:pPr algn="ctr"/>
            <a:r>
              <a:rPr lang="ru-RU" sz="2000" b="1" i="1" u="sng" dirty="0" smtClean="0">
                <a:solidFill>
                  <a:srgbClr val="00B050"/>
                </a:solidFill>
                <a:latin typeface="Arial Narrow" panose="020B0606020202030204" pitchFamily="34" charset="0"/>
              </a:rPr>
              <a:t>Каждое занятие посвящено одной теме или сюжету, все части его взаимосвязаны и дополняют друг друга. </a:t>
            </a:r>
          </a:p>
          <a:p>
            <a:endParaRPr lang="ru-RU" sz="2000" dirty="0"/>
          </a:p>
        </p:txBody>
      </p:sp>
    </p:spTree>
    <p:extLst>
      <p:ext uri="{BB962C8B-B14F-4D97-AF65-F5344CB8AC3E}">
        <p14:creationId xmlns:p14="http://schemas.microsoft.com/office/powerpoint/2010/main" val="1197289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00B050"/>
                </a:solidFill>
                <a:latin typeface="Arial Narrow" panose="020B0606020202030204" pitchFamily="34" charset="0"/>
              </a:rPr>
              <a:t>На занятиях активно используются следующие формы и методы обучения</a:t>
            </a:r>
            <a:endParaRPr lang="ru-RU" sz="2800" b="1" dirty="0">
              <a:solidFill>
                <a:srgbClr val="00B050"/>
              </a:solidFill>
              <a:latin typeface="Arial Narrow" panose="020B0606020202030204" pitchFamily="34" charset="0"/>
            </a:endParaRPr>
          </a:p>
        </p:txBody>
      </p:sp>
      <p:sp>
        <p:nvSpPr>
          <p:cNvPr id="3" name="Объект 2"/>
          <p:cNvSpPr>
            <a:spLocks noGrp="1"/>
          </p:cNvSpPr>
          <p:nvPr>
            <p:ph idx="1"/>
          </p:nvPr>
        </p:nvSpPr>
        <p:spPr>
          <a:xfrm>
            <a:off x="467544" y="1412776"/>
            <a:ext cx="8229600" cy="4525963"/>
          </a:xfrm>
        </p:spPr>
        <p:txBody>
          <a:bodyPr>
            <a:normAutofit fontScale="92500" lnSpcReduction="20000"/>
          </a:bodyPr>
          <a:lstStyle/>
          <a:p>
            <a:pPr marL="0" indent="0">
              <a:buNone/>
            </a:pPr>
            <a:r>
              <a:rPr lang="ru-RU" b="1" dirty="0" smtClean="0">
                <a:solidFill>
                  <a:srgbClr val="00B050"/>
                </a:solidFill>
                <a:latin typeface="Arial Narrow" panose="020B0606020202030204" pitchFamily="34" charset="0"/>
              </a:rPr>
              <a:t>-</a:t>
            </a:r>
            <a:r>
              <a:rPr lang="ru-RU" sz="3000" b="1" dirty="0" smtClean="0">
                <a:solidFill>
                  <a:srgbClr val="00B050"/>
                </a:solidFill>
                <a:latin typeface="Arial Narrow" panose="020B0606020202030204" pitchFamily="34" charset="0"/>
              </a:rPr>
              <a:t>речевые и ритмические игры; </a:t>
            </a:r>
            <a:br>
              <a:rPr lang="ru-RU" sz="3000" b="1" dirty="0" smtClean="0">
                <a:solidFill>
                  <a:srgbClr val="00B050"/>
                </a:solidFill>
                <a:latin typeface="Arial Narrow" panose="020B0606020202030204" pitchFamily="34" charset="0"/>
              </a:rPr>
            </a:br>
            <a:r>
              <a:rPr lang="ru-RU" sz="3000" b="1" dirty="0" smtClean="0">
                <a:solidFill>
                  <a:srgbClr val="00B050"/>
                </a:solidFill>
                <a:latin typeface="Arial Narrow" panose="020B0606020202030204" pitchFamily="34" charset="0"/>
              </a:rPr>
              <a:t>-активное слушание; </a:t>
            </a:r>
            <a:br>
              <a:rPr lang="ru-RU" sz="3000" b="1" dirty="0" smtClean="0">
                <a:solidFill>
                  <a:srgbClr val="00B050"/>
                </a:solidFill>
                <a:latin typeface="Arial Narrow" panose="020B0606020202030204" pitchFamily="34" charset="0"/>
              </a:rPr>
            </a:br>
            <a:r>
              <a:rPr lang="ru-RU" sz="3000" b="1" dirty="0" smtClean="0">
                <a:solidFill>
                  <a:srgbClr val="00B050"/>
                </a:solidFill>
                <a:latin typeface="Arial Narrow" panose="020B0606020202030204" pitchFamily="34" charset="0"/>
              </a:rPr>
              <a:t>-творческие задания, импровизации; </a:t>
            </a:r>
            <a:br>
              <a:rPr lang="ru-RU" sz="3000" b="1" dirty="0" smtClean="0">
                <a:solidFill>
                  <a:srgbClr val="00B050"/>
                </a:solidFill>
                <a:latin typeface="Arial Narrow" panose="020B0606020202030204" pitchFamily="34" charset="0"/>
              </a:rPr>
            </a:br>
            <a:r>
              <a:rPr lang="ru-RU" sz="3000" b="1" dirty="0" smtClean="0">
                <a:solidFill>
                  <a:srgbClr val="00B050"/>
                </a:solidFill>
                <a:latin typeface="Arial Narrow" panose="020B0606020202030204" pitchFamily="34" charset="0"/>
              </a:rPr>
              <a:t>-выполнение оздоровительных упражнений в движении под музыку; </a:t>
            </a:r>
            <a:br>
              <a:rPr lang="ru-RU" sz="3000" b="1" dirty="0" smtClean="0">
                <a:solidFill>
                  <a:srgbClr val="00B050"/>
                </a:solidFill>
                <a:latin typeface="Arial Narrow" panose="020B0606020202030204" pitchFamily="34" charset="0"/>
              </a:rPr>
            </a:br>
            <a:r>
              <a:rPr lang="ru-RU" sz="3000" b="1" dirty="0" smtClean="0">
                <a:solidFill>
                  <a:srgbClr val="00B050"/>
                </a:solidFill>
                <a:latin typeface="Arial Narrow" panose="020B0606020202030204" pitchFamily="34" charset="0"/>
              </a:rPr>
              <a:t>-отработка артикуляционных упражнений; </a:t>
            </a:r>
            <a:br>
              <a:rPr lang="ru-RU" sz="3000" b="1" dirty="0" smtClean="0">
                <a:solidFill>
                  <a:srgbClr val="00B050"/>
                </a:solidFill>
                <a:latin typeface="Arial Narrow" panose="020B0606020202030204" pitchFamily="34" charset="0"/>
              </a:rPr>
            </a:br>
            <a:r>
              <a:rPr lang="ru-RU" sz="3000" b="1" dirty="0" smtClean="0">
                <a:solidFill>
                  <a:srgbClr val="00B050"/>
                </a:solidFill>
                <a:latin typeface="Arial Narrow" panose="020B0606020202030204" pitchFamily="34" charset="0"/>
              </a:rPr>
              <a:t>-дыхательная гимнастика; </a:t>
            </a:r>
            <a:br>
              <a:rPr lang="ru-RU" sz="3000" b="1" dirty="0" smtClean="0">
                <a:solidFill>
                  <a:srgbClr val="00B050"/>
                </a:solidFill>
                <a:latin typeface="Arial Narrow" panose="020B0606020202030204" pitchFamily="34" charset="0"/>
              </a:rPr>
            </a:br>
            <a:r>
              <a:rPr lang="ru-RU" sz="3000" b="1" dirty="0" smtClean="0">
                <a:solidFill>
                  <a:srgbClr val="00B050"/>
                </a:solidFill>
                <a:latin typeface="Arial Narrow" panose="020B0606020202030204" pitchFamily="34" charset="0"/>
              </a:rPr>
              <a:t>-</a:t>
            </a:r>
            <a:r>
              <a:rPr lang="ru-RU" sz="3000" b="1" dirty="0" smtClean="0">
                <a:solidFill>
                  <a:srgbClr val="00B050"/>
                </a:solidFill>
                <a:latin typeface="Arial Narrow" panose="020B0606020202030204" pitchFamily="34" charset="0"/>
              </a:rPr>
              <a:t>фонопедические</a:t>
            </a:r>
            <a:r>
              <a:rPr lang="ru-RU" sz="3000" b="1" dirty="0" smtClean="0">
                <a:solidFill>
                  <a:srgbClr val="00B050"/>
                </a:solidFill>
                <a:latin typeface="Arial Narrow" panose="020B0606020202030204" pitchFamily="34" charset="0"/>
              </a:rPr>
              <a:t> упражнения; </a:t>
            </a:r>
            <a:br>
              <a:rPr lang="ru-RU" sz="3000" b="1" dirty="0" smtClean="0">
                <a:solidFill>
                  <a:srgbClr val="00B050"/>
                </a:solidFill>
                <a:latin typeface="Arial Narrow" panose="020B0606020202030204" pitchFamily="34" charset="0"/>
              </a:rPr>
            </a:br>
            <a:r>
              <a:rPr lang="ru-RU" sz="3000" b="1" dirty="0" smtClean="0">
                <a:solidFill>
                  <a:srgbClr val="00B050"/>
                </a:solidFill>
                <a:latin typeface="Arial Narrow" panose="020B0606020202030204" pitchFamily="34" charset="0"/>
              </a:rPr>
              <a:t>-игры на развитие памяти и внимания; </a:t>
            </a:r>
            <a:br>
              <a:rPr lang="ru-RU" sz="3000" b="1" dirty="0" smtClean="0">
                <a:solidFill>
                  <a:srgbClr val="00B050"/>
                </a:solidFill>
                <a:latin typeface="Arial Narrow" panose="020B0606020202030204" pitchFamily="34" charset="0"/>
              </a:rPr>
            </a:br>
            <a:r>
              <a:rPr lang="ru-RU" sz="3000" b="1" dirty="0" smtClean="0">
                <a:solidFill>
                  <a:srgbClr val="00B050"/>
                </a:solidFill>
                <a:latin typeface="Arial Narrow" panose="020B0606020202030204" pitchFamily="34" charset="0"/>
              </a:rPr>
              <a:t>-пальчиковые игры; </a:t>
            </a:r>
            <a:br>
              <a:rPr lang="ru-RU" sz="3000" b="1" dirty="0" smtClean="0">
                <a:solidFill>
                  <a:srgbClr val="00B050"/>
                </a:solidFill>
                <a:latin typeface="Arial Narrow" panose="020B0606020202030204" pitchFamily="34" charset="0"/>
              </a:rPr>
            </a:br>
            <a:r>
              <a:rPr lang="ru-RU" sz="3000" b="1" dirty="0" smtClean="0">
                <a:solidFill>
                  <a:srgbClr val="00B050"/>
                </a:solidFill>
                <a:latin typeface="Arial Narrow" panose="020B0606020202030204" pitchFamily="34" charset="0"/>
              </a:rPr>
              <a:t>-театральные этюды.</a:t>
            </a:r>
            <a:br>
              <a:rPr lang="ru-RU" sz="3000" b="1" dirty="0" smtClean="0">
                <a:solidFill>
                  <a:srgbClr val="00B050"/>
                </a:solidFill>
                <a:latin typeface="Arial Narrow" panose="020B0606020202030204" pitchFamily="34" charset="0"/>
              </a:rPr>
            </a:br>
            <a:endParaRPr lang="ru-RU" sz="30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5373216"/>
            <a:ext cx="6121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7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40960" cy="508918"/>
          </a:xfrm>
        </p:spPr>
        <p:txBody>
          <a:bodyPr>
            <a:normAutofit fontScale="90000"/>
          </a:bodyPr>
          <a:lstStyle/>
          <a:p>
            <a:r>
              <a:rPr lang="ru-RU" sz="3600" b="1" dirty="0" smtClean="0">
                <a:solidFill>
                  <a:srgbClr val="00B050"/>
                </a:solidFill>
                <a:latin typeface="Arial Narrow" panose="020B0606020202030204" pitchFamily="34" charset="0"/>
              </a:rPr>
              <a:t>методики и элементы логоритмики</a:t>
            </a:r>
            <a:endParaRPr lang="ru-RU" sz="3600" b="1" dirty="0">
              <a:solidFill>
                <a:srgbClr val="00B050"/>
              </a:solidFill>
              <a:latin typeface="Arial Narrow" panose="020B0606020202030204" pitchFamily="34" charset="0"/>
            </a:endParaRPr>
          </a:p>
        </p:txBody>
      </p:sp>
      <p:sp>
        <p:nvSpPr>
          <p:cNvPr id="3" name="Объект 2"/>
          <p:cNvSpPr>
            <a:spLocks noGrp="1"/>
          </p:cNvSpPr>
          <p:nvPr>
            <p:ph idx="1"/>
          </p:nvPr>
        </p:nvSpPr>
        <p:spPr>
          <a:xfrm>
            <a:off x="323528" y="764704"/>
            <a:ext cx="8517632" cy="5400600"/>
          </a:xfrm>
        </p:spPr>
        <p:txBody>
          <a:bodyPr>
            <a:noAutofit/>
          </a:bodyPr>
          <a:lstStyle/>
          <a:p>
            <a:pPr marL="0" indent="0">
              <a:buNone/>
            </a:pPr>
            <a:r>
              <a:rPr lang="ru-RU" sz="2000" b="1" u="sng" dirty="0" smtClean="0">
                <a:solidFill>
                  <a:srgbClr val="00B050"/>
                </a:solidFill>
                <a:latin typeface="Arial Narrow" panose="020B0606020202030204" pitchFamily="34" charset="0"/>
              </a:rPr>
              <a:t>Ритмическая разминка</a:t>
            </a:r>
            <a:r>
              <a:rPr lang="ru-RU" sz="2000" b="1" dirty="0" smtClean="0">
                <a:solidFill>
                  <a:srgbClr val="00B050"/>
                </a:solidFill>
                <a:latin typeface="Arial Narrow" panose="020B0606020202030204" pitchFamily="34" charset="0"/>
              </a:rPr>
              <a:t>. Направлена на внесение дисциплины и организованности. Разучиваются шаги на носках и на пятках, несложные перестроения. Далее переходят к лёгкому бегу, чередованию ходьбы и бега, прыжкам, галопу. </a:t>
            </a:r>
            <a:br>
              <a:rPr lang="ru-RU" sz="2000" b="1" dirty="0" smtClean="0">
                <a:solidFill>
                  <a:srgbClr val="00B050"/>
                </a:solidFill>
                <a:latin typeface="Arial Narrow" panose="020B0606020202030204" pitchFamily="34" charset="0"/>
              </a:rPr>
            </a:br>
            <a:r>
              <a:rPr lang="ru-RU" sz="2000" b="1" u="sng" dirty="0" smtClean="0">
                <a:solidFill>
                  <a:srgbClr val="00B050"/>
                </a:solidFill>
                <a:latin typeface="Arial Narrow" panose="020B0606020202030204" pitchFamily="34" charset="0"/>
              </a:rPr>
              <a:t>Упражнения для развития чувства темпа и ритма</a:t>
            </a:r>
            <a:r>
              <a:rPr lang="ru-RU" sz="2000" b="1" dirty="0" smtClean="0">
                <a:solidFill>
                  <a:srgbClr val="00B050"/>
                </a:solidFill>
                <a:latin typeface="Arial Narrow" panose="020B0606020202030204" pitchFamily="34" charset="0"/>
              </a:rPr>
              <a:t>. На занятиях разучивают разные движения под музыку, построения, упражнения с предметами, этюды, пляски. Используется </a:t>
            </a:r>
            <a:r>
              <a:rPr lang="ru-RU" sz="2000" b="1" dirty="0" smtClean="0">
                <a:solidFill>
                  <a:srgbClr val="00B050"/>
                </a:solidFill>
                <a:latin typeface="Arial Narrow" panose="020B0606020202030204" pitchFamily="34" charset="0"/>
              </a:rPr>
              <a:t>отхлопывание</a:t>
            </a:r>
            <a:r>
              <a:rPr lang="ru-RU" sz="2000" b="1" dirty="0" smtClean="0">
                <a:solidFill>
                  <a:srgbClr val="00B050"/>
                </a:solidFill>
                <a:latin typeface="Arial Narrow" panose="020B0606020202030204" pitchFamily="34" charset="0"/>
              </a:rPr>
              <a:t>, отстукивание ритмов, </a:t>
            </a:r>
            <a:r>
              <a:rPr lang="ru-RU" sz="2000" b="1" dirty="0" smtClean="0">
                <a:solidFill>
                  <a:srgbClr val="00B050"/>
                </a:solidFill>
                <a:latin typeface="Arial Narrow" panose="020B0606020202030204" pitchFamily="34" charset="0"/>
              </a:rPr>
              <a:t>пропевание</a:t>
            </a:r>
            <a:r>
              <a:rPr lang="ru-RU" sz="2000" b="1" dirty="0" smtClean="0">
                <a:solidFill>
                  <a:srgbClr val="00B050"/>
                </a:solidFill>
                <a:latin typeface="Arial Narrow" panose="020B0606020202030204" pitchFamily="34" charset="0"/>
              </a:rPr>
              <a:t> слов на заданный ритм. </a:t>
            </a:r>
            <a:br>
              <a:rPr lang="ru-RU" sz="2000" b="1" dirty="0" smtClean="0">
                <a:solidFill>
                  <a:srgbClr val="00B050"/>
                </a:solidFill>
                <a:latin typeface="Arial Narrow" panose="020B0606020202030204" pitchFamily="34" charset="0"/>
              </a:rPr>
            </a:br>
            <a:r>
              <a:rPr lang="ru-RU" sz="2000" b="1" u="sng" dirty="0" smtClean="0">
                <a:solidFill>
                  <a:srgbClr val="00B050"/>
                </a:solidFill>
                <a:latin typeface="Arial Narrow" panose="020B0606020202030204" pitchFamily="34" charset="0"/>
              </a:rPr>
              <a:t>Упражнения для развития координации движений</a:t>
            </a:r>
            <a:r>
              <a:rPr lang="ru-RU" sz="2000" b="1" dirty="0" smtClean="0">
                <a:solidFill>
                  <a:srgbClr val="00B050"/>
                </a:solidFill>
                <a:latin typeface="Arial Narrow" panose="020B0606020202030204" pitchFamily="34" charset="0"/>
              </a:rPr>
              <a:t>. Дают навык точного совмещения разнородных движений в направлении, скорости, напряжённости. Это могут быть упражнения с предметом, а также пляски и импровизации. </a:t>
            </a:r>
            <a:br>
              <a:rPr lang="ru-RU" sz="2000" b="1" dirty="0" smtClean="0">
                <a:solidFill>
                  <a:srgbClr val="00B050"/>
                </a:solidFill>
                <a:latin typeface="Arial Narrow" panose="020B0606020202030204" pitchFamily="34" charset="0"/>
              </a:rPr>
            </a:br>
            <a:r>
              <a:rPr lang="ru-RU" sz="2000" b="1" u="sng" dirty="0" smtClean="0">
                <a:solidFill>
                  <a:srgbClr val="00B050"/>
                </a:solidFill>
                <a:latin typeface="Arial Narrow" panose="020B0606020202030204" pitchFamily="34" charset="0"/>
              </a:rPr>
              <a:t>Упражнения для развития тонких движений пальцев рук.</a:t>
            </a:r>
            <a:r>
              <a:rPr lang="ru-RU" sz="2000" b="1" dirty="0" smtClean="0">
                <a:solidFill>
                  <a:srgbClr val="00B050"/>
                </a:solidFill>
                <a:latin typeface="Arial Narrow" panose="020B0606020202030204" pitchFamily="34" charset="0"/>
              </a:rPr>
              <a:t> Например: «Фонарики», «Пальчики спрятались», «Пальчики здороваются». </a:t>
            </a:r>
            <a:br>
              <a:rPr lang="ru-RU" sz="2000" b="1" dirty="0" smtClean="0">
                <a:solidFill>
                  <a:srgbClr val="00B050"/>
                </a:solidFill>
                <a:latin typeface="Arial Narrow" panose="020B0606020202030204" pitchFamily="34" charset="0"/>
              </a:rPr>
            </a:br>
            <a:r>
              <a:rPr lang="ru-RU" sz="2000" b="1" u="sng" dirty="0" smtClean="0">
                <a:solidFill>
                  <a:srgbClr val="00B050"/>
                </a:solidFill>
                <a:latin typeface="Arial Narrow" panose="020B0606020202030204" pitchFamily="34" charset="0"/>
              </a:rPr>
              <a:t>Коммуникативные игры и танцы. </a:t>
            </a:r>
            <a:r>
              <a:rPr lang="ru-RU" sz="2000" b="1" dirty="0" smtClean="0">
                <a:solidFill>
                  <a:srgbClr val="00B050"/>
                </a:solidFill>
                <a:latin typeface="Arial Narrow" panose="020B0606020202030204" pitchFamily="34" charset="0"/>
              </a:rPr>
              <a:t>Развивают динамическую сторону общения, эмоциональность, позитивное самоощущение. </a:t>
            </a:r>
            <a:br>
              <a:rPr lang="ru-RU" sz="2000" b="1" dirty="0" smtClean="0">
                <a:solidFill>
                  <a:srgbClr val="00B050"/>
                </a:solidFill>
                <a:latin typeface="Arial Narrow" panose="020B0606020202030204" pitchFamily="34" charset="0"/>
              </a:rPr>
            </a:br>
            <a:r>
              <a:rPr lang="ru-RU" sz="2000" b="1" u="sng" dirty="0" smtClean="0">
                <a:solidFill>
                  <a:srgbClr val="00B050"/>
                </a:solidFill>
                <a:latin typeface="Arial Narrow" panose="020B0606020202030204" pitchFamily="34" charset="0"/>
              </a:rPr>
              <a:t>Упражнения на релаксацию</a:t>
            </a:r>
            <a:r>
              <a:rPr lang="ru-RU" sz="2000" b="1" dirty="0" smtClean="0">
                <a:solidFill>
                  <a:srgbClr val="00B050"/>
                </a:solidFill>
                <a:latin typeface="Arial Narrow" panose="020B0606020202030204" pitchFamily="34" charset="0"/>
              </a:rPr>
              <a:t>. Служат для снятия эмоционального и физического напряжения. </a:t>
            </a:r>
            <a:br>
              <a:rPr lang="ru-RU" sz="2000" b="1" dirty="0" smtClean="0">
                <a:solidFill>
                  <a:srgbClr val="00B050"/>
                </a:solidFill>
                <a:latin typeface="Arial Narrow" panose="020B0606020202030204" pitchFamily="34" charset="0"/>
              </a:rPr>
            </a:br>
            <a:r>
              <a:rPr lang="ru-RU" sz="2000" b="1" u="sng" dirty="0" smtClean="0">
                <a:solidFill>
                  <a:srgbClr val="00B050"/>
                </a:solidFill>
                <a:latin typeface="Arial Narrow" panose="020B0606020202030204" pitchFamily="34" charset="0"/>
              </a:rPr>
              <a:t>На логоритмических занятиях используются наглядные, словесные и практические методы</a:t>
            </a:r>
            <a:endParaRPr lang="ru-RU" sz="2000" b="1" u="sng" dirty="0">
              <a:solidFill>
                <a:srgbClr val="00B050"/>
              </a:solidFill>
              <a:latin typeface="Arial Narrow" panose="020B0606020202030204" pitchFamily="34" charset="0"/>
            </a:endParaRPr>
          </a:p>
        </p:txBody>
      </p:sp>
    </p:spTree>
    <p:extLst>
      <p:ext uri="{BB962C8B-B14F-4D97-AF65-F5344CB8AC3E}">
        <p14:creationId xmlns:p14="http://schemas.microsoft.com/office/powerpoint/2010/main" val="2094028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892988" cy="4680520"/>
          </a:xfrm>
        </p:spPr>
        <p:txBody>
          <a:bodyPr>
            <a:noAutofit/>
          </a:bodyPr>
          <a:lstStyle/>
          <a:p>
            <a:pPr algn="just"/>
            <a:r>
              <a:rPr lang="ru-RU" sz="2800" b="1" dirty="0" smtClean="0">
                <a:solidFill>
                  <a:srgbClr val="00B050"/>
                </a:solidFill>
                <a:latin typeface="Arial Narrow" panose="020B0606020202030204" pitchFamily="34" charset="0"/>
              </a:rPr>
              <a:t/>
            </a:r>
            <a:br>
              <a:rPr lang="ru-RU" sz="2800" b="1" dirty="0" smtClean="0">
                <a:solidFill>
                  <a:srgbClr val="00B050"/>
                </a:solidFill>
                <a:latin typeface="Arial Narrow" panose="020B0606020202030204" pitchFamily="34" charset="0"/>
              </a:rPr>
            </a:br>
            <a:r>
              <a:rPr lang="ru-RU" sz="2800" b="1" dirty="0">
                <a:solidFill>
                  <a:srgbClr val="00B050"/>
                </a:solidFill>
                <a:latin typeface="Arial Narrow" panose="020B0606020202030204" pitchFamily="34" charset="0"/>
              </a:rPr>
              <a:t/>
            </a:r>
            <a:br>
              <a:rPr lang="ru-RU" sz="2800" b="1" dirty="0">
                <a:solidFill>
                  <a:srgbClr val="00B050"/>
                </a:solidFill>
                <a:latin typeface="Arial Narrow" panose="020B0606020202030204" pitchFamily="34" charset="0"/>
              </a:rPr>
            </a:br>
            <a:r>
              <a:rPr lang="ru-RU" sz="2800" b="1" dirty="0" smtClean="0">
                <a:solidFill>
                  <a:srgbClr val="00B050"/>
                </a:solidFill>
                <a:latin typeface="Arial Narrow" panose="020B0606020202030204" pitchFamily="34" charset="0"/>
              </a:rPr>
              <a:t/>
            </a:r>
            <a:br>
              <a:rPr lang="ru-RU" sz="2800" b="1" dirty="0" smtClean="0">
                <a:solidFill>
                  <a:srgbClr val="00B050"/>
                </a:solidFill>
                <a:latin typeface="Arial Narrow" panose="020B0606020202030204" pitchFamily="34" charset="0"/>
              </a:rPr>
            </a:br>
            <a:r>
              <a:rPr lang="ru-RU" sz="2800" b="1" dirty="0" smtClean="0">
                <a:solidFill>
                  <a:srgbClr val="00B050"/>
                </a:solidFill>
                <a:latin typeface="Arial Narrow" panose="020B0606020202030204" pitchFamily="34" charset="0"/>
              </a:rPr>
              <a:t>Ходьба </a:t>
            </a:r>
            <a:r>
              <a:rPr lang="ru-RU" sz="2800" b="1" dirty="0">
                <a:solidFill>
                  <a:srgbClr val="00B050"/>
                </a:solidFill>
                <a:latin typeface="Arial Narrow" panose="020B0606020202030204" pitchFamily="34" charset="0"/>
              </a:rPr>
              <a:t>включается в каждое занятие. Она является естественным видом движения и вместе с тем достаточно сложным по координации. У детей с нарушениями речи, особенно в младшем возрасте (до 4—5 лет), отмечается иногда отставание в координации движений во время ходьбы. Они </a:t>
            </a:r>
            <a:r>
              <a:rPr lang="ru-RU" sz="2800" b="1" dirty="0" smtClean="0">
                <a:solidFill>
                  <a:srgbClr val="00B050"/>
                </a:solidFill>
                <a:latin typeface="Arial Narrow" panose="020B0606020202030204" pitchFamily="34" charset="0"/>
              </a:rPr>
              <a:t>широко расставляют ноги</a:t>
            </a:r>
            <a:r>
              <a:rPr lang="ru-RU" sz="2800" b="1" dirty="0">
                <a:solidFill>
                  <a:srgbClr val="00B050"/>
                </a:solidFill>
                <a:latin typeface="Arial Narrow" panose="020B0606020202030204" pitchFamily="34" charset="0"/>
              </a:rPr>
              <a:t>, шаркают ими, наблюдается неустойчивость в ходьбе, замедленность движений. Педагоге первых же занятий начинает формировать у детей устойчивость, умение ставить ноги ближе к средней линии, уменьшая тем самым боковые раскачивания, приподнимать ноги при </a:t>
            </a:r>
            <a:r>
              <a:rPr lang="ru-RU" sz="2800" b="1" dirty="0" smtClean="0">
                <a:solidFill>
                  <a:srgbClr val="00B050"/>
                </a:solidFill>
                <a:latin typeface="Arial Narrow" panose="020B0606020202030204" pitchFamily="34" charset="0"/>
              </a:rPr>
              <a:t>ходьбе.</a:t>
            </a:r>
            <a:r>
              <a:rPr lang="ru-RU" sz="2800" b="1" dirty="0">
                <a:solidFill>
                  <a:srgbClr val="00B050"/>
                </a:solidFill>
                <a:latin typeface="Arial Narrow" panose="020B0606020202030204" pitchFamily="34" charset="0"/>
              </a:rPr>
              <a:t/>
            </a:r>
            <a:br>
              <a:rPr lang="ru-RU" sz="2800" b="1" dirty="0">
                <a:solidFill>
                  <a:srgbClr val="00B050"/>
                </a:solidFill>
                <a:latin typeface="Arial Narrow" panose="020B0606020202030204" pitchFamily="34" charset="0"/>
              </a:rPr>
            </a:br>
            <a:r>
              <a:rPr lang="ru-RU" sz="2800" dirty="0" smtClean="0">
                <a:latin typeface="Arial Narrow" panose="020B0606020202030204" pitchFamily="34" charset="0"/>
              </a:rPr>
              <a:t/>
            </a:r>
            <a:br>
              <a:rPr lang="ru-RU" sz="2800" dirty="0" smtClean="0">
                <a:latin typeface="Arial Narrow" panose="020B0606020202030204" pitchFamily="34" charset="0"/>
              </a:rPr>
            </a:br>
            <a:endParaRPr lang="ru-RU" sz="2800" dirty="0">
              <a:latin typeface="Arial Narrow" panose="020B0606020202030204" pitchFamily="34"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085184"/>
            <a:ext cx="828092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097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9721" y="188640"/>
            <a:ext cx="8229600" cy="652934"/>
          </a:xfrm>
        </p:spPr>
        <p:txBody>
          <a:bodyPr>
            <a:normAutofit/>
          </a:bodyPr>
          <a:lstStyle/>
          <a:p>
            <a:r>
              <a:rPr lang="ru-RU" sz="2400" b="1" dirty="0" smtClean="0">
                <a:solidFill>
                  <a:srgbClr val="00B050"/>
                </a:solidFill>
                <a:latin typeface="Arial Narrow" panose="020B0606020202030204" pitchFamily="34" charset="0"/>
              </a:rPr>
              <a:t>На занятиях можно использовать следующие виды ходьбы</a:t>
            </a:r>
            <a:r>
              <a:rPr lang="ru-RU" sz="2400" dirty="0" smtClean="0">
                <a:latin typeface="Arial Narrow" panose="020B0606020202030204" pitchFamily="34" charset="0"/>
              </a:rPr>
              <a:t>:</a:t>
            </a:r>
            <a:endParaRPr lang="ru-RU" sz="2400" dirty="0">
              <a:latin typeface="Arial Narrow" panose="020B0606020202030204" pitchFamily="34"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479" y="5589240"/>
            <a:ext cx="8229600" cy="109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45479" y="908720"/>
            <a:ext cx="8496944" cy="4801314"/>
          </a:xfrm>
          <a:prstGeom prst="rect">
            <a:avLst/>
          </a:prstGeom>
        </p:spPr>
        <p:txBody>
          <a:bodyPr wrap="square">
            <a:spAutoFit/>
          </a:bodyPr>
          <a:lstStyle/>
          <a:p>
            <a:r>
              <a:rPr lang="ru-RU" sz="1600" b="1" dirty="0" smtClean="0">
                <a:solidFill>
                  <a:srgbClr val="00B050"/>
                </a:solidFill>
                <a:latin typeface="Arial Narrow" panose="020B0606020202030204" pitchFamily="34" charset="0"/>
              </a:rPr>
              <a:t>1) отдельно по дорожке, обозначенной двумя канатами;</a:t>
            </a:r>
            <a:br>
              <a:rPr lang="ru-RU" sz="1600" b="1" dirty="0" smtClean="0">
                <a:solidFill>
                  <a:srgbClr val="00B050"/>
                </a:solidFill>
                <a:latin typeface="Arial Narrow" panose="020B0606020202030204" pitchFamily="34" charset="0"/>
              </a:rPr>
            </a:br>
            <a:r>
              <a:rPr lang="ru-RU" sz="1600" b="1" dirty="0" smtClean="0">
                <a:solidFill>
                  <a:srgbClr val="00B050"/>
                </a:solidFill>
                <a:latin typeface="Arial Narrow" panose="020B0606020202030204" pitchFamily="34" charset="0"/>
              </a:rPr>
              <a:t>2) группой;</a:t>
            </a:r>
            <a:br>
              <a:rPr lang="ru-RU" sz="1600" b="1" dirty="0" smtClean="0">
                <a:solidFill>
                  <a:srgbClr val="00B050"/>
                </a:solidFill>
                <a:latin typeface="Arial Narrow" panose="020B0606020202030204" pitchFamily="34" charset="0"/>
              </a:rPr>
            </a:br>
            <a:r>
              <a:rPr lang="ru-RU" sz="1600" b="1" dirty="0" smtClean="0">
                <a:solidFill>
                  <a:srgbClr val="00B050"/>
                </a:solidFill>
                <a:latin typeface="Arial Narrow" panose="020B0606020202030204" pitchFamily="34" charset="0"/>
              </a:rPr>
              <a:t>3) группой под барабан к противоположной стене зала;</a:t>
            </a:r>
            <a:br>
              <a:rPr lang="ru-RU" sz="1600" b="1" dirty="0" smtClean="0">
                <a:solidFill>
                  <a:srgbClr val="00B050"/>
                </a:solidFill>
                <a:latin typeface="Arial Narrow" panose="020B0606020202030204" pitchFamily="34" charset="0"/>
              </a:rPr>
            </a:br>
            <a:r>
              <a:rPr lang="ru-RU" sz="1600" b="1" dirty="0" smtClean="0">
                <a:solidFill>
                  <a:srgbClr val="00B050"/>
                </a:solidFill>
                <a:latin typeface="Arial Narrow" panose="020B0606020202030204" pitchFamily="34" charset="0"/>
              </a:rPr>
              <a:t>4) группой вдоль зала;</a:t>
            </a:r>
            <a:br>
              <a:rPr lang="ru-RU" sz="1600" b="1" dirty="0" smtClean="0">
                <a:solidFill>
                  <a:srgbClr val="00B050"/>
                </a:solidFill>
                <a:latin typeface="Arial Narrow" panose="020B0606020202030204" pitchFamily="34" charset="0"/>
              </a:rPr>
            </a:br>
            <a:r>
              <a:rPr lang="ru-RU" sz="1600" b="1" dirty="0" smtClean="0">
                <a:solidFill>
                  <a:srgbClr val="00B050"/>
                </a:solidFill>
                <a:latin typeface="Arial Narrow" panose="020B0606020202030204" pitchFamily="34" charset="0"/>
              </a:rPr>
              <a:t>5) «стайкой» вдоль каната, выложенного по кругу: дети идут под четкие, редкие удары барабана (или звуки марша), после остановки поворачиваются лицом в круг и убирают канат;</a:t>
            </a:r>
            <a:br>
              <a:rPr lang="ru-RU" sz="1600" b="1" dirty="0" smtClean="0">
                <a:solidFill>
                  <a:srgbClr val="00B050"/>
                </a:solidFill>
                <a:latin typeface="Arial Narrow" panose="020B0606020202030204" pitchFamily="34" charset="0"/>
              </a:rPr>
            </a:br>
            <a:r>
              <a:rPr lang="ru-RU" sz="1600" b="1" dirty="0" smtClean="0">
                <a:solidFill>
                  <a:srgbClr val="00B050"/>
                </a:solidFill>
                <a:latin typeface="Arial Narrow" panose="020B0606020202030204" pitchFamily="34" charset="0"/>
              </a:rPr>
              <a:t>6) группой к противоположной стене зала с перешагиванием через канат, положенный поперек зала;</a:t>
            </a:r>
            <a:br>
              <a:rPr lang="ru-RU" sz="1600" b="1" dirty="0" smtClean="0">
                <a:solidFill>
                  <a:srgbClr val="00B050"/>
                </a:solidFill>
                <a:latin typeface="Arial Narrow" panose="020B0606020202030204" pitchFamily="34" charset="0"/>
              </a:rPr>
            </a:br>
            <a:r>
              <a:rPr lang="ru-RU" sz="1600" b="1" dirty="0" smtClean="0">
                <a:solidFill>
                  <a:srgbClr val="00B050"/>
                </a:solidFill>
                <a:latin typeface="Arial Narrow" panose="020B0606020202030204" pitchFamily="34" charset="0"/>
              </a:rPr>
              <a:t>7) вдоль каната по кругу друг за другом (это готовит детей к ходьбе в колонну по одному);</a:t>
            </a:r>
            <a:br>
              <a:rPr lang="ru-RU" sz="1600" b="1" dirty="0" smtClean="0">
                <a:solidFill>
                  <a:srgbClr val="00B050"/>
                </a:solidFill>
                <a:latin typeface="Arial Narrow" panose="020B0606020202030204" pitchFamily="34" charset="0"/>
              </a:rPr>
            </a:br>
            <a:r>
              <a:rPr lang="ru-RU" sz="1600" b="1" dirty="0" smtClean="0">
                <a:solidFill>
                  <a:srgbClr val="00B050"/>
                </a:solidFill>
                <a:latin typeface="Arial Narrow" panose="020B0606020202030204" pitchFamily="34" charset="0"/>
              </a:rPr>
              <a:t>8) друг за другом, держась левой рукой за веревку. Под звуки барабана педагог (затем ребенок) ведет детей по кругу, движение можно сопровождать звуками </a:t>
            </a:r>
            <a:br>
              <a:rPr lang="ru-RU" sz="1600" b="1" dirty="0" smtClean="0">
                <a:solidFill>
                  <a:srgbClr val="00B050"/>
                </a:solidFill>
                <a:latin typeface="Arial Narrow" panose="020B0606020202030204" pitchFamily="34" charset="0"/>
              </a:rPr>
            </a:br>
            <a:r>
              <a:rPr lang="ru-RU" sz="1600" b="1" dirty="0" smtClean="0">
                <a:solidFill>
                  <a:srgbClr val="00B050"/>
                </a:solidFill>
                <a:latin typeface="Arial Narrow" panose="020B0606020202030204" pitchFamily="34" charset="0"/>
              </a:rPr>
              <a:t>9) друг за другом, держась за руки. Дети соединяются таким образом, чтобы при ходьбе слева направо были слегка повернуты внутрь руга, правая рука у каждого ребенка должна быть впереди, левую руку он дает идущему сзади;</a:t>
            </a:r>
            <a:br>
              <a:rPr lang="ru-RU" sz="1600" b="1" dirty="0" smtClean="0">
                <a:solidFill>
                  <a:srgbClr val="00B050"/>
                </a:solidFill>
                <a:latin typeface="Arial Narrow" panose="020B0606020202030204" pitchFamily="34" charset="0"/>
              </a:rPr>
            </a:br>
            <a:r>
              <a:rPr lang="ru-RU" sz="1600" b="1" dirty="0" smtClean="0">
                <a:solidFill>
                  <a:srgbClr val="00B050"/>
                </a:solidFill>
                <a:latin typeface="Arial Narrow" panose="020B0606020202030204" pitchFamily="34" charset="0"/>
              </a:rPr>
              <a:t>10) подоске, положенной на пол. Соскок с доски выполняется мягко, на носки;</a:t>
            </a:r>
            <a:br>
              <a:rPr lang="ru-RU" sz="1600" b="1" dirty="0" smtClean="0">
                <a:solidFill>
                  <a:srgbClr val="00B050"/>
                </a:solidFill>
                <a:latin typeface="Arial Narrow" panose="020B0606020202030204" pitchFamily="34" charset="0"/>
              </a:rPr>
            </a:br>
            <a:r>
              <a:rPr lang="ru-RU" sz="1600" b="1" dirty="0" smtClean="0">
                <a:solidFill>
                  <a:srgbClr val="00B050"/>
                </a:solidFill>
                <a:latin typeface="Arial Narrow" panose="020B0606020202030204" pitchFamily="34" charset="0"/>
              </a:rPr>
              <a:t>11) с перешагиванием через палки, параллельно положенные на пол. Пять или шесть палок раскладываются на расстоянии 35—40 см одна от другой. Педагог, показывая движение, перешагивает через палки, высоко поднимая колени, затем это выполняют дети.</a:t>
            </a:r>
            <a:r>
              <a:rPr lang="ru-RU" b="1" dirty="0" smtClean="0">
                <a:solidFill>
                  <a:srgbClr val="00B050"/>
                </a:solidFill>
                <a:latin typeface="Arial Narrow" panose="020B0606020202030204" pitchFamily="34" charset="0"/>
              </a:rPr>
              <a:t/>
            </a:r>
            <a:br>
              <a:rPr lang="ru-RU" b="1" dirty="0" smtClean="0">
                <a:solidFill>
                  <a:srgbClr val="00B050"/>
                </a:solidFill>
                <a:latin typeface="Arial Narrow" panose="020B0606020202030204" pitchFamily="34" charset="0"/>
              </a:rPr>
            </a:br>
            <a:endParaRPr lang="ru-RU" b="1" dirty="0">
              <a:solidFill>
                <a:srgbClr val="00B050"/>
              </a:solidFill>
              <a:latin typeface="Arial Narrow" panose="020B0606020202030204" pitchFamily="34" charset="0"/>
            </a:endParaRPr>
          </a:p>
        </p:txBody>
      </p:sp>
    </p:spTree>
    <p:extLst>
      <p:ext uri="{BB962C8B-B14F-4D97-AF65-F5344CB8AC3E}">
        <p14:creationId xmlns:p14="http://schemas.microsoft.com/office/powerpoint/2010/main" val="1111487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568952" cy="4306490"/>
          </a:xfrm>
        </p:spPr>
        <p:txBody>
          <a:bodyPr>
            <a:noAutofit/>
          </a:bodyPr>
          <a:lstStyle/>
          <a:p>
            <a:pPr algn="just"/>
            <a:r>
              <a:rPr lang="ru-RU" sz="2400" b="1" dirty="0">
                <a:solidFill>
                  <a:srgbClr val="00B050"/>
                </a:solidFill>
                <a:latin typeface="Arial Narrow" panose="020B0606020202030204" pitchFamily="34" charset="0"/>
              </a:rPr>
              <a:t>Логоритмика</a:t>
            </a:r>
            <a:r>
              <a:rPr lang="ru-RU" sz="2400" b="1" dirty="0">
                <a:solidFill>
                  <a:srgbClr val="00B050"/>
                </a:solidFill>
                <a:latin typeface="Arial Narrow" panose="020B0606020202030204" pitchFamily="34" charset="0"/>
              </a:rPr>
              <a:t> и танцевальная терапия  взаимосвязаны. Они объединяют в себе музыку и движения.  Преследуют общую цель –  формирование гармонично развитой  личности.</a:t>
            </a:r>
            <a:br>
              <a:rPr lang="ru-RU" sz="2400" b="1" dirty="0">
                <a:solidFill>
                  <a:srgbClr val="00B050"/>
                </a:solidFill>
                <a:latin typeface="Arial Narrow" panose="020B0606020202030204" pitchFamily="34" charset="0"/>
              </a:rPr>
            </a:br>
            <a:r>
              <a:rPr lang="ru-RU" sz="2400" b="1" dirty="0">
                <a:solidFill>
                  <a:srgbClr val="00B050"/>
                </a:solidFill>
                <a:latin typeface="Arial Narrow" panose="020B0606020202030204" pitchFamily="34" charset="0"/>
              </a:rPr>
              <a:t>Танцевальная терапия - это вид психотерапии, который использует движение для развития социальной, когнитивной, эмоциональной и физической жизни человека.</a:t>
            </a:r>
            <a:br>
              <a:rPr lang="ru-RU" sz="2400" b="1" dirty="0">
                <a:solidFill>
                  <a:srgbClr val="00B050"/>
                </a:solidFill>
                <a:latin typeface="Arial Narrow" panose="020B0606020202030204" pitchFamily="34" charset="0"/>
              </a:rPr>
            </a:br>
            <a:r>
              <a:rPr lang="ru-RU" sz="2400" b="1" dirty="0">
                <a:solidFill>
                  <a:srgbClr val="00B050"/>
                </a:solidFill>
                <a:latin typeface="Arial Narrow" panose="020B0606020202030204" pitchFamily="34" charset="0"/>
              </a:rPr>
              <a:t>Танцевальные упражнения развивают координацию движений и чувство ритма, снимают мышечную закрепощенность и способствуют улучшению мышечного тонуса, избавляют от нервных перегрузок, улучшает эмоциональный фон, способствуют развитию коммуникативных способностей ребенка. </a:t>
            </a:r>
            <a:r>
              <a:rPr lang="ru-RU" sz="2400" dirty="0"/>
              <a:t/>
            </a:r>
            <a:br>
              <a:rPr lang="ru-RU" sz="2400" dirty="0"/>
            </a:br>
            <a:endParaRPr lang="ru-RU" sz="2400"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797152"/>
            <a:ext cx="8496944" cy="188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924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568952" cy="6264696"/>
          </a:xfrm>
        </p:spPr>
        <p:txBody>
          <a:bodyPr>
            <a:normAutofit/>
          </a:bodyPr>
          <a:lstStyle/>
          <a:p>
            <a:pPr marL="0" indent="0" algn="just">
              <a:buNone/>
            </a:pPr>
            <a:r>
              <a:rPr lang="ru-RU" sz="2000" b="1" dirty="0" smtClean="0">
                <a:solidFill>
                  <a:srgbClr val="00B050"/>
                </a:solidFill>
                <a:latin typeface="Arial Narrow" panose="020B0606020202030204" pitchFamily="34" charset="0"/>
              </a:rPr>
              <a:t>          </a:t>
            </a:r>
            <a:r>
              <a:rPr lang="ru-RU" sz="2000" b="1" dirty="0" smtClean="0">
                <a:solidFill>
                  <a:srgbClr val="00B050"/>
                </a:solidFill>
                <a:latin typeface="Arial Narrow" panose="020B0606020202030204" pitchFamily="34" charset="0"/>
              </a:rPr>
              <a:t>Логоритмическая</a:t>
            </a:r>
            <a:r>
              <a:rPr lang="ru-RU" sz="2000" b="1" dirty="0" smtClean="0">
                <a:solidFill>
                  <a:srgbClr val="00B050"/>
                </a:solidFill>
                <a:latin typeface="Arial Narrow" panose="020B0606020202030204" pitchFamily="34" charset="0"/>
              </a:rPr>
              <a:t> </a:t>
            </a:r>
            <a:r>
              <a:rPr lang="ru-RU" sz="2000" b="1" dirty="0">
                <a:solidFill>
                  <a:srgbClr val="00B050"/>
                </a:solidFill>
                <a:latin typeface="Arial Narrow" panose="020B0606020202030204" pitchFamily="34" charset="0"/>
              </a:rPr>
              <a:t>коррекция требует многократного повторения вырабатываемых двигательных навыков и проводится в системе. Поэтому в коррекционной работе так важна связь и преемственность в работе всех специалистов, работающих с детьми. Помимо специально организованных логоритмических занятий, совместно с логопедом планируют свою работу:  </a:t>
            </a:r>
            <a:endParaRPr lang="ru-RU" sz="2000" b="1" dirty="0" smtClean="0">
              <a:solidFill>
                <a:srgbClr val="00B050"/>
              </a:solidFill>
              <a:latin typeface="Arial Narrow" panose="020B0606020202030204" pitchFamily="34" charset="0"/>
            </a:endParaRPr>
          </a:p>
          <a:p>
            <a:pPr algn="just"/>
            <a:endParaRPr lang="ru-RU" sz="2000" b="1" dirty="0">
              <a:solidFill>
                <a:srgbClr val="00B050"/>
              </a:solidFill>
              <a:latin typeface="Arial Narrow" panose="020B0606020202030204" pitchFamily="34" charset="0"/>
            </a:endParaRPr>
          </a:p>
          <a:p>
            <a:pPr algn="just"/>
            <a:r>
              <a:rPr lang="ru-RU" sz="2000" b="1" dirty="0" smtClean="0">
                <a:solidFill>
                  <a:srgbClr val="00B050"/>
                </a:solidFill>
                <a:latin typeface="Arial Narrow" panose="020B0606020202030204" pitchFamily="34" charset="0"/>
              </a:rPr>
              <a:t>воспитатели </a:t>
            </a:r>
            <a:r>
              <a:rPr lang="ru-RU" sz="2000" b="1" dirty="0">
                <a:solidFill>
                  <a:srgbClr val="00B050"/>
                </a:solidFill>
                <a:latin typeface="Arial Narrow" panose="020B0606020202030204" pitchFamily="34" charset="0"/>
              </a:rPr>
              <a:t>– утренняя гимнастика (музыкально-ритмические упражнения с предметами и без), </a:t>
            </a:r>
            <a:r>
              <a:rPr lang="ru-RU" sz="2000" b="1" dirty="0">
                <a:solidFill>
                  <a:srgbClr val="00B050"/>
                </a:solidFill>
                <a:latin typeface="Arial Narrow" panose="020B0606020202030204" pitchFamily="34" charset="0"/>
              </a:rPr>
              <a:t>логоритмические</a:t>
            </a:r>
            <a:r>
              <a:rPr lang="ru-RU" sz="2000" b="1" dirty="0">
                <a:solidFill>
                  <a:srgbClr val="00B050"/>
                </a:solidFill>
                <a:latin typeface="Arial Narrow" panose="020B0606020202030204" pitchFamily="34" charset="0"/>
              </a:rPr>
              <a:t> пятиминутки в различных режимных моментах (упражнения на согласование речи с движением, пальцевая, мимическая и артикуляционная гимнастика), подвижные игры с речевым сопровождением; </a:t>
            </a:r>
          </a:p>
          <a:p>
            <a:pPr algn="just"/>
            <a:r>
              <a:rPr lang="ru-RU" sz="2000" b="1" dirty="0" smtClean="0">
                <a:solidFill>
                  <a:srgbClr val="00B050"/>
                </a:solidFill>
                <a:latin typeface="Arial Narrow" panose="020B0606020202030204" pitchFamily="34" charset="0"/>
              </a:rPr>
              <a:t>музыкальный </a:t>
            </a:r>
            <a:r>
              <a:rPr lang="ru-RU" sz="2000" b="1" dirty="0">
                <a:solidFill>
                  <a:srgbClr val="00B050"/>
                </a:solidFill>
                <a:latin typeface="Arial Narrow" panose="020B0606020202030204" pitchFamily="34" charset="0"/>
              </a:rPr>
              <a:t>руководитель – игры и упражнения на развитие качеств голоса, игра на детских музыкальных инструментах, игры-инсценировки, музыкально-ритмические упражнения, слушание музыки, в том числе, активное (с двигательными заданиями); </a:t>
            </a:r>
          </a:p>
          <a:p>
            <a:pPr algn="just"/>
            <a:r>
              <a:rPr lang="ru-RU" sz="2000" b="1" dirty="0" smtClean="0">
                <a:solidFill>
                  <a:srgbClr val="00B050"/>
                </a:solidFill>
                <a:latin typeface="Arial Narrow" panose="020B0606020202030204" pitchFamily="34" charset="0"/>
              </a:rPr>
              <a:t>физкультурный </a:t>
            </a:r>
            <a:r>
              <a:rPr lang="ru-RU" sz="2000" b="1" dirty="0">
                <a:solidFill>
                  <a:srgbClr val="00B050"/>
                </a:solidFill>
                <a:latin typeface="Arial Narrow" panose="020B0606020202030204" pitchFamily="34" charset="0"/>
              </a:rPr>
              <a:t>руководитель – ритмические двигательные упражнения с речью, упражнения на движение с перестроением, смену движения по сигналу и т.п., подвижные игры с речевым сопровождением. </a:t>
            </a:r>
          </a:p>
          <a:p>
            <a:pPr marL="0" indent="0">
              <a:buNone/>
            </a:pPr>
            <a:endParaRPr lang="ru-RU" sz="1600" b="1" dirty="0">
              <a:solidFill>
                <a:srgbClr val="00B050"/>
              </a:solidFill>
            </a:endParaRPr>
          </a:p>
        </p:txBody>
      </p:sp>
    </p:spTree>
    <p:extLst>
      <p:ext uri="{BB962C8B-B14F-4D97-AF65-F5344CB8AC3E}">
        <p14:creationId xmlns:p14="http://schemas.microsoft.com/office/powerpoint/2010/main" val="2181258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82554"/>
          </a:xfrm>
        </p:spPr>
        <p:txBody>
          <a:bodyPr>
            <a:normAutofit fontScale="90000"/>
          </a:bodyPr>
          <a:lstStyle/>
          <a:p>
            <a:pPr indent="457200" algn="just"/>
            <a:r>
              <a:rPr lang="ru-RU" sz="1300" dirty="0" smtClean="0"/>
              <a:t/>
            </a:r>
            <a:br>
              <a:rPr lang="ru-RU" sz="1300" dirty="0" smtClean="0"/>
            </a:br>
            <a:r>
              <a:rPr lang="ru-RU" sz="1300" dirty="0"/>
              <a:t/>
            </a:r>
            <a:br>
              <a:rPr lang="ru-RU" sz="1300" dirty="0"/>
            </a:br>
            <a:r>
              <a:rPr lang="ru-RU" sz="2700" dirty="0" smtClean="0">
                <a:latin typeface="Arial Narrow" panose="020B0606020202030204" pitchFamily="34" charset="0"/>
              </a:rPr>
              <a:t>              </a:t>
            </a:r>
            <a:r>
              <a:rPr lang="ru-RU" sz="2700" b="1" dirty="0" smtClean="0">
                <a:solidFill>
                  <a:srgbClr val="00B050"/>
                </a:solidFill>
                <a:latin typeface="Arial Narrow" panose="020B0606020202030204" pitchFamily="34" charset="0"/>
              </a:rPr>
              <a:t>В </a:t>
            </a:r>
            <a:r>
              <a:rPr lang="ru-RU" sz="2700" b="1" dirty="0">
                <a:solidFill>
                  <a:srgbClr val="00B050"/>
                </a:solidFill>
                <a:latin typeface="Arial Narrow" panose="020B0606020202030204" pitchFamily="34" charset="0"/>
              </a:rPr>
              <a:t>начале XX в. во многих странах Европы получила распространение система ритмического воспитания. Она стала известна под названием «метод ритмической гимнастики». Ее создателем был швейцарский педагоги музыкант Эмиль Жак- </a:t>
            </a:r>
            <a:r>
              <a:rPr lang="ru-RU" sz="2700" b="1" dirty="0">
                <a:solidFill>
                  <a:srgbClr val="00B050"/>
                </a:solidFill>
                <a:latin typeface="Arial Narrow" panose="020B0606020202030204" pitchFamily="34" charset="0"/>
              </a:rPr>
              <a:t>Далькроз</a:t>
            </a:r>
            <a:r>
              <a:rPr lang="ru-RU" sz="2700" b="1" dirty="0">
                <a:solidFill>
                  <a:srgbClr val="00B050"/>
                </a:solidFill>
                <a:latin typeface="Arial Narrow" panose="020B0606020202030204" pitchFamily="34" charset="0"/>
              </a:rPr>
              <a:t> (1865—1950).</a:t>
            </a:r>
            <a:br>
              <a:rPr lang="ru-RU" sz="2700" b="1" dirty="0">
                <a:solidFill>
                  <a:srgbClr val="00B050"/>
                </a:solidFill>
                <a:latin typeface="Arial Narrow" panose="020B0606020202030204" pitchFamily="34" charset="0"/>
              </a:rPr>
            </a:br>
            <a:r>
              <a:rPr lang="ru-RU" sz="2700" b="1" dirty="0" smtClean="0">
                <a:solidFill>
                  <a:srgbClr val="00B050"/>
                </a:solidFill>
                <a:latin typeface="Arial Narrow" panose="020B0606020202030204" pitchFamily="34" charset="0"/>
              </a:rPr>
              <a:t>         При </a:t>
            </a:r>
            <a:r>
              <a:rPr lang="ru-RU" sz="2700" b="1" dirty="0">
                <a:solidFill>
                  <a:srgbClr val="00B050"/>
                </a:solidFill>
                <a:latin typeface="Arial Narrow" panose="020B0606020202030204" pitchFamily="34" charset="0"/>
              </a:rPr>
              <a:t>помощи сочетания ритма, музыки и движения Э. Жак-</a:t>
            </a:r>
            <a:r>
              <a:rPr lang="ru-RU" sz="2700" b="1" dirty="0">
                <a:solidFill>
                  <a:srgbClr val="00B050"/>
                </a:solidFill>
                <a:latin typeface="Arial Narrow" panose="020B0606020202030204" pitchFamily="34" charset="0"/>
              </a:rPr>
              <a:t>Далькроз</a:t>
            </a:r>
            <a:r>
              <a:rPr lang="ru-RU" sz="2700" b="1" dirty="0">
                <a:solidFill>
                  <a:srgbClr val="00B050"/>
                </a:solidFill>
                <a:latin typeface="Arial Narrow" panose="020B0606020202030204" pitchFamily="34" charset="0"/>
              </a:rPr>
              <a:t> решал задачу «воспитания ритма при помощи ритма» (сначала у музыкантов), а затем, используя специально подобранные упражнения, развивал у детей, начиная с дошкольного возраста, музыкальный слух, память, внимание, ритмичность, пластическую выразительность движений. В комплексе упражнений руководящим и формообразующим началом Э. Жак-</a:t>
            </a:r>
            <a:r>
              <a:rPr lang="ru-RU" sz="2700" b="1" dirty="0">
                <a:solidFill>
                  <a:srgbClr val="00B050"/>
                </a:solidFill>
                <a:latin typeface="Arial Narrow" panose="020B0606020202030204" pitchFamily="34" charset="0"/>
              </a:rPr>
              <a:t>Далькроз</a:t>
            </a:r>
            <a:r>
              <a:rPr lang="ru-RU" sz="2700" b="1" dirty="0">
                <a:solidFill>
                  <a:srgbClr val="00B050"/>
                </a:solidFill>
                <a:latin typeface="Arial Narrow" panose="020B0606020202030204" pitchFamily="34" charset="0"/>
              </a:rPr>
              <a:t> считал музыку.</a:t>
            </a:r>
            <a:br>
              <a:rPr lang="ru-RU" sz="2700" b="1" dirty="0">
                <a:solidFill>
                  <a:srgbClr val="00B050"/>
                </a:solidFill>
                <a:latin typeface="Arial Narrow" panose="020B0606020202030204" pitchFamily="34" charset="0"/>
              </a:rPr>
            </a:br>
            <a:r>
              <a:rPr lang="ru-RU" sz="2700" b="1" dirty="0">
                <a:solidFill>
                  <a:srgbClr val="00B050"/>
                </a:solidFill>
                <a:latin typeface="Arial Narrow" panose="020B0606020202030204" pitchFamily="34" charset="0"/>
              </a:rPr>
              <a:t> </a:t>
            </a:r>
            <a:br>
              <a:rPr lang="ru-RU" sz="2700" b="1" dirty="0">
                <a:solidFill>
                  <a:srgbClr val="00B050"/>
                </a:solidFill>
                <a:latin typeface="Arial Narrow" panose="020B0606020202030204" pitchFamily="34" charset="0"/>
              </a:rPr>
            </a:br>
            <a:endParaRPr lang="ru-RU" sz="2700" b="1" dirty="0">
              <a:solidFill>
                <a:srgbClr val="00B050"/>
              </a:solidFill>
              <a:latin typeface="Arial Narrow" panose="020B0606020202030204"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5085184"/>
            <a:ext cx="8229600" cy="156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595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504056"/>
          </a:xfrm>
        </p:spPr>
        <p:txBody>
          <a:bodyPr>
            <a:noAutofit/>
          </a:bodyPr>
          <a:lstStyle/>
          <a:p>
            <a:r>
              <a:rPr lang="ru-RU" sz="2800" b="1" dirty="0" smtClean="0">
                <a:solidFill>
                  <a:srgbClr val="00B050"/>
                </a:solidFill>
                <a:latin typeface="Arial Narrow" panose="020B0606020202030204" pitchFamily="34" charset="0"/>
              </a:rPr>
              <a:t>План-конспект </a:t>
            </a:r>
            <a:r>
              <a:rPr lang="ru-RU" sz="2800" b="1" dirty="0" smtClean="0">
                <a:solidFill>
                  <a:srgbClr val="00B050"/>
                </a:solidFill>
                <a:latin typeface="Arial Narrow" panose="020B0606020202030204" pitchFamily="34" charset="0"/>
              </a:rPr>
              <a:t>логоритмического</a:t>
            </a:r>
            <a:r>
              <a:rPr lang="ru-RU" sz="2800" b="1" dirty="0" smtClean="0">
                <a:solidFill>
                  <a:srgbClr val="00B050"/>
                </a:solidFill>
                <a:latin typeface="Arial Narrow" panose="020B0606020202030204" pitchFamily="34" charset="0"/>
              </a:rPr>
              <a:t> занятия для детей с ОНР I уровня</a:t>
            </a:r>
            <a:endParaRPr lang="ru-RU" sz="2800" b="1" dirty="0">
              <a:solidFill>
                <a:srgbClr val="00B050"/>
              </a:solidFill>
              <a:latin typeface="Arial Narrow" panose="020B0606020202030204" pitchFamily="34" charset="0"/>
            </a:endParaRPr>
          </a:p>
        </p:txBody>
      </p:sp>
      <p:sp>
        <p:nvSpPr>
          <p:cNvPr id="3" name="Объект 2"/>
          <p:cNvSpPr>
            <a:spLocks noGrp="1"/>
          </p:cNvSpPr>
          <p:nvPr>
            <p:ph idx="1"/>
          </p:nvPr>
        </p:nvSpPr>
        <p:spPr>
          <a:xfrm>
            <a:off x="457200" y="1268760"/>
            <a:ext cx="8229600" cy="5328592"/>
          </a:xfrm>
        </p:spPr>
        <p:txBody>
          <a:bodyPr>
            <a:normAutofit fontScale="62500" lnSpcReduction="20000"/>
          </a:bodyPr>
          <a:lstStyle/>
          <a:p>
            <a:pPr marL="0" indent="0" algn="ctr">
              <a:buNone/>
            </a:pPr>
            <a:r>
              <a:rPr lang="ru-RU" sz="3800" b="1" dirty="0" smtClean="0">
                <a:solidFill>
                  <a:srgbClr val="00B050"/>
                </a:solidFill>
                <a:latin typeface="Arial Narrow" panose="020B0606020202030204" pitchFamily="34" charset="0"/>
              </a:rPr>
              <a:t>Тема: «Птицы»</a:t>
            </a:r>
          </a:p>
          <a:p>
            <a:pPr marL="0" indent="0">
              <a:buNone/>
            </a:pPr>
            <a:r>
              <a:rPr lang="ru-RU" sz="3800" b="1" dirty="0" smtClean="0">
                <a:solidFill>
                  <a:srgbClr val="00B050"/>
                </a:solidFill>
                <a:latin typeface="Arial Narrow" panose="020B0606020202030204" pitchFamily="34" charset="0"/>
              </a:rPr>
              <a:t>Задачи занятия: развивать координацию движений, ориентацию в пространстве, переключаемость движений, мелкую моторику пальцев рук, артикуляционный </a:t>
            </a:r>
            <a:r>
              <a:rPr lang="ru-RU" sz="3800" b="1" dirty="0" smtClean="0">
                <a:solidFill>
                  <a:srgbClr val="00B050"/>
                </a:solidFill>
                <a:latin typeface="Arial Narrow" panose="020B0606020202030204" pitchFamily="34" charset="0"/>
              </a:rPr>
              <a:t>праксис</a:t>
            </a:r>
            <a:r>
              <a:rPr lang="ru-RU" sz="3800" b="1" dirty="0" smtClean="0">
                <a:solidFill>
                  <a:srgbClr val="00B050"/>
                </a:solidFill>
                <a:latin typeface="Arial Narrow" panose="020B0606020202030204" pitchFamily="34" charset="0"/>
              </a:rPr>
              <a:t>; формировать понимание обращенной речи; вызывать естественные речевые реакции.</a:t>
            </a:r>
          </a:p>
          <a:p>
            <a:pPr marL="0" indent="0">
              <a:buNone/>
            </a:pPr>
            <a:r>
              <a:rPr lang="ru-RU" sz="3800" b="1" dirty="0" smtClean="0">
                <a:solidFill>
                  <a:srgbClr val="00B050"/>
                </a:solidFill>
                <a:latin typeface="Arial Narrow" panose="020B0606020202030204" pitchFamily="34" charset="0"/>
              </a:rPr>
              <a:t>ВВОДНАЯ ЧАСТЬ</a:t>
            </a:r>
          </a:p>
          <a:p>
            <a:pPr marL="0" indent="0">
              <a:buNone/>
            </a:pPr>
            <a:r>
              <a:rPr lang="ru-RU" sz="3800" b="1" dirty="0" smtClean="0">
                <a:solidFill>
                  <a:srgbClr val="00B050"/>
                </a:solidFill>
                <a:latin typeface="Arial Narrow" panose="020B0606020202030204" pitchFamily="34" charset="0"/>
              </a:rPr>
              <a:t>1. Организационный момент. Загадка.</a:t>
            </a:r>
          </a:p>
          <a:p>
            <a:pPr marL="0" indent="0">
              <a:buNone/>
            </a:pPr>
            <a:r>
              <a:rPr lang="ru-RU" sz="3800" b="1" dirty="0" smtClean="0">
                <a:solidFill>
                  <a:srgbClr val="00B050"/>
                </a:solidFill>
                <a:latin typeface="Arial Narrow" panose="020B0606020202030204" pitchFamily="34" charset="0"/>
              </a:rPr>
              <a:t>Я по дереву стучу, Червяка достать хочу. Хоть и скрылся под корой. Все равно он будет мой!(Кто это? — Дятел)</a:t>
            </a:r>
          </a:p>
          <a:p>
            <a:pPr marL="0" indent="0">
              <a:buNone/>
            </a:pPr>
            <a:r>
              <a:rPr lang="ru-RU" sz="3800" b="1" dirty="0" smtClean="0">
                <a:solidFill>
                  <a:srgbClr val="00B050"/>
                </a:solidFill>
                <a:latin typeface="Arial Narrow" panose="020B0606020202030204" pitchFamily="34" charset="0"/>
              </a:rPr>
              <a:t>2. Упражнения на различные виды ходьбы: по кругу, в колонне по одному (по узкой тропинке), ходьба на пятках (по кочкам), ходьба на носках (по лужам).</a:t>
            </a:r>
          </a:p>
          <a:p>
            <a:pPr marL="0" indent="0">
              <a:buNone/>
            </a:pPr>
            <a:r>
              <a:rPr lang="ru-RU" sz="3800" b="1" dirty="0" smtClean="0">
                <a:solidFill>
                  <a:srgbClr val="00B050"/>
                </a:solidFill>
                <a:latin typeface="Arial Narrow" panose="020B0606020202030204" pitchFamily="34" charset="0"/>
              </a:rPr>
              <a:t>3. Упражнение на передачу разного темпа в движении. Чередование легкого бега и спокойной ходьбы (музыка </a:t>
            </a:r>
            <a:r>
              <a:rPr lang="ru-RU" sz="3800" b="1" dirty="0" smtClean="0">
                <a:solidFill>
                  <a:srgbClr val="00B050"/>
                </a:solidFill>
                <a:latin typeface="Arial Narrow" panose="020B0606020202030204" pitchFamily="34" charset="0"/>
              </a:rPr>
              <a:t>Т.Ломовой</a:t>
            </a:r>
            <a:r>
              <a:rPr lang="ru-RU" sz="3800" b="1" dirty="0" smtClean="0">
                <a:solidFill>
                  <a:srgbClr val="00B050"/>
                </a:solidFill>
                <a:latin typeface="Arial Narrow" panose="020B0606020202030204" pitchFamily="34" charset="0"/>
              </a:rPr>
              <a:t> «На прогулке»).</a:t>
            </a:r>
          </a:p>
          <a:p>
            <a:pPr marL="0" indent="0">
              <a:buNone/>
            </a:pPr>
            <a:endParaRPr lang="ru-RU" dirty="0"/>
          </a:p>
        </p:txBody>
      </p:sp>
    </p:spTree>
    <p:extLst>
      <p:ext uri="{BB962C8B-B14F-4D97-AF65-F5344CB8AC3E}">
        <p14:creationId xmlns:p14="http://schemas.microsoft.com/office/powerpoint/2010/main" val="4114085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12968" cy="6408712"/>
          </a:xfrm>
        </p:spPr>
        <p:txBody>
          <a:bodyPr>
            <a:normAutofit fontScale="70000" lnSpcReduction="20000"/>
          </a:bodyPr>
          <a:lstStyle/>
          <a:p>
            <a:pPr marL="0" indent="0" algn="just">
              <a:buNone/>
            </a:pPr>
            <a:r>
              <a:rPr lang="ru-RU" b="1" dirty="0" smtClean="0">
                <a:solidFill>
                  <a:srgbClr val="00B050"/>
                </a:solidFill>
                <a:latin typeface="Arial Narrow" panose="020B0606020202030204" pitchFamily="34" charset="0"/>
              </a:rPr>
              <a:t>ОСНОВНАЯ ЧАСТЬ</a:t>
            </a:r>
          </a:p>
          <a:p>
            <a:pPr marL="0" indent="0" algn="just">
              <a:buNone/>
            </a:pPr>
            <a:r>
              <a:rPr lang="ru-RU" b="1" dirty="0" smtClean="0">
                <a:solidFill>
                  <a:srgbClr val="00B050"/>
                </a:solidFill>
                <a:latin typeface="Arial Narrow" panose="020B0606020202030204" pitchFamily="34" charset="0"/>
              </a:rPr>
              <a:t>Упражнения для развития дыхания (по методике Т. Стрельниковой) «Ладошки», «Обними плечи», «Кошка», «Наездники».</a:t>
            </a:r>
          </a:p>
          <a:p>
            <a:pPr marL="0" indent="0" algn="just">
              <a:buNone/>
            </a:pPr>
            <a:r>
              <a:rPr lang="ru-RU" b="1" dirty="0" smtClean="0">
                <a:solidFill>
                  <a:srgbClr val="00B050"/>
                </a:solidFill>
                <a:latin typeface="Arial Narrow" panose="020B0606020202030204" pitchFamily="34" charset="0"/>
              </a:rPr>
              <a:t>2. Упражнение для развития голоса. Подражание птичьим голосам: кукушка, ворона, воробей, дятел (с имитацией двигательной активности — сидит, летает, стучит, прыгает, кружится).</a:t>
            </a:r>
          </a:p>
          <a:p>
            <a:pPr marL="0" indent="0" algn="just">
              <a:buNone/>
            </a:pPr>
            <a:r>
              <a:rPr lang="ru-RU" b="1" dirty="0" smtClean="0">
                <a:solidFill>
                  <a:srgbClr val="00B050"/>
                </a:solidFill>
                <a:latin typeface="Arial Narrow" panose="020B0606020202030204" pitchFamily="34" charset="0"/>
              </a:rPr>
              <a:t>3. Упражнение на согласованность речи с движением «Цыплята».</a:t>
            </a:r>
          </a:p>
          <a:p>
            <a:pPr marL="0" indent="0" algn="just">
              <a:buNone/>
            </a:pPr>
            <a:r>
              <a:rPr lang="ru-RU" b="1" dirty="0" smtClean="0">
                <a:solidFill>
                  <a:srgbClr val="00B050"/>
                </a:solidFill>
                <a:latin typeface="Arial Narrow" panose="020B0606020202030204" pitchFamily="34" charset="0"/>
              </a:rPr>
              <a:t>Цып-цып-</a:t>
            </a:r>
            <a:r>
              <a:rPr lang="ru-RU" b="1" dirty="0" smtClean="0">
                <a:solidFill>
                  <a:srgbClr val="00B050"/>
                </a:solidFill>
                <a:latin typeface="Arial Narrow" panose="020B0606020202030204" pitchFamily="34" charset="0"/>
              </a:rPr>
              <a:t>цып</a:t>
            </a:r>
            <a:r>
              <a:rPr lang="ru-RU" b="1" dirty="0" smtClean="0">
                <a:solidFill>
                  <a:srgbClr val="00B050"/>
                </a:solidFill>
                <a:latin typeface="Arial Narrow" panose="020B0606020202030204" pitchFamily="34" charset="0"/>
              </a:rPr>
              <a:t>, цыплятки, (Дети поднимают и опускают корпус с пола.)</a:t>
            </a:r>
          </a:p>
          <a:p>
            <a:pPr marL="0" indent="0" algn="just">
              <a:buNone/>
            </a:pPr>
            <a:r>
              <a:rPr lang="ru-RU" b="1" dirty="0" smtClean="0">
                <a:solidFill>
                  <a:srgbClr val="00B050"/>
                </a:solidFill>
                <a:latin typeface="Arial Narrow" panose="020B0606020202030204" pitchFamily="34" charset="0"/>
              </a:rPr>
              <a:t>Есть водица в кадке. (Логопед-«курочка» ходит вокруг)</a:t>
            </a:r>
          </a:p>
          <a:p>
            <a:pPr marL="0" indent="0" algn="just">
              <a:buNone/>
            </a:pPr>
            <a:r>
              <a:rPr lang="ru-RU" b="1" dirty="0" smtClean="0">
                <a:solidFill>
                  <a:srgbClr val="00B050"/>
                </a:solidFill>
                <a:latin typeface="Arial Narrow" panose="020B0606020202030204" pitchFamily="34" charset="0"/>
              </a:rPr>
              <a:t>Кто меня боится, (Дети, лежа на полу, выполняют движение «велосипед»)</a:t>
            </a:r>
          </a:p>
          <a:p>
            <a:pPr marL="0" indent="0" algn="just">
              <a:buNone/>
            </a:pPr>
            <a:r>
              <a:rPr lang="ru-RU" b="1" dirty="0" smtClean="0">
                <a:solidFill>
                  <a:srgbClr val="00B050"/>
                </a:solidFill>
                <a:latin typeface="Arial Narrow" panose="020B0606020202030204" pitchFamily="34" charset="0"/>
              </a:rPr>
              <a:t>Тем не дам водицы.</a:t>
            </a:r>
          </a:p>
          <a:p>
            <a:pPr marL="0" indent="0" algn="just">
              <a:buNone/>
            </a:pPr>
            <a:r>
              <a:rPr lang="ru-RU" b="1" dirty="0" smtClean="0">
                <a:solidFill>
                  <a:srgbClr val="00B050"/>
                </a:solidFill>
                <a:latin typeface="Arial Narrow" panose="020B0606020202030204" pitchFamily="34" charset="0"/>
              </a:rPr>
              <a:t>Вот бегут цыплятки,</a:t>
            </a:r>
          </a:p>
          <a:p>
            <a:pPr marL="0" indent="0" algn="just">
              <a:buNone/>
            </a:pPr>
            <a:r>
              <a:rPr lang="ru-RU" b="1" dirty="0" smtClean="0">
                <a:solidFill>
                  <a:srgbClr val="00B050"/>
                </a:solidFill>
                <a:latin typeface="Arial Narrow" panose="020B0606020202030204" pitchFamily="34" charset="0"/>
              </a:rPr>
              <a:t>Не боятся кадки (Поднимаются и бегут к логопеду) </a:t>
            </a:r>
          </a:p>
          <a:p>
            <a:pPr marL="0" indent="0" algn="just">
              <a:buNone/>
            </a:pPr>
            <a:r>
              <a:rPr lang="ru-RU" b="1" dirty="0" smtClean="0">
                <a:solidFill>
                  <a:srgbClr val="00B050"/>
                </a:solidFill>
                <a:latin typeface="Arial Narrow" panose="020B0606020202030204" pitchFamily="34" charset="0"/>
              </a:rPr>
              <a:t>Возле кадки блюдце,</a:t>
            </a:r>
          </a:p>
          <a:p>
            <a:pPr marL="0" indent="0" algn="just">
              <a:buNone/>
            </a:pPr>
            <a:r>
              <a:rPr lang="ru-RU" b="1" dirty="0" smtClean="0">
                <a:solidFill>
                  <a:srgbClr val="00B050"/>
                </a:solidFill>
                <a:latin typeface="Arial Narrow" panose="020B0606020202030204" pitchFamily="34" charset="0"/>
              </a:rPr>
              <a:t>Все они напьются.</a:t>
            </a:r>
          </a:p>
          <a:p>
            <a:pPr marL="0" indent="0" algn="just">
              <a:buNone/>
            </a:pPr>
            <a:r>
              <a:rPr lang="ru-RU" b="1" dirty="0" smtClean="0">
                <a:solidFill>
                  <a:srgbClr val="00B050"/>
                </a:solidFill>
                <a:latin typeface="Arial Narrow" panose="020B0606020202030204" pitchFamily="34" charset="0"/>
              </a:rPr>
              <a:t>4. Упражнение с мячом и речевым сопровождением «Поймай и повтори». Дети стоят в кругу, логопед в центре с мячом. Бросая мяч по кругу, называет птиц. Ребенок, поймав мяч, возвращает его и повторяет название птицы.</a:t>
            </a:r>
          </a:p>
          <a:p>
            <a:pPr marL="0" indent="0">
              <a:buNone/>
            </a:pPr>
            <a:endParaRPr lang="ru-RU" dirty="0"/>
          </a:p>
        </p:txBody>
      </p:sp>
    </p:spTree>
    <p:extLst>
      <p:ext uri="{BB962C8B-B14F-4D97-AF65-F5344CB8AC3E}">
        <p14:creationId xmlns:p14="http://schemas.microsoft.com/office/powerpoint/2010/main" val="27548045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3600" b="1" dirty="0" smtClean="0">
                <a:solidFill>
                  <a:srgbClr val="00B050"/>
                </a:solidFill>
                <a:latin typeface="Arial Narrow" panose="020B0606020202030204" pitchFamily="34" charset="0"/>
              </a:rPr>
              <a:t>ЗАКЛЮЧИТЕЛЬНАЯ ЧАСТЬ</a:t>
            </a:r>
            <a:br>
              <a:rPr lang="ru-RU" sz="3600" b="1" dirty="0" smtClean="0">
                <a:solidFill>
                  <a:srgbClr val="00B050"/>
                </a:solidFill>
                <a:latin typeface="Arial Narrow" panose="020B0606020202030204" pitchFamily="34" charset="0"/>
              </a:rPr>
            </a:br>
            <a:r>
              <a:rPr lang="ru-RU" sz="3600" b="1" dirty="0" smtClean="0">
                <a:solidFill>
                  <a:srgbClr val="00B050"/>
                </a:solidFill>
                <a:latin typeface="Arial Narrow" panose="020B0606020202030204" pitchFamily="34" charset="0"/>
              </a:rPr>
              <a:t>1. Упражнение на воображение. Рисование в воздухе кистью руки туловища, головы, клюва, крыльев, хвоста птицы.</a:t>
            </a:r>
            <a:br>
              <a:rPr lang="ru-RU" sz="3600" b="1" dirty="0" smtClean="0">
                <a:solidFill>
                  <a:srgbClr val="00B050"/>
                </a:solidFill>
                <a:latin typeface="Arial Narrow" panose="020B0606020202030204" pitchFamily="34" charset="0"/>
              </a:rPr>
            </a:br>
            <a:r>
              <a:rPr lang="ru-RU" sz="3600" b="1" dirty="0" smtClean="0">
                <a:solidFill>
                  <a:srgbClr val="00B050"/>
                </a:solidFill>
                <a:latin typeface="Arial Narrow" panose="020B0606020202030204" pitchFamily="34" charset="0"/>
              </a:rPr>
              <a:t>2. Спокойная ходьба (музыка Е. Тиличеевой «Марш»).</a:t>
            </a:r>
            <a:br>
              <a:rPr lang="ru-RU" sz="3600" b="1" dirty="0" smtClean="0">
                <a:solidFill>
                  <a:srgbClr val="00B050"/>
                </a:solidFill>
                <a:latin typeface="Arial Narrow" panose="020B0606020202030204" pitchFamily="34" charset="0"/>
              </a:rPr>
            </a:br>
            <a:endParaRPr lang="ru-RU" sz="3600" b="1" dirty="0">
              <a:solidFill>
                <a:srgbClr val="00B050"/>
              </a:solidFill>
              <a:latin typeface="Arial Narrow" panose="020B0606020202030204" pitchFamily="34" charset="0"/>
            </a:endParaRPr>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4149080"/>
            <a:ext cx="734481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0531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724942"/>
          </a:xfrm>
        </p:spPr>
        <p:txBody>
          <a:bodyPr>
            <a:noAutofit/>
          </a:bodyPr>
          <a:lstStyle/>
          <a:p>
            <a:r>
              <a:rPr lang="ru-RU" sz="2800" b="1" dirty="0" smtClean="0">
                <a:solidFill>
                  <a:srgbClr val="00B050"/>
                </a:solidFill>
                <a:latin typeface="Arial Narrow" panose="020B0606020202030204" pitchFamily="34" charset="0"/>
              </a:rPr>
              <a:t>Примерная схема </a:t>
            </a:r>
            <a:r>
              <a:rPr lang="ru-RU" sz="2800" b="1" dirty="0" smtClean="0">
                <a:solidFill>
                  <a:srgbClr val="00B050"/>
                </a:solidFill>
                <a:latin typeface="Arial Narrow" panose="020B0606020202030204" pitchFamily="34" charset="0"/>
              </a:rPr>
              <a:t>логоритмического</a:t>
            </a:r>
            <a:r>
              <a:rPr lang="ru-RU" sz="2800" b="1" dirty="0" smtClean="0">
                <a:solidFill>
                  <a:srgbClr val="00B050"/>
                </a:solidFill>
                <a:latin typeface="Arial Narrow" panose="020B0606020202030204" pitchFamily="34" charset="0"/>
              </a:rPr>
              <a:t> занятия для детей с ОНР II уровня</a:t>
            </a:r>
            <a:endParaRPr lang="ru-RU" sz="2800" b="1" dirty="0">
              <a:solidFill>
                <a:srgbClr val="00B050"/>
              </a:solidFill>
              <a:latin typeface="Arial Narrow" panose="020B0606020202030204" pitchFamily="34" charset="0"/>
            </a:endParaRPr>
          </a:p>
        </p:txBody>
      </p:sp>
      <p:sp>
        <p:nvSpPr>
          <p:cNvPr id="3" name="Объект 2"/>
          <p:cNvSpPr>
            <a:spLocks noGrp="1"/>
          </p:cNvSpPr>
          <p:nvPr>
            <p:ph idx="1"/>
          </p:nvPr>
        </p:nvSpPr>
        <p:spPr>
          <a:xfrm>
            <a:off x="251520" y="1340768"/>
            <a:ext cx="8712968" cy="5184576"/>
          </a:xfrm>
        </p:spPr>
        <p:txBody>
          <a:bodyPr>
            <a:normAutofit fontScale="70000" lnSpcReduction="20000"/>
          </a:bodyPr>
          <a:lstStyle/>
          <a:p>
            <a:pPr marL="0" indent="0">
              <a:buNone/>
            </a:pPr>
            <a:r>
              <a:rPr lang="ru-RU" sz="3400" b="1" dirty="0" smtClean="0">
                <a:solidFill>
                  <a:srgbClr val="00B050"/>
                </a:solidFill>
                <a:latin typeface="Arial Narrow" panose="020B0606020202030204" pitchFamily="34" charset="0"/>
              </a:rPr>
              <a:t>ВВОДНАЯ ЧАСТЬ</a:t>
            </a:r>
          </a:p>
          <a:p>
            <a:pPr marL="0" indent="0">
              <a:buNone/>
            </a:pPr>
            <a:r>
              <a:rPr lang="ru-RU" sz="3400" b="1" dirty="0" smtClean="0">
                <a:solidFill>
                  <a:srgbClr val="00B050"/>
                </a:solidFill>
                <a:latin typeface="Arial Narrow" panose="020B0606020202030204" pitchFamily="34" charset="0"/>
              </a:rPr>
              <a:t>Упражнения на различные виды ходьбы и бега: ходьба коррекционная, с изменением положений рук.</a:t>
            </a:r>
          </a:p>
          <a:p>
            <a:pPr marL="0" indent="0">
              <a:buNone/>
            </a:pPr>
            <a:r>
              <a:rPr lang="ru-RU" sz="3400" b="1" dirty="0" smtClean="0">
                <a:solidFill>
                  <a:srgbClr val="00B050"/>
                </a:solidFill>
                <a:latin typeface="Arial Narrow" panose="020B0606020202030204" pitchFamily="34" charset="0"/>
              </a:rPr>
              <a:t>Диафрагмальная дыхательная гимнастика.</a:t>
            </a:r>
          </a:p>
          <a:p>
            <a:pPr marL="0" indent="0">
              <a:buNone/>
            </a:pPr>
            <a:r>
              <a:rPr lang="ru-RU" sz="3400" b="1" dirty="0" smtClean="0">
                <a:solidFill>
                  <a:srgbClr val="00B050"/>
                </a:solidFill>
                <a:latin typeface="Arial Narrow" panose="020B0606020202030204" pitchFamily="34" charset="0"/>
              </a:rPr>
              <a:t>ОСНОВНАЯ ЧАСТ Ь</a:t>
            </a:r>
          </a:p>
          <a:p>
            <a:pPr marL="0" indent="0">
              <a:buNone/>
            </a:pPr>
            <a:r>
              <a:rPr lang="ru-RU" sz="3400" b="1" dirty="0" smtClean="0">
                <a:solidFill>
                  <a:srgbClr val="00B050"/>
                </a:solidFill>
                <a:latin typeface="Arial Narrow" panose="020B0606020202030204" pitchFamily="34" charset="0"/>
              </a:rPr>
              <a:t>Упражнения для развития мышечного тонуса.</a:t>
            </a:r>
          </a:p>
          <a:p>
            <a:pPr marL="0" indent="0">
              <a:buNone/>
            </a:pPr>
            <a:r>
              <a:rPr lang="ru-RU" sz="3400" b="1" dirty="0" smtClean="0">
                <a:solidFill>
                  <a:srgbClr val="00B050"/>
                </a:solidFill>
                <a:latin typeface="Arial Narrow" panose="020B0606020202030204" pitchFamily="34" charset="0"/>
              </a:rPr>
              <a:t>Упражнения для развития артикуляции и дикции.</a:t>
            </a:r>
          </a:p>
          <a:p>
            <a:pPr marL="0" indent="0">
              <a:buNone/>
            </a:pPr>
            <a:r>
              <a:rPr lang="ru-RU" sz="3400" b="1" dirty="0" smtClean="0">
                <a:solidFill>
                  <a:srgbClr val="00B050"/>
                </a:solidFill>
                <a:latin typeface="Arial Narrow" panose="020B0606020202030204" pitchFamily="34" charset="0"/>
              </a:rPr>
              <a:t>Упражнения для развития мимической моторики.</a:t>
            </a:r>
          </a:p>
          <a:p>
            <a:pPr marL="0" indent="0">
              <a:buNone/>
            </a:pPr>
            <a:r>
              <a:rPr lang="ru-RU" sz="3400" b="1" dirty="0" smtClean="0">
                <a:solidFill>
                  <a:srgbClr val="00B050"/>
                </a:solidFill>
                <a:latin typeface="Arial Narrow" panose="020B0606020202030204" pitchFamily="34" charset="0"/>
              </a:rPr>
              <a:t>Речевая игра с мячом.</a:t>
            </a:r>
          </a:p>
          <a:p>
            <a:pPr marL="0" indent="0">
              <a:buNone/>
            </a:pPr>
            <a:r>
              <a:rPr lang="ru-RU" sz="3400" b="1" dirty="0" smtClean="0">
                <a:solidFill>
                  <a:srgbClr val="00B050"/>
                </a:solidFill>
                <a:latin typeface="Arial Narrow" panose="020B0606020202030204" pitchFamily="34" charset="0"/>
              </a:rPr>
              <a:t>Упражнения для развития мелкой моторики пальцев рук.</a:t>
            </a:r>
          </a:p>
          <a:p>
            <a:pPr marL="0" indent="0">
              <a:buNone/>
            </a:pPr>
            <a:r>
              <a:rPr lang="ru-RU" sz="3400" b="1" dirty="0" smtClean="0">
                <a:solidFill>
                  <a:srgbClr val="00B050"/>
                </a:solidFill>
                <a:latin typeface="Arial Narrow" panose="020B0606020202030204" pitchFamily="34" charset="0"/>
              </a:rPr>
              <a:t>Упражнение на координацию движений с речью.</a:t>
            </a:r>
          </a:p>
          <a:p>
            <a:pPr marL="0" indent="0">
              <a:buNone/>
            </a:pPr>
            <a:r>
              <a:rPr lang="ru-RU" sz="3400" b="1" dirty="0" smtClean="0">
                <a:solidFill>
                  <a:srgbClr val="00B050"/>
                </a:solidFill>
                <a:latin typeface="Arial Narrow" panose="020B0606020202030204" pitchFamily="34" charset="0"/>
              </a:rPr>
              <a:t>ЗАКЛЮЧИТЕЛЬНАЯ ЧАСТ Ь</a:t>
            </a:r>
          </a:p>
          <a:p>
            <a:pPr marL="0" indent="0">
              <a:buNone/>
            </a:pPr>
            <a:r>
              <a:rPr lang="ru-RU" sz="3400" b="1" dirty="0" smtClean="0">
                <a:solidFill>
                  <a:srgbClr val="00B050"/>
                </a:solidFill>
                <a:latin typeface="Arial Narrow" panose="020B0606020202030204" pitchFamily="34" charset="0"/>
              </a:rPr>
              <a:t>Упражнение для развития речевого внимания.</a:t>
            </a:r>
          </a:p>
          <a:p>
            <a:pPr marL="0" indent="0">
              <a:buNone/>
            </a:pPr>
            <a:r>
              <a:rPr lang="ru-RU" sz="3400" b="1" dirty="0" smtClean="0">
                <a:solidFill>
                  <a:srgbClr val="00B050"/>
                </a:solidFill>
                <a:latin typeface="Arial Narrow" panose="020B0606020202030204" pitchFamily="34" charset="0"/>
              </a:rPr>
              <a:t>Упражнения с элементами релаксации.</a:t>
            </a:r>
          </a:p>
          <a:p>
            <a:pPr marL="0" indent="0">
              <a:buNone/>
            </a:pPr>
            <a:endParaRPr lang="ru-RU" dirty="0"/>
          </a:p>
        </p:txBody>
      </p:sp>
    </p:spTree>
    <p:extLst>
      <p:ext uri="{BB962C8B-B14F-4D97-AF65-F5344CB8AC3E}">
        <p14:creationId xmlns:p14="http://schemas.microsoft.com/office/powerpoint/2010/main" val="41298297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rmAutofit/>
          </a:bodyPr>
          <a:lstStyle/>
          <a:p>
            <a:r>
              <a:rPr lang="ru-RU" sz="2800" b="1" dirty="0" smtClean="0">
                <a:solidFill>
                  <a:srgbClr val="00B050"/>
                </a:solidFill>
                <a:latin typeface="Arial Narrow" panose="020B0606020202030204" pitchFamily="34" charset="0"/>
              </a:rPr>
              <a:t>Примерная схема </a:t>
            </a:r>
            <a:r>
              <a:rPr lang="ru-RU" sz="2800" b="1" dirty="0" smtClean="0">
                <a:solidFill>
                  <a:srgbClr val="00B050"/>
                </a:solidFill>
                <a:latin typeface="Arial Narrow" panose="020B0606020202030204" pitchFamily="34" charset="0"/>
              </a:rPr>
              <a:t>логоритмического</a:t>
            </a:r>
            <a:r>
              <a:rPr lang="ru-RU" sz="2800" b="1" dirty="0" smtClean="0">
                <a:solidFill>
                  <a:srgbClr val="00B050"/>
                </a:solidFill>
                <a:latin typeface="Arial Narrow" panose="020B0606020202030204" pitchFamily="34" charset="0"/>
              </a:rPr>
              <a:t> занятия для детей с ОНР III уровня</a:t>
            </a:r>
            <a:endParaRPr lang="ru-RU" sz="2800" b="1" dirty="0">
              <a:solidFill>
                <a:srgbClr val="00B050"/>
              </a:solidFill>
              <a:latin typeface="Arial Narrow" panose="020B0606020202030204" pitchFamily="34" charset="0"/>
            </a:endParaRPr>
          </a:p>
        </p:txBody>
      </p:sp>
      <p:sp>
        <p:nvSpPr>
          <p:cNvPr id="3" name="Объект 2"/>
          <p:cNvSpPr>
            <a:spLocks noGrp="1"/>
          </p:cNvSpPr>
          <p:nvPr>
            <p:ph idx="1"/>
          </p:nvPr>
        </p:nvSpPr>
        <p:spPr>
          <a:xfrm>
            <a:off x="251520" y="1600200"/>
            <a:ext cx="8640960" cy="5069160"/>
          </a:xfrm>
        </p:spPr>
        <p:txBody>
          <a:bodyPr>
            <a:normAutofit fontScale="77500" lnSpcReduction="20000"/>
          </a:bodyPr>
          <a:lstStyle/>
          <a:p>
            <a:pPr marL="0" indent="0">
              <a:buNone/>
            </a:pPr>
            <a:r>
              <a:rPr lang="ru-RU" b="1" dirty="0" smtClean="0">
                <a:solidFill>
                  <a:srgbClr val="00B050"/>
                </a:solidFill>
                <a:latin typeface="Arial Narrow" panose="020B0606020202030204" pitchFamily="34" charset="0"/>
              </a:rPr>
              <a:t>ВВОДНАЯ ЧАСТЬ</a:t>
            </a:r>
          </a:p>
          <a:p>
            <a:pPr marL="0" indent="0">
              <a:buNone/>
            </a:pPr>
            <a:r>
              <a:rPr lang="ru-RU" b="1" dirty="0" smtClean="0">
                <a:solidFill>
                  <a:srgbClr val="00B050"/>
                </a:solidFill>
                <a:latin typeface="Arial Narrow" panose="020B0606020202030204" pitchFamily="34" charset="0"/>
              </a:rPr>
              <a:t>Упражнения на различные виды ходьбы и бега.</a:t>
            </a:r>
          </a:p>
          <a:p>
            <a:pPr marL="0" indent="0">
              <a:buNone/>
            </a:pPr>
            <a:r>
              <a:rPr lang="ru-RU" b="1" dirty="0" smtClean="0">
                <a:solidFill>
                  <a:srgbClr val="00B050"/>
                </a:solidFill>
                <a:latin typeface="Arial Narrow" panose="020B0606020202030204" pitchFamily="34" charset="0"/>
              </a:rPr>
              <a:t> Упражнение для развития дыхания с речевым сопровождением.</a:t>
            </a:r>
          </a:p>
          <a:p>
            <a:pPr marL="0" indent="0">
              <a:buNone/>
            </a:pPr>
            <a:r>
              <a:rPr lang="ru-RU" b="1" dirty="0" smtClean="0">
                <a:solidFill>
                  <a:srgbClr val="00B050"/>
                </a:solidFill>
                <a:latin typeface="Arial Narrow" panose="020B0606020202030204" pitchFamily="34" charset="0"/>
              </a:rPr>
              <a:t>ОСНОВНАЯ ЧАСТЬ</a:t>
            </a:r>
          </a:p>
          <a:p>
            <a:pPr marL="0" indent="0">
              <a:buNone/>
            </a:pPr>
            <a:r>
              <a:rPr lang="ru-RU" b="1" dirty="0" smtClean="0">
                <a:solidFill>
                  <a:srgbClr val="00B050"/>
                </a:solidFill>
                <a:latin typeface="Arial Narrow" panose="020B0606020202030204" pitchFamily="34" charset="0"/>
              </a:rPr>
              <a:t>Упражнение для развития дикции и артикуляции.</a:t>
            </a:r>
          </a:p>
          <a:p>
            <a:pPr marL="0" indent="0">
              <a:buNone/>
            </a:pPr>
            <a:r>
              <a:rPr lang="ru-RU" b="1" dirty="0" smtClean="0">
                <a:solidFill>
                  <a:srgbClr val="00B050"/>
                </a:solidFill>
                <a:latin typeface="Arial Narrow" panose="020B0606020202030204" pitchFamily="34" charset="0"/>
              </a:rPr>
              <a:t>Упражнение для развития мелкой моторики.</a:t>
            </a:r>
          </a:p>
          <a:p>
            <a:pPr marL="0" indent="0">
              <a:buNone/>
            </a:pPr>
            <a:r>
              <a:rPr lang="ru-RU" b="1" dirty="0" smtClean="0">
                <a:solidFill>
                  <a:srgbClr val="00B050"/>
                </a:solidFill>
                <a:latin typeface="Arial Narrow" panose="020B0606020202030204" pitchFamily="34" charset="0"/>
              </a:rPr>
              <a:t>Упражнение на развитие координации движений и речи. </a:t>
            </a:r>
          </a:p>
          <a:p>
            <a:pPr marL="0" indent="0">
              <a:buNone/>
            </a:pPr>
            <a:r>
              <a:rPr lang="ru-RU" b="1" dirty="0" smtClean="0">
                <a:solidFill>
                  <a:srgbClr val="00B050"/>
                </a:solidFill>
                <a:latin typeface="Arial Narrow" panose="020B0606020202030204" pitchFamily="34" charset="0"/>
              </a:rPr>
              <a:t>Упражнение с предметами и речевым сопровождением. </a:t>
            </a:r>
          </a:p>
          <a:p>
            <a:pPr marL="0" indent="0">
              <a:buNone/>
            </a:pPr>
            <a:r>
              <a:rPr lang="ru-RU" b="1" dirty="0" smtClean="0">
                <a:solidFill>
                  <a:srgbClr val="00B050"/>
                </a:solidFill>
                <a:latin typeface="Arial Narrow" panose="020B0606020202030204" pitchFamily="34" charset="0"/>
              </a:rPr>
              <a:t>Упражнение с элементами танца. </a:t>
            </a:r>
          </a:p>
          <a:p>
            <a:pPr marL="0" indent="0">
              <a:buNone/>
            </a:pPr>
            <a:r>
              <a:rPr lang="ru-RU" b="1" dirty="0" smtClean="0">
                <a:solidFill>
                  <a:srgbClr val="00B050"/>
                </a:solidFill>
                <a:latin typeface="Arial Narrow" panose="020B0606020202030204" pitchFamily="34" charset="0"/>
              </a:rPr>
              <a:t>Игра-драматизация.</a:t>
            </a:r>
          </a:p>
          <a:p>
            <a:pPr marL="0" indent="0">
              <a:buNone/>
            </a:pPr>
            <a:r>
              <a:rPr lang="ru-RU" b="1" dirty="0" smtClean="0">
                <a:solidFill>
                  <a:srgbClr val="00B050"/>
                </a:solidFill>
                <a:latin typeface="Arial Narrow" panose="020B0606020202030204" pitchFamily="34" charset="0"/>
              </a:rPr>
              <a:t>ЗАКЛЮЧИТЕЛЬНАЯ ЧАСТЬ</a:t>
            </a:r>
          </a:p>
          <a:p>
            <a:pPr marL="0" indent="0">
              <a:buNone/>
            </a:pPr>
            <a:r>
              <a:rPr lang="ru-RU" b="1" dirty="0" smtClean="0">
                <a:solidFill>
                  <a:srgbClr val="00B050"/>
                </a:solidFill>
                <a:latin typeface="Arial Narrow" panose="020B0606020202030204" pitchFamily="34" charset="0"/>
              </a:rPr>
              <a:t>Упражнение для развития мышечного тонуса</a:t>
            </a:r>
            <a:endParaRPr lang="ru-RU" b="1" dirty="0">
              <a:solidFill>
                <a:srgbClr val="00B050"/>
              </a:solidFill>
              <a:latin typeface="Arial Narrow" panose="020B0606020202030204" pitchFamily="34" charset="0"/>
            </a:endParaRPr>
          </a:p>
        </p:txBody>
      </p:sp>
    </p:spTree>
    <p:extLst>
      <p:ext uri="{BB962C8B-B14F-4D97-AF65-F5344CB8AC3E}">
        <p14:creationId xmlns:p14="http://schemas.microsoft.com/office/powerpoint/2010/main" val="4176845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568952" cy="6408712"/>
          </a:xfrm>
        </p:spPr>
        <p:txBody>
          <a:bodyPr>
            <a:normAutofit/>
          </a:bodyPr>
          <a:lstStyle/>
          <a:p>
            <a:pPr marL="0" indent="0" algn="ctr">
              <a:buNone/>
            </a:pPr>
            <a:r>
              <a:rPr lang="ru-RU" sz="2800" b="1" dirty="0" smtClean="0">
                <a:solidFill>
                  <a:srgbClr val="00B050"/>
                </a:solidFill>
                <a:latin typeface="Arial Narrow" panose="020B0606020202030204" pitchFamily="34" charset="0"/>
              </a:rPr>
              <a:t>ЗИМА В ЛЕСУ</a:t>
            </a:r>
          </a:p>
          <a:p>
            <a:pPr marL="0" indent="0">
              <a:buNone/>
            </a:pPr>
            <a:endParaRPr lang="ru-RU" sz="2000" dirty="0" smtClean="0">
              <a:latin typeface="Arial Narrow" panose="020B0606020202030204" pitchFamily="34" charset="0"/>
            </a:endParaRPr>
          </a:p>
          <a:p>
            <a:pPr marL="0" indent="0">
              <a:buNone/>
            </a:pPr>
            <a:r>
              <a:rPr lang="ru-RU" sz="2000" b="1" dirty="0" smtClean="0">
                <a:solidFill>
                  <a:srgbClr val="00B050"/>
                </a:solidFill>
                <a:latin typeface="Arial Narrow" panose="020B0606020202030204" pitchFamily="34" charset="0"/>
              </a:rPr>
              <a:t>Осенью в лесу мышки бегали с утра до вечера, </a:t>
            </a:r>
          </a:p>
          <a:p>
            <a:pPr marL="0" indent="0">
              <a:buNone/>
            </a:pPr>
            <a:r>
              <a:rPr lang="ru-RU" sz="2000" b="1" dirty="0" smtClean="0">
                <a:solidFill>
                  <a:srgbClr val="00B050"/>
                </a:solidFill>
                <a:latin typeface="Arial Narrow" panose="020B0606020202030204" pitchFamily="34" charset="0"/>
              </a:rPr>
              <a:t>собирая еду на зиму (трещотка),</a:t>
            </a:r>
          </a:p>
          <a:p>
            <a:pPr marL="0" indent="0">
              <a:buNone/>
            </a:pPr>
            <a:r>
              <a:rPr lang="ru-RU" sz="2000" b="1" dirty="0" smtClean="0">
                <a:solidFill>
                  <a:srgbClr val="00B050"/>
                </a:solidFill>
                <a:latin typeface="Arial Narrow" panose="020B0606020202030204" pitchFamily="34" charset="0"/>
              </a:rPr>
              <a:t>а белочки прыгали по веткам, собирая орешки (ложки)</a:t>
            </a:r>
          </a:p>
          <a:p>
            <a:pPr marL="0" indent="0">
              <a:buNone/>
            </a:pPr>
            <a:r>
              <a:rPr lang="ru-RU" sz="2000" b="1" dirty="0" smtClean="0">
                <a:solidFill>
                  <a:srgbClr val="00B050"/>
                </a:solidFill>
                <a:latin typeface="Arial Narrow" panose="020B0606020202030204" pitchFamily="34" charset="0"/>
              </a:rPr>
              <a:t>И вот с неба стали падать снежинки (металлофон), </a:t>
            </a:r>
          </a:p>
          <a:p>
            <a:pPr marL="0" indent="0">
              <a:buNone/>
            </a:pPr>
            <a:r>
              <a:rPr lang="ru-RU" sz="2000" b="1" dirty="0" smtClean="0">
                <a:solidFill>
                  <a:srgbClr val="00B050"/>
                </a:solidFill>
                <a:latin typeface="Arial Narrow" panose="020B0606020202030204" pitchFamily="34" charset="0"/>
              </a:rPr>
              <a:t>Снег укрыл землю пушистым белым одеялом и на нем </a:t>
            </a:r>
          </a:p>
          <a:p>
            <a:pPr marL="0" indent="0">
              <a:buNone/>
            </a:pPr>
            <a:r>
              <a:rPr lang="ru-RU" sz="2000" b="1" dirty="0" smtClean="0">
                <a:solidFill>
                  <a:srgbClr val="00B050"/>
                </a:solidFill>
                <a:latin typeface="Arial Narrow" panose="020B0606020202030204" pitchFamily="34" charset="0"/>
              </a:rPr>
              <a:t>стали видны следы маленьких лапок (треугольник),</a:t>
            </a:r>
          </a:p>
          <a:p>
            <a:pPr marL="0" indent="0">
              <a:buNone/>
            </a:pPr>
            <a:r>
              <a:rPr lang="ru-RU" sz="2000" b="1" dirty="0" smtClean="0">
                <a:solidFill>
                  <a:srgbClr val="00B050"/>
                </a:solidFill>
                <a:latin typeface="Arial Narrow" panose="020B0606020202030204" pitchFamily="34" charset="0"/>
              </a:rPr>
              <a:t>Белочки устраивали себе гнёзда на </a:t>
            </a:r>
          </a:p>
          <a:p>
            <a:pPr marL="0" indent="0">
              <a:buNone/>
            </a:pPr>
            <a:r>
              <a:rPr lang="ru-RU" sz="2000" b="1" dirty="0" smtClean="0">
                <a:solidFill>
                  <a:srgbClr val="00B050"/>
                </a:solidFill>
                <a:latin typeface="Arial Narrow" panose="020B0606020202030204" pitchFamily="34" charset="0"/>
              </a:rPr>
              <a:t>деревьях, а мыши попрятались в свои </a:t>
            </a:r>
          </a:p>
          <a:p>
            <a:pPr marL="0" indent="0">
              <a:buNone/>
            </a:pPr>
            <a:r>
              <a:rPr lang="ru-RU" sz="2000" b="1" dirty="0" smtClean="0">
                <a:solidFill>
                  <a:srgbClr val="00B050"/>
                </a:solidFill>
                <a:latin typeface="Arial Narrow" panose="020B0606020202030204" pitchFamily="34" charset="0"/>
              </a:rPr>
              <a:t>норки и делали себе гнёздышки из травы.</a:t>
            </a:r>
          </a:p>
          <a:p>
            <a:pPr marL="0" indent="0">
              <a:buNone/>
            </a:pPr>
            <a:r>
              <a:rPr lang="ru-RU" sz="2000" b="1" dirty="0" smtClean="0">
                <a:solidFill>
                  <a:srgbClr val="00B050"/>
                </a:solidFill>
                <a:latin typeface="Arial Narrow" panose="020B0606020202030204" pitchFamily="34" charset="0"/>
              </a:rPr>
              <a:t> (шуршать бумагой)</a:t>
            </a:r>
          </a:p>
          <a:p>
            <a:pPr marL="0" indent="0">
              <a:buNone/>
            </a:pPr>
            <a:r>
              <a:rPr lang="ru-RU" sz="2000" b="1" dirty="0" smtClean="0">
                <a:solidFill>
                  <a:srgbClr val="00B050"/>
                </a:solidFill>
                <a:latin typeface="Arial Narrow" panose="020B0606020202030204" pitchFamily="34" charset="0"/>
              </a:rPr>
              <a:t>У всех было много еды.</a:t>
            </a:r>
            <a:r>
              <a:rPr lang="ru-RU" sz="2000" b="1" dirty="0">
                <a:solidFill>
                  <a:srgbClr val="00B050"/>
                </a:solidFill>
                <a:latin typeface="Arial Narrow" panose="020B0606020202030204" pitchFamily="34" charset="0"/>
              </a:rPr>
              <a:t> </a:t>
            </a:r>
            <a:r>
              <a:rPr lang="ru-RU" sz="2000" b="1" dirty="0" smtClean="0">
                <a:solidFill>
                  <a:srgbClr val="00B050"/>
                </a:solidFill>
                <a:latin typeface="Arial Narrow" panose="020B0606020202030204" pitchFamily="34" charset="0"/>
              </a:rPr>
              <a:t>В лесу шумел </a:t>
            </a:r>
          </a:p>
          <a:p>
            <a:pPr marL="0" indent="0">
              <a:buNone/>
            </a:pPr>
            <a:r>
              <a:rPr lang="ru-RU" sz="2000" b="1" dirty="0" smtClean="0">
                <a:solidFill>
                  <a:srgbClr val="00B050"/>
                </a:solidFill>
                <a:latin typeface="Arial Narrow" panose="020B0606020202030204" pitchFamily="34" charset="0"/>
              </a:rPr>
              <a:t>холодный зимний ветер (дуть), но белочкам </a:t>
            </a:r>
          </a:p>
          <a:p>
            <a:pPr marL="0" indent="0">
              <a:buNone/>
            </a:pPr>
            <a:r>
              <a:rPr lang="ru-RU" sz="2000" b="1" dirty="0" smtClean="0">
                <a:solidFill>
                  <a:srgbClr val="00B050"/>
                </a:solidFill>
                <a:latin typeface="Arial Narrow" panose="020B0606020202030204" pitchFamily="34" charset="0"/>
              </a:rPr>
              <a:t>было тепло в своих гнёздах (цокать языком),</a:t>
            </a:r>
          </a:p>
          <a:p>
            <a:pPr marL="0" indent="0">
              <a:buNone/>
            </a:pPr>
            <a:r>
              <a:rPr lang="ru-RU" sz="2000" b="1" dirty="0" smtClean="0">
                <a:solidFill>
                  <a:srgbClr val="00B050"/>
                </a:solidFill>
                <a:latin typeface="Arial Narrow" panose="020B0606020202030204" pitchFamily="34" charset="0"/>
              </a:rPr>
              <a:t>а мышкам было хорошо в своих маленьких </a:t>
            </a:r>
          </a:p>
          <a:p>
            <a:pPr marL="0" indent="0">
              <a:buNone/>
            </a:pPr>
            <a:r>
              <a:rPr lang="ru-RU" sz="2000" b="1" dirty="0" smtClean="0">
                <a:solidFill>
                  <a:srgbClr val="00B050"/>
                </a:solidFill>
                <a:latin typeface="Arial Narrow" panose="020B0606020202030204" pitchFamily="34" charset="0"/>
              </a:rPr>
              <a:t>норках (пищать).</a:t>
            </a:r>
          </a:p>
          <a:p>
            <a:pPr marL="0" indent="0">
              <a:buNone/>
            </a:pPr>
            <a:endParaRPr lang="ru-RU"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356992"/>
            <a:ext cx="3486473"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01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940966"/>
          </a:xfrm>
        </p:spPr>
        <p:txBody>
          <a:bodyPr>
            <a:noAutofit/>
          </a:bodyPr>
          <a:lstStyle/>
          <a:p>
            <a:r>
              <a:rPr lang="ru-RU" sz="2800" b="1" dirty="0" smtClean="0">
                <a:solidFill>
                  <a:srgbClr val="00B050"/>
                </a:solidFill>
                <a:latin typeface="Arial Narrow" panose="020B0606020202030204" pitchFamily="34" charset="0"/>
              </a:rPr>
              <a:t>Развитие ориентации в пространстве и собственном теле в </a:t>
            </a:r>
            <a:r>
              <a:rPr lang="ru-RU" sz="2800" b="1" dirty="0" smtClean="0">
                <a:solidFill>
                  <a:srgbClr val="00B050"/>
                </a:solidFill>
                <a:latin typeface="Arial Narrow" panose="020B0606020202030204" pitchFamily="34" charset="0"/>
              </a:rPr>
              <a:t>логоритмике</a:t>
            </a:r>
            <a:r>
              <a:rPr lang="ru-RU" sz="2800" b="1" dirty="0" smtClean="0">
                <a:solidFill>
                  <a:srgbClr val="00B050"/>
                </a:solidFill>
                <a:latin typeface="Arial Narrow" panose="020B0606020202030204" pitchFamily="34" charset="0"/>
              </a:rPr>
              <a:t> включает в себя следующие упражнения:</a:t>
            </a:r>
            <a:endParaRPr lang="ru-RU" sz="2800" b="1" dirty="0">
              <a:solidFill>
                <a:srgbClr val="00B050"/>
              </a:solidFill>
              <a:latin typeface="Arial Narrow" panose="020B0606020202030204" pitchFamily="34" charset="0"/>
            </a:endParaRPr>
          </a:p>
        </p:txBody>
      </p:sp>
      <p:sp>
        <p:nvSpPr>
          <p:cNvPr id="3" name="Объект 2"/>
          <p:cNvSpPr>
            <a:spLocks noGrp="1"/>
          </p:cNvSpPr>
          <p:nvPr>
            <p:ph idx="1"/>
          </p:nvPr>
        </p:nvSpPr>
        <p:spPr>
          <a:xfrm>
            <a:off x="457200" y="1268760"/>
            <a:ext cx="8229600" cy="5400600"/>
          </a:xfrm>
        </p:spPr>
        <p:txBody>
          <a:bodyPr>
            <a:normAutofit fontScale="77500" lnSpcReduction="20000"/>
          </a:bodyPr>
          <a:lstStyle/>
          <a:p>
            <a:pPr marL="0" indent="0">
              <a:buNone/>
            </a:pPr>
            <a:endParaRPr lang="ru-RU" sz="2900" b="1" dirty="0" smtClean="0">
              <a:solidFill>
                <a:srgbClr val="00B050"/>
              </a:solidFill>
              <a:latin typeface="Arial Narrow" panose="020B0606020202030204" pitchFamily="34" charset="0"/>
            </a:endParaRPr>
          </a:p>
          <a:p>
            <a:pPr marL="0" indent="0">
              <a:buNone/>
            </a:pPr>
            <a:endParaRPr lang="ru-RU" sz="2900" b="1" dirty="0">
              <a:solidFill>
                <a:srgbClr val="00B050"/>
              </a:solidFill>
              <a:latin typeface="Arial Narrow" panose="020B0606020202030204" pitchFamily="34" charset="0"/>
            </a:endParaRPr>
          </a:p>
          <a:p>
            <a:pPr marL="0" indent="0" algn="just">
              <a:buNone/>
            </a:pPr>
            <a:r>
              <a:rPr lang="ru-RU" sz="2900" b="1" u="sng" dirty="0" smtClean="0">
                <a:solidFill>
                  <a:srgbClr val="00B050"/>
                </a:solidFill>
                <a:latin typeface="Arial Narrow" panose="020B0606020202030204" pitchFamily="34" charset="0"/>
              </a:rPr>
              <a:t>Ходьба </a:t>
            </a:r>
            <a:r>
              <a:rPr lang="ru-RU" sz="2900" b="1" u="sng" dirty="0">
                <a:solidFill>
                  <a:srgbClr val="00B050"/>
                </a:solidFill>
                <a:latin typeface="Arial Narrow" panose="020B0606020202030204" pitchFamily="34" charset="0"/>
              </a:rPr>
              <a:t>и маршировка в различных направлениях</a:t>
            </a:r>
            <a:r>
              <a:rPr lang="ru-RU" sz="2900" b="1" dirty="0">
                <a:solidFill>
                  <a:srgbClr val="00B050"/>
                </a:solidFill>
                <a:latin typeface="Arial Narrow" panose="020B0606020202030204" pitchFamily="34" charset="0"/>
              </a:rPr>
              <a:t>. Они формируют чёткую координацию движений рук и ног, улучшают осанку, учат ориентироваться в пространстве, закрепляют понятие левостороннего и правостороннего движения, развивают слуховое внимание. </a:t>
            </a:r>
          </a:p>
          <a:p>
            <a:pPr marL="0" indent="0" algn="just">
              <a:buNone/>
            </a:pPr>
            <a:r>
              <a:rPr lang="ru-RU" sz="2900" b="1" u="sng" dirty="0">
                <a:solidFill>
                  <a:srgbClr val="00B050"/>
                </a:solidFill>
                <a:latin typeface="Arial Narrow" panose="020B0606020202030204" pitchFamily="34" charset="0"/>
              </a:rPr>
              <a:t>Упражнения на регуляцию мышечного тонуса</a:t>
            </a:r>
            <a:r>
              <a:rPr lang="ru-RU" sz="2900" b="1" dirty="0">
                <a:solidFill>
                  <a:srgbClr val="00B050"/>
                </a:solidFill>
                <a:latin typeface="Arial Narrow" panose="020B0606020202030204" pitchFamily="34" charset="0"/>
              </a:rPr>
              <a:t>. Они направлены на развитие умения расслаблять и напрягать определённые группы мышц. Это необходимо для хорошей координации и ловкости движений. </a:t>
            </a:r>
          </a:p>
          <a:p>
            <a:pPr marL="0" indent="0" algn="just">
              <a:buNone/>
            </a:pPr>
            <a:r>
              <a:rPr lang="ru-RU" sz="2900" b="1" u="sng" dirty="0">
                <a:solidFill>
                  <a:srgbClr val="00B050"/>
                </a:solidFill>
                <a:latin typeface="Arial Narrow" panose="020B0606020202030204" pitchFamily="34" charset="0"/>
              </a:rPr>
              <a:t>Упражнения на нахождение опорных точек в собственном теле</a:t>
            </a:r>
            <a:r>
              <a:rPr lang="ru-RU" sz="2900" b="1" dirty="0">
                <a:solidFill>
                  <a:srgbClr val="00B050"/>
                </a:solidFill>
                <a:latin typeface="Arial Narrow" panose="020B0606020202030204" pitchFamily="34" charset="0"/>
              </a:rPr>
              <a:t>. Дети учатся находить в своём теле верхние точки (голова, кончики пальцев поднятых рук) и правые части тела (правый глаз, правое ухо, правая нога и т. д.). </a:t>
            </a:r>
          </a:p>
          <a:p>
            <a:pPr marL="0" indent="0" algn="just">
              <a:buNone/>
            </a:pPr>
            <a:r>
              <a:rPr lang="ru-RU" sz="2900" b="1" u="sng" dirty="0">
                <a:solidFill>
                  <a:srgbClr val="00B050"/>
                </a:solidFill>
                <a:latin typeface="Arial Narrow" panose="020B0606020202030204" pitchFamily="34" charset="0"/>
              </a:rPr>
              <a:t>Упражнения с перешагиванием</a:t>
            </a:r>
            <a:r>
              <a:rPr lang="ru-RU" sz="2900" b="1" dirty="0">
                <a:solidFill>
                  <a:srgbClr val="00B050"/>
                </a:solidFill>
                <a:latin typeface="Arial Narrow" panose="020B0606020202030204" pitchFamily="34" charset="0"/>
              </a:rPr>
              <a:t> через гимнастические палки, кубики, обручи. Они направлены на тренировку внимания, памяти и ориентировки. </a:t>
            </a:r>
          </a:p>
          <a:p>
            <a:pPr marL="0" indent="0">
              <a:buNone/>
            </a:pPr>
            <a:endParaRPr lang="ru-RU" dirty="0"/>
          </a:p>
        </p:txBody>
      </p:sp>
    </p:spTree>
    <p:extLst>
      <p:ext uri="{BB962C8B-B14F-4D97-AF65-F5344CB8AC3E}">
        <p14:creationId xmlns:p14="http://schemas.microsoft.com/office/powerpoint/2010/main" val="28555328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796950"/>
          </a:xfrm>
        </p:spPr>
        <p:txBody>
          <a:bodyPr>
            <a:normAutofit/>
          </a:bodyPr>
          <a:lstStyle/>
          <a:p>
            <a:pPr algn="l"/>
            <a:r>
              <a:rPr lang="ru-RU" sz="3600" b="1" dirty="0" smtClean="0">
                <a:solidFill>
                  <a:srgbClr val="00B050"/>
                </a:solidFill>
                <a:latin typeface="Arial Narrow" panose="020B0606020202030204" pitchFamily="34" charset="0"/>
              </a:rPr>
              <a:t>Игры по лексическим темам</a:t>
            </a:r>
            <a:endParaRPr lang="ru-RU" sz="3600" b="1" dirty="0">
              <a:solidFill>
                <a:srgbClr val="00B050"/>
              </a:solidFill>
              <a:latin typeface="Arial Narrow" panose="020B0606020202030204" pitchFamily="34" charset="0"/>
            </a:endParaRPr>
          </a:p>
        </p:txBody>
      </p:sp>
      <p:sp>
        <p:nvSpPr>
          <p:cNvPr id="3" name="Объект 2"/>
          <p:cNvSpPr>
            <a:spLocks noGrp="1"/>
          </p:cNvSpPr>
          <p:nvPr>
            <p:ph idx="1"/>
          </p:nvPr>
        </p:nvSpPr>
        <p:spPr>
          <a:xfrm>
            <a:off x="457200" y="1268760"/>
            <a:ext cx="8229600" cy="5256584"/>
          </a:xfrm>
        </p:spPr>
        <p:txBody>
          <a:bodyPr>
            <a:normAutofit fontScale="92500" lnSpcReduction="20000"/>
          </a:bodyPr>
          <a:lstStyle/>
          <a:p>
            <a:pPr marL="0" indent="0">
              <a:buNone/>
            </a:pPr>
            <a:r>
              <a:rPr lang="ru-RU" b="1" dirty="0" smtClean="0">
                <a:solidFill>
                  <a:srgbClr val="00B050"/>
                </a:solidFill>
                <a:latin typeface="Arial Narrow" panose="020B0606020202030204" pitchFamily="34" charset="0"/>
              </a:rPr>
              <a:t>«Вышла курочка гулять»;</a:t>
            </a:r>
          </a:p>
          <a:p>
            <a:pPr marL="0" indent="0">
              <a:buNone/>
            </a:pPr>
            <a:r>
              <a:rPr lang="ru-RU" b="1" dirty="0" smtClean="0">
                <a:solidFill>
                  <a:srgbClr val="00B050"/>
                </a:solidFill>
                <a:latin typeface="Arial Narrow" panose="020B0606020202030204" pitchFamily="34" charset="0"/>
              </a:rPr>
              <a:t> «Мишка косолапый»;</a:t>
            </a:r>
          </a:p>
          <a:p>
            <a:pPr marL="0" indent="0">
              <a:buNone/>
            </a:pPr>
            <a:r>
              <a:rPr lang="ru-RU" b="1" dirty="0" smtClean="0">
                <a:solidFill>
                  <a:srgbClr val="00B050"/>
                </a:solidFill>
                <a:latin typeface="Arial Narrow" panose="020B0606020202030204" pitchFamily="34" charset="0"/>
              </a:rPr>
              <a:t>«Кыш, муха! Улетай.»</a:t>
            </a:r>
          </a:p>
          <a:p>
            <a:pPr marL="0" indent="0">
              <a:buNone/>
            </a:pPr>
            <a:r>
              <a:rPr lang="ru-RU" b="1" dirty="0" smtClean="0">
                <a:solidFill>
                  <a:srgbClr val="00B050"/>
                </a:solidFill>
                <a:latin typeface="Arial Narrow" panose="020B0606020202030204" pitchFamily="34" charset="0"/>
              </a:rPr>
              <a:t> «Капельки прыг-прыг»;</a:t>
            </a:r>
          </a:p>
          <a:p>
            <a:pPr marL="0" indent="0">
              <a:buNone/>
            </a:pPr>
            <a:r>
              <a:rPr lang="ru-RU" b="1" dirty="0" smtClean="0">
                <a:solidFill>
                  <a:srgbClr val="00B050"/>
                </a:solidFill>
                <a:latin typeface="Arial Narrow" panose="020B0606020202030204" pitchFamily="34" charset="0"/>
              </a:rPr>
              <a:t> «Мы </a:t>
            </a:r>
            <a:r>
              <a:rPr lang="ru-RU" b="1" dirty="0" smtClean="0">
                <a:solidFill>
                  <a:srgbClr val="00B050"/>
                </a:solidFill>
                <a:latin typeface="Arial Narrow" panose="020B0606020202030204" pitchFamily="34" charset="0"/>
              </a:rPr>
              <a:t>капустку</a:t>
            </a:r>
            <a:r>
              <a:rPr lang="ru-RU" b="1" dirty="0" smtClean="0">
                <a:solidFill>
                  <a:srgbClr val="00B050"/>
                </a:solidFill>
                <a:latin typeface="Arial Narrow" panose="020B0606020202030204" pitchFamily="34" charset="0"/>
              </a:rPr>
              <a:t> чистим, чистим»;</a:t>
            </a:r>
          </a:p>
          <a:p>
            <a:pPr marL="0" indent="0">
              <a:buNone/>
            </a:pPr>
            <a:r>
              <a:rPr lang="ru-RU" b="1" dirty="0" smtClean="0">
                <a:solidFill>
                  <a:srgbClr val="00B050"/>
                </a:solidFill>
                <a:latin typeface="Arial Narrow" panose="020B0606020202030204" pitchFamily="34" charset="0"/>
              </a:rPr>
              <a:t>«Огородная-хороводная»;</a:t>
            </a:r>
          </a:p>
          <a:p>
            <a:pPr marL="0" indent="0">
              <a:buNone/>
            </a:pPr>
            <a:r>
              <a:rPr lang="ru-RU" b="1" dirty="0" smtClean="0">
                <a:solidFill>
                  <a:srgbClr val="00B050"/>
                </a:solidFill>
                <a:latin typeface="Arial Narrow" panose="020B0606020202030204" pitchFamily="34" charset="0"/>
              </a:rPr>
              <a:t>«Шел веселый Дед Мороз»;</a:t>
            </a:r>
          </a:p>
          <a:p>
            <a:pPr marL="0" indent="0">
              <a:buNone/>
            </a:pPr>
            <a:r>
              <a:rPr lang="ru-RU" b="1" dirty="0" smtClean="0">
                <a:solidFill>
                  <a:srgbClr val="00B050"/>
                </a:solidFill>
                <a:latin typeface="Arial Narrow" panose="020B0606020202030204" pitchFamily="34" charset="0"/>
              </a:rPr>
              <a:t> «У оленя дом большой»;</a:t>
            </a:r>
          </a:p>
          <a:p>
            <a:pPr marL="0" indent="0">
              <a:buNone/>
            </a:pPr>
            <a:r>
              <a:rPr lang="ru-RU" b="1" dirty="0" smtClean="0">
                <a:solidFill>
                  <a:srgbClr val="00B050"/>
                </a:solidFill>
                <a:latin typeface="Arial Narrow" panose="020B0606020202030204" pitchFamily="34" charset="0"/>
              </a:rPr>
              <a:t>«Машина едет далеко, далеко»;</a:t>
            </a:r>
          </a:p>
          <a:p>
            <a:pPr marL="0" indent="0">
              <a:buNone/>
            </a:pPr>
            <a:r>
              <a:rPr lang="ru-RU" b="1" dirty="0" smtClean="0">
                <a:solidFill>
                  <a:srgbClr val="00B050"/>
                </a:solidFill>
                <a:latin typeface="Arial Narrow" panose="020B0606020202030204" pitchFamily="34" charset="0"/>
              </a:rPr>
              <a:t>«Что в мешке у Деда Мороза»;</a:t>
            </a:r>
          </a:p>
          <a:p>
            <a:pPr marL="0" indent="0">
              <a:buNone/>
            </a:pPr>
            <a:r>
              <a:rPr lang="ru-RU" b="1" dirty="0" smtClean="0">
                <a:solidFill>
                  <a:srgbClr val="00B050"/>
                </a:solidFill>
                <a:latin typeface="Arial Narrow" panose="020B0606020202030204" pitchFamily="34" charset="0"/>
              </a:rPr>
              <a:t>«Летит в небе самолет».</a:t>
            </a:r>
          </a:p>
          <a:p>
            <a:pPr marL="0" indent="0">
              <a:buNone/>
            </a:pPr>
            <a:endParaRPr lang="ru-RU"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501009"/>
            <a:ext cx="2520280" cy="316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3983" y="332656"/>
            <a:ext cx="246627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3239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720080"/>
          </a:xfrm>
        </p:spPr>
        <p:txBody>
          <a:bodyPr>
            <a:normAutofit fontScale="90000"/>
          </a:bodyPr>
          <a:lstStyle/>
          <a:p>
            <a:r>
              <a:rPr lang="ru-RU" dirty="0" smtClean="0"/>
              <a:t/>
            </a:r>
            <a:br>
              <a:rPr lang="ru-RU" dirty="0" smtClean="0"/>
            </a:br>
            <a:r>
              <a:rPr lang="ru-RU" sz="4000" b="1" dirty="0" smtClean="0">
                <a:solidFill>
                  <a:srgbClr val="00B050"/>
                </a:solidFill>
                <a:latin typeface="Arial Narrow" panose="020B0606020202030204" pitchFamily="34" charset="0"/>
              </a:rPr>
              <a:t>Музыкальные разминки:</a:t>
            </a:r>
            <a:br>
              <a:rPr lang="ru-RU" sz="4000" b="1" dirty="0" smtClean="0">
                <a:solidFill>
                  <a:srgbClr val="00B050"/>
                </a:solidFill>
                <a:latin typeface="Arial Narrow" panose="020B0606020202030204" pitchFamily="34" charset="0"/>
              </a:rPr>
            </a:br>
            <a:endParaRPr lang="ru-RU" sz="4000" b="1" dirty="0">
              <a:solidFill>
                <a:srgbClr val="00B050"/>
              </a:solidFill>
              <a:latin typeface="Arial Narrow" panose="020B0606020202030204" pitchFamily="34" charset="0"/>
            </a:endParaRPr>
          </a:p>
        </p:txBody>
      </p:sp>
      <p:sp>
        <p:nvSpPr>
          <p:cNvPr id="3" name="Объект 2"/>
          <p:cNvSpPr>
            <a:spLocks noGrp="1"/>
          </p:cNvSpPr>
          <p:nvPr>
            <p:ph idx="1"/>
          </p:nvPr>
        </p:nvSpPr>
        <p:spPr>
          <a:xfrm>
            <a:off x="457200" y="1268760"/>
            <a:ext cx="8229600" cy="5328592"/>
          </a:xfrm>
        </p:spPr>
        <p:txBody>
          <a:bodyPr>
            <a:normAutofit fontScale="77500" lnSpcReduction="20000"/>
          </a:bodyPr>
          <a:lstStyle/>
          <a:p>
            <a:pPr marL="0" indent="0">
              <a:buNone/>
            </a:pPr>
            <a:r>
              <a:rPr lang="ru-RU" b="1" dirty="0" smtClean="0">
                <a:solidFill>
                  <a:srgbClr val="00B050"/>
                </a:solidFill>
                <a:latin typeface="Arial Narrow" panose="020B0606020202030204" pitchFamily="34" charset="0"/>
              </a:rPr>
              <a:t>«Тук-тук-туки-ток застучал мой кулачок»;</a:t>
            </a:r>
          </a:p>
          <a:p>
            <a:pPr marL="0" indent="0">
              <a:buNone/>
            </a:pPr>
            <a:r>
              <a:rPr lang="ru-RU" b="1" dirty="0" smtClean="0">
                <a:solidFill>
                  <a:srgbClr val="00B050"/>
                </a:solidFill>
                <a:latin typeface="Arial Narrow" panose="020B0606020202030204" pitchFamily="34" charset="0"/>
              </a:rPr>
              <a:t>«Воробушки и автомобиль»;</a:t>
            </a:r>
          </a:p>
          <a:p>
            <a:pPr marL="0" indent="0">
              <a:buNone/>
            </a:pPr>
            <a:r>
              <a:rPr lang="ru-RU" b="1" dirty="0" smtClean="0">
                <a:solidFill>
                  <a:srgbClr val="00B050"/>
                </a:solidFill>
                <a:latin typeface="Arial Narrow" panose="020B0606020202030204" pitchFamily="34" charset="0"/>
              </a:rPr>
              <a:t>«Я от тебя убегу, убегу»;</a:t>
            </a:r>
          </a:p>
          <a:p>
            <a:pPr marL="0" indent="0">
              <a:buNone/>
            </a:pPr>
            <a:r>
              <a:rPr lang="ru-RU" b="1" dirty="0" smtClean="0">
                <a:solidFill>
                  <a:srgbClr val="00B050"/>
                </a:solidFill>
                <a:latin typeface="Arial Narrow" panose="020B0606020202030204" pitchFamily="34" charset="0"/>
              </a:rPr>
              <a:t>«Мы попрыгаем»;</a:t>
            </a:r>
          </a:p>
          <a:p>
            <a:pPr marL="0" indent="0">
              <a:buNone/>
            </a:pPr>
            <a:r>
              <a:rPr lang="ru-RU" b="1" dirty="0" smtClean="0">
                <a:solidFill>
                  <a:srgbClr val="00B050"/>
                </a:solidFill>
                <a:latin typeface="Arial Narrow" panose="020B0606020202030204" pitchFamily="34" charset="0"/>
              </a:rPr>
              <a:t>«Маленькие зайки»;</a:t>
            </a:r>
          </a:p>
          <a:p>
            <a:pPr marL="0" indent="0">
              <a:buNone/>
            </a:pPr>
            <a:r>
              <a:rPr lang="ru-RU" b="1" dirty="0" smtClean="0">
                <a:solidFill>
                  <a:srgbClr val="00B050"/>
                </a:solidFill>
                <a:latin typeface="Arial Narrow" panose="020B0606020202030204" pitchFamily="34" charset="0"/>
              </a:rPr>
              <a:t>«Танец моряков»;</a:t>
            </a:r>
          </a:p>
          <a:p>
            <a:pPr marL="0" indent="0">
              <a:buNone/>
            </a:pPr>
            <a:r>
              <a:rPr lang="ru-RU" b="1" dirty="0" smtClean="0">
                <a:solidFill>
                  <a:srgbClr val="00B050"/>
                </a:solidFill>
                <a:latin typeface="Arial Narrow" panose="020B0606020202030204" pitchFamily="34" charset="0"/>
              </a:rPr>
              <a:t>«Прыжки»;</a:t>
            </a:r>
          </a:p>
          <a:p>
            <a:pPr marL="0" indent="0">
              <a:buNone/>
            </a:pPr>
            <a:r>
              <a:rPr lang="ru-RU" b="1" dirty="0" smtClean="0">
                <a:solidFill>
                  <a:srgbClr val="00B050"/>
                </a:solidFill>
                <a:latin typeface="Arial Narrow" panose="020B0606020202030204" pitchFamily="34" charset="0"/>
              </a:rPr>
              <a:t>«Потанцуй»;</a:t>
            </a:r>
          </a:p>
          <a:p>
            <a:pPr marL="0" indent="0">
              <a:buNone/>
            </a:pPr>
            <a:r>
              <a:rPr lang="ru-RU" b="1" dirty="0" smtClean="0">
                <a:solidFill>
                  <a:srgbClr val="00B050"/>
                </a:solidFill>
                <a:latin typeface="Arial Narrow" panose="020B0606020202030204" pitchFamily="34" charset="0"/>
              </a:rPr>
              <a:t>«Разминка для будущих солдат. </a:t>
            </a:r>
          </a:p>
          <a:p>
            <a:pPr marL="0" indent="0">
              <a:buNone/>
            </a:pPr>
            <a:r>
              <a:rPr lang="ru-RU" b="1" dirty="0">
                <a:solidFill>
                  <a:srgbClr val="00B050"/>
                </a:solidFill>
                <a:latin typeface="Arial Narrow" panose="020B0606020202030204" pitchFamily="34" charset="0"/>
              </a:rPr>
              <a:t> </a:t>
            </a:r>
            <a:r>
              <a:rPr lang="ru-RU" b="1" dirty="0" smtClean="0">
                <a:solidFill>
                  <a:srgbClr val="00B050"/>
                </a:solidFill>
                <a:latin typeface="Arial Narrow" panose="020B0606020202030204" pitchFamily="34" charset="0"/>
              </a:rPr>
              <a:t> Мы идем, мы идем»;</a:t>
            </a:r>
          </a:p>
          <a:p>
            <a:pPr marL="0" indent="0">
              <a:buNone/>
            </a:pPr>
            <a:r>
              <a:rPr lang="ru-RU" b="1" dirty="0" smtClean="0">
                <a:solidFill>
                  <a:srgbClr val="00B050"/>
                </a:solidFill>
                <a:latin typeface="Arial Narrow" panose="020B0606020202030204" pitchFamily="34" charset="0"/>
              </a:rPr>
              <a:t>«</a:t>
            </a:r>
            <a:r>
              <a:rPr lang="ru-RU" b="1" dirty="0" smtClean="0">
                <a:solidFill>
                  <a:srgbClr val="00B050"/>
                </a:solidFill>
                <a:latin typeface="Arial Narrow" panose="020B0606020202030204" pitchFamily="34" charset="0"/>
              </a:rPr>
              <a:t>Чух-чух</a:t>
            </a:r>
            <a:r>
              <a:rPr lang="ru-RU" b="1" dirty="0" smtClean="0">
                <a:solidFill>
                  <a:srgbClr val="00B050"/>
                </a:solidFill>
                <a:latin typeface="Arial Narrow" panose="020B0606020202030204" pitchFamily="34" charset="0"/>
              </a:rPr>
              <a:t>, паровозик»;</a:t>
            </a:r>
          </a:p>
          <a:p>
            <a:pPr marL="0" indent="0">
              <a:buNone/>
            </a:pPr>
            <a:r>
              <a:rPr lang="ru-RU" b="1" dirty="0" smtClean="0">
                <a:solidFill>
                  <a:srgbClr val="00B050"/>
                </a:solidFill>
                <a:latin typeface="Arial Narrow" panose="020B0606020202030204" pitchFamily="34" charset="0"/>
              </a:rPr>
              <a:t>«Лепим, лепим ком большой»;</a:t>
            </a:r>
          </a:p>
          <a:p>
            <a:pPr marL="0" indent="0">
              <a:buNone/>
            </a:pPr>
            <a:r>
              <a:rPr lang="ru-RU" b="1" dirty="0" smtClean="0">
                <a:solidFill>
                  <a:srgbClr val="00B050"/>
                </a:solidFill>
                <a:latin typeface="Arial Narrow" panose="020B0606020202030204" pitchFamily="34" charset="0"/>
              </a:rPr>
              <a:t>«Улыбнись тому, кто справа»</a:t>
            </a:r>
          </a:p>
          <a:p>
            <a:pPr marL="0" indent="0">
              <a:buNone/>
            </a:pPr>
            <a:endParaRPr lang="ru-RU"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420888"/>
            <a:ext cx="3522911"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2126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640960" cy="6264696"/>
          </a:xfrm>
        </p:spPr>
        <p:txBody>
          <a:bodyPr>
            <a:normAutofit fontScale="77500" lnSpcReduction="20000"/>
          </a:bodyPr>
          <a:lstStyle/>
          <a:p>
            <a:pPr marL="0" indent="0" algn="ctr">
              <a:lnSpc>
                <a:spcPct val="120000"/>
              </a:lnSpc>
              <a:buNone/>
            </a:pPr>
            <a:r>
              <a:rPr lang="ru-RU" b="1" dirty="0" smtClean="0">
                <a:solidFill>
                  <a:srgbClr val="00B050"/>
                </a:solidFill>
                <a:latin typeface="Arial Narrow" panose="020B0606020202030204" pitchFamily="34" charset="0"/>
              </a:rPr>
              <a:t>Пальчиковая игра «Строим дом»</a:t>
            </a:r>
          </a:p>
          <a:p>
            <a:pPr marL="0" indent="0" algn="ctr">
              <a:lnSpc>
                <a:spcPct val="120000"/>
              </a:lnSpc>
              <a:buNone/>
            </a:pPr>
            <a:endParaRPr lang="ru-RU" b="1" dirty="0" smtClean="0">
              <a:solidFill>
                <a:srgbClr val="00B050"/>
              </a:solidFill>
              <a:latin typeface="Arial Narrow" panose="020B0606020202030204" pitchFamily="34" charset="0"/>
            </a:endParaRPr>
          </a:p>
          <a:p>
            <a:pPr marL="0" indent="0">
              <a:lnSpc>
                <a:spcPct val="120000"/>
              </a:lnSpc>
              <a:buNone/>
            </a:pPr>
            <a:r>
              <a:rPr lang="ru-RU" b="1" dirty="0" smtClean="0">
                <a:solidFill>
                  <a:srgbClr val="00B050"/>
                </a:solidFill>
                <a:latin typeface="Arial Narrow" panose="020B0606020202030204" pitchFamily="34" charset="0"/>
              </a:rPr>
              <a:t>Нужно ударять кулачками друг о друга и проговаривать текст: </a:t>
            </a:r>
          </a:p>
          <a:p>
            <a:pPr marL="0" indent="0">
              <a:lnSpc>
                <a:spcPct val="120000"/>
              </a:lnSpc>
              <a:buNone/>
            </a:pPr>
            <a:r>
              <a:rPr lang="ru-RU" b="1" dirty="0" smtClean="0">
                <a:solidFill>
                  <a:srgbClr val="00B050"/>
                </a:solidFill>
                <a:latin typeface="Arial Narrow" panose="020B0606020202030204" pitchFamily="34" charset="0"/>
              </a:rPr>
              <a:t>Тук-ток, тук-ток (ударять кулачками друг о друга) Застучал молоток. Будем строить новый дом.</a:t>
            </a:r>
          </a:p>
          <a:p>
            <a:pPr marL="0" indent="0">
              <a:lnSpc>
                <a:spcPct val="120000"/>
              </a:lnSpc>
              <a:buNone/>
            </a:pPr>
            <a:r>
              <a:rPr lang="ru-RU" b="1" dirty="0" smtClean="0">
                <a:solidFill>
                  <a:srgbClr val="00B050"/>
                </a:solidFill>
                <a:latin typeface="Arial Narrow" panose="020B0606020202030204" pitchFamily="34" charset="0"/>
              </a:rPr>
              <a:t>С высоким крыльцом, (поднять руки вверх).</a:t>
            </a:r>
          </a:p>
          <a:p>
            <a:pPr marL="0" indent="0">
              <a:lnSpc>
                <a:spcPct val="120000"/>
              </a:lnSpc>
              <a:buNone/>
            </a:pPr>
            <a:r>
              <a:rPr lang="ru-RU" b="1" dirty="0" smtClean="0">
                <a:solidFill>
                  <a:srgbClr val="00B050"/>
                </a:solidFill>
                <a:latin typeface="Arial Narrow" panose="020B0606020202030204" pitchFamily="34" charset="0"/>
              </a:rPr>
              <a:t>С окнами большими, (согнуть руки в локтях, положить одну ладонь на другую, изображая окно) </a:t>
            </a:r>
          </a:p>
          <a:p>
            <a:pPr marL="0" indent="0">
              <a:lnSpc>
                <a:spcPct val="120000"/>
              </a:lnSpc>
              <a:buNone/>
            </a:pPr>
            <a:r>
              <a:rPr lang="ru-RU" b="1" dirty="0" smtClean="0">
                <a:solidFill>
                  <a:srgbClr val="00B050"/>
                </a:solidFill>
                <a:latin typeface="Arial Narrow" panose="020B0606020202030204" pitchFamily="34" charset="0"/>
              </a:rPr>
              <a:t>Ставнями резными. (поднять кисти рук вверх — «открыть ставни») </a:t>
            </a:r>
          </a:p>
          <a:p>
            <a:pPr marL="0" indent="0">
              <a:lnSpc>
                <a:spcPct val="120000"/>
              </a:lnSpc>
              <a:buNone/>
            </a:pPr>
            <a:r>
              <a:rPr lang="ru-RU" b="1" dirty="0" smtClean="0">
                <a:solidFill>
                  <a:srgbClr val="00B050"/>
                </a:solidFill>
                <a:latin typeface="Arial Narrow" panose="020B0606020202030204" pitchFamily="34" charset="0"/>
              </a:rPr>
              <a:t>Тук-ток, тук-ток (ударять кулачками друг о друга) Замолчал молоток. (руки опустить свободно вниз) Вот готов новый дом, (поднять руки вверх) </a:t>
            </a:r>
          </a:p>
          <a:p>
            <a:pPr marL="0" indent="0">
              <a:lnSpc>
                <a:spcPct val="120000"/>
              </a:lnSpc>
              <a:buNone/>
            </a:pPr>
            <a:r>
              <a:rPr lang="ru-RU" b="1" dirty="0" smtClean="0">
                <a:solidFill>
                  <a:srgbClr val="00B050"/>
                </a:solidFill>
                <a:latin typeface="Arial Narrow" panose="020B0606020202030204" pitchFamily="34" charset="0"/>
              </a:rPr>
              <a:t>Будем жить мы в нём. (потереть ладони друг о друга) </a:t>
            </a:r>
            <a:endParaRPr lang="ru-RU" b="1" dirty="0">
              <a:solidFill>
                <a:srgbClr val="00B050"/>
              </a:solidFill>
              <a:latin typeface="Arial Narrow" panose="020B0606020202030204" pitchFamily="34" charset="0"/>
            </a:endParaRPr>
          </a:p>
        </p:txBody>
      </p:sp>
    </p:spTree>
    <p:extLst>
      <p:ext uri="{BB962C8B-B14F-4D97-AF65-F5344CB8AC3E}">
        <p14:creationId xmlns:p14="http://schemas.microsoft.com/office/powerpoint/2010/main" val="1207120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84976" cy="4536504"/>
          </a:xfrm>
        </p:spPr>
        <p:txBody>
          <a:bodyPr>
            <a:noAutofit/>
          </a:bodyPr>
          <a:lstStyle/>
          <a:p>
            <a:pPr algn="just"/>
            <a:r>
              <a:rPr lang="ru-RU" sz="3200" b="1" dirty="0">
                <a:solidFill>
                  <a:srgbClr val="00B050"/>
                </a:solidFill>
                <a:latin typeface="Arial Narrow" panose="020B0606020202030204" pitchFamily="34" charset="0"/>
              </a:rPr>
              <a:t>Из большого раздела ритмической гимнастики и музыкально- ритмического воздействия выделилась лечебная ритмика. Пионером введения ее в систему лечения нервнобольных был проф. В.А. Гиляровский. Под его руководством с 1929 г. в нервно-психиатрической лечебнице им. Соловьева (бывшей Донской лечебнице) была создана особая система лечебной ритмики для детей и взрослых.</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5085184"/>
            <a:ext cx="7416824" cy="16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7562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latin typeface="Arial Narrow" panose="020B0606020202030204" pitchFamily="34" charset="0"/>
              </a:rPr>
              <a:t>Задания на ритмы</a:t>
            </a:r>
            <a:br>
              <a:rPr lang="ru-RU" b="1" dirty="0" smtClean="0">
                <a:solidFill>
                  <a:srgbClr val="00B050"/>
                </a:solidFill>
                <a:latin typeface="Arial Narrow" panose="020B0606020202030204" pitchFamily="34" charset="0"/>
              </a:rPr>
            </a:br>
            <a:endParaRPr lang="ru-RU" b="1" dirty="0">
              <a:solidFill>
                <a:srgbClr val="00B050"/>
              </a:solidFill>
              <a:latin typeface="Arial Narrow" panose="020B0606020202030204" pitchFamily="34" charset="0"/>
            </a:endParaRPr>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8136904"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8232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81743"/>
            <a:ext cx="410445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624" y="908720"/>
            <a:ext cx="3667324" cy="501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5680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036496" cy="2650306"/>
          </a:xfrm>
        </p:spPr>
        <p:txBody>
          <a:bodyPr>
            <a:normAutofit/>
          </a:bodyPr>
          <a:lstStyle/>
          <a:p>
            <a:r>
              <a:rPr lang="ru-RU" sz="7200" b="1" dirty="0" smtClean="0">
                <a:solidFill>
                  <a:srgbClr val="00B050"/>
                </a:solidFill>
                <a:latin typeface="Arial Narrow" panose="020B0606020202030204" pitchFamily="34" charset="0"/>
              </a:rPr>
              <a:t>СПАСИБО ЗА ВНИМАНИЕ</a:t>
            </a:r>
            <a:endParaRPr lang="ru-RU" sz="7200" b="1" dirty="0">
              <a:solidFill>
                <a:srgbClr val="00B050"/>
              </a:solidFill>
              <a:latin typeface="Arial Narrow" panose="020B0606020202030204" pitchFamily="34" charset="0"/>
            </a:endParaRPr>
          </a:p>
        </p:txBody>
      </p:sp>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852936"/>
            <a:ext cx="9144000" cy="40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676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4464496"/>
          </a:xfrm>
        </p:spPr>
        <p:txBody>
          <a:bodyPr>
            <a:noAutofit/>
          </a:bodyPr>
          <a:lstStyle/>
          <a:p>
            <a:pPr algn="just"/>
            <a:r>
              <a:rPr lang="ru-RU" sz="2800" b="1" dirty="0">
                <a:solidFill>
                  <a:srgbClr val="00B050"/>
                </a:solidFill>
                <a:latin typeface="Arial Narrow" panose="020B0606020202030204" pitchFamily="34" charset="0"/>
              </a:rPr>
              <a:t>Лечебная ритмика в 30-е годы применялась и в логопедических учреждениях, но не в полном объеме и в несколько специфическом виде. В системе ритмического воздействия на человека с речевой патологией ведущее место занимает слово. В связи с этим формируется особое направление — логопедическая ритмика.</a:t>
            </a:r>
            <a:br>
              <a:rPr lang="ru-RU" sz="2800" b="1" dirty="0">
                <a:solidFill>
                  <a:srgbClr val="00B050"/>
                </a:solidFill>
                <a:latin typeface="Arial Narrow" panose="020B0606020202030204" pitchFamily="34" charset="0"/>
              </a:rPr>
            </a:br>
            <a:r>
              <a:rPr lang="ru-RU" sz="2800" b="1" dirty="0">
                <a:solidFill>
                  <a:srgbClr val="00B050"/>
                </a:solidFill>
                <a:latin typeface="Arial Narrow" panose="020B0606020202030204" pitchFamily="34" charset="0"/>
              </a:rPr>
              <a:t>Первоначально логопедическая ритмика использовалась в работе только с заикающимися дошкольниками по инициативе В.А. Гиляровского и Н.А. Власовой. </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5085184"/>
            <a:ext cx="5616624" cy="165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49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4594522"/>
          </a:xfrm>
        </p:spPr>
        <p:txBody>
          <a:bodyPr>
            <a:noAutofit/>
          </a:bodyPr>
          <a:lstStyle/>
          <a:p>
            <a:pPr algn="just"/>
            <a:r>
              <a:rPr lang="ru-RU" sz="2800" b="1" dirty="0" smtClean="0">
                <a:solidFill>
                  <a:srgbClr val="00B050"/>
                </a:solidFill>
                <a:latin typeface="Arial Narrow" panose="020B0606020202030204" pitchFamily="34" charset="0"/>
              </a:rPr>
              <a:t>В своей статье «Логопедическая ритмика» {1936) В.А. </a:t>
            </a:r>
            <a:r>
              <a:rPr lang="ru-RU" sz="2800" b="1" dirty="0" smtClean="0">
                <a:solidFill>
                  <a:srgbClr val="00B050"/>
                </a:solidFill>
                <a:latin typeface="Arial Narrow" panose="020B0606020202030204" pitchFamily="34" charset="0"/>
              </a:rPr>
              <a:t>Гринер</a:t>
            </a:r>
            <a:r>
              <a:rPr lang="ru-RU" sz="2800" b="1" dirty="0" smtClean="0">
                <a:solidFill>
                  <a:srgbClr val="00B050"/>
                </a:solidFill>
                <a:latin typeface="Arial Narrow" panose="020B0606020202030204" pitchFamily="34" charset="0"/>
              </a:rPr>
              <a:t> и Ю.А. Флоренская впервые поставили вопрос о разработке специальной логопедической ритмики для занятий со взрослыми заикающимися с целью улучшения их речи. Эта новая ветвь лечебной ритмики рассматривалась ими как подсобный метод при лечении логоневротиков. Наряду с коррекцией моторики и речи, авторы предлагали ритмику как один из видов исследования в области логоневрозов</a:t>
            </a:r>
            <a:endParaRPr lang="ru-RU" sz="2800" b="1" dirty="0">
              <a:solidFill>
                <a:srgbClr val="00B050"/>
              </a:solidFill>
              <a:latin typeface="Arial Narrow" panose="020B0606020202030204" pitchFamily="34"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4869160"/>
            <a:ext cx="640871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917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26570"/>
          </a:xfrm>
        </p:spPr>
        <p:txBody>
          <a:bodyPr>
            <a:normAutofit fontScale="90000"/>
          </a:bodyPr>
          <a:lstStyle/>
          <a:p>
            <a:pPr algn="just"/>
            <a:r>
              <a:rPr lang="ru-RU" sz="1600" dirty="0"/>
              <a:t> </a:t>
            </a:r>
            <a:br>
              <a:rPr lang="ru-RU" sz="1600" dirty="0"/>
            </a:br>
            <a:r>
              <a:rPr lang="ru-RU" sz="1600" dirty="0" smtClean="0"/>
              <a:t/>
            </a:r>
            <a:br>
              <a:rPr lang="ru-RU" sz="1600" dirty="0" smtClean="0"/>
            </a:br>
            <a:r>
              <a:rPr lang="ru-RU" sz="1600" dirty="0" smtClean="0"/>
              <a:t/>
            </a:r>
            <a:br>
              <a:rPr lang="ru-RU" sz="1600" dirty="0" smtClean="0"/>
            </a:br>
            <a:r>
              <a:rPr lang="ru-RU" sz="3600" b="1" dirty="0" smtClean="0">
                <a:solidFill>
                  <a:srgbClr val="00B050"/>
                </a:solidFill>
                <a:latin typeface="Arial Narrow" panose="020B0606020202030204" pitchFamily="34" charset="0"/>
              </a:rPr>
              <a:t>Логопедическая </a:t>
            </a:r>
            <a:r>
              <a:rPr lang="ru-RU" sz="3600" b="1" dirty="0">
                <a:solidFill>
                  <a:srgbClr val="00B050"/>
                </a:solidFill>
                <a:latin typeface="Arial Narrow" panose="020B0606020202030204" pitchFamily="34" charset="0"/>
              </a:rPr>
              <a:t>ритмика привлекала внимание исследователей и в последующие, 70—80-е годы, но по-прежнему лишь в отношении заикающихся. Н.А. </a:t>
            </a:r>
            <a:r>
              <a:rPr lang="ru-RU" sz="3600" b="1" dirty="0">
                <a:solidFill>
                  <a:srgbClr val="00B050"/>
                </a:solidFill>
                <a:latin typeface="Arial Narrow" panose="020B0606020202030204" pitchFamily="34" charset="0"/>
              </a:rPr>
              <a:t>Тугова</a:t>
            </a:r>
            <a:r>
              <a:rPr lang="ru-RU" sz="3600" b="1" dirty="0">
                <a:solidFill>
                  <a:srgbClr val="00B050"/>
                </a:solidFill>
                <a:latin typeface="Arial Narrow" panose="020B0606020202030204" pitchFamily="34" charset="0"/>
              </a:rPr>
              <a:t> разработала систему коррекционно-воспитательных упражнений, музыкально- ритмических занятий с заикающимися, с целью воспитания у них произвольного внимания и, в конечном итоге, произвольного поведения. В.И. </a:t>
            </a:r>
            <a:r>
              <a:rPr lang="ru-RU" sz="3600" b="1" dirty="0">
                <a:solidFill>
                  <a:srgbClr val="00B050"/>
                </a:solidFill>
                <a:latin typeface="Arial Narrow" panose="020B0606020202030204" pitchFamily="34" charset="0"/>
              </a:rPr>
              <a:t>Дресвянников</a:t>
            </a:r>
            <a:r>
              <a:rPr lang="ru-RU" sz="3600" b="1" dirty="0">
                <a:solidFill>
                  <a:srgbClr val="00B050"/>
                </a:solidFill>
                <a:latin typeface="Arial Narrow" panose="020B0606020202030204" pitchFamily="34" charset="0"/>
              </a:rPr>
              <a:t>, исследуя особенности моторики заикающихся школьников.</a:t>
            </a:r>
            <a:br>
              <a:rPr lang="ru-RU" sz="3600" b="1" dirty="0">
                <a:solidFill>
                  <a:srgbClr val="00B050"/>
                </a:solidFill>
                <a:latin typeface="Arial Narrow" panose="020B0606020202030204" pitchFamily="34" charset="0"/>
              </a:rPr>
            </a:br>
            <a:endParaRPr lang="ru-RU" sz="3600" b="1" dirty="0">
              <a:solidFill>
                <a:srgbClr val="00B050"/>
              </a:solidFill>
              <a:latin typeface="Arial Narrow" panose="020B0606020202030204" pitchFamily="34"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5516562"/>
            <a:ext cx="8064896" cy="122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705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738538"/>
          </a:xfrm>
        </p:spPr>
        <p:txBody>
          <a:bodyPr>
            <a:normAutofit fontScale="90000"/>
          </a:bodyPr>
          <a:lstStyle/>
          <a:p>
            <a:pPr algn="just"/>
            <a:r>
              <a:rPr lang="ru-RU" sz="3600" dirty="0" smtClean="0">
                <a:latin typeface="Arial Narrow" panose="020B0606020202030204" pitchFamily="34" charset="0"/>
              </a:rPr>
              <a:t/>
            </a:r>
            <a:br>
              <a:rPr lang="ru-RU" sz="3600" dirty="0" smtClean="0">
                <a:latin typeface="Arial Narrow" panose="020B0606020202030204" pitchFamily="34" charset="0"/>
              </a:rPr>
            </a:br>
            <a:r>
              <a:rPr lang="ru-RU" sz="3600" dirty="0" smtClean="0">
                <a:latin typeface="Arial Narrow" panose="020B0606020202030204" pitchFamily="34" charset="0"/>
              </a:rPr>
              <a:t/>
            </a:r>
            <a:br>
              <a:rPr lang="ru-RU" sz="3600" dirty="0" smtClean="0">
                <a:latin typeface="Arial Narrow" panose="020B0606020202030204" pitchFamily="34" charset="0"/>
              </a:rPr>
            </a:br>
            <a:r>
              <a:rPr lang="ru-RU" sz="3600" b="1" dirty="0" smtClean="0">
                <a:solidFill>
                  <a:srgbClr val="00B050"/>
                </a:solidFill>
                <a:latin typeface="Arial Narrow" panose="020B0606020202030204" pitchFamily="34" charset="0"/>
              </a:rPr>
              <a:t>Благодаря </a:t>
            </a:r>
            <a:r>
              <a:rPr lang="ru-RU" sz="3600" b="1" dirty="0">
                <a:solidFill>
                  <a:srgbClr val="00B050"/>
                </a:solidFill>
                <a:latin typeface="Arial Narrow" panose="020B0606020202030204" pitchFamily="34" charset="0"/>
              </a:rPr>
              <a:t>существенному вкладу Г. А. Волковой, в 80-х годах 20 века логопедическая ритмика выделилась как наука. Галина Анатольевна расширила область применения логопедической ритмики, предложив конкретные методические рекомендации для комплексной коррекции других речевых нарушений, таких как: дислалия, алалия, ринолалия, дизартрия, афазия, нарушение голоса, заикание.</a:t>
            </a:r>
            <a:br>
              <a:rPr lang="ru-RU" sz="3600" b="1" dirty="0">
                <a:solidFill>
                  <a:srgbClr val="00B050"/>
                </a:solidFill>
                <a:latin typeface="Arial Narrow" panose="020B0606020202030204" pitchFamily="34" charset="0"/>
              </a:rPr>
            </a:br>
            <a:r>
              <a:rPr lang="ru-RU" sz="3600" dirty="0">
                <a:latin typeface="Arial Narrow" panose="020B0606020202030204" pitchFamily="34" charset="0"/>
              </a:rPr>
              <a:t> </a:t>
            </a:r>
            <a:br>
              <a:rPr lang="ru-RU" sz="3600" dirty="0">
                <a:latin typeface="Arial Narrow" panose="020B0606020202030204" pitchFamily="34" charset="0"/>
              </a:rPr>
            </a:br>
            <a:endParaRPr lang="ru-RU" sz="3600" dirty="0">
              <a:latin typeface="Arial Narrow" panose="020B0606020202030204" pitchFamily="34"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5157192"/>
            <a:ext cx="7128791" cy="151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643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738538"/>
          </a:xfrm>
        </p:spPr>
        <p:txBody>
          <a:bodyPr>
            <a:noAutofit/>
          </a:bodyPr>
          <a:lstStyle/>
          <a:p>
            <a:pPr algn="just"/>
            <a:r>
              <a:rPr lang="ru-RU" sz="2400" b="1" dirty="0">
                <a:solidFill>
                  <a:srgbClr val="00B050"/>
                </a:solidFill>
                <a:latin typeface="Arial Narrow" panose="020B0606020202030204" pitchFamily="34" charset="0"/>
              </a:rPr>
              <a:t>Использование в процессе логоритмических занятий пения, речевых упражнений, подвижных и сюжетно-ролевых игр способствует развитию речевого дыхания, подвижности и активности речевой моторики, координации деятельности всех отделов периферического речевого аппарата, а все вместе способствует плавности речевого высказывания</a:t>
            </a:r>
            <a:r>
              <a:rPr lang="ru-RU" sz="2400" b="1" dirty="0" smtClean="0">
                <a:solidFill>
                  <a:srgbClr val="00B050"/>
                </a:solidFill>
                <a:latin typeface="Arial Narrow" panose="020B0606020202030204" pitchFamily="34" charset="0"/>
              </a:rPr>
              <a:t>.</a:t>
            </a:r>
            <a:r>
              <a:rPr lang="ru-RU" sz="2400" b="1" dirty="0">
                <a:solidFill>
                  <a:srgbClr val="00B050"/>
                </a:solidFill>
                <a:latin typeface="Arial Narrow" panose="020B0606020202030204" pitchFamily="34" charset="0"/>
              </a:rPr>
              <a:t/>
            </a:r>
            <a:br>
              <a:rPr lang="ru-RU" sz="2400" b="1" dirty="0">
                <a:solidFill>
                  <a:srgbClr val="00B050"/>
                </a:solidFill>
                <a:latin typeface="Arial Narrow" panose="020B0606020202030204" pitchFamily="34" charset="0"/>
              </a:rPr>
            </a:br>
            <a:r>
              <a:rPr lang="ru-RU" sz="2400" b="1" dirty="0">
                <a:solidFill>
                  <a:srgbClr val="00B050"/>
                </a:solidFill>
                <a:latin typeface="Arial Narrow" panose="020B0606020202030204" pitchFamily="34" charset="0"/>
              </a:rPr>
              <a:t>Сочетание музыки, ритма, движений и речевых упражнений в процессе логопедической ритмики активно воздействует на центральную нервную систему, положительно влияя на состояние высших психических функций, регулируя эмоциональное состояние.</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4941168"/>
            <a:ext cx="5832647"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860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2179</Words>
  <Application>Microsoft Office PowerPoint</Application>
  <PresentationFormat>Экран (4:3)</PresentationFormat>
  <Paragraphs>183</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Презентация PowerPoint</vt:lpstr>
      <vt:lpstr>Логопедическая ритмика – одно из средств оздоровления речи. Прежде всего, это комплексная методика, включающая в себя средства логопедического, музыкально-ритмического и физического воспитания. Основой логоритмики являются речь, музыка и движения.  </vt:lpstr>
      <vt:lpstr>                В начале XX в. во многих странах Европы получила распространение система ритмического воспитания. Она стала известна под названием «метод ритмической гимнастики». Ее создателем был швейцарский педагоги музыкант Эмиль Жак- Далькроз (1865—1950).          При помощи сочетания ритма, музыки и движения Э. Жак-Далькроз решал задачу «воспитания ритма при помощи ритма» (сначала у музыкантов), а затем, используя специально подобранные упражнения, развивал у детей, начиная с дошкольного возраста, музыкальный слух, память, внимание, ритмичность, пластическую выразительность движений. В комплексе упражнений руководящим и формообразующим началом Э. Жак-Далькроз считал музыку.   </vt:lpstr>
      <vt:lpstr>Из большого раздела ритмической гимнастики и музыкально- ритмического воздействия выделилась лечебная ритмика. Пионером введения ее в систему лечения нервнобольных был проф. В.А. Гиляровский. Под его руководством с 1929 г. в нервно-психиатрической лечебнице им. Соловьева (бывшей Донской лечебнице) была создана особая система лечебной ритмики для детей и взрослых.</vt:lpstr>
      <vt:lpstr>Лечебная ритмика в 30-е годы применялась и в логопедических учреждениях, но не в полном объеме и в несколько специфическом виде. В системе ритмического воздействия на человека с речевой патологией ведущее место занимает слово. В связи с этим формируется особое направление — логопедическая ритмика. Первоначально логопедическая ритмика использовалась в работе только с заикающимися дошкольниками по инициативе В.А. Гиляровского и Н.А. Власовой. </vt:lpstr>
      <vt:lpstr>В своей статье «Логопедическая ритмика» {1936) В.А. Гринер и Ю.А. Флоренская впервые поставили вопрос о разработке специальной логопедической ритмики для занятий со взрослыми заикающимися с целью улучшения их речи. Эта новая ветвь лечебной ритмики рассматривалась ими как подсобный метод при лечении логоневротиков. Наряду с коррекцией моторики и речи, авторы предлагали ритмику как один из видов исследования в области логоневрозов</vt:lpstr>
      <vt:lpstr>    Логопедическая ритмика привлекала внимание исследователей и в последующие, 70—80-е годы, но по-прежнему лишь в отношении заикающихся. Н.А. Тугова разработала систему коррекционно-воспитательных упражнений, музыкально- ритмических занятий с заикающимися, с целью воспитания у них произвольного внимания и, в конечном итоге, произвольного поведения. В.И. Дресвянников, исследуя особенности моторики заикающихся школьников. </vt:lpstr>
      <vt:lpstr>  Благодаря существенному вкладу Г. А. Волковой, в 80-х годах 20 века логопедическая ритмика выделилась как наука. Галина Анатольевна расширила область применения логопедической ритмики, предложив конкретные методические рекомендации для комплексной коррекции других речевых нарушений, таких как: дислалия, алалия, ринолалия, дизартрия, афазия, нарушение голоса, заикание.   </vt:lpstr>
      <vt:lpstr>Использование в процессе логоритмических занятий пения, речевых упражнений, подвижных и сюжетно-ролевых игр способствует развитию речевого дыхания, подвижности и активности речевой моторики, координации деятельности всех отделов периферического речевого аппарата, а все вместе способствует плавности речевого высказывания. Сочетание музыки, ритма, движений и речевых упражнений в процессе логопедической ритмики активно воздействует на центральную нервную систему, положительно влияя на состояние высших психических функций, регулируя эмоциональное состояние.</vt:lpstr>
      <vt:lpstr> В логоритмическом воспитании можно выделить два основных звена: </vt:lpstr>
      <vt:lpstr>Задачи:</vt:lpstr>
      <vt:lpstr>Презентация PowerPoint</vt:lpstr>
      <vt:lpstr>Презентация PowerPoint</vt:lpstr>
      <vt:lpstr>  Содержание логопедической ритмики зависит от этапа логопедической работы. На каждом этапе существуют свои задачи и логопедические технологии формирования плавной речи, дифференцированными являются и средства логопедической ритмики.  </vt:lpstr>
      <vt:lpstr>   II. Этап сопряжённой и отражённой речи. На логоритмических занятиях кроме неречевых средств постепенно вводятся речевые с малой нагрузкой, такие как упражнения и игры с пением, упражнения для развития дыхания с речевым сопровождением, для развития дикции и артикуляции, мелкой моторики с речевым сопровождением.  III. Этап диалогической речи. На логоритмических занятиях продолжается формироваться развитие просодической стороны речи и предлагаются упражнения для развития голоса, упражнения на координацию движений и речи, игры с речевым сопровождением, счётные упражнения, песни, диалоги с музыкальным сопровождением.   </vt:lpstr>
      <vt:lpstr>Презентация PowerPoint</vt:lpstr>
      <vt:lpstr> Основной принцип построения логоритмических занятий – тесная связь движения с музыкой и включение речевого материала. Слово вводится в самых разнообразных формах: это тексты песен, хороводов, драматизации с пением, инсценировок на заданную тему, команды водящего в подвижных играх. Введение слова дает возможность создавать целый ряд упражнений, руководимых не   музыкальным ритмом, а ритмом в стихотворной форме, позволяющим сохранять при этом принцип ритмичности в движениях. </vt:lpstr>
      <vt:lpstr> Содержание логопедической технологии развития моторного и речевого ритмов у детей с речевыми расстройствами </vt:lpstr>
      <vt:lpstr>Презентация PowerPoint</vt:lpstr>
      <vt:lpstr>Презентация PowerPoint</vt:lpstr>
      <vt:lpstr>Презентация PowerPoint</vt:lpstr>
      <vt:lpstr>Презентация PowerPoint</vt:lpstr>
      <vt:lpstr>Структура логоритмического занятия включает в себя три части:</vt:lpstr>
      <vt:lpstr>На занятиях активно используются следующие формы и методы обучения</vt:lpstr>
      <vt:lpstr>методики и элементы логоритмики</vt:lpstr>
      <vt:lpstr>   Ходьба включается в каждое занятие. Она является естественным видом движения и вместе с тем достаточно сложным по координации. У детей с нарушениями речи, особенно в младшем возрасте (до 4—5 лет), отмечается иногда отставание в координации движений во время ходьбы. Они широко расставляют ноги, шаркают ими, наблюдается неустойчивость в ходьбе, замедленность движений. Педагоге первых же занятий начинает формировать у детей устойчивость, умение ставить ноги ближе к средней линии, уменьшая тем самым боковые раскачивания, приподнимать ноги при ходьбе.  </vt:lpstr>
      <vt:lpstr>На занятиях можно использовать следующие виды ходьбы:</vt:lpstr>
      <vt:lpstr>Логоритмика и танцевальная терапия  взаимосвязаны. Они объединяют в себе музыку и движения.  Преследуют общую цель –  формирование гармонично развитой  личности. Танцевальная терапия - это вид психотерапии, который использует движение для развития социальной, когнитивной, эмоциональной и физической жизни человека. Танцевальные упражнения развивают координацию движений и чувство ритма, снимают мышечную закрепощенность и способствуют улучшению мышечного тонуса, избавляют от нервных перегрузок, улучшает эмоциональный фон, способствуют развитию коммуникативных способностей ребенка.  </vt:lpstr>
      <vt:lpstr>Презентация PowerPoint</vt:lpstr>
      <vt:lpstr>План-конспект логоритмического занятия для детей с ОНР I уровня</vt:lpstr>
      <vt:lpstr>Презентация PowerPoint</vt:lpstr>
      <vt:lpstr>        ЗАКЛЮЧИТЕЛЬНАЯ ЧАСТЬ 1. Упражнение на воображение. Рисование в воздухе кистью руки туловища, головы, клюва, крыльев, хвоста птицы. 2. Спокойная ходьба (музыка Е. Тиличеевой «Марш»). </vt:lpstr>
      <vt:lpstr>Примерная схема логоритмического занятия для детей с ОНР II уровня</vt:lpstr>
      <vt:lpstr>Примерная схема логоритмического занятия для детей с ОНР III уровня</vt:lpstr>
      <vt:lpstr>Презентация PowerPoint</vt:lpstr>
      <vt:lpstr>Развитие ориентации в пространстве и собственном теле в логоритмике включает в себя следующие упражнения:</vt:lpstr>
      <vt:lpstr>Игры по лексическим темам</vt:lpstr>
      <vt:lpstr> Музыкальные разминки: </vt:lpstr>
      <vt:lpstr>Презентация PowerPoint</vt:lpstr>
      <vt:lpstr>Задания на ритмы </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Админ</cp:lastModifiedBy>
  <cp:revision>30</cp:revision>
  <dcterms:created xsi:type="dcterms:W3CDTF">2024-12-12T15:04:54Z</dcterms:created>
  <dcterms:modified xsi:type="dcterms:W3CDTF">2024-12-12T21:14:20Z</dcterms:modified>
</cp:coreProperties>
</file>