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0" r:id="rId3"/>
    <p:sldId id="259" r:id="rId4"/>
    <p:sldId id="261" r:id="rId5"/>
    <p:sldId id="263"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95D1FE4-76AA-4834-BD17-9A836AAEB022}" type="datetimeFigureOut">
              <a:rPr lang="ru-RU" smtClean="0"/>
              <a:t>25.11.2024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3531A2-9187-443E-B1A7-85C9943806FA}"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95D1FE4-76AA-4834-BD17-9A836AAEB022}" type="datetimeFigureOut">
              <a:rPr lang="ru-RU" smtClean="0"/>
              <a:t>25.11.2024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95D1FE4-76AA-4834-BD17-9A836AAEB022}" type="datetimeFigureOut">
              <a:rPr lang="ru-RU" smtClean="0"/>
              <a:t>25.11.2024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95D1FE4-76AA-4834-BD17-9A836AAEB022}" type="datetimeFigureOut">
              <a:rPr lang="ru-RU" smtClean="0"/>
              <a:t>25.11.2024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3531A2-9187-443E-B1A7-85C9943806F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95D1FE4-76AA-4834-BD17-9A836AAEB022}" type="datetimeFigureOut">
              <a:rPr lang="ru-RU" smtClean="0"/>
              <a:t>25.11.2024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5D1FE4-76AA-4834-BD17-9A836AAEB022}" type="datetimeFigureOut">
              <a:rPr lang="ru-RU" smtClean="0"/>
              <a:t>25.11.2024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3531A2-9187-443E-B1A7-85C9943806F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95D1FE4-76AA-4834-BD17-9A836AAEB022}" type="datetimeFigureOut">
              <a:rPr lang="ru-RU" smtClean="0"/>
              <a:t>25.11.2024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A3531A2-9187-443E-B1A7-85C9943806FA}"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95D1FE4-76AA-4834-BD17-9A836AAEB022}" type="datetimeFigureOut">
              <a:rPr lang="ru-RU" smtClean="0"/>
              <a:t>25.11.2024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D1FE4-76AA-4834-BD17-9A836AAEB022}" type="datetimeFigureOut">
              <a:rPr lang="ru-RU" smtClean="0"/>
              <a:t>25.11.2024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95D1FE4-76AA-4834-BD17-9A836AAEB022}" type="datetimeFigureOut">
              <a:rPr lang="ru-RU" smtClean="0"/>
              <a:t>25.11.2024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3531A2-9187-443E-B1A7-85C9943806F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95D1FE4-76AA-4834-BD17-9A836AAEB022}" type="datetimeFigureOut">
              <a:rPr lang="ru-RU" smtClean="0"/>
              <a:t>25.11.2024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3531A2-9187-443E-B1A7-85C9943806FA}"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95D1FE4-76AA-4834-BD17-9A836AAEB022}" type="datetimeFigureOut">
              <a:rPr lang="ru-RU" smtClean="0"/>
              <a:t>25.11.2024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A3531A2-9187-443E-B1A7-85C9943806F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4248472"/>
          </a:xfrm>
        </p:spPr>
        <p:txBody>
          <a:bodyPr>
            <a:normAutofit fontScale="90000"/>
          </a:bodyPr>
          <a:lstStyle/>
          <a:p>
            <a:pPr marL="0" indent="0" algn="ctr">
              <a:buNone/>
            </a:pPr>
            <a:r>
              <a:rPr lang="ru-RU" sz="8800" dirty="0" smtClean="0">
                <a:solidFill>
                  <a:srgbClr val="0070C0"/>
                </a:solidFill>
                <a:latin typeface="Monotype Corsiva" panose="03010101010201010101" pitchFamily="66" charset="0"/>
              </a:rPr>
              <a:t>НЕЙРОРАЗВИВАЮЩАЯ ТЕРАПИЯ В РАННЕЙ ПОМОЩИ ДЕТЯМ</a:t>
            </a:r>
            <a:endParaRPr lang="ru-RU" sz="8800"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717142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620688"/>
            <a:ext cx="8352928" cy="6120680"/>
          </a:xfrm>
        </p:spPr>
        <p:txBody>
          <a:bodyPr>
            <a:normAutofit/>
          </a:bodyPr>
          <a:lstStyle/>
          <a:p>
            <a:pPr marL="45720" indent="0" algn="just">
              <a:buNone/>
            </a:pPr>
            <a:r>
              <a:rPr lang="ru-RU" sz="3600" b="1" dirty="0" smtClean="0">
                <a:solidFill>
                  <a:srgbClr val="0070C0"/>
                </a:solidFill>
                <a:latin typeface="Monotype Corsiva" panose="03010101010201010101" pitchFamily="66" charset="0"/>
              </a:rPr>
              <a:t>Концепция </a:t>
            </a:r>
            <a:r>
              <a:rPr lang="ru-RU" sz="3600" b="1" dirty="0" err="1" smtClean="0">
                <a:solidFill>
                  <a:srgbClr val="0070C0"/>
                </a:solidFill>
                <a:latin typeface="Monotype Corsiva" panose="03010101010201010101" pitchFamily="66" charset="0"/>
              </a:rPr>
              <a:t>Нейроразвивающей</a:t>
            </a:r>
            <a:r>
              <a:rPr lang="ru-RU" sz="3600" b="1" dirty="0" smtClean="0">
                <a:solidFill>
                  <a:srgbClr val="0070C0"/>
                </a:solidFill>
                <a:latin typeface="Monotype Corsiva" panose="03010101010201010101" pitchFamily="66" charset="0"/>
              </a:rPr>
              <a:t> терапии включает </a:t>
            </a:r>
            <a:r>
              <a:rPr lang="ru-RU" sz="3600" b="1" dirty="0">
                <a:solidFill>
                  <a:srgbClr val="0070C0"/>
                </a:solidFill>
                <a:latin typeface="Monotype Corsiva" panose="03010101010201010101" pitchFamily="66" charset="0"/>
              </a:rPr>
              <a:t>в себя индивидуальный, субъектный, </a:t>
            </a:r>
            <a:r>
              <a:rPr lang="ru-RU" sz="3600" b="1" dirty="0" err="1">
                <a:solidFill>
                  <a:srgbClr val="0070C0"/>
                </a:solidFill>
                <a:latin typeface="Monotype Corsiva" panose="03010101010201010101" pitchFamily="66" charset="0"/>
              </a:rPr>
              <a:t>компетентностный</a:t>
            </a:r>
            <a:r>
              <a:rPr lang="ru-RU" sz="3600" b="1" dirty="0">
                <a:solidFill>
                  <a:srgbClr val="0070C0"/>
                </a:solidFill>
                <a:latin typeface="Monotype Corsiva" panose="03010101010201010101" pitchFamily="66" charset="0"/>
              </a:rPr>
              <a:t> и экологический подходы одновременно. Другими словами, учитываются индивидуальные двигательные возможности и ограничения ребенка, его интересы, поддержка его стремления к </a:t>
            </a:r>
            <a:r>
              <a:rPr lang="ru-RU" sz="3600" b="1" dirty="0" smtClean="0">
                <a:solidFill>
                  <a:srgbClr val="0070C0"/>
                </a:solidFill>
                <a:latin typeface="Monotype Corsiva" panose="03010101010201010101" pitchFamily="66" charset="0"/>
              </a:rPr>
              <a:t>самостоятельности</a:t>
            </a:r>
            <a:r>
              <a:rPr lang="ru-RU" sz="3600" b="1" dirty="0">
                <a:solidFill>
                  <a:srgbClr val="0070C0"/>
                </a:solidFill>
                <a:latin typeface="Monotype Corsiva" panose="03010101010201010101" pitchFamily="66" charset="0"/>
              </a:rPr>
              <a:t>; программа реализуется в натуральной среде, при вовлечении родителей. </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958894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620688"/>
            <a:ext cx="8208912" cy="6048672"/>
          </a:xfrm>
        </p:spPr>
        <p:txBody>
          <a:bodyPr>
            <a:normAutofit/>
          </a:bodyPr>
          <a:lstStyle/>
          <a:p>
            <a:pPr marL="45720" indent="0" algn="just">
              <a:buNone/>
            </a:pPr>
            <a:r>
              <a:rPr lang="ru-RU" sz="3200" b="1" dirty="0">
                <a:solidFill>
                  <a:srgbClr val="0070C0"/>
                </a:solidFill>
                <a:latin typeface="Monotype Corsiva" panose="03010101010201010101" pitchFamily="66" charset="0"/>
              </a:rPr>
              <a:t>В НРТ ключевыми звеньями являются наиболее важные для ребенка виды деятельности, ситуации повседневной жизни, в которых он стремится быть наиболее активным. Роль взрослого заключается в создании соответствующей стимулирующей среды, содействии принятию исходной комфортной и доступной для ребенка позы, оказании необходимой и достаточной ориентирующей, эмоциональной и физической поддержки, для достижения ребенком своих целей.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95797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052736"/>
            <a:ext cx="8712968" cy="4104456"/>
          </a:xfrm>
        </p:spPr>
        <p:txBody>
          <a:bodyPr>
            <a:normAutofit/>
          </a:bodyPr>
          <a:lstStyle/>
          <a:p>
            <a:pPr marL="45720" indent="0" algn="just">
              <a:buNone/>
            </a:pPr>
            <a:r>
              <a:rPr lang="ru-RU" sz="4800" b="1" dirty="0">
                <a:solidFill>
                  <a:srgbClr val="0070C0"/>
                </a:solidFill>
                <a:latin typeface="Monotype Corsiva" panose="03010101010201010101" pitchFamily="66" charset="0"/>
              </a:rPr>
              <a:t>В процессе реализации НРТ используются техники </a:t>
            </a:r>
            <a:r>
              <a:rPr lang="ru-RU" sz="4800" b="1" dirty="0" smtClean="0">
                <a:solidFill>
                  <a:srgbClr val="0070C0"/>
                </a:solidFill>
                <a:latin typeface="Monotype Corsiva" panose="03010101010201010101" pitchFamily="66" charset="0"/>
              </a:rPr>
              <a:t>позиционирования, формирования </a:t>
            </a:r>
            <a:r>
              <a:rPr lang="ru-RU" sz="4800" b="1" dirty="0">
                <a:solidFill>
                  <a:srgbClr val="0070C0"/>
                </a:solidFill>
                <a:latin typeface="Monotype Corsiva" panose="03010101010201010101" pitchFamily="66" charset="0"/>
              </a:rPr>
              <a:t>подвижности, усиления контакта с поверхностью, противодействия. </a:t>
            </a:r>
            <a:endParaRPr lang="ru-RU" sz="4800" b="1" dirty="0" smtClean="0">
              <a:solidFill>
                <a:srgbClr val="0070C0"/>
              </a:solidFill>
              <a:latin typeface="Monotype Corsiva" panose="03010101010201010101" pitchFamily="66" charset="0"/>
            </a:endParaRPr>
          </a:p>
          <a:p>
            <a:pPr marL="45720" indent="0">
              <a:buNone/>
            </a:pPr>
            <a:endParaRPr lang="ru-RU" dirty="0"/>
          </a:p>
        </p:txBody>
      </p:sp>
    </p:spTree>
    <p:extLst>
      <p:ext uri="{BB962C8B-B14F-4D97-AF65-F5344CB8AC3E}">
        <p14:creationId xmlns:p14="http://schemas.microsoft.com/office/powerpoint/2010/main" val="208832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6"/>
            <a:ext cx="6512511" cy="1143000"/>
          </a:xfrm>
        </p:spPr>
        <p:txBody>
          <a:bodyPr/>
          <a:lstStyle/>
          <a:p>
            <a:pPr marL="0" indent="0">
              <a:buNone/>
            </a:pPr>
            <a:r>
              <a:rPr lang="ru-RU" sz="5400" i="1" dirty="0">
                <a:solidFill>
                  <a:srgbClr val="0070C0"/>
                </a:solidFill>
                <a:latin typeface="Monotype Corsiva" panose="03010101010201010101" pitchFamily="66" charset="0"/>
              </a:rPr>
              <a:t>Позиционирование </a:t>
            </a:r>
            <a:endParaRPr lang="ru-RU" sz="54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340768"/>
            <a:ext cx="8280920" cy="3474720"/>
          </a:xfrm>
        </p:spPr>
        <p:txBody>
          <a:bodyPr>
            <a:noAutofit/>
          </a:bodyPr>
          <a:lstStyle/>
          <a:p>
            <a:pPr marL="45720" indent="457200" algn="just">
              <a:buNone/>
            </a:pPr>
            <a:r>
              <a:rPr lang="ru-RU" sz="2400" b="1" dirty="0">
                <a:solidFill>
                  <a:srgbClr val="0070C0"/>
                </a:solidFill>
                <a:latin typeface="Monotype Corsiva" panose="03010101010201010101" pitchFamily="66" charset="0"/>
              </a:rPr>
              <a:t>Позиционирование – один </a:t>
            </a:r>
            <a:r>
              <a:rPr lang="ru-RU" sz="2400" b="1" dirty="0" smtClean="0">
                <a:solidFill>
                  <a:srgbClr val="0070C0"/>
                </a:solidFill>
                <a:latin typeface="Monotype Corsiva" panose="03010101010201010101" pitchFamily="66" charset="0"/>
              </a:rPr>
              <a:t>из </a:t>
            </a:r>
            <a:r>
              <a:rPr lang="ru-RU" sz="2400" b="1" dirty="0">
                <a:solidFill>
                  <a:srgbClr val="0070C0"/>
                </a:solidFill>
                <a:latin typeface="Monotype Corsiva" panose="03010101010201010101" pitchFamily="66" charset="0"/>
              </a:rPr>
              <a:t>основных методов в поддержке совершенствования удержания равновесия и подвижности у детей с атипичным двигательным развитием. Сущность метода заключается </a:t>
            </a:r>
            <a:r>
              <a:rPr lang="ru-RU" sz="2400" b="1" dirty="0" smtClean="0">
                <a:solidFill>
                  <a:srgbClr val="0070C0"/>
                </a:solidFill>
                <a:latin typeface="Monotype Corsiva" panose="03010101010201010101" pitchFamily="66" charset="0"/>
              </a:rPr>
              <a:t>в помощи </a:t>
            </a:r>
            <a:r>
              <a:rPr lang="ru-RU" sz="2400" b="1" dirty="0">
                <a:solidFill>
                  <a:srgbClr val="0070C0"/>
                </a:solidFill>
                <a:latin typeface="Monotype Corsiva" panose="03010101010201010101" pitchFamily="66" charset="0"/>
              </a:rPr>
              <a:t>ребенку в принятии оптимальной исходной позы для какой-либо мотивированной активности</a:t>
            </a:r>
            <a:r>
              <a:rPr lang="ru-RU" sz="2400" b="1" dirty="0" smtClean="0">
                <a:solidFill>
                  <a:srgbClr val="0070C0"/>
                </a:solidFill>
                <a:latin typeface="Monotype Corsiva" panose="03010101010201010101" pitchFamily="66" charset="0"/>
              </a:rPr>
              <a:t>.</a:t>
            </a:r>
          </a:p>
          <a:p>
            <a:pPr marL="45720" indent="457200" algn="just">
              <a:buNone/>
            </a:pPr>
            <a:r>
              <a:rPr lang="ru-RU" sz="2400" b="1" dirty="0">
                <a:solidFill>
                  <a:srgbClr val="0070C0"/>
                </a:solidFill>
                <a:latin typeface="Monotype Corsiva" panose="03010101010201010101" pitchFamily="66" charset="0"/>
              </a:rPr>
              <a:t>Исходная поза должна обеспечивать ребенку достаточные возможности, как для удержания равновесия, так и для совершения целенаправленных действий. Основная задача специалиста и родителей заключается в совместном поиске и испытании максимального количества различных исходных поз ребенка. При этом по необходимости, применяется различное оборудование для позиционирования, промышленного или самостоятельного изготовления.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344125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8064896" cy="5976664"/>
          </a:xfrm>
        </p:spPr>
        <p:txBody>
          <a:bodyPr>
            <a:noAutofit/>
          </a:bodyPr>
          <a:lstStyle/>
          <a:p>
            <a:pPr marL="45720" indent="0" algn="just">
              <a:buNone/>
            </a:pPr>
            <a:r>
              <a:rPr lang="ru-RU" sz="4000" b="1" dirty="0">
                <a:solidFill>
                  <a:srgbClr val="0070C0"/>
                </a:solidFill>
                <a:latin typeface="Monotype Corsiva" panose="03010101010201010101" pitchFamily="66" charset="0"/>
              </a:rPr>
              <a:t>В ряде случаев, вместо такого оборудования, необходимую физическую поддержку осуществляет родитель. Выполнение действий за ребенка исключается </a:t>
            </a:r>
            <a:r>
              <a:rPr lang="ru-RU" sz="4000" b="1" dirty="0" smtClean="0">
                <a:solidFill>
                  <a:srgbClr val="0070C0"/>
                </a:solidFill>
                <a:latin typeface="Monotype Corsiva" panose="03010101010201010101" pitchFamily="66" charset="0"/>
              </a:rPr>
              <a:t>. </a:t>
            </a:r>
            <a:r>
              <a:rPr lang="ru-RU" sz="4000" b="1" dirty="0">
                <a:solidFill>
                  <a:srgbClr val="0070C0"/>
                </a:solidFill>
                <a:latin typeface="Monotype Corsiva" panose="03010101010201010101" pitchFamily="66" charset="0"/>
              </a:rPr>
              <a:t>Для детей с параличами рекомендуется составление расписания пребывания ребенка в различных, доступных для него, исходных позах в течение всего дня. </a:t>
            </a:r>
            <a:endParaRPr lang="ru-RU" sz="40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689259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8280919" cy="1143000"/>
          </a:xfrm>
        </p:spPr>
        <p:txBody>
          <a:bodyPr/>
          <a:lstStyle/>
          <a:p>
            <a:pPr marL="0" indent="0">
              <a:buNone/>
            </a:pPr>
            <a:r>
              <a:rPr lang="ru-RU" sz="5400" dirty="0" smtClean="0">
                <a:solidFill>
                  <a:srgbClr val="0070C0"/>
                </a:solidFill>
                <a:latin typeface="Monotype Corsiva" panose="03010101010201010101" pitchFamily="66" charset="0"/>
              </a:rPr>
              <a:t>Варианты позиционирования </a:t>
            </a:r>
            <a:endParaRPr lang="ru-RU" sz="54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23528" y="1556792"/>
            <a:ext cx="8424936" cy="4968552"/>
          </a:xfrm>
        </p:spPr>
        <p:txBody>
          <a:bodyPr/>
          <a:lstStyle/>
          <a:p>
            <a:pPr marL="45720" indent="0" algn="just">
              <a:buNone/>
            </a:pPr>
            <a:r>
              <a:rPr lang="ru-RU" sz="2800" b="1" dirty="0">
                <a:solidFill>
                  <a:srgbClr val="0070C0"/>
                </a:solidFill>
                <a:latin typeface="Monotype Corsiva" panose="03010101010201010101" pitchFamily="66" charset="0"/>
              </a:rPr>
              <a:t>а) Ребенок лежит на спине на бедрах у родителя</a:t>
            </a:r>
            <a:r>
              <a:rPr lang="ru-RU" sz="2800" b="1" i="1" dirty="0">
                <a:solidFill>
                  <a:srgbClr val="0070C0"/>
                </a:solidFill>
                <a:latin typeface="Monotype Corsiva" panose="03010101010201010101" pitchFamily="66" charset="0"/>
              </a:rPr>
              <a:t>. </a:t>
            </a:r>
            <a:r>
              <a:rPr lang="ru-RU" sz="2800" b="1" dirty="0">
                <a:solidFill>
                  <a:srgbClr val="0070C0"/>
                </a:solidFill>
                <a:latin typeface="Monotype Corsiva" panose="03010101010201010101" pitchFamily="66" charset="0"/>
              </a:rPr>
              <a:t>При этом родитель сидит на полу или другой поверхности, плотно опираясь спиной о стену, другую опору, бедра приподняты и сдвинуты вместе. Ребенок оказывается в небольшой ямке образуемой ногами родителя. При этом руки ребенка сводятся к центру, спина округляется, ноги согнуты и разведены. Такое положение способствует снятию мышечной напряженности у ребенка со спастическими формами паралича. Также оно благоприятно для общения лицом к лицу с родителем и манипулирования предметом двумя руками</a:t>
            </a:r>
            <a:r>
              <a:rPr lang="ru-RU" dirty="0"/>
              <a:t>. </a:t>
            </a:r>
            <a:endParaRPr lang="ru-RU" dirty="0"/>
          </a:p>
        </p:txBody>
      </p:sp>
    </p:spTree>
    <p:extLst>
      <p:ext uri="{BB962C8B-B14F-4D97-AF65-F5344CB8AC3E}">
        <p14:creationId xmlns:p14="http://schemas.microsoft.com/office/powerpoint/2010/main" val="194943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593304"/>
            <a:ext cx="8352928" cy="6264696"/>
          </a:xfrm>
        </p:spPr>
        <p:txBody>
          <a:bodyPr>
            <a:normAutofit/>
          </a:bodyPr>
          <a:lstStyle/>
          <a:p>
            <a:pPr marL="45720" indent="0" algn="just">
              <a:buNone/>
            </a:pPr>
            <a:r>
              <a:rPr lang="ru-RU" sz="2400" b="1" dirty="0">
                <a:solidFill>
                  <a:srgbClr val="0070C0"/>
                </a:solidFill>
                <a:latin typeface="Monotype Corsiva" panose="03010101010201010101" pitchFamily="66" charset="0"/>
              </a:rPr>
              <a:t>б) Ребенок лежит на животе</a:t>
            </a:r>
            <a:r>
              <a:rPr lang="ru-RU" sz="2400" b="1" i="1" dirty="0">
                <a:solidFill>
                  <a:srgbClr val="0070C0"/>
                </a:solidFill>
                <a:latin typeface="Monotype Corsiva" panose="03010101010201010101" pitchFamily="66" charset="0"/>
              </a:rPr>
              <a:t>: </a:t>
            </a:r>
            <a:r>
              <a:rPr lang="ru-RU" sz="2400" b="1" dirty="0">
                <a:solidFill>
                  <a:srgbClr val="0070C0"/>
                </a:solidFill>
                <a:latin typeface="Monotype Corsiva" panose="03010101010201010101" pitchFamily="66" charset="0"/>
              </a:rPr>
              <a:t>голова поднята, на одной линии с телом, подбородок слегка опущен, локти на уровне или слегка впереди плеч. В этом положении ребенок учится держать голову вертикально, укрепляются мышцы плечевого пояса и рук. Попытки дотянуться за игрушкой одной рукой способствуют развитию переноса веса на одну сторону и балансировки, а также контроля над изолированными движениями рук. Дополнительные точки фиксации – таз. Взрослый может слегка надавить на таз ребенка, создавая, таким образом, лучшее прилегание тела к поверхности. У некоторых детей со спастическими формами паралича есть трудности удержания головы в положении лежа на животе. Для облегчения нахождения в этом положении используют дополнительную опору в виде плотного валика, высотой не больше длины плеча ребенка, который подкладывается под его грудь.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43477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208912" cy="6120680"/>
          </a:xfrm>
        </p:spPr>
        <p:txBody>
          <a:bodyPr>
            <a:normAutofit/>
          </a:bodyPr>
          <a:lstStyle/>
          <a:p>
            <a:pPr marL="45720" indent="0" algn="just">
              <a:buNone/>
            </a:pPr>
            <a:r>
              <a:rPr lang="ru-RU" sz="3200" b="1" u="sng" dirty="0">
                <a:solidFill>
                  <a:srgbClr val="0070C0"/>
                </a:solidFill>
                <a:latin typeface="Monotype Corsiva" panose="03010101010201010101" pitchFamily="66" charset="0"/>
              </a:rPr>
              <a:t>Пример. </a:t>
            </a:r>
            <a:r>
              <a:rPr lang="ru-RU" sz="3200" b="1" dirty="0">
                <a:solidFill>
                  <a:srgbClr val="0070C0"/>
                </a:solidFill>
                <a:latin typeface="Monotype Corsiva" panose="03010101010201010101" pitchFamily="66" charset="0"/>
              </a:rPr>
              <a:t>Мальчик Д. 1 год, со спастической </a:t>
            </a:r>
            <a:r>
              <a:rPr lang="ru-RU" sz="3200" b="1" dirty="0" err="1">
                <a:solidFill>
                  <a:srgbClr val="0070C0"/>
                </a:solidFill>
                <a:latin typeface="Monotype Corsiva" panose="03010101010201010101" pitchFamily="66" charset="0"/>
              </a:rPr>
              <a:t>тетраплегией</a:t>
            </a:r>
            <a:r>
              <a:rPr lang="ru-RU" sz="3200" b="1" dirty="0">
                <a:solidFill>
                  <a:srgbClr val="0070C0"/>
                </a:solidFill>
                <a:latin typeface="Monotype Corsiva" panose="03010101010201010101" pitchFamily="66" charset="0"/>
              </a:rPr>
              <a:t> мог самостоятельно ползать на животе по-пластунски, не сидел самостоятельно, неуверенно держал голову. Ребенка подкладывали валик под грудь и предлагали игры по принципу действие - эффект: сбить рукой пирамиду из кубиков, построенную взрослым, игру с неваляшкой, в которой достигался значительный эффект от неточного движения руки ребенка. Ребенок очень радовался своим успехам, в тоже время он дольше удерживал голову в вертикальном положении.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881117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04664"/>
            <a:ext cx="8352928" cy="6120680"/>
          </a:xfrm>
        </p:spPr>
        <p:txBody>
          <a:bodyPr>
            <a:normAutofit/>
          </a:bodyPr>
          <a:lstStyle/>
          <a:p>
            <a:pPr marL="45720" indent="0">
              <a:buNone/>
            </a:pPr>
            <a:endParaRPr lang="ru-RU" sz="2400" b="1" dirty="0" smtClean="0">
              <a:solidFill>
                <a:srgbClr val="0070C0"/>
              </a:solidFill>
              <a:latin typeface="Monotype Corsiva" panose="03010101010201010101" pitchFamily="66" charset="0"/>
            </a:endParaRPr>
          </a:p>
          <a:p>
            <a:pPr marL="45720" indent="0">
              <a:buNone/>
            </a:pPr>
            <a:r>
              <a:rPr lang="ru-RU" sz="2400" b="1" dirty="0" smtClean="0">
                <a:solidFill>
                  <a:srgbClr val="0070C0"/>
                </a:solidFill>
                <a:latin typeface="Monotype Corsiva" panose="03010101010201010101" pitchFamily="66" charset="0"/>
              </a:rPr>
              <a:t>в</a:t>
            </a:r>
            <a:r>
              <a:rPr lang="ru-RU" sz="2400" b="1" dirty="0">
                <a:solidFill>
                  <a:srgbClr val="0070C0"/>
                </a:solidFill>
                <a:latin typeface="Monotype Corsiva" panose="03010101010201010101" pitchFamily="66" charset="0"/>
              </a:rPr>
              <a:t>) Ребенок сидит на специальном кресле со столиком. Задачей специалистов и родителей является создание комфортной для ребенка позы сидя, в которой он не будет тратить энергию она поддержание равновесия, а сможет сконцентрироваться на интересующей его деятельности. Поэтому здесь важно подобрать специальное оборудование, например, специальное кресло со столиком. Правильно подобранное оборудование для сидения создает ребенку иметь большую площадь опоры, бедра и колени должны быть согнуты под углом 90 градусов, а стопы должны полностью стоять на опоре. Плечи опущены, а руки выведены вперед. Стол должен находиться на уровне согнутого под прямым углом локтя </a:t>
            </a:r>
            <a:r>
              <a:rPr lang="ru-RU" sz="2400" b="1" dirty="0" smtClean="0">
                <a:solidFill>
                  <a:srgbClr val="0070C0"/>
                </a:solidFill>
                <a:latin typeface="Monotype Corsiva" panose="03010101010201010101" pitchFamily="66" charset="0"/>
              </a:rPr>
              <a:t>ребенка</a:t>
            </a:r>
            <a:r>
              <a:rPr lang="ru-RU" sz="2400" b="1" dirty="0">
                <a:solidFill>
                  <a:srgbClr val="0070C0"/>
                </a:solidFill>
                <a:latin typeface="Monotype Corsiva" panose="03010101010201010101" pitchFamily="66" charset="0"/>
              </a:rPr>
              <a:t>, то есть локти, ребенка должны лежать на столешнице, а плечи при этом должны быть опущены.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639928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064896" cy="6120680"/>
          </a:xfrm>
        </p:spPr>
        <p:txBody>
          <a:bodyPr>
            <a:normAutofit/>
          </a:bodyPr>
          <a:lstStyle/>
          <a:p>
            <a:pPr marL="45720" indent="457200" algn="just">
              <a:buNone/>
            </a:pPr>
            <a:r>
              <a:rPr lang="ru-RU" sz="2800" b="1" dirty="0">
                <a:solidFill>
                  <a:srgbClr val="0070C0"/>
                </a:solidFill>
                <a:latin typeface="Monotype Corsiva" panose="03010101010201010101" pitchFamily="66" charset="0"/>
              </a:rPr>
              <a:t>г) Ребенок стоит с порой</a:t>
            </a:r>
            <a:r>
              <a:rPr lang="ru-RU" sz="2800" b="1" i="1" dirty="0">
                <a:solidFill>
                  <a:srgbClr val="0070C0"/>
                </a:solidFill>
                <a:latin typeface="Monotype Corsiva" panose="03010101010201010101" pitchFamily="66" charset="0"/>
              </a:rPr>
              <a:t>. </a:t>
            </a:r>
            <a:r>
              <a:rPr lang="ru-RU" sz="2800" b="1" dirty="0">
                <a:solidFill>
                  <a:srgbClr val="0070C0"/>
                </a:solidFill>
                <a:latin typeface="Monotype Corsiva" panose="03010101010201010101" pitchFamily="66" charset="0"/>
              </a:rPr>
              <a:t>Перед ребенком на поверхности выкладываются игрушки. Ребенок может опираться какой-либо частью тела на мебель, стену, другие устойчивые поверхности, стоя на ногах. При этом свободной рукой или обеими руками, он действует с предметами. </a:t>
            </a:r>
            <a:endParaRPr lang="ru-RU" sz="2800" b="1" dirty="0" smtClean="0">
              <a:solidFill>
                <a:srgbClr val="0070C0"/>
              </a:solidFill>
              <a:latin typeface="Monotype Corsiva" panose="03010101010201010101" pitchFamily="66" charset="0"/>
            </a:endParaRPr>
          </a:p>
          <a:p>
            <a:pPr marL="45720" indent="457200" algn="just">
              <a:buNone/>
            </a:pPr>
            <a:r>
              <a:rPr lang="ru-RU" sz="2800" b="1" dirty="0" smtClean="0">
                <a:solidFill>
                  <a:srgbClr val="0070C0"/>
                </a:solidFill>
                <a:latin typeface="Monotype Corsiva" panose="03010101010201010101" pitchFamily="66" charset="0"/>
              </a:rPr>
              <a:t>С более подробной информацией </a:t>
            </a:r>
            <a:r>
              <a:rPr lang="ru-RU" sz="2800" b="1" dirty="0">
                <a:solidFill>
                  <a:srgbClr val="0070C0"/>
                </a:solidFill>
                <a:latin typeface="Monotype Corsiva" panose="03010101010201010101" pitchFamily="66" charset="0"/>
              </a:rPr>
              <a:t>по позиционированию </a:t>
            </a:r>
            <a:r>
              <a:rPr lang="ru-RU" sz="2800" b="1" dirty="0" smtClean="0">
                <a:solidFill>
                  <a:srgbClr val="0070C0"/>
                </a:solidFill>
                <a:latin typeface="Monotype Corsiva" panose="03010101010201010101" pitchFamily="66" charset="0"/>
              </a:rPr>
              <a:t>можно ознакомиться </a:t>
            </a:r>
            <a:r>
              <a:rPr lang="ru-RU" sz="2800" b="1" dirty="0">
                <a:solidFill>
                  <a:srgbClr val="0070C0"/>
                </a:solidFill>
                <a:latin typeface="Monotype Corsiva" panose="03010101010201010101" pitchFamily="66" charset="0"/>
              </a:rPr>
              <a:t>в переведенных на русский язык </a:t>
            </a:r>
            <a:r>
              <a:rPr lang="ru-RU" sz="2800" b="1" dirty="0" smtClean="0">
                <a:solidFill>
                  <a:srgbClr val="0070C0"/>
                </a:solidFill>
                <a:latin typeface="Monotype Corsiva" panose="03010101010201010101" pitchFamily="66" charset="0"/>
              </a:rPr>
              <a:t>книгах </a:t>
            </a:r>
            <a:r>
              <a:rPr lang="ru-RU" sz="2800" b="1" dirty="0">
                <a:solidFill>
                  <a:srgbClr val="0070C0"/>
                </a:solidFill>
                <a:latin typeface="Monotype Corsiva" panose="03010101010201010101" pitchFamily="66" charset="0"/>
              </a:rPr>
              <a:t>:</a:t>
            </a:r>
          </a:p>
          <a:p>
            <a:pPr marL="45720" indent="457200" algn="just">
              <a:buNone/>
            </a:pPr>
            <a:r>
              <a:rPr lang="ru-RU" sz="2800" b="1" dirty="0" smtClean="0">
                <a:solidFill>
                  <a:srgbClr val="0070C0"/>
                </a:solidFill>
                <a:latin typeface="Monotype Corsiva" panose="03010101010201010101" pitchFamily="66" charset="0"/>
              </a:rPr>
              <a:t>1. </a:t>
            </a:r>
            <a:r>
              <a:rPr lang="ru-RU" sz="2800" b="1" dirty="0" err="1" smtClean="0">
                <a:solidFill>
                  <a:srgbClr val="0070C0"/>
                </a:solidFill>
                <a:latin typeface="Monotype Corsiva" panose="03010101010201010101" pitchFamily="66" charset="0"/>
              </a:rPr>
              <a:t>Финни</a:t>
            </a:r>
            <a:r>
              <a:rPr lang="ru-RU" sz="2800" b="1" dirty="0" smtClean="0">
                <a:solidFill>
                  <a:srgbClr val="0070C0"/>
                </a:solidFill>
                <a:latin typeface="Monotype Corsiva" panose="03010101010201010101" pitchFamily="66" charset="0"/>
              </a:rPr>
              <a:t> </a:t>
            </a:r>
            <a:r>
              <a:rPr lang="ru-RU" sz="2800" b="1" dirty="0">
                <a:solidFill>
                  <a:srgbClr val="0070C0"/>
                </a:solidFill>
                <a:latin typeface="Monotype Corsiva" panose="03010101010201010101" pitchFamily="66" charset="0"/>
              </a:rPr>
              <a:t>Н. Р. Ребенок с церебральным параличом: помощь, уход, развитие// М.: «</a:t>
            </a:r>
            <a:r>
              <a:rPr lang="ru-RU" sz="2800" b="1" dirty="0" err="1">
                <a:solidFill>
                  <a:srgbClr val="0070C0"/>
                </a:solidFill>
                <a:latin typeface="Monotype Corsiva" panose="03010101010201010101" pitchFamily="66" charset="0"/>
              </a:rPr>
              <a:t>Теревинф</a:t>
            </a:r>
            <a:r>
              <a:rPr lang="ru-RU" sz="2800" b="1" dirty="0">
                <a:solidFill>
                  <a:srgbClr val="0070C0"/>
                </a:solidFill>
                <a:latin typeface="Monotype Corsiva" panose="03010101010201010101" pitchFamily="66" charset="0"/>
              </a:rPr>
              <a:t>», 2005</a:t>
            </a:r>
          </a:p>
          <a:p>
            <a:pPr marL="45720" indent="457200" algn="just">
              <a:buNone/>
            </a:pPr>
            <a:r>
              <a:rPr lang="ru-RU" sz="2800" b="1" dirty="0" smtClean="0">
                <a:solidFill>
                  <a:srgbClr val="0070C0"/>
                </a:solidFill>
                <a:latin typeface="Monotype Corsiva" panose="03010101010201010101" pitchFamily="66" charset="0"/>
              </a:rPr>
              <a:t>2. Р</a:t>
            </a:r>
            <a:r>
              <a:rPr lang="ru-RU" sz="2800" b="1" dirty="0">
                <a:solidFill>
                  <a:srgbClr val="0070C0"/>
                </a:solidFill>
                <a:latin typeface="Monotype Corsiva" panose="03010101010201010101" pitchFamily="66" charset="0"/>
              </a:rPr>
              <a:t>. </a:t>
            </a:r>
            <a:r>
              <a:rPr lang="ru-RU" sz="2800" b="1" dirty="0" err="1">
                <a:solidFill>
                  <a:srgbClr val="0070C0"/>
                </a:solidFill>
                <a:latin typeface="Monotype Corsiva" panose="03010101010201010101" pitchFamily="66" charset="0"/>
              </a:rPr>
              <a:t>Хольц</a:t>
            </a:r>
            <a:r>
              <a:rPr lang="ru-RU" sz="2800" b="1" dirty="0">
                <a:solidFill>
                  <a:srgbClr val="0070C0"/>
                </a:solidFill>
                <a:latin typeface="Monotype Corsiva" panose="03010101010201010101" pitchFamily="66" charset="0"/>
              </a:rPr>
              <a:t> Помощь детям с церебральным параличом//М.: </a:t>
            </a:r>
            <a:r>
              <a:rPr lang="ru-RU" sz="2800" b="1" dirty="0" err="1">
                <a:solidFill>
                  <a:srgbClr val="0070C0"/>
                </a:solidFill>
                <a:latin typeface="Monotype Corsiva" panose="03010101010201010101" pitchFamily="66" charset="0"/>
              </a:rPr>
              <a:t>Теревинф</a:t>
            </a:r>
            <a:r>
              <a:rPr lang="ru-RU" sz="2800" b="1" dirty="0">
                <a:solidFill>
                  <a:srgbClr val="0070C0"/>
                </a:solidFill>
                <a:latin typeface="Monotype Corsiva" panose="03010101010201010101" pitchFamily="66" charset="0"/>
              </a:rPr>
              <a:t>, 2007 </a:t>
            </a:r>
          </a:p>
          <a:p>
            <a:pPr marL="45720" indent="0" algn="just">
              <a:buNone/>
            </a:pP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173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332656"/>
            <a:ext cx="7848872" cy="6192688"/>
          </a:xfrm>
        </p:spPr>
        <p:txBody>
          <a:bodyPr>
            <a:normAutofit/>
          </a:bodyPr>
          <a:lstStyle/>
          <a:p>
            <a:pPr marL="4763" indent="0" algn="ctr">
              <a:buNone/>
              <a:tabLst>
                <a:tab pos="1878013" algn="l"/>
              </a:tabLst>
            </a:pPr>
            <a:r>
              <a:rPr lang="ru-RU" sz="4800" b="1" dirty="0" smtClean="0">
                <a:solidFill>
                  <a:srgbClr val="0070C0"/>
                </a:solidFill>
                <a:latin typeface="Monotype Corsiva" panose="03010101010201010101" pitchFamily="66" charset="0"/>
              </a:rPr>
              <a:t>Основатели </a:t>
            </a:r>
            <a:r>
              <a:rPr lang="ru-RU" sz="4800" b="1" dirty="0" err="1">
                <a:solidFill>
                  <a:srgbClr val="0070C0"/>
                </a:solidFill>
                <a:latin typeface="Monotype Corsiva" panose="03010101010201010101" pitchFamily="66" charset="0"/>
              </a:rPr>
              <a:t>нейроразвивающей</a:t>
            </a:r>
            <a:r>
              <a:rPr lang="ru-RU" sz="4800" b="1" dirty="0">
                <a:solidFill>
                  <a:srgbClr val="0070C0"/>
                </a:solidFill>
                <a:latin typeface="Monotype Corsiva" panose="03010101010201010101" pitchFamily="66" charset="0"/>
              </a:rPr>
              <a:t> </a:t>
            </a:r>
            <a:r>
              <a:rPr lang="ru-RU" sz="4800" b="1" dirty="0" smtClean="0">
                <a:solidFill>
                  <a:srgbClr val="0070C0"/>
                </a:solidFill>
                <a:latin typeface="Monotype Corsiva" panose="03010101010201010101" pitchFamily="66" charset="0"/>
              </a:rPr>
              <a:t>                     терапии</a:t>
            </a:r>
          </a:p>
          <a:p>
            <a:pPr marL="45720" indent="0">
              <a:buNone/>
            </a:pPr>
            <a:r>
              <a:rPr lang="ru-RU" sz="3600" b="1" dirty="0">
                <a:solidFill>
                  <a:srgbClr val="0070C0"/>
                </a:solidFill>
                <a:latin typeface="Monotype Corsiva" panose="03010101010201010101" pitchFamily="66" charset="0"/>
              </a:rPr>
              <a:t>Физиотерапевт Берта </a:t>
            </a:r>
            <a:r>
              <a:rPr lang="ru-RU" sz="3600" b="1" dirty="0" err="1">
                <a:solidFill>
                  <a:srgbClr val="0070C0"/>
                </a:solidFill>
                <a:latin typeface="Monotype Corsiva" panose="03010101010201010101" pitchFamily="66" charset="0"/>
              </a:rPr>
              <a:t>Бобат</a:t>
            </a:r>
            <a:r>
              <a:rPr lang="ru-RU" sz="3600" b="1" dirty="0">
                <a:solidFill>
                  <a:srgbClr val="0070C0"/>
                </a:solidFill>
                <a:latin typeface="Monotype Corsiva" panose="03010101010201010101" pitchFamily="66" charset="0"/>
              </a:rPr>
              <a:t> </a:t>
            </a:r>
            <a:endParaRPr lang="ru-RU" sz="3600" b="1" dirty="0" smtClean="0">
              <a:solidFill>
                <a:srgbClr val="0070C0"/>
              </a:solidFill>
              <a:latin typeface="Monotype Corsiva" panose="03010101010201010101" pitchFamily="66" charset="0"/>
            </a:endParaRPr>
          </a:p>
          <a:p>
            <a:pPr marL="45720" indent="0">
              <a:buNone/>
            </a:pPr>
            <a:r>
              <a:rPr lang="ru-RU" sz="3600" b="1" dirty="0" smtClean="0">
                <a:solidFill>
                  <a:srgbClr val="0070C0"/>
                </a:solidFill>
                <a:latin typeface="Monotype Corsiva" panose="03010101010201010101" pitchFamily="66" charset="0"/>
              </a:rPr>
              <a:t>предложила </a:t>
            </a:r>
            <a:r>
              <a:rPr lang="ru-RU" sz="3600" b="1" dirty="0">
                <a:solidFill>
                  <a:srgbClr val="0070C0"/>
                </a:solidFill>
                <a:latin typeface="Monotype Corsiva" panose="03010101010201010101" pitchFamily="66" charset="0"/>
              </a:rPr>
              <a:t>новый </a:t>
            </a:r>
            <a:r>
              <a:rPr lang="ru-RU" sz="3600" b="1" dirty="0" smtClean="0">
                <a:solidFill>
                  <a:srgbClr val="0070C0"/>
                </a:solidFill>
                <a:latin typeface="Monotype Corsiva" panose="03010101010201010101" pitchFamily="66" charset="0"/>
              </a:rPr>
              <a:t> подход </a:t>
            </a:r>
            <a:r>
              <a:rPr lang="ru-RU" sz="3600" b="1" dirty="0">
                <a:solidFill>
                  <a:srgbClr val="0070C0"/>
                </a:solidFill>
                <a:latin typeface="Monotype Corsiva" panose="03010101010201010101" pitchFamily="66" charset="0"/>
              </a:rPr>
              <a:t>в </a:t>
            </a:r>
            <a:endParaRPr lang="ru-RU" sz="3600" b="1" dirty="0" smtClean="0">
              <a:solidFill>
                <a:srgbClr val="0070C0"/>
              </a:solidFill>
              <a:latin typeface="Monotype Corsiva" panose="03010101010201010101" pitchFamily="66" charset="0"/>
            </a:endParaRPr>
          </a:p>
          <a:p>
            <a:pPr marL="45720" indent="0">
              <a:buNone/>
            </a:pPr>
            <a:r>
              <a:rPr lang="ru-RU" sz="3600" b="1" dirty="0" smtClean="0">
                <a:solidFill>
                  <a:srgbClr val="0070C0"/>
                </a:solidFill>
                <a:latin typeface="Monotype Corsiva" panose="03010101010201010101" pitchFamily="66" charset="0"/>
              </a:rPr>
              <a:t>лечении  больных  ДЦП  детей</a:t>
            </a:r>
            <a:r>
              <a:rPr lang="ru-RU" sz="3600" b="1" dirty="0">
                <a:solidFill>
                  <a:srgbClr val="0070C0"/>
                </a:solidFill>
                <a:latin typeface="Monotype Corsiva" panose="03010101010201010101" pitchFamily="66" charset="0"/>
              </a:rPr>
              <a:t>, </a:t>
            </a:r>
            <a:endParaRPr lang="ru-RU" sz="3600" b="1" dirty="0" smtClean="0">
              <a:solidFill>
                <a:srgbClr val="0070C0"/>
              </a:solidFill>
              <a:latin typeface="Monotype Corsiva" panose="03010101010201010101" pitchFamily="66" charset="0"/>
            </a:endParaRPr>
          </a:p>
          <a:p>
            <a:pPr marL="45720" indent="0">
              <a:buNone/>
            </a:pPr>
            <a:r>
              <a:rPr lang="ru-RU" sz="3600" b="1" dirty="0" smtClean="0">
                <a:solidFill>
                  <a:srgbClr val="0070C0"/>
                </a:solidFill>
                <a:latin typeface="Monotype Corsiva" panose="03010101010201010101" pitchFamily="66" charset="0"/>
              </a:rPr>
              <a:t>а </a:t>
            </a:r>
            <a:r>
              <a:rPr lang="ru-RU" sz="3600" b="1" dirty="0">
                <a:solidFill>
                  <a:srgbClr val="0070C0"/>
                </a:solidFill>
                <a:latin typeface="Monotype Corsiva" panose="03010101010201010101" pitchFamily="66" charset="0"/>
              </a:rPr>
              <a:t>её муж  </a:t>
            </a:r>
            <a:r>
              <a:rPr lang="ru-RU" sz="3600" b="1" dirty="0" smtClean="0">
                <a:solidFill>
                  <a:srgbClr val="0070C0"/>
                </a:solidFill>
                <a:latin typeface="Monotype Corsiva" panose="03010101010201010101" pitchFamily="66" charset="0"/>
              </a:rPr>
              <a:t>Карел </a:t>
            </a:r>
            <a:r>
              <a:rPr lang="ru-RU" sz="3600" b="1" dirty="0" err="1" smtClean="0">
                <a:solidFill>
                  <a:srgbClr val="0070C0"/>
                </a:solidFill>
                <a:latin typeface="Monotype Corsiva" panose="03010101010201010101" pitchFamily="66" charset="0"/>
              </a:rPr>
              <a:t>Бобат</a:t>
            </a:r>
            <a:r>
              <a:rPr lang="ru-RU" sz="3600" b="1" dirty="0">
                <a:solidFill>
                  <a:srgbClr val="0070C0"/>
                </a:solidFill>
                <a:latin typeface="Monotype Corsiva" panose="03010101010201010101" pitchFamily="66" charset="0"/>
              </a:rPr>
              <a:t> </a:t>
            </a:r>
            <a:r>
              <a:rPr lang="ru-RU" sz="3600" b="1" dirty="0" smtClean="0">
                <a:solidFill>
                  <a:srgbClr val="0070C0"/>
                </a:solidFill>
                <a:latin typeface="Monotype Corsiva" panose="03010101010201010101" pitchFamily="66" charset="0"/>
              </a:rPr>
              <a:t> - </a:t>
            </a:r>
          </a:p>
          <a:p>
            <a:pPr marL="45720" indent="0">
              <a:buNone/>
            </a:pPr>
            <a:r>
              <a:rPr lang="ru-RU" sz="3600" b="1" dirty="0" smtClean="0">
                <a:solidFill>
                  <a:srgbClr val="0070C0"/>
                </a:solidFill>
                <a:latin typeface="Monotype Corsiva" panose="03010101010201010101" pitchFamily="66" charset="0"/>
              </a:rPr>
              <a:t>нейрофизиолог обосновал  </a:t>
            </a:r>
            <a:r>
              <a:rPr lang="ru-RU" sz="3600" b="1" dirty="0">
                <a:solidFill>
                  <a:srgbClr val="0070C0"/>
                </a:solidFill>
                <a:latin typeface="Monotype Corsiva" panose="03010101010201010101" pitchFamily="66" charset="0"/>
              </a:rPr>
              <a:t>его </a:t>
            </a:r>
            <a:r>
              <a:rPr lang="ru-RU" sz="3600" b="1" dirty="0" smtClean="0">
                <a:solidFill>
                  <a:srgbClr val="0070C0"/>
                </a:solidFill>
                <a:latin typeface="Monotype Corsiva" panose="03010101010201010101" pitchFamily="66" charset="0"/>
              </a:rPr>
              <a:t> </a:t>
            </a:r>
          </a:p>
          <a:p>
            <a:pPr marL="45720" indent="0">
              <a:buNone/>
            </a:pPr>
            <a:r>
              <a:rPr lang="ru-RU" sz="3600" b="1" dirty="0" smtClean="0">
                <a:solidFill>
                  <a:srgbClr val="0070C0"/>
                </a:solidFill>
                <a:latin typeface="Monotype Corsiva" panose="03010101010201010101" pitchFamily="66" charset="0"/>
              </a:rPr>
              <a:t>теоретически.</a:t>
            </a:r>
            <a:endParaRPr lang="ru-RU" sz="3600" b="1" dirty="0">
              <a:solidFill>
                <a:srgbClr val="0070C0"/>
              </a:solidFill>
              <a:latin typeface="Monotype Corsiva" panose="03010101010201010101" pitchFamily="66"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556792"/>
            <a:ext cx="288032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8825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712967" cy="1143000"/>
          </a:xfrm>
        </p:spPr>
        <p:txBody>
          <a:bodyPr/>
          <a:lstStyle/>
          <a:p>
            <a:pPr marL="0" indent="0" algn="ctr">
              <a:buNone/>
            </a:pPr>
            <a:r>
              <a:rPr lang="ru-RU" i="1" dirty="0">
                <a:solidFill>
                  <a:srgbClr val="0070C0"/>
                </a:solidFill>
                <a:latin typeface="Monotype Corsiva" panose="03010101010201010101" pitchFamily="66" charset="0"/>
              </a:rPr>
              <a:t>Формирование подвижности </a:t>
            </a:r>
            <a:endParaRPr lang="ru-RU"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467544" y="1484784"/>
            <a:ext cx="8352928" cy="5040560"/>
          </a:xfrm>
        </p:spPr>
        <p:txBody>
          <a:bodyPr>
            <a:normAutofit/>
          </a:bodyPr>
          <a:lstStyle/>
          <a:p>
            <a:pPr marL="45720" indent="0" algn="just">
              <a:buNone/>
            </a:pPr>
            <a:r>
              <a:rPr lang="ru-RU" sz="2800" b="1" dirty="0">
                <a:solidFill>
                  <a:srgbClr val="0070C0"/>
                </a:solidFill>
                <a:latin typeface="Monotype Corsiva" panose="03010101010201010101" pitchFamily="66" charset="0"/>
              </a:rPr>
              <a:t>Методические приемы формирования подвижности заключаются в аккуратном физическом воздействии на «ключевые точки» тела в момент, когда ребенок пытается изменить позу или начать движение, но испытывает затруднения. Наиболее используемые «ключевые точки» - поверхность тела в области плечевых, тазобедренных суставов или боковых частей таза, реже - поверхности головы в области мозговой части черепа, областей вблизи локтевого, коленного, лучезапястного и голеностопного суставов. </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4033651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404664"/>
            <a:ext cx="8064896" cy="6048672"/>
          </a:xfrm>
        </p:spPr>
        <p:txBody>
          <a:bodyPr>
            <a:normAutofit/>
          </a:bodyPr>
          <a:lstStyle/>
          <a:p>
            <a:pPr marL="45720" indent="0" algn="just">
              <a:buNone/>
            </a:pPr>
            <a:r>
              <a:rPr lang="ru-RU" sz="3600" b="1" dirty="0">
                <a:solidFill>
                  <a:srgbClr val="0070C0"/>
                </a:solidFill>
                <a:latin typeface="Monotype Corsiva" panose="03010101010201010101" pitchFamily="66" charset="0"/>
              </a:rPr>
              <a:t>Обычно используется слабое надавливание на тело в направлении интенции ребенка, иногда – на 2 точки одновременно и кратковременно. Эти воздействия обычно применяются только в момент начала движения и прекращаются при усилении собственной двигательной активности ребенка до уровня, достаточного для успешного изменения позы или совершения действия. </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035161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233264"/>
            <a:ext cx="8784976" cy="6624736"/>
          </a:xfrm>
        </p:spPr>
        <p:txBody>
          <a:bodyPr>
            <a:normAutofit lnSpcReduction="10000"/>
          </a:bodyPr>
          <a:lstStyle/>
          <a:p>
            <a:pPr marL="45720" indent="0" algn="just">
              <a:buNone/>
            </a:pPr>
            <a:r>
              <a:rPr lang="ru-RU" sz="2800" b="1" dirty="0">
                <a:solidFill>
                  <a:srgbClr val="0070C0"/>
                </a:solidFill>
                <a:latin typeface="Monotype Corsiva" panose="03010101010201010101" pitchFamily="66" charset="0"/>
              </a:rPr>
              <a:t>Пример. Девочка Р., 2 года, с парезом нижней части тела вследствие </a:t>
            </a:r>
            <a:r>
              <a:rPr lang="ru-RU" sz="2800" b="1" dirty="0" err="1">
                <a:solidFill>
                  <a:srgbClr val="0070C0"/>
                </a:solidFill>
                <a:latin typeface="Monotype Corsiva" panose="03010101010201010101" pitchFamily="66" charset="0"/>
              </a:rPr>
              <a:t>мелкокистозной</a:t>
            </a:r>
            <a:r>
              <a:rPr lang="ru-RU" sz="2800" b="1" dirty="0">
                <a:solidFill>
                  <a:srgbClr val="0070C0"/>
                </a:solidFill>
                <a:latin typeface="Monotype Corsiva" panose="03010101010201010101" pitchFamily="66" charset="0"/>
              </a:rPr>
              <a:t> формы </a:t>
            </a:r>
            <a:r>
              <a:rPr lang="ru-RU" sz="2800" b="1" dirty="0" err="1">
                <a:solidFill>
                  <a:srgbClr val="0070C0"/>
                </a:solidFill>
                <a:latin typeface="Monotype Corsiva" panose="03010101010201010101" pitchFamily="66" charset="0"/>
              </a:rPr>
              <a:t>перивентрикулярной</a:t>
            </a:r>
            <a:r>
              <a:rPr lang="ru-RU" sz="2800" b="1" dirty="0">
                <a:solidFill>
                  <a:srgbClr val="0070C0"/>
                </a:solidFill>
                <a:latin typeface="Monotype Corsiva" panose="03010101010201010101" pitchFamily="66" charset="0"/>
              </a:rPr>
              <a:t> </a:t>
            </a:r>
            <a:r>
              <a:rPr lang="ru-RU" sz="2800" b="1" dirty="0" err="1">
                <a:solidFill>
                  <a:srgbClr val="0070C0"/>
                </a:solidFill>
                <a:latin typeface="Monotype Corsiva" panose="03010101010201010101" pitchFamily="66" charset="0"/>
              </a:rPr>
              <a:t>лейкомаляции</a:t>
            </a:r>
            <a:r>
              <a:rPr lang="ru-RU" sz="2800" b="1" dirty="0">
                <a:solidFill>
                  <a:srgbClr val="0070C0"/>
                </a:solidFill>
                <a:latin typeface="Monotype Corsiva" panose="03010101010201010101" pitchFamily="66" charset="0"/>
              </a:rPr>
              <a:t>, научилась подниматься на четвереньки из положения лежа и обратно ложиться, но не могла научиться ползать или брать игрушки в положении на четвереньках. Когда она в очередной раз поднялась в эту позу во время игрового сеанса, специалист заинтересовал её игрушкой, расположенной спереди и немного сбоку от неё. Девочка стала пытаться поднять руку к игрушке, но не могла перенести центр тяжести в другую сторону и начала расстраиваться. Когда специалист немножко надавил в области плечевого сустава в сторону центра тела со стороны игрушки, девочка перенесла опору на противоположную руку и освободившейся рукой свободно дотянулась до игрушки. В течение нескольких минут девочка играла с игрушкой, опираясь то на обе руки, то на одну. </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586442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568951" cy="1143000"/>
          </a:xfrm>
        </p:spPr>
        <p:txBody>
          <a:bodyPr/>
          <a:lstStyle/>
          <a:p>
            <a:pPr marL="0" indent="0" algn="ctr">
              <a:buNone/>
            </a:pPr>
            <a:r>
              <a:rPr lang="ru-RU" dirty="0">
                <a:solidFill>
                  <a:srgbClr val="0070C0"/>
                </a:solidFill>
                <a:latin typeface="Monotype Corsiva" panose="03010101010201010101" pitchFamily="66" charset="0"/>
              </a:rPr>
              <a:t>Усиление контакта с поверхностью </a:t>
            </a:r>
            <a:endParaRPr lang="ru-RU"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340768"/>
            <a:ext cx="8280920" cy="5130904"/>
          </a:xfrm>
        </p:spPr>
        <p:txBody>
          <a:bodyPr>
            <a:noAutofit/>
          </a:bodyPr>
          <a:lstStyle/>
          <a:p>
            <a:pPr marL="45720" indent="0" algn="just">
              <a:buNone/>
            </a:pPr>
            <a:r>
              <a:rPr lang="ru-RU" sz="3200" b="1" dirty="0">
                <a:solidFill>
                  <a:srgbClr val="0070C0"/>
                </a:solidFill>
                <a:latin typeface="Monotype Corsiva" panose="03010101010201010101" pitchFamily="66" charset="0"/>
              </a:rPr>
              <a:t>У многих детей с центральными параличами отмечаются признаки недостаточного ощущения своего тела, что обусловлено повреждением центральных сенсорных проводящих путей. Нарушение сенсорной обратной связи затрудняет использование частей тела для надежной опоры. Даже при достаточно высокой силе в различных группах мышц, у таких детей могут не формироваться спонтанно защитные реакции, им сложно осваивать позы на четвереньках, сидя, стоя на коленях, стоя.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345881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260648"/>
            <a:ext cx="8568952" cy="6408712"/>
          </a:xfrm>
        </p:spPr>
        <p:txBody>
          <a:bodyPr>
            <a:noAutofit/>
          </a:bodyPr>
          <a:lstStyle/>
          <a:p>
            <a:pPr marL="45720" indent="0" algn="just">
              <a:buNone/>
            </a:pPr>
            <a:r>
              <a:rPr lang="ru-RU" sz="3000" b="1" dirty="0" smtClean="0">
                <a:solidFill>
                  <a:srgbClr val="0070C0"/>
                </a:solidFill>
                <a:latin typeface="Monotype Corsiva" panose="03010101010201010101" pitchFamily="66" charset="0"/>
              </a:rPr>
              <a:t>       Усиление </a:t>
            </a:r>
            <a:r>
              <a:rPr lang="ru-RU" sz="3000" b="1" dirty="0">
                <a:solidFill>
                  <a:srgbClr val="0070C0"/>
                </a:solidFill>
                <a:latin typeface="Monotype Corsiva" panose="03010101010201010101" pitchFamily="66" charset="0"/>
              </a:rPr>
              <a:t>давления через опорные точки тела на поверхность способствует активации глубоких рецепторов кожи и запуску цепных реакций, выпрямляющих тело, более адекватному использованию частей тела для опоры. </a:t>
            </a:r>
          </a:p>
          <a:p>
            <a:pPr marL="45720" indent="0" algn="ctr">
              <a:buNone/>
            </a:pPr>
            <a:r>
              <a:rPr lang="ru-RU" sz="3000" b="1" u="sng" dirty="0">
                <a:solidFill>
                  <a:srgbClr val="0070C0"/>
                </a:solidFill>
                <a:latin typeface="Monotype Corsiva" panose="03010101010201010101" pitchFamily="66" charset="0"/>
              </a:rPr>
              <a:t>Для усиления контакта тела с поверхностью используют: </a:t>
            </a:r>
          </a:p>
          <a:p>
            <a:pPr algn="just">
              <a:buFont typeface="Wingdings" panose="05000000000000000000" pitchFamily="2" charset="2"/>
              <a:buChar char="ü"/>
            </a:pPr>
            <a:r>
              <a:rPr lang="ru-RU" sz="3000" b="1" dirty="0" smtClean="0">
                <a:solidFill>
                  <a:srgbClr val="0070C0"/>
                </a:solidFill>
                <a:latin typeface="Monotype Corsiva" panose="03010101010201010101" pitchFamily="66" charset="0"/>
              </a:rPr>
              <a:t>воздействие </a:t>
            </a:r>
            <a:r>
              <a:rPr lang="ru-RU" sz="3000" b="1" dirty="0">
                <a:solidFill>
                  <a:srgbClr val="0070C0"/>
                </a:solidFill>
                <a:latin typeface="Monotype Corsiva" panose="03010101010201010101" pitchFamily="66" charset="0"/>
              </a:rPr>
              <a:t>руками на тело ребенка (краткосрочное прижатие опорных частей тела к поверхности, путем давления через ключевые точки); </a:t>
            </a:r>
          </a:p>
          <a:p>
            <a:pPr algn="just">
              <a:buFont typeface="Wingdings" panose="05000000000000000000" pitchFamily="2" charset="2"/>
              <a:buChar char="ü"/>
            </a:pPr>
            <a:r>
              <a:rPr lang="ru-RU" sz="3000" b="1" dirty="0" smtClean="0">
                <a:solidFill>
                  <a:srgbClr val="0070C0"/>
                </a:solidFill>
                <a:latin typeface="Monotype Corsiva" panose="03010101010201010101" pitchFamily="66" charset="0"/>
              </a:rPr>
              <a:t>утяжелители </a:t>
            </a:r>
            <a:r>
              <a:rPr lang="ru-RU" sz="3000" b="1" dirty="0">
                <a:solidFill>
                  <a:srgbClr val="0070C0"/>
                </a:solidFill>
                <a:latin typeface="Monotype Corsiva" panose="03010101010201010101" pitchFamily="66" charset="0"/>
              </a:rPr>
              <a:t>промышленного производства (для закрепления на различных частях тела), самодельные приспособления (например, мешочки с песком). </a:t>
            </a:r>
            <a:endParaRPr lang="ru-RU" sz="30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11938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116632"/>
            <a:ext cx="8784976" cy="6624736"/>
          </a:xfrm>
        </p:spPr>
        <p:txBody>
          <a:bodyPr>
            <a:normAutofit/>
          </a:bodyPr>
          <a:lstStyle/>
          <a:p>
            <a:pPr marL="45720" indent="0" algn="just">
              <a:buNone/>
            </a:pPr>
            <a:r>
              <a:rPr lang="ru-RU" sz="2800" b="1" dirty="0">
                <a:solidFill>
                  <a:srgbClr val="0070C0"/>
                </a:solidFill>
                <a:latin typeface="Monotype Corsiva" panose="03010101010201010101" pitchFamily="66" charset="0"/>
              </a:rPr>
              <a:t>Пример. Мальчик Д., 2 года 3 месяца, родившийся на 29 неделе </a:t>
            </a:r>
            <a:r>
              <a:rPr lang="ru-RU" sz="2800" b="1" dirty="0" err="1">
                <a:solidFill>
                  <a:srgbClr val="0070C0"/>
                </a:solidFill>
                <a:latin typeface="Monotype Corsiva" panose="03010101010201010101" pitchFamily="66" charset="0"/>
              </a:rPr>
              <a:t>гестации</a:t>
            </a:r>
            <a:r>
              <a:rPr lang="ru-RU" sz="2800" b="1" dirty="0">
                <a:solidFill>
                  <a:srgbClr val="0070C0"/>
                </a:solidFill>
                <a:latin typeface="Monotype Corsiva" panose="03010101010201010101" pitchFamily="66" charset="0"/>
              </a:rPr>
              <a:t>, перенесший двухстороннее повреждение белого вещества с очагами поражения в теменных отелах больших полушарий головного мозга, научился вставать с опорой уже полгода назад, но никак не мог перейти к стоянию без опоры. Применение давления через ноги ребенка на пол, путем захвата двумя руками над тазобедренными суставами, позволило ребенку оторвать руки от опоры и начать ими исследовать игрушку. Через несколько минут, специалист начал потихоньку ослаблять давление, а затем и совсем убрал руки от ребенка. При этом, ребёнок ещё около минуты смог продолжать игру стоя без опоры. Родителям были даны рекомендации делать так какое-то время и приобрести утяжелители для надевания на нижние части голеней. Через 2 месяца малыш начал самостоятельно ходить. </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792684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16632"/>
            <a:ext cx="6512511" cy="1143000"/>
          </a:xfrm>
        </p:spPr>
        <p:txBody>
          <a:bodyPr/>
          <a:lstStyle/>
          <a:p>
            <a:pPr marL="0" indent="0" algn="ctr">
              <a:buNone/>
            </a:pPr>
            <a:r>
              <a:rPr lang="ru-RU" sz="5400" dirty="0">
                <a:solidFill>
                  <a:srgbClr val="0070C0"/>
                </a:solidFill>
                <a:latin typeface="Monotype Corsiva" panose="03010101010201010101" pitchFamily="66" charset="0"/>
              </a:rPr>
              <a:t>Противодействие </a:t>
            </a:r>
            <a:endParaRPr lang="ru-RU" sz="54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124744"/>
            <a:ext cx="8352928" cy="5418936"/>
          </a:xfrm>
        </p:spPr>
        <p:txBody>
          <a:bodyPr>
            <a:normAutofit/>
          </a:bodyPr>
          <a:lstStyle/>
          <a:p>
            <a:pPr marL="45720" indent="0" algn="just">
              <a:buNone/>
            </a:pPr>
            <a:r>
              <a:rPr lang="ru-RU" sz="2400" b="1" dirty="0">
                <a:solidFill>
                  <a:srgbClr val="0070C0"/>
                </a:solidFill>
                <a:latin typeface="Monotype Corsiva" panose="03010101010201010101" pitchFamily="66" charset="0"/>
              </a:rPr>
              <a:t>Для многих детей с сильной задержкой двигательного развития на фоне мышечной гипотонии, выраженной центральной двигательной недостаточностью с мышечной слабостью и проблемами удержания равновесия инициация и реализация исполнительных действия является серьезной проблемой. Неожиданным и эффективным способом начала прогресса в этом направлении может оказаться вовлечение ребенка в силовую игру, заключающуюся в толкании партерами друг друга при непосредственном телесном контакте или </a:t>
            </a:r>
            <a:r>
              <a:rPr lang="ru-RU" sz="2400" b="1" dirty="0" smtClean="0">
                <a:solidFill>
                  <a:srgbClr val="0070C0"/>
                </a:solidFill>
                <a:latin typeface="Monotype Corsiva" panose="03010101010201010101" pitchFamily="66" charset="0"/>
              </a:rPr>
              <a:t>через </a:t>
            </a:r>
            <a:r>
              <a:rPr lang="ru-RU" sz="2400" b="1" dirty="0">
                <a:solidFill>
                  <a:srgbClr val="0070C0"/>
                </a:solidFill>
                <a:latin typeface="Monotype Corsiva" panose="03010101010201010101" pitchFamily="66" charset="0"/>
              </a:rPr>
              <a:t>крупный мягкий модуль, набивной мяч или что-то в этом роде. Такая ситуация создает для ребенка дополнительную «активную» физическую опору, только не внизу, а сбоку, вызывает, в большинстве случаев, мощное аффективное и двигательное вовлечение его в игровую активность, содействует проявлению выпрямляющих и балансировочных реакций тела.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419378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424936" cy="6264696"/>
          </a:xfrm>
        </p:spPr>
        <p:txBody>
          <a:bodyPr>
            <a:normAutofit lnSpcReduction="10000"/>
          </a:bodyPr>
          <a:lstStyle/>
          <a:p>
            <a:pPr marL="45720" indent="0" algn="just">
              <a:buNone/>
            </a:pPr>
            <a:r>
              <a:rPr lang="ru-RU" b="1" u="sng" dirty="0">
                <a:solidFill>
                  <a:srgbClr val="0070C0"/>
                </a:solidFill>
                <a:latin typeface="Monotype Corsiva" panose="03010101010201010101" pitchFamily="66" charset="0"/>
              </a:rPr>
              <a:t>Пример. </a:t>
            </a:r>
            <a:r>
              <a:rPr lang="ru-RU" b="1" dirty="0">
                <a:solidFill>
                  <a:srgbClr val="0070C0"/>
                </a:solidFill>
                <a:latin typeface="Monotype Corsiva" panose="03010101010201010101" pitchFamily="66" charset="0"/>
              </a:rPr>
              <a:t>Мальчик Ж., 1 год 10 месяцев, родился глубоко недоношенным, перенес тяжелую </a:t>
            </a:r>
            <a:r>
              <a:rPr lang="ru-RU" b="1" dirty="0" err="1">
                <a:solidFill>
                  <a:srgbClr val="0070C0"/>
                </a:solidFill>
                <a:latin typeface="Monotype Corsiva" panose="03010101010201010101" pitchFamily="66" charset="0"/>
              </a:rPr>
              <a:t>генерализованную</a:t>
            </a:r>
            <a:r>
              <a:rPr lang="ru-RU" b="1" dirty="0">
                <a:solidFill>
                  <a:srgbClr val="0070C0"/>
                </a:solidFill>
                <a:latin typeface="Monotype Corsiva" panose="03010101010201010101" pitchFamily="66" charset="0"/>
              </a:rPr>
              <a:t> инфекцию с </a:t>
            </a:r>
            <a:r>
              <a:rPr lang="ru-RU" b="1" dirty="0" err="1">
                <a:solidFill>
                  <a:srgbClr val="0070C0"/>
                </a:solidFill>
                <a:latin typeface="Monotype Corsiva" panose="03010101010201010101" pitchFamily="66" charset="0"/>
              </a:rPr>
              <a:t>менингоэнцефалитом</a:t>
            </a:r>
            <a:r>
              <a:rPr lang="ru-RU" b="1" dirty="0">
                <a:solidFill>
                  <a:srgbClr val="0070C0"/>
                </a:solidFill>
                <a:latin typeface="Monotype Corsiva" panose="03010101010201010101" pitchFamily="66" charset="0"/>
              </a:rPr>
              <a:t>, осложненным множественными мелкоочаговыми субкортикальными некрозами. Во время первичной консультации мальчик находился на бедрах у матери, мама держала его руками за грудную клетку под мышками. Спина у ребенка была согнута, голова немного пущена, руки – сведены к туловищу, пальцы немного зажаты в кулаки. Никакой двигательной активности не проявлял. Мама жаловалась на то, что, несмотря на многочисленные сеансы массажа, ребенок оставался пассивным, слабым и, в тоже время, - немного скованным. Он был настолько худым, что взрослые опасались его усаживать и вообще как-то физически на него воздействовать. Когда специалист стал медленно приближать к мальчику большой, тяжелый набивной мяч тот несколько растерялся. Затем, мяч коснулся ребенка и продолжал очень медленно надвигаться на него. Ж. попытался немного толкнуть мяч от себя – и специалист внезапно отодвинул его от ребенка, что вызвало бурную радость малыша. Вскоре Ж. уже увлеченно играл, отталкивая с нарастающей силой мяч, при этом его спина заметно выпрямилась, голову он держал почти вертикально. Этот эпизод сильно впечатлил маму и сопровождающего её с сыном дедушку. И с этого взрослые с энтузиазмом начали стимулировать двигательное развитие мальчика. </a:t>
            </a:r>
            <a:endParaRPr lang="ru-RU"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473775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640959" cy="1143000"/>
          </a:xfrm>
        </p:spPr>
        <p:txBody>
          <a:bodyPr/>
          <a:lstStyle/>
          <a:p>
            <a:pPr marL="0" indent="0" algn="ctr">
              <a:buNone/>
            </a:pPr>
            <a:r>
              <a:rPr lang="ru-RU" dirty="0">
                <a:solidFill>
                  <a:srgbClr val="0070C0"/>
                </a:solidFill>
                <a:latin typeface="Monotype Corsiva" panose="03010101010201010101" pitchFamily="66" charset="0"/>
              </a:rPr>
              <a:t>Методы развития точной моторики </a:t>
            </a:r>
            <a:endParaRPr lang="ru-RU"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268760"/>
            <a:ext cx="8280920" cy="5040560"/>
          </a:xfrm>
        </p:spPr>
        <p:txBody>
          <a:bodyPr/>
          <a:lstStyle/>
          <a:p>
            <a:pPr marL="45720" indent="457200" algn="just">
              <a:buNone/>
            </a:pPr>
            <a:r>
              <a:rPr lang="ru-RU" sz="2400" b="1" dirty="0">
                <a:solidFill>
                  <a:srgbClr val="0070C0"/>
                </a:solidFill>
                <a:latin typeface="Monotype Corsiva" panose="03010101010201010101" pitchFamily="66" charset="0"/>
              </a:rPr>
              <a:t>До того, как ребенок станет самостоятельным и сможет выполнять каждодневные дела, он должен научиться использовать свои руки. Многие дети с тяжелыми двигательными нарушениями часто используют свои руки для поддержания равновесия, опоры и в меньшей степени для обследования, игры, выполнения точных действий. </a:t>
            </a:r>
          </a:p>
          <a:p>
            <a:pPr marL="45720" indent="457200" algn="just">
              <a:buNone/>
            </a:pPr>
            <a:r>
              <a:rPr lang="ru-RU" sz="2400" b="1" dirty="0">
                <a:solidFill>
                  <a:srgbClr val="0070C0"/>
                </a:solidFill>
                <a:latin typeface="Monotype Corsiva" panose="03010101010201010101" pitchFamily="66" charset="0"/>
              </a:rPr>
              <a:t>В основе развития управления точными действиями, выполняемыми руками, языком, губами, другими частями тела лежит создание стабильной позы, в которой ребенку не приходится затрачивать серьезных усилий для сохранения равновесия. Это достигается путем грамотного позиционирования, если необходимо – с использованием хорошо подобранного реабилитационного оборудования.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777734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424936" cy="6192688"/>
          </a:xfrm>
        </p:spPr>
        <p:txBody>
          <a:bodyPr>
            <a:normAutofit/>
          </a:bodyPr>
          <a:lstStyle/>
          <a:p>
            <a:pPr marL="45720" indent="457200" algn="just">
              <a:buNone/>
            </a:pPr>
            <a:r>
              <a:rPr lang="ru-RU" sz="2800" b="1" dirty="0">
                <a:solidFill>
                  <a:srgbClr val="0070C0"/>
                </a:solidFill>
                <a:latin typeface="Monotype Corsiva" panose="03010101010201010101" pitchFamily="66" charset="0"/>
              </a:rPr>
              <a:t>Собственно точные движения формируются с использованием описанные выше общих методик «м</a:t>
            </a:r>
            <a:r>
              <a:rPr lang="ru-RU" sz="2800" b="1" i="1" dirty="0">
                <a:solidFill>
                  <a:srgbClr val="0070C0"/>
                </a:solidFill>
                <a:latin typeface="Monotype Corsiva" panose="03010101010201010101" pitchFamily="66" charset="0"/>
              </a:rPr>
              <a:t>оделирование исполнительных действий», «поддержка спонтанного обучения действиям с объектами», «поэтапная передача ребенку ответственности в выполнении связанных последовательностей действий». </a:t>
            </a:r>
            <a:endParaRPr lang="ru-RU" sz="2800" b="1" i="1" dirty="0" smtClean="0">
              <a:solidFill>
                <a:srgbClr val="0070C0"/>
              </a:solidFill>
              <a:latin typeface="Monotype Corsiva" panose="03010101010201010101" pitchFamily="66" charset="0"/>
            </a:endParaRPr>
          </a:p>
          <a:p>
            <a:pPr marL="45720" indent="457200" algn="just">
              <a:buNone/>
            </a:pPr>
            <a:r>
              <a:rPr lang="ru-RU" sz="2800" b="1" dirty="0">
                <a:solidFill>
                  <a:srgbClr val="0070C0"/>
                </a:solidFill>
                <a:latin typeface="Monotype Corsiva" panose="03010101010201010101" pitchFamily="66" charset="0"/>
              </a:rPr>
              <a:t>Разнообразие формируемых точных движений рук определяется разнообразием и функциональным назначением используемых предметов. Поэтому, важно вовлекать ребенка в максимальное количество ситуаций повседневной жизни для развития и совершенствования соответствующих исследовательских и исполнительных действий, координированного использования обеих рук, других частей тела. </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4112026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3"/>
          </p:nvPr>
        </p:nvSpPr>
        <p:spPr>
          <a:xfrm>
            <a:off x="467544" y="260648"/>
            <a:ext cx="8352928" cy="6192688"/>
          </a:xfrm>
        </p:spPr>
        <p:txBody>
          <a:bodyPr>
            <a:normAutofit fontScale="92500" lnSpcReduction="20000"/>
          </a:bodyPr>
          <a:lstStyle/>
          <a:p>
            <a:pPr marL="45720" indent="0" algn="ctr">
              <a:buNone/>
            </a:pPr>
            <a:r>
              <a:rPr lang="ru-RU" sz="3900" b="1" dirty="0">
                <a:solidFill>
                  <a:srgbClr val="0070C0"/>
                </a:solidFill>
                <a:latin typeface="Monotype Corsiva" panose="03010101010201010101" pitchFamily="66" charset="0"/>
              </a:rPr>
              <a:t>История становления НРТ включает несколько этапов: </a:t>
            </a:r>
          </a:p>
          <a:p>
            <a:pPr marL="45720" lvl="0" indent="0" algn="just">
              <a:buNone/>
            </a:pPr>
            <a:r>
              <a:rPr lang="ru-RU" b="1" dirty="0">
                <a:solidFill>
                  <a:srgbClr val="0070C0"/>
                </a:solidFill>
                <a:latin typeface="Monotype Corsiva" panose="03010101010201010101" pitchFamily="66" charset="0"/>
              </a:rPr>
              <a:t>1900–1940-е годы — формирование парадигмы реабилитации-</a:t>
            </a:r>
            <a:r>
              <a:rPr lang="ru-RU" b="1" dirty="0" err="1">
                <a:solidFill>
                  <a:srgbClr val="0070C0"/>
                </a:solidFill>
                <a:latin typeface="Monotype Corsiva" panose="03010101010201010101" pitchFamily="66" charset="0"/>
              </a:rPr>
              <a:t>эрготерапии</a:t>
            </a:r>
            <a:r>
              <a:rPr lang="ru-RU" b="1" dirty="0">
                <a:solidFill>
                  <a:srgbClr val="0070C0"/>
                </a:solidFill>
                <a:latin typeface="Monotype Corsiva" panose="03010101010201010101" pitchFamily="66" charset="0"/>
              </a:rPr>
              <a:t>. </a:t>
            </a:r>
          </a:p>
          <a:p>
            <a:pPr marL="45720" lvl="0" indent="0" algn="just">
              <a:buNone/>
            </a:pPr>
            <a:r>
              <a:rPr lang="ru-RU" b="1" dirty="0">
                <a:solidFill>
                  <a:srgbClr val="0070C0"/>
                </a:solidFill>
                <a:latin typeface="Monotype Corsiva" panose="03010101010201010101" pitchFamily="66" charset="0"/>
              </a:rPr>
              <a:t>1940-е годы — философия Берты </a:t>
            </a:r>
            <a:r>
              <a:rPr lang="ru-RU" b="1" dirty="0" err="1">
                <a:solidFill>
                  <a:srgbClr val="0070C0"/>
                </a:solidFill>
                <a:latin typeface="Monotype Corsiva" panose="03010101010201010101" pitchFamily="66" charset="0"/>
              </a:rPr>
              <a:t>Бобат</a:t>
            </a:r>
            <a:r>
              <a:rPr lang="ru-RU" b="1" dirty="0">
                <a:solidFill>
                  <a:srgbClr val="0070C0"/>
                </a:solidFill>
                <a:latin typeface="Monotype Corsiva" panose="03010101010201010101" pitchFamily="66" charset="0"/>
              </a:rPr>
              <a:t> ложится в основу концепции </a:t>
            </a:r>
            <a:r>
              <a:rPr lang="ru-RU" b="1" dirty="0" err="1">
                <a:solidFill>
                  <a:srgbClr val="0070C0"/>
                </a:solidFill>
                <a:latin typeface="Monotype Corsiva" panose="03010101010201010101" pitchFamily="66" charset="0"/>
              </a:rPr>
              <a:t>Бобат</a:t>
            </a:r>
            <a:r>
              <a:rPr lang="ru-RU" b="1" dirty="0">
                <a:solidFill>
                  <a:srgbClr val="0070C0"/>
                </a:solidFill>
                <a:latin typeface="Monotype Corsiva" panose="03010101010201010101" pitchFamily="66" charset="0"/>
              </a:rPr>
              <a:t>: «Максимизировать функции, минимизировать нарушения, предотвращать инвалидность и повышать общее качество жизни». </a:t>
            </a:r>
          </a:p>
          <a:p>
            <a:pPr marL="45720" lvl="0" indent="0" algn="just">
              <a:buNone/>
            </a:pPr>
            <a:r>
              <a:rPr lang="ru-RU" b="1" dirty="0">
                <a:solidFill>
                  <a:srgbClr val="0070C0"/>
                </a:solidFill>
                <a:latin typeface="Monotype Corsiva" panose="03010101010201010101" pitchFamily="66" charset="0"/>
              </a:rPr>
              <a:t>1950-е годы — механистическая парадигма: продвижение медицинской модели и «коррекция» тела с помощью упражнений. Упор на специализацию, Берта и Карел </a:t>
            </a:r>
            <a:r>
              <a:rPr lang="ru-RU" b="1" dirty="0" err="1">
                <a:solidFill>
                  <a:srgbClr val="0070C0"/>
                </a:solidFill>
                <a:latin typeface="Monotype Corsiva" panose="03010101010201010101" pitchFamily="66" charset="0"/>
              </a:rPr>
              <a:t>Бобаты</a:t>
            </a:r>
            <a:r>
              <a:rPr lang="ru-RU" b="1" dirty="0">
                <a:solidFill>
                  <a:srgbClr val="0070C0"/>
                </a:solidFill>
                <a:latin typeface="Monotype Corsiva" panose="03010101010201010101" pitchFamily="66" charset="0"/>
              </a:rPr>
              <a:t> открывают частную практику. </a:t>
            </a:r>
          </a:p>
          <a:p>
            <a:pPr marL="45720" lvl="0" indent="0" algn="just">
              <a:buNone/>
            </a:pPr>
            <a:r>
              <a:rPr lang="ru-RU" b="1" dirty="0">
                <a:solidFill>
                  <a:srgbClr val="0070C0"/>
                </a:solidFill>
                <a:latin typeface="Monotype Corsiva" panose="03010101010201010101" pitchFamily="66" charset="0"/>
              </a:rPr>
              <a:t>1960-е годы — «Концепция </a:t>
            </a:r>
            <a:r>
              <a:rPr lang="ru-RU" b="1" dirty="0" err="1">
                <a:solidFill>
                  <a:srgbClr val="0070C0"/>
                </a:solidFill>
                <a:latin typeface="Monotype Corsiva" panose="03010101010201010101" pitchFamily="66" charset="0"/>
              </a:rPr>
              <a:t>Бобат</a:t>
            </a:r>
            <a:r>
              <a:rPr lang="ru-RU" b="1" dirty="0">
                <a:solidFill>
                  <a:srgbClr val="0070C0"/>
                </a:solidFill>
                <a:latin typeface="Monotype Corsiva" panose="03010101010201010101" pitchFamily="66" charset="0"/>
              </a:rPr>
              <a:t>» переименовывается в «</a:t>
            </a:r>
            <a:r>
              <a:rPr lang="ru-RU" b="1" dirty="0" err="1">
                <a:solidFill>
                  <a:srgbClr val="0070C0"/>
                </a:solidFill>
                <a:latin typeface="Monotype Corsiva" panose="03010101010201010101" pitchFamily="66" charset="0"/>
              </a:rPr>
              <a:t>Нейроразвивающую</a:t>
            </a:r>
            <a:r>
              <a:rPr lang="ru-RU" b="1" dirty="0">
                <a:solidFill>
                  <a:srgbClr val="0070C0"/>
                </a:solidFill>
                <a:latin typeface="Monotype Corsiva" panose="03010101010201010101" pitchFamily="66" charset="0"/>
              </a:rPr>
              <a:t> терапию». Изменения отражают последние изменения в неврологии, основная философия остаётся прежней. </a:t>
            </a:r>
          </a:p>
          <a:p>
            <a:pPr marL="45720" lvl="0" indent="0" algn="just">
              <a:buNone/>
            </a:pPr>
            <a:r>
              <a:rPr lang="ru-RU" b="1" dirty="0">
                <a:solidFill>
                  <a:srgbClr val="0070C0"/>
                </a:solidFill>
                <a:latin typeface="Monotype Corsiva" panose="03010101010201010101" pitchFamily="66" charset="0"/>
              </a:rPr>
              <a:t>1980-е годы — формирование новой парадигмы. Обновления связаны с подходом, ориентированном на пациента, основные принципы концепции </a:t>
            </a:r>
            <a:r>
              <a:rPr lang="ru-RU" b="1" dirty="0" err="1">
                <a:solidFill>
                  <a:srgbClr val="0070C0"/>
                </a:solidFill>
                <a:latin typeface="Monotype Corsiva" panose="03010101010201010101" pitchFamily="66" charset="0"/>
              </a:rPr>
              <a:t>Бобат</a:t>
            </a:r>
            <a:r>
              <a:rPr lang="ru-RU" b="1" dirty="0">
                <a:solidFill>
                  <a:srgbClr val="0070C0"/>
                </a:solidFill>
                <a:latin typeface="Monotype Corsiva" panose="03010101010201010101" pitchFamily="66" charset="0"/>
              </a:rPr>
              <a:t> не меняются. </a:t>
            </a:r>
          </a:p>
          <a:p>
            <a:pPr marL="45720" indent="457200" algn="just">
              <a:buNone/>
            </a:pPr>
            <a:r>
              <a:rPr lang="ru-RU" sz="3000" b="1" dirty="0">
                <a:solidFill>
                  <a:srgbClr val="0070C0"/>
                </a:solidFill>
                <a:latin typeface="Monotype Corsiva" panose="03010101010201010101" pitchFamily="66" charset="0"/>
              </a:rPr>
              <a:t>НРТ эффективна в педиатрии, во взрослой популяции она применяется для восстановления после черепно-мозговой травмы и инсульта. </a:t>
            </a:r>
          </a:p>
          <a:p>
            <a:pPr marL="45720" indent="457200" algn="just">
              <a:buNone/>
            </a:pPr>
            <a:r>
              <a:rPr lang="ru-RU" sz="3000" b="1" dirty="0">
                <a:solidFill>
                  <a:srgbClr val="0070C0"/>
                </a:solidFill>
                <a:latin typeface="Monotype Corsiva" panose="03010101010201010101" pitchFamily="66" charset="0"/>
              </a:rPr>
              <a:t> </a:t>
            </a:r>
          </a:p>
          <a:p>
            <a:pPr marL="45720" indent="0">
              <a:buNone/>
            </a:pPr>
            <a:endParaRPr lang="ru-RU" dirty="0"/>
          </a:p>
        </p:txBody>
      </p:sp>
    </p:spTree>
    <p:extLst>
      <p:ext uri="{BB962C8B-B14F-4D97-AF65-F5344CB8AC3E}">
        <p14:creationId xmlns:p14="http://schemas.microsoft.com/office/powerpoint/2010/main" val="4030102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496944" cy="1143000"/>
          </a:xfrm>
        </p:spPr>
        <p:txBody>
          <a:bodyPr/>
          <a:lstStyle/>
          <a:p>
            <a:pPr marL="0" indent="0" algn="ctr">
              <a:buNone/>
            </a:pPr>
            <a:r>
              <a:rPr lang="ru-RU" sz="3200" dirty="0">
                <a:solidFill>
                  <a:srgbClr val="0070C0"/>
                </a:solidFill>
                <a:latin typeface="Monotype Corsiva" panose="03010101010201010101" pitchFamily="66" charset="0"/>
              </a:rPr>
              <a:t>МЕТОДЫ РАЗВИТИЯ МЕЖЛИЧНОСТНОГО ВЗАИМОДЕЙСТВИЯ </a:t>
            </a:r>
            <a:endParaRPr lang="ru-RU" sz="32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556792"/>
            <a:ext cx="8352928" cy="4968552"/>
          </a:xfrm>
        </p:spPr>
        <p:txBody>
          <a:bodyPr>
            <a:normAutofit/>
          </a:bodyPr>
          <a:lstStyle/>
          <a:p>
            <a:pPr marL="45720" indent="457200" algn="just">
              <a:buNone/>
            </a:pPr>
            <a:r>
              <a:rPr lang="ru-RU" sz="2800" b="1" dirty="0">
                <a:solidFill>
                  <a:srgbClr val="0070C0"/>
                </a:solidFill>
                <a:latin typeface="Monotype Corsiva" panose="03010101010201010101" pitchFamily="66" charset="0"/>
              </a:rPr>
              <a:t>Взаимодействие – основа развития и обучения детей в раннем детстве. Обширные исследования подтвердили тесную взаимосвязь </a:t>
            </a:r>
            <a:r>
              <a:rPr lang="ru-RU" sz="2800" b="1" dirty="0" smtClean="0">
                <a:solidFill>
                  <a:srgbClr val="0070C0"/>
                </a:solidFill>
                <a:latin typeface="Monotype Corsiva" panose="03010101010201010101" pitchFamily="66" charset="0"/>
              </a:rPr>
              <a:t>между </a:t>
            </a:r>
            <a:r>
              <a:rPr lang="ru-RU" sz="2800" b="1" dirty="0">
                <a:solidFill>
                  <a:srgbClr val="0070C0"/>
                </a:solidFill>
                <a:latin typeface="Monotype Corsiva" panose="03010101010201010101" pitchFamily="66" charset="0"/>
              </a:rPr>
              <a:t>особенностями взаимодействия родителя и ребенка и результатами развития ребенка во многих областях. Основами для развития, по всей видимости, являются качество взаимодействия (вовлечение взрослого и ребенка в реципрокное, взаимно удовлетворяющее взаимодействие) и возможность адаптироваться к индивидуальным особенностям друг друга в течение </a:t>
            </a:r>
            <a:r>
              <a:rPr lang="ru-RU" sz="2800" b="1" dirty="0" smtClean="0">
                <a:solidFill>
                  <a:srgbClr val="0070C0"/>
                </a:solidFill>
                <a:latin typeface="Monotype Corsiva" panose="03010101010201010101" pitchFamily="66" charset="0"/>
              </a:rPr>
              <a:t>времени. </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607326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76672"/>
            <a:ext cx="8352928" cy="6120680"/>
          </a:xfrm>
        </p:spPr>
        <p:txBody>
          <a:bodyPr>
            <a:normAutofit/>
          </a:bodyPr>
          <a:lstStyle/>
          <a:p>
            <a:pPr marL="45720" indent="0" algn="just">
              <a:buNone/>
            </a:pPr>
            <a:r>
              <a:rPr lang="ru-RU" sz="3200" b="1" dirty="0">
                <a:solidFill>
                  <a:srgbClr val="0070C0"/>
                </a:solidFill>
                <a:latin typeface="Monotype Corsiva" panose="03010101010201010101" pitchFamily="66" charset="0"/>
              </a:rPr>
              <a:t>S. </a:t>
            </a:r>
            <a:r>
              <a:rPr lang="ru-RU" sz="3200" b="1" dirty="0" err="1">
                <a:solidFill>
                  <a:srgbClr val="0070C0"/>
                </a:solidFill>
                <a:latin typeface="Monotype Corsiva" panose="03010101010201010101" pitchFamily="66" charset="0"/>
              </a:rPr>
              <a:t>Goldberg</a:t>
            </a:r>
            <a:r>
              <a:rPr lang="ru-RU" sz="3200" b="1" dirty="0">
                <a:solidFill>
                  <a:srgbClr val="0070C0"/>
                </a:solidFill>
                <a:latin typeface="Monotype Corsiva" panose="03010101010201010101" pitchFamily="66" charset="0"/>
              </a:rPr>
              <a:t>, описывая </a:t>
            </a:r>
            <a:r>
              <a:rPr lang="ru-RU" sz="3200" b="1" dirty="0" err="1">
                <a:solidFill>
                  <a:srgbClr val="0070C0"/>
                </a:solidFill>
                <a:latin typeface="Monotype Corsiva" panose="03010101010201010101" pitchFamily="66" charset="0"/>
              </a:rPr>
              <a:t>родительско</a:t>
            </a:r>
            <a:r>
              <a:rPr lang="ru-RU" sz="3200" b="1" dirty="0">
                <a:solidFill>
                  <a:srgbClr val="0070C0"/>
                </a:solidFill>
                <a:latin typeface="Monotype Corsiva" panose="03010101010201010101" pitchFamily="66" charset="0"/>
              </a:rPr>
              <a:t>-детское взаимодействие, вводит термин «Модель взаимной компетентности» (</a:t>
            </a:r>
            <a:r>
              <a:rPr lang="ru-RU" sz="3200" b="1" dirty="0" err="1">
                <a:solidFill>
                  <a:srgbClr val="0070C0"/>
                </a:solidFill>
                <a:latin typeface="Monotype Corsiva" panose="03010101010201010101" pitchFamily="66" charset="0"/>
              </a:rPr>
              <a:t>Mutual</a:t>
            </a:r>
            <a:r>
              <a:rPr lang="ru-RU" sz="3200" b="1" dirty="0">
                <a:solidFill>
                  <a:srgbClr val="0070C0"/>
                </a:solidFill>
                <a:latin typeface="Monotype Corsiva" panose="03010101010201010101" pitchFamily="66" charset="0"/>
              </a:rPr>
              <a:t> </a:t>
            </a:r>
            <a:r>
              <a:rPr lang="ru-RU" sz="3200" b="1" dirty="0" err="1">
                <a:solidFill>
                  <a:srgbClr val="0070C0"/>
                </a:solidFill>
                <a:latin typeface="Monotype Corsiva" panose="03010101010201010101" pitchFamily="66" charset="0"/>
              </a:rPr>
              <a:t>Competence</a:t>
            </a:r>
            <a:r>
              <a:rPr lang="ru-RU" sz="3200" b="1" dirty="0">
                <a:solidFill>
                  <a:srgbClr val="0070C0"/>
                </a:solidFill>
                <a:latin typeface="Monotype Corsiva" panose="03010101010201010101" pitchFamily="66" charset="0"/>
              </a:rPr>
              <a:t> </a:t>
            </a:r>
            <a:r>
              <a:rPr lang="ru-RU" sz="3200" b="1" dirty="0" err="1">
                <a:solidFill>
                  <a:srgbClr val="0070C0"/>
                </a:solidFill>
                <a:latin typeface="Monotype Corsiva" panose="03010101010201010101" pitchFamily="66" charset="0"/>
              </a:rPr>
              <a:t>Model</a:t>
            </a:r>
            <a:r>
              <a:rPr lang="ru-RU" sz="3200" b="1" dirty="0">
                <a:solidFill>
                  <a:srgbClr val="0070C0"/>
                </a:solidFill>
                <a:latin typeface="Monotype Corsiva" panose="03010101010201010101" pitchFamily="66" charset="0"/>
              </a:rPr>
              <a:t>). Взаимная компетентность характеризует </a:t>
            </a:r>
            <a:r>
              <a:rPr lang="ru-RU" sz="3200" b="1" dirty="0" err="1">
                <a:solidFill>
                  <a:srgbClr val="0070C0"/>
                </a:solidFill>
                <a:latin typeface="Monotype Corsiva" panose="03010101010201010101" pitchFamily="66" charset="0"/>
              </a:rPr>
              <a:t>родительско</a:t>
            </a:r>
            <a:r>
              <a:rPr lang="ru-RU" sz="3200" b="1" dirty="0">
                <a:solidFill>
                  <a:srgbClr val="0070C0"/>
                </a:solidFill>
                <a:latin typeface="Monotype Corsiva" panose="03010101010201010101" pitchFamily="66" charset="0"/>
              </a:rPr>
              <a:t>-детскую связь, благоприятную для развития ребенка и родителя следующим образом: любое взаимодействие, которое позволяет и ребенку, и родителю чувствовать себя в безопасности, ценным, успешным, наслаждаться друг другом и учиться вместе, является хорошим взаимодействием для развития ребенка и </a:t>
            </a:r>
            <a:r>
              <a:rPr lang="ru-RU" sz="3200" b="1" dirty="0" smtClean="0">
                <a:solidFill>
                  <a:srgbClr val="0070C0"/>
                </a:solidFill>
                <a:latin typeface="Monotype Corsiva" panose="03010101010201010101" pitchFamily="66" charset="0"/>
              </a:rPr>
              <a:t>родителя.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352710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208912" cy="6264696"/>
          </a:xfrm>
        </p:spPr>
        <p:txBody>
          <a:bodyPr>
            <a:normAutofit/>
          </a:bodyPr>
          <a:lstStyle/>
          <a:p>
            <a:pPr marL="45720" indent="0" algn="just">
              <a:buNone/>
            </a:pPr>
            <a:r>
              <a:rPr lang="ru-RU" sz="3200" b="1" dirty="0">
                <a:solidFill>
                  <a:srgbClr val="0070C0"/>
                </a:solidFill>
                <a:latin typeface="Monotype Corsiva" panose="03010101010201010101" pitchFamily="66" charset="0"/>
              </a:rPr>
              <a:t>Идея двустороннего влияния является неотъемлемой в концепции взаимодействия. Ниже представлена модель взаимодействия K. </a:t>
            </a:r>
            <a:r>
              <a:rPr lang="ru-RU" sz="3200" b="1" dirty="0" err="1">
                <a:solidFill>
                  <a:srgbClr val="0070C0"/>
                </a:solidFill>
                <a:latin typeface="Monotype Corsiva" panose="03010101010201010101" pitchFamily="66" charset="0"/>
              </a:rPr>
              <a:t>Barnard</a:t>
            </a:r>
            <a:r>
              <a:rPr lang="ru-RU" sz="3200" b="1" dirty="0">
                <a:solidFill>
                  <a:srgbClr val="0070C0"/>
                </a:solidFill>
                <a:latin typeface="Monotype Corsiva" panose="03010101010201010101" pitchFamily="66" charset="0"/>
              </a:rPr>
              <a:t>. С ее точки зрения, элементы </a:t>
            </a:r>
            <a:r>
              <a:rPr lang="ru-RU" sz="3200" b="1" dirty="0" err="1">
                <a:solidFill>
                  <a:srgbClr val="0070C0"/>
                </a:solidFill>
                <a:latin typeface="Monotype Corsiva" panose="03010101010201010101" pitchFamily="66" charset="0"/>
              </a:rPr>
              <a:t>родительско</a:t>
            </a:r>
            <a:r>
              <a:rPr lang="ru-RU" sz="3200" b="1" dirty="0">
                <a:solidFill>
                  <a:srgbClr val="0070C0"/>
                </a:solidFill>
                <a:latin typeface="Monotype Corsiva" panose="03010101010201010101" pitchFamily="66" charset="0"/>
              </a:rPr>
              <a:t>-детского взаимодействия помогает представить </a:t>
            </a:r>
            <a:r>
              <a:rPr lang="ru-RU" sz="3200" b="1" dirty="0" smtClean="0">
                <a:solidFill>
                  <a:srgbClr val="0070C0"/>
                </a:solidFill>
                <a:latin typeface="Monotype Corsiva" panose="03010101010201010101" pitchFamily="66" charset="0"/>
              </a:rPr>
              <a:t>метафору танца</a:t>
            </a:r>
            <a:r>
              <a:rPr lang="ru-RU" sz="3200" b="1" dirty="0">
                <a:solidFill>
                  <a:srgbClr val="0070C0"/>
                </a:solidFill>
                <a:latin typeface="Monotype Corsiva" panose="03010101010201010101" pitchFamily="66" charset="0"/>
              </a:rPr>
              <a:t>. В первую очередь родитель и ребенок видятся как пара, действующая как нечто целое. Действия одного из партнеров ведут за собой действия другого. Во взаимодействии каждый участник отвечает и реагирует на партнера, приспосабливая свое поведение, чтобы согласовать или изменить поведение другого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459421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88640"/>
            <a:ext cx="8280920" cy="6192688"/>
          </a:xfrm>
        </p:spPr>
        <p:txBody>
          <a:bodyPr>
            <a:noAutofit/>
          </a:bodyPr>
          <a:lstStyle/>
          <a:p>
            <a:pPr marL="45720" indent="457200" algn="just">
              <a:buNone/>
            </a:pPr>
            <a:r>
              <a:rPr lang="ru-RU" sz="3200" b="1" dirty="0">
                <a:solidFill>
                  <a:srgbClr val="0070C0"/>
                </a:solidFill>
                <a:latin typeface="Monotype Corsiva" panose="03010101010201010101" pitchFamily="66" charset="0"/>
              </a:rPr>
              <a:t>Например, мать не демонстрирует беспокойство о сигналах недовольства ребенка, если ребенок не плачет или не выражает недовольство другими сигналами. </a:t>
            </a:r>
            <a:endParaRPr lang="ru-RU" sz="3200" b="1" dirty="0" smtClean="0">
              <a:solidFill>
                <a:srgbClr val="0070C0"/>
              </a:solidFill>
              <a:latin typeface="Monotype Corsiva" panose="03010101010201010101" pitchFamily="66" charset="0"/>
            </a:endParaRPr>
          </a:p>
          <a:p>
            <a:pPr marL="45720" indent="457200" algn="just">
              <a:buNone/>
            </a:pPr>
            <a:r>
              <a:rPr lang="ru-RU" sz="3200" b="1" dirty="0">
                <a:solidFill>
                  <a:srgbClr val="0070C0"/>
                </a:solidFill>
                <a:latin typeface="Monotype Corsiva" panose="03010101010201010101" pitchFamily="66" charset="0"/>
              </a:rPr>
              <a:t>В этой связи важным становится понятие </a:t>
            </a:r>
            <a:r>
              <a:rPr lang="ru-RU" sz="3200" b="1" i="1" dirty="0">
                <a:solidFill>
                  <a:srgbClr val="0070C0"/>
                </a:solidFill>
                <a:latin typeface="Monotype Corsiva" panose="03010101010201010101" pitchFamily="66" charset="0"/>
              </a:rPr>
              <a:t>циклов общения</a:t>
            </a:r>
            <a:r>
              <a:rPr lang="ru-RU" sz="3200" b="1" dirty="0">
                <a:solidFill>
                  <a:srgbClr val="0070C0"/>
                </a:solidFill>
                <a:latin typeface="Monotype Corsiva" panose="03010101010201010101" pitchFamily="66" charset="0"/>
              </a:rPr>
              <a:t>: действия одного из партнеров взаимодействия вызывают ответ другого партнера и затем, в свою очередь, ответ </a:t>
            </a:r>
            <a:r>
              <a:rPr lang="ru-RU" sz="3200" b="1" dirty="0" smtClean="0">
                <a:solidFill>
                  <a:srgbClr val="0070C0"/>
                </a:solidFill>
                <a:latin typeface="Monotype Corsiva" panose="03010101010201010101" pitchFamily="66" charset="0"/>
              </a:rPr>
              <a:t>инициатора. Например</a:t>
            </a:r>
            <a:r>
              <a:rPr lang="ru-RU" sz="3200" b="1" dirty="0">
                <a:solidFill>
                  <a:srgbClr val="0070C0"/>
                </a:solidFill>
                <a:latin typeface="Monotype Corsiva" panose="03010101010201010101" pitchFamily="66" charset="0"/>
              </a:rPr>
              <a:t>, мать показывает ребенку мяч и спрашивает: «Ты хочешь играть в мяч?». Ребенок в ответ тянет руку к мячу. Мать закрывает цикл общения: «Хорошо, поиграем в мяч» и протягивает мяч ребенку.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443629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1196752"/>
            <a:ext cx="8424936" cy="4680520"/>
          </a:xfrm>
        </p:spPr>
        <p:txBody>
          <a:bodyPr>
            <a:normAutofit/>
          </a:bodyPr>
          <a:lstStyle/>
          <a:p>
            <a:pPr marL="45720" indent="0" algn="just">
              <a:buNone/>
            </a:pPr>
            <a:r>
              <a:rPr lang="ru-RU" sz="3600" b="1" dirty="0" smtClean="0">
                <a:solidFill>
                  <a:srgbClr val="0070C0"/>
                </a:solidFill>
                <a:latin typeface="Monotype Corsiva" panose="03010101010201010101" pitchFamily="66" charset="0"/>
              </a:rPr>
              <a:t>Циклы </a:t>
            </a:r>
            <a:r>
              <a:rPr lang="ru-RU" sz="3600" b="1" dirty="0">
                <a:solidFill>
                  <a:srgbClr val="0070C0"/>
                </a:solidFill>
                <a:latin typeface="Monotype Corsiva" panose="03010101010201010101" pitchFamily="66" charset="0"/>
              </a:rPr>
              <a:t>общения являются характеристикой не каждого из партнеров, а общей характеристикой взаимодействия пары родитель-ребенок, в которой каждый принимает активное участие, где каждый из партнеров для успешного взаимодействия должен ориентироваться на ответы своего партнера </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3198968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496944" cy="1143000"/>
          </a:xfrm>
        </p:spPr>
        <p:txBody>
          <a:bodyPr/>
          <a:lstStyle/>
          <a:p>
            <a:pPr marL="0" indent="0" algn="ctr">
              <a:buNone/>
            </a:pPr>
            <a:r>
              <a:rPr lang="ru-RU" sz="3600" dirty="0">
                <a:solidFill>
                  <a:srgbClr val="0070C0"/>
                </a:solidFill>
                <a:latin typeface="Monotype Corsiva" panose="03010101010201010101" pitchFamily="66" charset="0"/>
              </a:rPr>
              <a:t>Для эффективного взаимодействия отмечают важность закрытия циклов общения (то есть третьего элемента на схеме). </a:t>
            </a:r>
            <a:endParaRPr lang="ru-RU" sz="3600" dirty="0">
              <a:solidFill>
                <a:srgbClr val="0070C0"/>
              </a:solidFill>
              <a:latin typeface="Monotype Corsiva" panose="03010101010201010101" pitchFamily="66" charset="0"/>
            </a:endParaRPr>
          </a:p>
        </p:txBody>
      </p:sp>
      <p:pic>
        <p:nvPicPr>
          <p:cNvPr id="5122"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99592" y="2204864"/>
            <a:ext cx="7344816"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9244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3"/>
          </p:nvPr>
        </p:nvSpPr>
        <p:spPr>
          <a:xfrm>
            <a:off x="323528" y="548680"/>
            <a:ext cx="8280920" cy="6048672"/>
          </a:xfrm>
        </p:spPr>
        <p:txBody>
          <a:bodyPr>
            <a:noAutofit/>
          </a:bodyPr>
          <a:lstStyle/>
          <a:p>
            <a:pPr marL="45720" indent="0" algn="just">
              <a:buNone/>
            </a:pPr>
            <a:r>
              <a:rPr lang="ru-RU" sz="3600" b="1" dirty="0">
                <a:solidFill>
                  <a:srgbClr val="0070C0"/>
                </a:solidFill>
                <a:latin typeface="Monotype Corsiva" panose="03010101010201010101" pitchFamily="66" charset="0"/>
              </a:rPr>
              <a:t>Задачи развития взаимодействия ребенка с взрослым на раннем этапе развития можно определить как взаимная подстройка партнеров друг к другу. Можно выделить следующие </a:t>
            </a:r>
            <a:r>
              <a:rPr lang="ru-RU" sz="3600" b="1" dirty="0" smtClean="0">
                <a:solidFill>
                  <a:srgbClr val="0070C0"/>
                </a:solidFill>
                <a:latin typeface="Monotype Corsiva" panose="03010101010201010101" pitchFamily="66" charset="0"/>
              </a:rPr>
              <a:t>аспекты взаимодействия</a:t>
            </a:r>
            <a:r>
              <a:rPr lang="ru-RU" sz="3600" b="1" dirty="0">
                <a:solidFill>
                  <a:srgbClr val="0070C0"/>
                </a:solidFill>
                <a:latin typeface="Monotype Corsiva" panose="03010101010201010101" pitchFamily="66" charset="0"/>
              </a:rPr>
              <a:t>, которые могут стать задачами работы специалиста в работе с парой родитель-ребенок на игровом сеансе. Стоит отметить, что в такой работе акцент можно сделать на изменении поведения взрослого во </a:t>
            </a:r>
            <a:r>
              <a:rPr lang="ru-RU" sz="3600" b="1" dirty="0" smtClean="0">
                <a:solidFill>
                  <a:srgbClr val="0070C0"/>
                </a:solidFill>
                <a:latin typeface="Monotype Corsiva" panose="03010101010201010101" pitchFamily="66" charset="0"/>
              </a:rPr>
              <a:t>взаимодействии.</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048222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80919" cy="1143000"/>
          </a:xfrm>
        </p:spPr>
        <p:txBody>
          <a:bodyPr/>
          <a:lstStyle/>
          <a:p>
            <a:pPr marL="0" indent="0" algn="ctr">
              <a:buNone/>
            </a:pPr>
            <a:r>
              <a:rPr lang="ru-RU" sz="3600" dirty="0" smtClean="0">
                <a:solidFill>
                  <a:srgbClr val="0070C0"/>
                </a:solidFill>
                <a:latin typeface="Monotype Corsiva" panose="03010101010201010101" pitchFamily="66" charset="0"/>
              </a:rPr>
              <a:t>Изменение поведения </a:t>
            </a:r>
            <a:r>
              <a:rPr lang="ru-RU" sz="3600" dirty="0">
                <a:solidFill>
                  <a:srgbClr val="0070C0"/>
                </a:solidFill>
                <a:latin typeface="Monotype Corsiva" panose="03010101010201010101" pitchFamily="66" charset="0"/>
              </a:rPr>
              <a:t>взрослого во </a:t>
            </a:r>
            <a:r>
              <a:rPr lang="ru-RU" sz="3600" dirty="0" smtClean="0">
                <a:solidFill>
                  <a:srgbClr val="0070C0"/>
                </a:solidFill>
                <a:latin typeface="Monotype Corsiva" panose="03010101010201010101" pitchFamily="66" charset="0"/>
              </a:rPr>
              <a:t>взаимодействии</a:t>
            </a:r>
            <a:r>
              <a:rPr lang="ru-RU" sz="3600" dirty="0">
                <a:solidFill>
                  <a:srgbClr val="0070C0"/>
                </a:solidFill>
                <a:latin typeface="Monotype Corsiva" panose="03010101010201010101" pitchFamily="66" charset="0"/>
              </a:rPr>
              <a:t> </a:t>
            </a:r>
            <a:r>
              <a:rPr lang="ru-RU" sz="3600" dirty="0" smtClean="0">
                <a:solidFill>
                  <a:srgbClr val="0070C0"/>
                </a:solidFill>
                <a:latin typeface="Monotype Corsiva" panose="03010101010201010101" pitchFamily="66" charset="0"/>
              </a:rPr>
              <a:t>с ребенком</a:t>
            </a:r>
            <a:endParaRPr lang="ru-RU" sz="36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23528" y="1412776"/>
            <a:ext cx="8496944" cy="5184576"/>
          </a:xfrm>
        </p:spPr>
        <p:txBody>
          <a:bodyPr>
            <a:normAutofit lnSpcReduction="10000"/>
          </a:bodyPr>
          <a:lstStyle/>
          <a:p>
            <a:pPr>
              <a:buFont typeface="Wingdings" panose="05000000000000000000" pitchFamily="2" charset="2"/>
              <a:buChar char="ü"/>
            </a:pPr>
            <a:r>
              <a:rPr lang="ru-RU" sz="2400" b="1" dirty="0" smtClean="0">
                <a:solidFill>
                  <a:srgbClr val="0070C0"/>
                </a:solidFill>
                <a:latin typeface="Monotype Corsiva" panose="03010101010201010101" pitchFamily="66" charset="0"/>
              </a:rPr>
              <a:t>подстройка </a:t>
            </a:r>
            <a:r>
              <a:rPr lang="ru-RU" sz="2400" b="1" dirty="0">
                <a:solidFill>
                  <a:srgbClr val="0070C0"/>
                </a:solidFill>
                <a:latin typeface="Monotype Corsiva" panose="03010101010201010101" pitchFamily="66" charset="0"/>
              </a:rPr>
              <a:t>темпа взаимодействия родителя и специалиста к темпу ребенка; </a:t>
            </a:r>
          </a:p>
          <a:p>
            <a:pPr>
              <a:buFont typeface="Wingdings" panose="05000000000000000000" pitchFamily="2" charset="2"/>
              <a:buChar char="ü"/>
            </a:pPr>
            <a:r>
              <a:rPr lang="ru-RU" sz="2400" b="1" dirty="0" smtClean="0">
                <a:solidFill>
                  <a:srgbClr val="0070C0"/>
                </a:solidFill>
                <a:latin typeface="Monotype Corsiva" panose="03010101010201010101" pitchFamily="66" charset="0"/>
              </a:rPr>
              <a:t>чувствительность </a:t>
            </a:r>
            <a:r>
              <a:rPr lang="ru-RU" sz="2400" b="1" dirty="0">
                <a:solidFill>
                  <a:srgbClr val="0070C0"/>
                </a:solidFill>
                <a:latin typeface="Monotype Corsiva" panose="03010101010201010101" pitchFamily="66" charset="0"/>
              </a:rPr>
              <a:t>к сигналам ребенка, различение разных сигналов (способность видеть, распознавать и отвечать на сигналы ребенка); </a:t>
            </a:r>
          </a:p>
          <a:p>
            <a:pPr>
              <a:buFont typeface="Wingdings" panose="05000000000000000000" pitchFamily="2" charset="2"/>
              <a:buChar char="ü"/>
            </a:pPr>
            <a:r>
              <a:rPr lang="ru-RU" sz="2400" b="1" dirty="0" smtClean="0">
                <a:solidFill>
                  <a:srgbClr val="0070C0"/>
                </a:solidFill>
                <a:latin typeface="Monotype Corsiva" panose="03010101010201010101" pitchFamily="66" charset="0"/>
              </a:rPr>
              <a:t>соблюдение </a:t>
            </a:r>
            <a:r>
              <a:rPr lang="ru-RU" sz="2400" b="1" dirty="0">
                <a:solidFill>
                  <a:srgbClr val="0070C0"/>
                </a:solidFill>
                <a:latin typeface="Monotype Corsiva" panose="03010101010201010101" pitchFamily="66" charset="0"/>
              </a:rPr>
              <a:t>очередности реплик при взаимодействии (взрослый не перебивает ребенка, старается совершать свои реплики, когда ребенок внимателен к взрослому, выдерживает паузы во время очереди ребенка, чтобы ребенок имел возможность ответить); </a:t>
            </a:r>
          </a:p>
          <a:p>
            <a:pPr>
              <a:buFont typeface="Wingdings" panose="05000000000000000000" pitchFamily="2" charset="2"/>
              <a:buChar char="ü"/>
            </a:pPr>
            <a:r>
              <a:rPr lang="ru-RU" sz="2400" b="1" dirty="0" smtClean="0">
                <a:solidFill>
                  <a:srgbClr val="0070C0"/>
                </a:solidFill>
                <a:latin typeface="Monotype Corsiva" panose="03010101010201010101" pitchFamily="66" charset="0"/>
              </a:rPr>
              <a:t>ответы </a:t>
            </a:r>
            <a:r>
              <a:rPr lang="ru-RU" sz="2400" b="1" dirty="0">
                <a:solidFill>
                  <a:srgbClr val="0070C0"/>
                </a:solidFill>
                <a:latin typeface="Monotype Corsiva" panose="03010101010201010101" pitchFamily="66" charset="0"/>
              </a:rPr>
              <a:t>на сигналы ребенка (в том числе на негативные сигналы, например, о прекращении активности или несогласии с чем-либо, дискомфорте и т.д.) </a:t>
            </a:r>
          </a:p>
          <a:p>
            <a:pPr>
              <a:buFont typeface="Wingdings" panose="05000000000000000000" pitchFamily="2" charset="2"/>
              <a:buChar char="ü"/>
            </a:pPr>
            <a:r>
              <a:rPr lang="ru-RU" sz="2400" b="1" dirty="0" smtClean="0">
                <a:solidFill>
                  <a:srgbClr val="0070C0"/>
                </a:solidFill>
                <a:latin typeface="Monotype Corsiva" panose="03010101010201010101" pitchFamily="66" charset="0"/>
              </a:rPr>
              <a:t>создание </a:t>
            </a:r>
            <a:r>
              <a:rPr lang="ru-RU" sz="2400" b="1" dirty="0">
                <a:solidFill>
                  <a:srgbClr val="0070C0"/>
                </a:solidFill>
                <a:latin typeface="Monotype Corsiva" panose="03010101010201010101" pitchFamily="66" charset="0"/>
              </a:rPr>
              <a:t>ситуаций, способствующих развитию инициативы ребенка во взаимодействии, например, во время игровых рутин. </a:t>
            </a:r>
          </a:p>
          <a:p>
            <a:pPr marL="45720" indent="0">
              <a:buNone/>
            </a:pPr>
            <a:endParaRPr lang="ru-RU" sz="2400" dirty="0">
              <a:latin typeface="Monotype Corsiva" panose="03010101010201010101" pitchFamily="66" charset="0"/>
            </a:endParaRPr>
          </a:p>
        </p:txBody>
      </p:sp>
    </p:spTree>
    <p:extLst>
      <p:ext uri="{BB962C8B-B14F-4D97-AF65-F5344CB8AC3E}">
        <p14:creationId xmlns:p14="http://schemas.microsoft.com/office/powerpoint/2010/main" val="630241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3"/>
          </p:nvPr>
        </p:nvSpPr>
        <p:spPr>
          <a:xfrm>
            <a:off x="323528" y="404664"/>
            <a:ext cx="8424936" cy="6192688"/>
          </a:xfrm>
        </p:spPr>
        <p:txBody>
          <a:bodyPr>
            <a:normAutofit/>
          </a:bodyPr>
          <a:lstStyle/>
          <a:p>
            <a:pPr marL="45720" indent="0" algn="just">
              <a:buNone/>
            </a:pPr>
            <a:r>
              <a:rPr lang="ru-RU" sz="2400" b="1" dirty="0">
                <a:solidFill>
                  <a:srgbClr val="0070C0"/>
                </a:solidFill>
                <a:latin typeface="Monotype Corsiva" panose="03010101010201010101" pitchFamily="66" charset="0"/>
              </a:rPr>
              <a:t>Для успешной совместной игры необходима </a:t>
            </a:r>
            <a:r>
              <a:rPr lang="ru-RU" sz="2400" b="1" i="1" dirty="0">
                <a:solidFill>
                  <a:srgbClr val="0070C0"/>
                </a:solidFill>
                <a:latin typeface="Monotype Corsiva" panose="03010101010201010101" pitchFamily="66" charset="0"/>
              </a:rPr>
              <a:t>общая тема игры</a:t>
            </a:r>
            <a:r>
              <a:rPr lang="ru-RU" sz="2400" b="1" dirty="0">
                <a:solidFill>
                  <a:srgbClr val="0070C0"/>
                </a:solidFill>
                <a:latin typeface="Monotype Corsiva" panose="03010101010201010101" pitchFamily="66" charset="0"/>
              </a:rPr>
              <a:t>. Тема игры – это то, что находится в фокусе данной игры, содержание игры. Важно, чтобы у взрослого и ребенка была одна и та же тема игры. Игра с одним и тем же предметом еще не говорит о том, что тема игры одна и та же. Например, ребенок интересуется кубиками, он крутит их в руках, а потом бросает на пол. Родитель тоже берет те же кубики и начинает строить из них башню и старается привлечь внимание к своим действиям. Но ребенок не обращает на это внимания или отказывается от совместной игры. В этом случае, у ребенка и родителя разные темы игры – ребенок в первую очередь интересуется свойствами кубиков (какие кубики на ощупь, например), </a:t>
            </a:r>
            <a:r>
              <a:rPr lang="ru-RU" sz="2400" b="1" dirty="0" smtClean="0">
                <a:solidFill>
                  <a:srgbClr val="0070C0"/>
                </a:solidFill>
                <a:latin typeface="Monotype Corsiva" panose="03010101010201010101" pitchFamily="66" charset="0"/>
              </a:rPr>
              <a:t>а </a:t>
            </a:r>
            <a:r>
              <a:rPr lang="ru-RU" sz="2400" b="1" dirty="0">
                <a:solidFill>
                  <a:srgbClr val="0070C0"/>
                </a:solidFill>
                <a:latin typeface="Monotype Corsiva" panose="03010101010201010101" pitchFamily="66" charset="0"/>
              </a:rPr>
              <a:t>также эффектами от своих действий (бросание кубиков), тема родителя в игре – конструирование из кубиков. На первых этапах для создания успешного взаимодействия важно поддерживать тему ребенка.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7395734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60648"/>
            <a:ext cx="6512511" cy="1143000"/>
          </a:xfrm>
        </p:spPr>
        <p:txBody>
          <a:bodyPr/>
          <a:lstStyle/>
          <a:p>
            <a:pPr marL="0" indent="0" algn="ctr">
              <a:buNone/>
            </a:pPr>
            <a:r>
              <a:rPr lang="ru-RU" sz="4800" dirty="0">
                <a:solidFill>
                  <a:srgbClr val="0070C0"/>
                </a:solidFill>
                <a:latin typeface="Monotype Corsiva" panose="03010101010201010101" pitchFamily="66" charset="0"/>
              </a:rPr>
              <a:t>Игровые рутины</a:t>
            </a:r>
          </a:p>
        </p:txBody>
      </p:sp>
      <p:sp>
        <p:nvSpPr>
          <p:cNvPr id="3" name="Объект 2"/>
          <p:cNvSpPr>
            <a:spLocks noGrp="1"/>
          </p:cNvSpPr>
          <p:nvPr>
            <p:ph sz="quarter" idx="13"/>
          </p:nvPr>
        </p:nvSpPr>
        <p:spPr>
          <a:xfrm>
            <a:off x="323528" y="1196752"/>
            <a:ext cx="8496944" cy="5184576"/>
          </a:xfrm>
        </p:spPr>
        <p:txBody>
          <a:bodyPr>
            <a:noAutofit/>
          </a:bodyPr>
          <a:lstStyle/>
          <a:p>
            <a:pPr marL="45720" indent="0" algn="just">
              <a:buNone/>
            </a:pPr>
            <a:r>
              <a:rPr lang="ru-RU" sz="3200" b="1" dirty="0">
                <a:solidFill>
                  <a:srgbClr val="0070C0"/>
                </a:solidFill>
                <a:latin typeface="Monotype Corsiva" panose="03010101010201010101" pitchFamily="66" charset="0"/>
              </a:rPr>
              <a:t>Для детей младенческого и раннего возраста характерны игры с многократно повторяющимися действиями. Малыш 8-10 месяцев, стоя в манеже, выкидывает свои игрушки и смотрит, как они падают снова и снова. Ребенок в 14 месяцев много раз строит башню из кубиков и других предметов. В два года это может быть повторяющаяся последовательность сюжетных действий, например, кормит всех своих кукол. Циклическое повторение игровых действий в игре ребенка составляет основу техники "Игровые рутины". </a:t>
            </a:r>
            <a:endParaRPr lang="ru-RU" sz="32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526159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76672"/>
            <a:ext cx="8345016" cy="3762752"/>
          </a:xfrm>
        </p:spPr>
        <p:txBody>
          <a:bodyPr>
            <a:normAutofit/>
          </a:bodyPr>
          <a:lstStyle/>
          <a:p>
            <a:pPr marL="45720" indent="0">
              <a:buNone/>
            </a:pPr>
            <a:r>
              <a:rPr lang="ru-RU" sz="4000" b="1" dirty="0" smtClean="0">
                <a:solidFill>
                  <a:srgbClr val="0070C0"/>
                </a:solidFill>
                <a:latin typeface="Monotype Corsiva" panose="03010101010201010101" pitchFamily="66" charset="0"/>
              </a:rPr>
              <a:t>Основа </a:t>
            </a:r>
            <a:r>
              <a:rPr lang="ru-RU" sz="4000" b="1" dirty="0" err="1" smtClean="0">
                <a:solidFill>
                  <a:srgbClr val="0070C0"/>
                </a:solidFill>
                <a:latin typeface="Monotype Corsiva" panose="03010101010201010101" pitchFamily="66" charset="0"/>
              </a:rPr>
              <a:t>Бобат</a:t>
            </a:r>
            <a:r>
              <a:rPr lang="ru-RU" sz="4000" b="1" dirty="0" smtClean="0">
                <a:solidFill>
                  <a:srgbClr val="0070C0"/>
                </a:solidFill>
                <a:latin typeface="Monotype Corsiva" panose="03010101010201010101" pitchFamily="66" charset="0"/>
              </a:rPr>
              <a:t>-терапии – взаимодействие тела и психики, то есть лечится не рука или нога отдельно, а человек в целом, преобразовывая через движение высший центр – головной мозг</a:t>
            </a:r>
            <a:endParaRPr lang="ru-RU" sz="4000" b="1" dirty="0">
              <a:solidFill>
                <a:srgbClr val="0070C0"/>
              </a:solidFill>
              <a:latin typeface="Monotype Corsiva" panose="03010101010201010101" pitchFamily="66" charset="0"/>
            </a:endParaRPr>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2301" t="39879"/>
          <a:stretch/>
        </p:blipFill>
        <p:spPr bwMode="auto">
          <a:xfrm>
            <a:off x="2627784" y="3645024"/>
            <a:ext cx="4104456"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51083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424936" cy="6120680"/>
          </a:xfrm>
        </p:spPr>
        <p:txBody>
          <a:bodyPr>
            <a:normAutofit/>
          </a:bodyPr>
          <a:lstStyle/>
          <a:p>
            <a:pPr marL="45720" indent="457200" algn="just">
              <a:buNone/>
            </a:pPr>
            <a:r>
              <a:rPr lang="ru-RU" sz="2000" b="1" i="1" dirty="0">
                <a:solidFill>
                  <a:srgbClr val="0070C0"/>
                </a:solidFill>
                <a:latin typeface="Monotype Corsiva" panose="03010101010201010101" pitchFamily="66" charset="0"/>
              </a:rPr>
              <a:t>Игровая рутина </a:t>
            </a:r>
            <a:r>
              <a:rPr lang="ru-RU" sz="2000" b="1" dirty="0">
                <a:solidFill>
                  <a:srgbClr val="0070C0"/>
                </a:solidFill>
                <a:latin typeface="Monotype Corsiva" panose="03010101010201010101" pitchFamily="66" charset="0"/>
              </a:rPr>
              <a:t>– это создание ситуация совместной игры с повторяющимися игровыми действиями ребенка и взрослого, действия которых происходят поочередно. </a:t>
            </a:r>
          </a:p>
          <a:p>
            <a:pPr marL="45720" indent="0" algn="ctr">
              <a:buNone/>
            </a:pPr>
            <a:r>
              <a:rPr lang="ru-RU" sz="2400" b="1" u="sng" dirty="0" smtClean="0">
                <a:solidFill>
                  <a:srgbClr val="0070C0"/>
                </a:solidFill>
                <a:latin typeface="Monotype Corsiva" panose="03010101010201010101" pitchFamily="66" charset="0"/>
              </a:rPr>
              <a:t>три </a:t>
            </a:r>
            <a:r>
              <a:rPr lang="ru-RU" sz="2400" b="1" u="sng" dirty="0">
                <a:solidFill>
                  <a:srgbClr val="0070C0"/>
                </a:solidFill>
                <a:latin typeface="Monotype Corsiva" panose="03010101010201010101" pitchFamily="66" charset="0"/>
              </a:rPr>
              <a:t>типа игровых рутин: </a:t>
            </a:r>
          </a:p>
          <a:p>
            <a:pPr algn="just">
              <a:buFont typeface="Wingdings" panose="05000000000000000000" pitchFamily="2" charset="2"/>
              <a:buChar char="ü"/>
            </a:pPr>
            <a:r>
              <a:rPr lang="ru-RU" sz="2000" b="1" dirty="0" smtClean="0">
                <a:solidFill>
                  <a:srgbClr val="0070C0"/>
                </a:solidFill>
                <a:latin typeface="Monotype Corsiva" panose="03010101010201010101" pitchFamily="66" charset="0"/>
              </a:rPr>
              <a:t>Зеркальная </a:t>
            </a:r>
            <a:r>
              <a:rPr lang="ru-RU" sz="2000" b="1" dirty="0">
                <a:solidFill>
                  <a:srgbClr val="0070C0"/>
                </a:solidFill>
                <a:latin typeface="Monotype Corsiva" panose="03010101010201010101" pitchFamily="66" charset="0"/>
              </a:rPr>
              <a:t>рутина, при которой взрослый и ребенок по очереди совершают одинаковые или относящиеся к одной категории </a:t>
            </a:r>
            <a:r>
              <a:rPr lang="ru-RU" sz="2000" b="1" dirty="0" smtClean="0">
                <a:solidFill>
                  <a:srgbClr val="0070C0"/>
                </a:solidFill>
                <a:latin typeface="Monotype Corsiva" panose="03010101010201010101" pitchFamily="66" charset="0"/>
              </a:rPr>
              <a:t>действия</a:t>
            </a:r>
            <a:r>
              <a:rPr lang="ru-RU" sz="2000" b="1" dirty="0">
                <a:solidFill>
                  <a:srgbClr val="0070C0"/>
                </a:solidFill>
                <a:latin typeface="Monotype Corsiva" panose="03010101010201010101" pitchFamily="66" charset="0"/>
              </a:rPr>
              <a:t>. Например, катание мяча от ребенка к взрослому и обратно. Игра в зеркало, когда один строит гримасы на лице, а другой ему подражает, или вокальная игра, где взрослый и ребенок произносят похожие звуки по очереди. </a:t>
            </a:r>
          </a:p>
          <a:p>
            <a:pPr algn="just">
              <a:buFont typeface="Wingdings" panose="05000000000000000000" pitchFamily="2" charset="2"/>
              <a:buChar char="ü"/>
            </a:pPr>
            <a:r>
              <a:rPr lang="ru-RU" sz="2000" b="1" dirty="0" smtClean="0">
                <a:solidFill>
                  <a:srgbClr val="0070C0"/>
                </a:solidFill>
                <a:latin typeface="Monotype Corsiva" panose="03010101010201010101" pitchFamily="66" charset="0"/>
              </a:rPr>
              <a:t>Инструментальная </a:t>
            </a:r>
            <a:r>
              <a:rPr lang="ru-RU" sz="2000" b="1" dirty="0">
                <a:solidFill>
                  <a:srgbClr val="0070C0"/>
                </a:solidFill>
                <a:latin typeface="Monotype Corsiva" panose="03010101010201010101" pitchFamily="66" charset="0"/>
              </a:rPr>
              <a:t>рутина, при которой взрослый совершает недоступное ребенку действие, после чего ребенок стимулирует взрослого повторить свое действие снова. Например, взрослый выдувает мыльные пузыри, а ребенок их ловит и снова просит дуть мыльные пузыри взрослого. Взрослый качает ребенка на качелях или у себя на коленях, когда останавливается - ребенок просит о продолжении. </a:t>
            </a:r>
          </a:p>
          <a:p>
            <a:pPr algn="just">
              <a:buFont typeface="Wingdings" panose="05000000000000000000" pitchFamily="2" charset="2"/>
              <a:buChar char="ü"/>
            </a:pPr>
            <a:r>
              <a:rPr lang="ru-RU" sz="2000" b="1" dirty="0" err="1" smtClean="0">
                <a:solidFill>
                  <a:srgbClr val="0070C0"/>
                </a:solidFill>
                <a:latin typeface="Monotype Corsiva" panose="03010101010201010101" pitchFamily="66" charset="0"/>
              </a:rPr>
              <a:t>Процедуральная</a:t>
            </a:r>
            <a:r>
              <a:rPr lang="ru-RU" sz="2000" b="1" dirty="0" smtClean="0">
                <a:solidFill>
                  <a:srgbClr val="0070C0"/>
                </a:solidFill>
                <a:latin typeface="Monotype Corsiva" panose="03010101010201010101" pitchFamily="66" charset="0"/>
              </a:rPr>
              <a:t> </a:t>
            </a:r>
            <a:r>
              <a:rPr lang="ru-RU" sz="2000" b="1" dirty="0">
                <a:solidFill>
                  <a:srgbClr val="0070C0"/>
                </a:solidFill>
                <a:latin typeface="Monotype Corsiva" panose="03010101010201010101" pitchFamily="66" charset="0"/>
              </a:rPr>
              <a:t>рутина, при которой взрослый и ребенок по очереди совершают различающиеся действия, образующие связанную последовательность. Например, ребенок собирает в машину кубики и везет на стойку, а взрослый – это строительный кран, поднимает кубики и строит дом. </a:t>
            </a:r>
            <a:endParaRPr lang="ru-RU" sz="20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53234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548680"/>
            <a:ext cx="8352928" cy="6192688"/>
          </a:xfrm>
        </p:spPr>
        <p:txBody>
          <a:bodyPr>
            <a:normAutofit/>
          </a:bodyPr>
          <a:lstStyle/>
          <a:p>
            <a:pPr marL="45720" indent="0" algn="just">
              <a:buNone/>
            </a:pPr>
            <a:r>
              <a:rPr lang="ru-RU" sz="3600" b="1" dirty="0">
                <a:solidFill>
                  <a:srgbClr val="0070C0"/>
                </a:solidFill>
                <a:latin typeface="Monotype Corsiva" panose="03010101010201010101" pitchFamily="66" charset="0"/>
              </a:rPr>
              <a:t>Во всех трех типах игровых рутин должны присутствовать поочередные действия ребенка и взрослого. Задача взрослого ограничить свои действия, четко выделив очередь, передавать инициативу ребенку и ждать действий от ребенка, когда настала его очередь. Научится читать сигналы ребенка о продолжении взаимодействия или иные сигналы и реагировать на них. </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195710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476672"/>
            <a:ext cx="8424936" cy="6192688"/>
          </a:xfrm>
        </p:spPr>
        <p:txBody>
          <a:bodyPr>
            <a:normAutofit/>
          </a:bodyPr>
          <a:lstStyle/>
          <a:p>
            <a:pPr marL="45720" indent="0" algn="just">
              <a:buNone/>
            </a:pPr>
            <a:r>
              <a:rPr lang="ru-RU" sz="2800" b="1" dirty="0">
                <a:solidFill>
                  <a:srgbClr val="0070C0"/>
                </a:solidFill>
                <a:latin typeface="Monotype Corsiva" panose="03010101010201010101" pitchFamily="66" charset="0"/>
              </a:rPr>
              <a:t>Многие исследователи взаимодействия родителей и детей с нарушениями развития пришли к выводу, что для развития самостоятельности и инициативности ребенка во взаимодействии с взрослыми, а также в самостоятельном исследовании среды и игре, </a:t>
            </a:r>
            <a:r>
              <a:rPr lang="ru-RU" sz="2800" b="1" dirty="0" smtClean="0">
                <a:solidFill>
                  <a:srgbClr val="0070C0"/>
                </a:solidFill>
                <a:latin typeface="Monotype Corsiva" panose="03010101010201010101" pitchFamily="66" charset="0"/>
              </a:rPr>
              <a:t>взрослому </a:t>
            </a:r>
            <a:r>
              <a:rPr lang="ru-RU" sz="2800" b="1" dirty="0">
                <a:solidFill>
                  <a:srgbClr val="0070C0"/>
                </a:solidFill>
                <a:latin typeface="Monotype Corsiva" panose="03010101010201010101" pitchFamily="66" charset="0"/>
              </a:rPr>
              <a:t>важно избегать директивной позиции (использовать меньше команд, прерывания активности ребенка) и увеличивать такие аспекты взаимодействия в своем поведении как моделирование (демонстрация игр, действий с предметами), </a:t>
            </a:r>
            <a:r>
              <a:rPr lang="ru-RU" sz="2800" b="1" dirty="0" err="1">
                <a:solidFill>
                  <a:srgbClr val="0070C0"/>
                </a:solidFill>
                <a:latin typeface="Monotype Corsiva" panose="03010101010201010101" pitchFamily="66" charset="0"/>
              </a:rPr>
              <a:t>отзеркаливание</a:t>
            </a:r>
            <a:r>
              <a:rPr lang="ru-RU" sz="2800" b="1" dirty="0">
                <a:solidFill>
                  <a:srgbClr val="0070C0"/>
                </a:solidFill>
                <a:latin typeface="Monotype Corsiva" panose="03010101010201010101" pitchFamily="66" charset="0"/>
              </a:rPr>
              <a:t> (повторение за действиями, вокализациями, словами, жестами ребенка), поддержка темы игры ребенка, эмоциональное вовлечение и другие </a:t>
            </a:r>
            <a:r>
              <a:rPr lang="ru-RU" sz="2800" b="1" dirty="0" err="1">
                <a:solidFill>
                  <a:srgbClr val="0070C0"/>
                </a:solidFill>
                <a:latin typeface="Monotype Corsiva" panose="03010101010201010101" pitchFamily="66" charset="0"/>
              </a:rPr>
              <a:t>недирективные</a:t>
            </a:r>
            <a:r>
              <a:rPr lang="ru-RU" sz="2800" b="1" dirty="0">
                <a:solidFill>
                  <a:srgbClr val="0070C0"/>
                </a:solidFill>
                <a:latin typeface="Monotype Corsiva" panose="03010101010201010101" pitchFamily="66" charset="0"/>
              </a:rPr>
              <a:t> приемы </a:t>
            </a:r>
            <a:r>
              <a:rPr lang="ru-RU" sz="2800" b="1" dirty="0" smtClean="0">
                <a:solidFill>
                  <a:srgbClr val="0070C0"/>
                </a:solidFill>
                <a:latin typeface="Monotype Corsiva" panose="03010101010201010101" pitchFamily="66" charset="0"/>
              </a:rPr>
              <a:t>.</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4984056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260648"/>
            <a:ext cx="8784976" cy="6120680"/>
          </a:xfrm>
        </p:spPr>
        <p:txBody>
          <a:bodyPr>
            <a:noAutofit/>
          </a:bodyPr>
          <a:lstStyle/>
          <a:p>
            <a:pPr marL="45720" indent="0" algn="ctr">
              <a:buNone/>
            </a:pPr>
            <a:r>
              <a:rPr lang="ru-RU" sz="2400" b="1" dirty="0">
                <a:solidFill>
                  <a:srgbClr val="0070C0"/>
                </a:solidFill>
                <a:latin typeface="Monotype Corsiva" panose="03010101010201010101" pitchFamily="66" charset="0"/>
              </a:rPr>
              <a:t>Для привлечения внимания ребенка к себе можно использовать следующие действия: </a:t>
            </a:r>
            <a:endParaRPr lang="ru-RU" sz="2400" b="1" dirty="0" smtClean="0">
              <a:solidFill>
                <a:srgbClr val="0070C0"/>
              </a:solidFill>
              <a:latin typeface="Monotype Corsiva" panose="03010101010201010101" pitchFamily="66" charset="0"/>
            </a:endParaRP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пересечение </a:t>
            </a:r>
            <a:r>
              <a:rPr lang="ru-RU" sz="2400" b="1" i="1" dirty="0">
                <a:solidFill>
                  <a:srgbClr val="0070C0"/>
                </a:solidFill>
                <a:latin typeface="Monotype Corsiva" panose="03010101010201010101" pitchFamily="66" charset="0"/>
              </a:rPr>
              <a:t>взгляда </a:t>
            </a:r>
            <a:r>
              <a:rPr lang="ru-RU" sz="2400" b="1" dirty="0">
                <a:solidFill>
                  <a:srgbClr val="0070C0"/>
                </a:solidFill>
                <a:latin typeface="Monotype Corsiva" panose="03010101010201010101" pitchFamily="66" charset="0"/>
              </a:rPr>
              <a:t>(замена игрушки, на которую смотрит ребенок, своим лицом, чтобы поймать взгляд ребенка); </a:t>
            </a: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взрослый </a:t>
            </a:r>
            <a:r>
              <a:rPr lang="ru-RU" sz="2400" b="1" i="1" dirty="0">
                <a:solidFill>
                  <a:srgbClr val="0070C0"/>
                </a:solidFill>
                <a:latin typeface="Monotype Corsiva" panose="03010101010201010101" pitchFamily="66" charset="0"/>
              </a:rPr>
              <a:t>как динамическая игрушка </a:t>
            </a:r>
            <a:r>
              <a:rPr lang="ru-RU" sz="2400" b="1" dirty="0">
                <a:solidFill>
                  <a:srgbClr val="0070C0"/>
                </a:solidFill>
                <a:latin typeface="Monotype Corsiva" panose="03010101010201010101" pitchFamily="66" charset="0"/>
              </a:rPr>
              <a:t>(можно спрятать свое лицо (или игрушку в своих руках), появиться в другом месте, поиграть так несколько раз, управляя вниманием ребенка); </a:t>
            </a: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использование </a:t>
            </a:r>
            <a:r>
              <a:rPr lang="ru-RU" sz="2400" b="1" i="1" dirty="0">
                <a:solidFill>
                  <a:srgbClr val="0070C0"/>
                </a:solidFill>
                <a:latin typeface="Monotype Corsiva" panose="03010101010201010101" pitchFamily="66" charset="0"/>
              </a:rPr>
              <a:t>яркой мимики и вокализаций </a:t>
            </a:r>
            <a:r>
              <a:rPr lang="ru-RU" sz="2400" b="1" dirty="0">
                <a:solidFill>
                  <a:srgbClr val="0070C0"/>
                </a:solidFill>
                <a:latin typeface="Monotype Corsiva" panose="03010101010201010101" pitchFamily="66" charset="0"/>
              </a:rPr>
              <a:t>для привлечения внимания; </a:t>
            </a:r>
            <a:endParaRPr lang="ru-RU" sz="2400" b="1" dirty="0" smtClean="0">
              <a:solidFill>
                <a:srgbClr val="0070C0"/>
              </a:solidFill>
              <a:latin typeface="Monotype Corsiva" panose="03010101010201010101" pitchFamily="66" charset="0"/>
            </a:endParaRP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увеличения </a:t>
            </a:r>
            <a:r>
              <a:rPr lang="ru-RU" sz="2400" b="1" i="1" dirty="0">
                <a:solidFill>
                  <a:srgbClr val="0070C0"/>
                </a:solidFill>
                <a:latin typeface="Monotype Corsiva" panose="03010101010201010101" pitchFamily="66" charset="0"/>
              </a:rPr>
              <a:t>выраженности жестов </a:t>
            </a:r>
            <a:r>
              <a:rPr lang="ru-RU" sz="2400" b="1" dirty="0">
                <a:solidFill>
                  <a:srgbClr val="0070C0"/>
                </a:solidFill>
                <a:latin typeface="Monotype Corsiva" panose="03010101010201010101" pitchFamily="66" charset="0"/>
              </a:rPr>
              <a:t>(жесты руками с большой амплитудой и выразительностью); </a:t>
            </a: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подстройка </a:t>
            </a:r>
            <a:r>
              <a:rPr lang="ru-RU" sz="2400" b="1" i="1" dirty="0">
                <a:solidFill>
                  <a:srgbClr val="0070C0"/>
                </a:solidFill>
                <a:latin typeface="Monotype Corsiva" panose="03010101010201010101" pitchFamily="66" charset="0"/>
              </a:rPr>
              <a:t>своего темпа действий под темп ребенка </a:t>
            </a:r>
            <a:r>
              <a:rPr lang="ru-RU" sz="2400" b="1" dirty="0">
                <a:solidFill>
                  <a:srgbClr val="0070C0"/>
                </a:solidFill>
                <a:latin typeface="Monotype Corsiva" panose="03010101010201010101" pitchFamily="66" charset="0"/>
              </a:rPr>
              <a:t>(как правило, взрослый действует несколько быстрее, чем ребенку необходимо); </a:t>
            </a: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использование </a:t>
            </a:r>
            <a:r>
              <a:rPr lang="ru-RU" sz="2400" b="1" i="1" dirty="0">
                <a:solidFill>
                  <a:srgbClr val="0070C0"/>
                </a:solidFill>
                <a:latin typeface="Monotype Corsiva" panose="03010101010201010101" pitchFamily="66" charset="0"/>
              </a:rPr>
              <a:t>простой и понятной речи</a:t>
            </a:r>
            <a:r>
              <a:rPr lang="ru-RU" sz="2400" b="1" dirty="0">
                <a:solidFill>
                  <a:srgbClr val="0070C0"/>
                </a:solidFill>
                <a:latin typeface="Monotype Corsiva" panose="03010101010201010101" pitchFamily="66" charset="0"/>
              </a:rPr>
              <a:t>; </a:t>
            </a:r>
          </a:p>
          <a:p>
            <a:pPr>
              <a:buFont typeface="Wingdings" panose="05000000000000000000" pitchFamily="2" charset="2"/>
              <a:buChar char="ü"/>
            </a:pPr>
            <a:r>
              <a:rPr lang="ru-RU" sz="2400" b="1" i="1" dirty="0" smtClean="0">
                <a:solidFill>
                  <a:srgbClr val="0070C0"/>
                </a:solidFill>
                <a:latin typeface="Monotype Corsiva" panose="03010101010201010101" pitchFamily="66" charset="0"/>
              </a:rPr>
              <a:t>повтор </a:t>
            </a:r>
            <a:r>
              <a:rPr lang="ru-RU" sz="2400" b="1" i="1" dirty="0">
                <a:solidFill>
                  <a:srgbClr val="0070C0"/>
                </a:solidFill>
                <a:latin typeface="Monotype Corsiva" panose="03010101010201010101" pitchFamily="66" charset="0"/>
              </a:rPr>
              <a:t>действий ребенка</a:t>
            </a:r>
            <a:r>
              <a:rPr lang="ru-RU" sz="2400" b="1" dirty="0">
                <a:solidFill>
                  <a:srgbClr val="0070C0"/>
                </a:solidFill>
                <a:latin typeface="Monotype Corsiva" panose="03010101010201010101" pitchFamily="66" charset="0"/>
              </a:rPr>
              <a:t>, его вокализаций, чтобы привлечь внимание к себе. </a:t>
            </a:r>
          </a:p>
          <a:p>
            <a:pPr marL="45720" indent="0">
              <a:buNone/>
            </a:pPr>
            <a:r>
              <a:rPr lang="ru-RU" sz="2400" dirty="0" smtClean="0">
                <a:latin typeface="Monotype Corsiva" panose="03010101010201010101" pitchFamily="66" charset="0"/>
              </a:rPr>
              <a:t> </a:t>
            </a:r>
            <a:endParaRPr lang="ru-RU" sz="2400" dirty="0">
              <a:latin typeface="Monotype Corsiva" panose="03010101010201010101" pitchFamily="66" charset="0"/>
            </a:endParaRPr>
          </a:p>
        </p:txBody>
      </p:sp>
    </p:spTree>
    <p:extLst>
      <p:ext uri="{BB962C8B-B14F-4D97-AF65-F5344CB8AC3E}">
        <p14:creationId xmlns:p14="http://schemas.microsoft.com/office/powerpoint/2010/main" val="4587431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548680"/>
            <a:ext cx="8496944" cy="5616624"/>
          </a:xfrm>
        </p:spPr>
        <p:txBody>
          <a:bodyPr>
            <a:normAutofit/>
          </a:bodyPr>
          <a:lstStyle/>
          <a:p>
            <a:pPr marL="45720" indent="0">
              <a:buNone/>
            </a:pPr>
            <a:r>
              <a:rPr lang="ru-RU" sz="2400" b="1" u="sng" dirty="0">
                <a:solidFill>
                  <a:srgbClr val="0070C0"/>
                </a:solidFill>
                <a:latin typeface="Monotype Corsiva" panose="03010101010201010101" pitchFamily="66" charset="0"/>
              </a:rPr>
              <a:t>Пример </a:t>
            </a:r>
          </a:p>
          <a:p>
            <a:pPr>
              <a:buFont typeface="Courier New" panose="02070309020205020404" pitchFamily="49" charset="0"/>
              <a:buChar char="o"/>
            </a:pPr>
            <a:r>
              <a:rPr lang="ru-RU" sz="2400" b="1" i="1" dirty="0">
                <a:solidFill>
                  <a:srgbClr val="0070C0"/>
                </a:solidFill>
                <a:latin typeface="Monotype Corsiva" panose="03010101010201010101" pitchFamily="66" charset="0"/>
              </a:rPr>
              <a:t>Взрослый </a:t>
            </a:r>
            <a:r>
              <a:rPr lang="ru-RU" sz="2400" b="1" dirty="0">
                <a:solidFill>
                  <a:srgbClr val="0070C0"/>
                </a:solidFill>
                <a:latin typeface="Monotype Corsiva" panose="03010101010201010101" pitchFamily="66" charset="0"/>
              </a:rPr>
              <a:t>качает ребенка, произнося при этом ритмичную </a:t>
            </a:r>
            <a:r>
              <a:rPr lang="ru-RU" sz="2400" b="1" dirty="0" err="1">
                <a:solidFill>
                  <a:srgbClr val="0070C0"/>
                </a:solidFill>
                <a:latin typeface="Monotype Corsiva" panose="03010101010201010101" pitchFamily="66" charset="0"/>
              </a:rPr>
              <a:t>потешку</a:t>
            </a:r>
            <a:r>
              <a:rPr lang="ru-RU" sz="2400" b="1" dirty="0">
                <a:solidFill>
                  <a:srgbClr val="0070C0"/>
                </a:solidFill>
                <a:latin typeface="Monotype Corsiva" panose="03010101010201010101" pitchFamily="66" charset="0"/>
              </a:rPr>
              <a:t>. Когда </a:t>
            </a:r>
            <a:r>
              <a:rPr lang="ru-RU" sz="2400" b="1" dirty="0" err="1">
                <a:solidFill>
                  <a:srgbClr val="0070C0"/>
                </a:solidFill>
                <a:latin typeface="Monotype Corsiva" panose="03010101010201010101" pitchFamily="66" charset="0"/>
              </a:rPr>
              <a:t>потешка</a:t>
            </a:r>
            <a:r>
              <a:rPr lang="ru-RU" sz="2400" b="1" dirty="0">
                <a:solidFill>
                  <a:srgbClr val="0070C0"/>
                </a:solidFill>
                <a:latin typeface="Monotype Corsiva" panose="03010101010201010101" pitchFamily="66" charset="0"/>
              </a:rPr>
              <a:t> заканчивается, взрослый делает паузу (перестает качать ребенка и смотрит на него выжидающе). </a:t>
            </a:r>
          </a:p>
          <a:p>
            <a:pPr>
              <a:buFont typeface="Courier New" panose="02070309020205020404" pitchFamily="49" charset="0"/>
              <a:buChar char="o"/>
            </a:pPr>
            <a:r>
              <a:rPr lang="ru-RU" sz="2400" b="1" i="1" dirty="0">
                <a:solidFill>
                  <a:srgbClr val="0070C0"/>
                </a:solidFill>
                <a:latin typeface="Monotype Corsiva" panose="03010101010201010101" pitchFamily="66" charset="0"/>
              </a:rPr>
              <a:t>Ребенок </a:t>
            </a:r>
            <a:r>
              <a:rPr lang="ru-RU" sz="2400" b="1" dirty="0">
                <a:solidFill>
                  <a:srgbClr val="0070C0"/>
                </a:solidFill>
                <a:latin typeface="Monotype Corsiva" panose="03010101010201010101" pitchFamily="66" charset="0"/>
              </a:rPr>
              <a:t>смотрит на взрослого и вокализирует (или замирает, или кладет свою руку на руку взрослого, любой сигнал о продолжении). </a:t>
            </a:r>
          </a:p>
          <a:p>
            <a:pPr>
              <a:buFont typeface="Courier New" panose="02070309020205020404" pitchFamily="49" charset="0"/>
              <a:buChar char="o"/>
            </a:pPr>
            <a:r>
              <a:rPr lang="ru-RU" sz="2400" b="1" i="1" dirty="0">
                <a:solidFill>
                  <a:srgbClr val="0070C0"/>
                </a:solidFill>
                <a:latin typeface="Monotype Corsiva" panose="03010101010201010101" pitchFamily="66" charset="0"/>
              </a:rPr>
              <a:t>Взрослый </a:t>
            </a:r>
            <a:r>
              <a:rPr lang="ru-RU" sz="2400" b="1" dirty="0">
                <a:solidFill>
                  <a:srgbClr val="0070C0"/>
                </a:solidFill>
                <a:latin typeface="Monotype Corsiva" panose="03010101010201010101" pitchFamily="66" charset="0"/>
              </a:rPr>
              <a:t>спрашивает эмоционально: «Еще?!» </a:t>
            </a:r>
          </a:p>
          <a:p>
            <a:pPr>
              <a:buFont typeface="Courier New" panose="02070309020205020404" pitchFamily="49" charset="0"/>
              <a:buChar char="o"/>
            </a:pPr>
            <a:r>
              <a:rPr lang="ru-RU" sz="2400" b="1" i="1" dirty="0">
                <a:solidFill>
                  <a:srgbClr val="0070C0"/>
                </a:solidFill>
                <a:latin typeface="Monotype Corsiva" panose="03010101010201010101" pitchFamily="66" charset="0"/>
              </a:rPr>
              <a:t>Ребенок </a:t>
            </a:r>
            <a:r>
              <a:rPr lang="ru-RU" sz="2400" b="1" dirty="0">
                <a:solidFill>
                  <a:srgbClr val="0070C0"/>
                </a:solidFill>
                <a:latin typeface="Monotype Corsiva" panose="03010101010201010101" pitchFamily="66" charset="0"/>
              </a:rPr>
              <a:t>пытается повторить слово «Еще» </a:t>
            </a:r>
          </a:p>
          <a:p>
            <a:pPr>
              <a:buFont typeface="Courier New" panose="02070309020205020404" pitchFamily="49" charset="0"/>
              <a:buChar char="o"/>
            </a:pPr>
            <a:r>
              <a:rPr lang="ru-RU" sz="2400" b="1" i="1" dirty="0">
                <a:solidFill>
                  <a:srgbClr val="0070C0"/>
                </a:solidFill>
                <a:latin typeface="Monotype Corsiva" panose="03010101010201010101" pitchFamily="66" charset="0"/>
              </a:rPr>
              <a:t>Взрослый </a:t>
            </a:r>
            <a:r>
              <a:rPr lang="ru-RU" sz="2400" b="1" dirty="0">
                <a:solidFill>
                  <a:srgbClr val="0070C0"/>
                </a:solidFill>
                <a:latin typeface="Monotype Corsiva" panose="03010101010201010101" pitchFamily="66" charset="0"/>
              </a:rPr>
              <a:t>эмоционально говорит «Еще!» и снова качает ребенка. </a:t>
            </a:r>
          </a:p>
          <a:p>
            <a:pPr>
              <a:buFont typeface="Courier New" panose="02070309020205020404" pitchFamily="49" charset="0"/>
              <a:buChar char="o"/>
            </a:pPr>
            <a:r>
              <a:rPr lang="ru-RU" sz="2400" b="1" dirty="0">
                <a:solidFill>
                  <a:srgbClr val="0070C0"/>
                </a:solidFill>
                <a:latin typeface="Monotype Corsiva" panose="03010101010201010101" pitchFamily="66" charset="0"/>
              </a:rPr>
              <a:t>После того, как ребенок уверенно говорит «Еще» для продолжения рутины можно больше </a:t>
            </a:r>
            <a:r>
              <a:rPr lang="ru-RU" sz="2400" b="1" i="1" dirty="0">
                <a:solidFill>
                  <a:srgbClr val="0070C0"/>
                </a:solidFill>
                <a:latin typeface="Monotype Corsiva" panose="03010101010201010101" pitchFamily="66" charset="0"/>
              </a:rPr>
              <a:t>расширять высказывания</a:t>
            </a:r>
            <a:r>
              <a:rPr lang="ru-RU" sz="2400" b="1" dirty="0">
                <a:solidFill>
                  <a:srgbClr val="0070C0"/>
                </a:solidFill>
                <a:latin typeface="Monotype Corsiva" panose="03010101010201010101" pitchFamily="66" charset="0"/>
              </a:rPr>
              <a:t>, например «Катай еще», или «Таня, еще». </a:t>
            </a:r>
            <a:endParaRPr lang="ru-RU" sz="24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6148030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332656"/>
            <a:ext cx="8496944" cy="6264696"/>
          </a:xfrm>
        </p:spPr>
        <p:txBody>
          <a:bodyPr>
            <a:normAutofit lnSpcReduction="10000"/>
          </a:bodyPr>
          <a:lstStyle/>
          <a:p>
            <a:pPr marL="45720" indent="0" algn="just">
              <a:buNone/>
            </a:pPr>
            <a:r>
              <a:rPr lang="ru-RU" b="1" u="sng" dirty="0" smtClean="0">
                <a:solidFill>
                  <a:srgbClr val="0070C0"/>
                </a:solidFill>
                <a:latin typeface="Monotype Corsiva" panose="03010101010201010101" pitchFamily="66" charset="0"/>
              </a:rPr>
              <a:t>Пример</a:t>
            </a:r>
          </a:p>
          <a:p>
            <a:pPr marL="45720" indent="0" algn="just">
              <a:buNone/>
            </a:pPr>
            <a:r>
              <a:rPr lang="ru-RU" b="1" dirty="0">
                <a:solidFill>
                  <a:srgbClr val="0070C0"/>
                </a:solidFill>
                <a:latin typeface="Monotype Corsiva" panose="03010101010201010101" pitchFamily="66" charset="0"/>
              </a:rPr>
              <a:t>Взрослый и ребенок сидят напротив и катают друг другу мяч. Когда игровая рутина установилась, взрослый начинает расширять рутину. </a:t>
            </a:r>
          </a:p>
          <a:p>
            <a:pPr marL="45720" indent="0" algn="just">
              <a:buNone/>
            </a:pPr>
            <a:r>
              <a:rPr lang="ru-RU" b="1" dirty="0">
                <a:solidFill>
                  <a:srgbClr val="0070C0"/>
                </a:solidFill>
                <a:latin typeface="Monotype Corsiva" panose="03010101010201010101" pitchFamily="66" charset="0"/>
              </a:rPr>
              <a:t>В свою очередь взрослый держит мяч в руках и ждет, пока ребенок не обратит на него внимание и не обратится к взрослому с требованием продолжения в любом доступном ребенку варианте (</a:t>
            </a:r>
            <a:r>
              <a:rPr lang="ru-RU" b="1" i="1" dirty="0">
                <a:solidFill>
                  <a:srgbClr val="0070C0"/>
                </a:solidFill>
                <a:latin typeface="Monotype Corsiva" panose="03010101010201010101" pitchFamily="66" charset="0"/>
              </a:rPr>
              <a:t>прерывание рутины во время своей очереди</a:t>
            </a:r>
            <a:r>
              <a:rPr lang="ru-RU" b="1" dirty="0">
                <a:solidFill>
                  <a:srgbClr val="0070C0"/>
                </a:solidFill>
                <a:latin typeface="Monotype Corsiva" panose="03010101010201010101" pitchFamily="66" charset="0"/>
              </a:rPr>
              <a:t>). </a:t>
            </a:r>
          </a:p>
          <a:p>
            <a:pPr marL="45720" indent="0" algn="just">
              <a:buNone/>
            </a:pPr>
            <a:r>
              <a:rPr lang="ru-RU" b="1" dirty="0">
                <a:solidFill>
                  <a:srgbClr val="0070C0"/>
                </a:solidFill>
                <a:latin typeface="Monotype Corsiva" panose="03010101010201010101" pitchFamily="66" charset="0"/>
              </a:rPr>
              <a:t>Затем взрослый начинает медленно-медленно совершать движения с мячом по направлению к ребенку, привлекая и удерживая внимание ребенка на совместной игре. Через некоторое время значительно увеличивает темп своих действий (модификация темпов). </a:t>
            </a:r>
          </a:p>
          <a:p>
            <a:pPr marL="45720" indent="0" algn="just">
              <a:buNone/>
            </a:pPr>
            <a:r>
              <a:rPr lang="ru-RU" b="1" dirty="0">
                <a:solidFill>
                  <a:srgbClr val="0070C0"/>
                </a:solidFill>
                <a:latin typeface="Monotype Corsiva" panose="03010101010201010101" pitchFamily="66" charset="0"/>
              </a:rPr>
              <a:t>В другой раз взрослый может добавить </a:t>
            </a:r>
            <a:r>
              <a:rPr lang="ru-RU" b="1" i="1" dirty="0">
                <a:solidFill>
                  <a:srgbClr val="0070C0"/>
                </a:solidFill>
                <a:latin typeface="Monotype Corsiva" panose="03010101010201010101" pitchFamily="66" charset="0"/>
              </a:rPr>
              <a:t>реплики, регулирующие очередь</a:t>
            </a:r>
            <a:r>
              <a:rPr lang="ru-RU" b="1" dirty="0">
                <a:solidFill>
                  <a:srgbClr val="0070C0"/>
                </a:solidFill>
                <a:latin typeface="Monotype Corsiva" panose="03010101010201010101" pitchFamily="66" charset="0"/>
              </a:rPr>
              <a:t>, такие как: </a:t>
            </a:r>
          </a:p>
          <a:p>
            <a:pPr marL="45720" indent="0" algn="just">
              <a:buNone/>
            </a:pPr>
            <a:r>
              <a:rPr lang="ru-RU" b="1" dirty="0" smtClean="0">
                <a:solidFill>
                  <a:srgbClr val="0070C0"/>
                </a:solidFill>
                <a:latin typeface="Monotype Corsiva" panose="03010101010201010101" pitchFamily="66" charset="0"/>
              </a:rPr>
              <a:t>Мячик </a:t>
            </a:r>
            <a:r>
              <a:rPr lang="ru-RU" b="1" dirty="0">
                <a:solidFill>
                  <a:srgbClr val="0070C0"/>
                </a:solidFill>
                <a:latin typeface="Monotype Corsiva" panose="03010101010201010101" pitchFamily="66" charset="0"/>
              </a:rPr>
              <a:t>Коле! </a:t>
            </a:r>
          </a:p>
          <a:p>
            <a:pPr marL="45720" indent="0" algn="just">
              <a:buNone/>
            </a:pPr>
            <a:r>
              <a:rPr lang="ru-RU" b="1" dirty="0" smtClean="0">
                <a:solidFill>
                  <a:srgbClr val="0070C0"/>
                </a:solidFill>
                <a:latin typeface="Monotype Corsiva" panose="03010101010201010101" pitchFamily="66" charset="0"/>
              </a:rPr>
              <a:t>Ане</a:t>
            </a:r>
            <a:r>
              <a:rPr lang="ru-RU" b="1" dirty="0">
                <a:solidFill>
                  <a:srgbClr val="0070C0"/>
                </a:solidFill>
                <a:latin typeface="Monotype Corsiva" panose="03010101010201010101" pitchFamily="66" charset="0"/>
              </a:rPr>
              <a:t>! </a:t>
            </a:r>
          </a:p>
          <a:p>
            <a:pPr marL="45720" indent="0" algn="just">
              <a:buNone/>
            </a:pPr>
            <a:r>
              <a:rPr lang="ru-RU" b="1" dirty="0" smtClean="0">
                <a:solidFill>
                  <a:srgbClr val="0070C0"/>
                </a:solidFill>
                <a:latin typeface="Monotype Corsiva" panose="03010101010201010101" pitchFamily="66" charset="0"/>
              </a:rPr>
              <a:t>Коле</a:t>
            </a:r>
            <a:r>
              <a:rPr lang="ru-RU" b="1" dirty="0">
                <a:solidFill>
                  <a:srgbClr val="0070C0"/>
                </a:solidFill>
                <a:latin typeface="Monotype Corsiva" panose="03010101010201010101" pitchFamily="66" charset="0"/>
              </a:rPr>
              <a:t>! </a:t>
            </a:r>
          </a:p>
          <a:p>
            <a:pPr marL="45720" indent="0" algn="just">
              <a:buNone/>
            </a:pPr>
            <a:r>
              <a:rPr lang="ru-RU" b="1" dirty="0">
                <a:solidFill>
                  <a:srgbClr val="0070C0"/>
                </a:solidFill>
                <a:latin typeface="Monotype Corsiva" panose="03010101010201010101" pitchFamily="66" charset="0"/>
              </a:rPr>
              <a:t>озвучивая поначалу свою очередь и очередь ребенка. </a:t>
            </a:r>
            <a:endParaRPr lang="ru-RU"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1622650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76672"/>
            <a:ext cx="6512511" cy="1143000"/>
          </a:xfrm>
        </p:spPr>
        <p:txBody>
          <a:bodyPr/>
          <a:lstStyle/>
          <a:p>
            <a:pPr marL="0" indent="0" algn="ctr">
              <a:buNone/>
            </a:pPr>
            <a:r>
              <a:rPr lang="ru-RU" sz="5400" dirty="0" smtClean="0">
                <a:solidFill>
                  <a:srgbClr val="0070C0"/>
                </a:solidFill>
                <a:latin typeface="Monotype Corsiva" panose="03010101010201010101" pitchFamily="66" charset="0"/>
              </a:rPr>
              <a:t>Литература</a:t>
            </a:r>
            <a:endParaRPr lang="ru-RU" sz="5400" dirty="0">
              <a:solidFill>
                <a:srgbClr val="0070C0"/>
              </a:solidFill>
              <a:latin typeface="Monotype Corsiva" panose="03010101010201010101" pitchFamily="66" charset="0"/>
            </a:endParaRPr>
          </a:p>
        </p:txBody>
      </p:sp>
      <p:sp>
        <p:nvSpPr>
          <p:cNvPr id="3" name="Объект 2"/>
          <p:cNvSpPr>
            <a:spLocks noGrp="1"/>
          </p:cNvSpPr>
          <p:nvPr>
            <p:ph sz="quarter" idx="13"/>
          </p:nvPr>
        </p:nvSpPr>
        <p:spPr>
          <a:xfrm>
            <a:off x="395536" y="1700808"/>
            <a:ext cx="8352928" cy="4680520"/>
          </a:xfrm>
        </p:spPr>
        <p:txBody>
          <a:bodyPr>
            <a:normAutofit fontScale="92500" lnSpcReduction="10000"/>
          </a:bodyPr>
          <a:lstStyle/>
          <a:p>
            <a:endParaRPr lang="ru-RU" dirty="0"/>
          </a:p>
          <a:p>
            <a:pPr marL="45720" indent="0">
              <a:buNone/>
            </a:pPr>
            <a:r>
              <a:rPr lang="ru-RU" sz="2800" b="1" dirty="0">
                <a:solidFill>
                  <a:srgbClr val="0070C0"/>
                </a:solidFill>
                <a:latin typeface="Monotype Corsiva" panose="03010101010201010101" pitchFamily="66" charset="0"/>
              </a:rPr>
              <a:t>1. </a:t>
            </a:r>
            <a:r>
              <a:rPr lang="ru-RU" sz="2800" b="1" dirty="0" err="1">
                <a:solidFill>
                  <a:srgbClr val="0070C0"/>
                </a:solidFill>
                <a:latin typeface="Monotype Corsiva" panose="03010101010201010101" pitchFamily="66" charset="0"/>
              </a:rPr>
              <a:t>Акредоло</a:t>
            </a:r>
            <a:r>
              <a:rPr lang="ru-RU" sz="2800" b="1" dirty="0">
                <a:solidFill>
                  <a:srgbClr val="0070C0"/>
                </a:solidFill>
                <a:latin typeface="Monotype Corsiva" panose="03010101010201010101" pitchFamily="66" charset="0"/>
              </a:rPr>
              <a:t> Л., Гудвин С., </a:t>
            </a:r>
            <a:r>
              <a:rPr lang="ru-RU" sz="2800" b="1" dirty="0" err="1">
                <a:solidFill>
                  <a:srgbClr val="0070C0"/>
                </a:solidFill>
                <a:latin typeface="Monotype Corsiva" panose="03010101010201010101" pitchFamily="66" charset="0"/>
              </a:rPr>
              <a:t>Абрамс</a:t>
            </a:r>
            <a:r>
              <a:rPr lang="ru-RU" sz="2800" b="1" dirty="0">
                <a:solidFill>
                  <a:srgbClr val="0070C0"/>
                </a:solidFill>
                <a:latin typeface="Monotype Corsiva" panose="03010101010201010101" pitchFamily="66" charset="0"/>
              </a:rPr>
              <a:t> Д. Как разговаривать с ребенком, когда он еще не умеет говорить. Мн.: ООО «Попурри», 2004.-192 с. </a:t>
            </a:r>
          </a:p>
          <a:p>
            <a:pPr marL="45720" indent="0">
              <a:buNone/>
            </a:pPr>
            <a:r>
              <a:rPr lang="ru-RU" sz="2800" b="1" dirty="0">
                <a:solidFill>
                  <a:srgbClr val="0070C0"/>
                </a:solidFill>
                <a:latin typeface="Monotype Corsiva" panose="03010101010201010101" pitchFamily="66" charset="0"/>
              </a:rPr>
              <a:t>2. </a:t>
            </a:r>
            <a:r>
              <a:rPr lang="ru-RU" sz="2800" b="1" dirty="0" err="1">
                <a:solidFill>
                  <a:srgbClr val="0070C0"/>
                </a:solidFill>
                <a:latin typeface="Monotype Corsiva" panose="03010101010201010101" pitchFamily="66" charset="0"/>
              </a:rPr>
              <a:t>Йохансон</a:t>
            </a:r>
            <a:r>
              <a:rPr lang="ru-RU" sz="2800" b="1" dirty="0">
                <a:solidFill>
                  <a:srgbClr val="0070C0"/>
                </a:solidFill>
                <a:latin typeface="Monotype Corsiva" panose="03010101010201010101" pitchFamily="66" charset="0"/>
              </a:rPr>
              <a:t> И. Словарь жестов. Пособие по обучению детей жестовой речи//</a:t>
            </a:r>
            <a:r>
              <a:rPr lang="ru-RU" sz="2800" b="1" dirty="0" err="1">
                <a:solidFill>
                  <a:srgbClr val="0070C0"/>
                </a:solidFill>
                <a:latin typeface="Monotype Corsiva" panose="03010101010201010101" pitchFamily="66" charset="0"/>
              </a:rPr>
              <a:t>СПб.,Санкт</a:t>
            </a:r>
            <a:r>
              <a:rPr lang="ru-RU" sz="2800" b="1" dirty="0">
                <a:solidFill>
                  <a:srgbClr val="0070C0"/>
                </a:solidFill>
                <a:latin typeface="Monotype Corsiva" panose="03010101010201010101" pitchFamily="66" charset="0"/>
              </a:rPr>
              <a:t>-Петербургский институт раннего вмешательства, 2001 </a:t>
            </a:r>
            <a:endParaRPr lang="ru-RU" sz="2800" b="1" dirty="0" smtClean="0">
              <a:solidFill>
                <a:srgbClr val="0070C0"/>
              </a:solidFill>
              <a:latin typeface="Monotype Corsiva" panose="03010101010201010101" pitchFamily="66" charset="0"/>
            </a:endParaRPr>
          </a:p>
          <a:p>
            <a:pPr marL="45720" indent="0">
              <a:buNone/>
            </a:pPr>
            <a:r>
              <a:rPr lang="ru-RU" sz="2800" b="1" dirty="0" smtClean="0">
                <a:solidFill>
                  <a:srgbClr val="0070C0"/>
                </a:solidFill>
                <a:latin typeface="Monotype Corsiva" panose="03010101010201010101" pitchFamily="66" charset="0"/>
              </a:rPr>
              <a:t>3. </a:t>
            </a:r>
            <a:r>
              <a:rPr lang="ru-RU" sz="2800" b="1" dirty="0" err="1">
                <a:solidFill>
                  <a:srgbClr val="0070C0"/>
                </a:solidFill>
                <a:latin typeface="Monotype Corsiva" panose="03010101010201010101" pitchFamily="66" charset="0"/>
              </a:rPr>
              <a:t>Финни</a:t>
            </a:r>
            <a:r>
              <a:rPr lang="ru-RU" sz="2800" b="1" dirty="0">
                <a:solidFill>
                  <a:srgbClr val="0070C0"/>
                </a:solidFill>
                <a:latin typeface="Monotype Corsiva" panose="03010101010201010101" pitchFamily="66" charset="0"/>
              </a:rPr>
              <a:t> Н. Р. Ребенок с церебральным параличом: помощь, уход, развитие// М.: «</a:t>
            </a:r>
            <a:r>
              <a:rPr lang="ru-RU" sz="2800" b="1" dirty="0" err="1">
                <a:solidFill>
                  <a:srgbClr val="0070C0"/>
                </a:solidFill>
                <a:latin typeface="Monotype Corsiva" panose="03010101010201010101" pitchFamily="66" charset="0"/>
              </a:rPr>
              <a:t>Теревинф</a:t>
            </a:r>
            <a:r>
              <a:rPr lang="ru-RU" sz="2800" b="1" dirty="0">
                <a:solidFill>
                  <a:srgbClr val="0070C0"/>
                </a:solidFill>
                <a:latin typeface="Monotype Corsiva" panose="03010101010201010101" pitchFamily="66" charset="0"/>
              </a:rPr>
              <a:t>», 2005 </a:t>
            </a:r>
          </a:p>
          <a:p>
            <a:pPr marL="45720" indent="0">
              <a:buNone/>
            </a:pPr>
            <a:r>
              <a:rPr lang="ru-RU" sz="2800" b="1" dirty="0" smtClean="0">
                <a:solidFill>
                  <a:srgbClr val="0070C0"/>
                </a:solidFill>
                <a:latin typeface="Monotype Corsiva" panose="03010101010201010101" pitchFamily="66" charset="0"/>
              </a:rPr>
              <a:t>4. </a:t>
            </a:r>
            <a:r>
              <a:rPr lang="ru-RU" sz="2800" b="1" dirty="0">
                <a:solidFill>
                  <a:srgbClr val="0070C0"/>
                </a:solidFill>
                <a:latin typeface="Monotype Corsiva" panose="03010101010201010101" pitchFamily="66" charset="0"/>
              </a:rPr>
              <a:t>Р. </a:t>
            </a:r>
            <a:r>
              <a:rPr lang="ru-RU" sz="2800" b="1" dirty="0" err="1">
                <a:solidFill>
                  <a:srgbClr val="0070C0"/>
                </a:solidFill>
                <a:latin typeface="Monotype Corsiva" panose="03010101010201010101" pitchFamily="66" charset="0"/>
              </a:rPr>
              <a:t>Хольц</a:t>
            </a:r>
            <a:r>
              <a:rPr lang="ru-RU" sz="2800" b="1" dirty="0">
                <a:solidFill>
                  <a:srgbClr val="0070C0"/>
                </a:solidFill>
                <a:latin typeface="Monotype Corsiva" panose="03010101010201010101" pitchFamily="66" charset="0"/>
              </a:rPr>
              <a:t> Помощь детям с церебральным параличом//М.: </a:t>
            </a:r>
            <a:r>
              <a:rPr lang="ru-RU" sz="2800" b="1" dirty="0" err="1">
                <a:solidFill>
                  <a:srgbClr val="0070C0"/>
                </a:solidFill>
                <a:latin typeface="Monotype Corsiva" panose="03010101010201010101" pitchFamily="66" charset="0"/>
              </a:rPr>
              <a:t>Теревинф</a:t>
            </a:r>
            <a:r>
              <a:rPr lang="ru-RU" sz="2800" b="1" dirty="0">
                <a:solidFill>
                  <a:srgbClr val="0070C0"/>
                </a:solidFill>
                <a:latin typeface="Monotype Corsiva" panose="03010101010201010101" pitchFamily="66" charset="0"/>
              </a:rPr>
              <a:t>, 2007 </a:t>
            </a:r>
          </a:p>
          <a:p>
            <a:endParaRPr lang="ru-RU" dirty="0"/>
          </a:p>
          <a:p>
            <a:pPr marL="45720" indent="0">
              <a:buNone/>
            </a:pPr>
            <a:endParaRPr lang="ru-RU" dirty="0"/>
          </a:p>
        </p:txBody>
      </p:sp>
    </p:spTree>
    <p:extLst>
      <p:ext uri="{BB962C8B-B14F-4D97-AF65-F5344CB8AC3E}">
        <p14:creationId xmlns:p14="http://schemas.microsoft.com/office/powerpoint/2010/main" val="362200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280920" cy="6264696"/>
          </a:xfrm>
        </p:spPr>
        <p:txBody>
          <a:bodyPr>
            <a:normAutofit/>
          </a:bodyPr>
          <a:lstStyle/>
          <a:p>
            <a:pPr marL="45720" indent="0" algn="just">
              <a:buNone/>
            </a:pPr>
            <a:r>
              <a:rPr lang="ru-RU" sz="4000" b="1" dirty="0">
                <a:solidFill>
                  <a:srgbClr val="0070C0"/>
                </a:solidFill>
                <a:latin typeface="Monotype Corsiva" panose="03010101010201010101" pitchFamily="66" charset="0"/>
              </a:rPr>
              <a:t>Нет определенных неврологических критериев, по которым с ребенком может начинать работать </a:t>
            </a:r>
            <a:r>
              <a:rPr lang="ru-RU" sz="4000" b="1" dirty="0" err="1">
                <a:solidFill>
                  <a:srgbClr val="0070C0"/>
                </a:solidFill>
                <a:latin typeface="Monotype Corsiva" panose="03010101010201010101" pitchFamily="66" charset="0"/>
              </a:rPr>
              <a:t>бобат</a:t>
            </a:r>
            <a:r>
              <a:rPr lang="ru-RU" sz="4000" b="1" dirty="0">
                <a:solidFill>
                  <a:srgbClr val="0070C0"/>
                </a:solidFill>
                <a:latin typeface="Monotype Corsiva" panose="03010101010201010101" pitchFamily="66" charset="0"/>
              </a:rPr>
              <a:t>-терапевт. Применять методику можно как в случае минимальных мозговых дисфункций, так и при тяжелых органических патологиях. В идеале начинать работу с такими детками необходимо еще в отделении патологии новорожденных</a:t>
            </a:r>
            <a:endParaRPr lang="ru-RU" sz="40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756681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332656"/>
            <a:ext cx="8424936" cy="6120680"/>
          </a:xfrm>
        </p:spPr>
        <p:txBody>
          <a:bodyPr>
            <a:noAutofit/>
          </a:bodyPr>
          <a:lstStyle/>
          <a:p>
            <a:pPr marL="45720" indent="0" algn="just">
              <a:buNone/>
            </a:pPr>
            <a:r>
              <a:rPr lang="ru-RU" sz="3600" b="1" dirty="0">
                <a:solidFill>
                  <a:srgbClr val="0070C0"/>
                </a:solidFill>
                <a:latin typeface="Monotype Corsiva" panose="03010101010201010101" pitchFamily="66" charset="0"/>
              </a:rPr>
              <a:t>В основе </a:t>
            </a:r>
            <a:r>
              <a:rPr lang="ru-RU" sz="3600" b="1" dirty="0" err="1">
                <a:solidFill>
                  <a:srgbClr val="0070C0"/>
                </a:solidFill>
                <a:latin typeface="Monotype Corsiva" panose="03010101010201010101" pitchFamily="66" charset="0"/>
              </a:rPr>
              <a:t>нейроразвивающей</a:t>
            </a:r>
            <a:r>
              <a:rPr lang="ru-RU" sz="3600" b="1" dirty="0">
                <a:solidFill>
                  <a:srgbClr val="0070C0"/>
                </a:solidFill>
                <a:latin typeface="Monotype Corsiva" panose="03010101010201010101" pitchFamily="66" charset="0"/>
              </a:rPr>
              <a:t> терапии заложено «лечение» через активные и пассивные движения при условии полноценного участия ребенка и его окружения в развивающем процессе для достижения конкретных терапевтических результатов.  Данная методика сочетается с другими методами реабилитации, легка к применению в домашних условиях, не требует покупки оборудования (за исключением </a:t>
            </a:r>
            <a:r>
              <a:rPr lang="ru-RU" sz="3600" b="1" dirty="0" err="1">
                <a:solidFill>
                  <a:srgbClr val="0070C0"/>
                </a:solidFill>
                <a:latin typeface="Monotype Corsiva" panose="03010101010201010101" pitchFamily="66" charset="0"/>
              </a:rPr>
              <a:t>фитбола</a:t>
            </a:r>
            <a:r>
              <a:rPr lang="ru-RU" sz="3600" b="1" dirty="0">
                <a:solidFill>
                  <a:srgbClr val="0070C0"/>
                </a:solidFill>
                <a:latin typeface="Monotype Corsiva" panose="03010101010201010101" pitchFamily="66" charset="0"/>
              </a:rPr>
              <a:t> и гимнастического коврика). </a:t>
            </a:r>
            <a:endParaRPr lang="ru-RU" sz="36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36236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8064896" cy="6120680"/>
          </a:xfrm>
        </p:spPr>
        <p:txBody>
          <a:bodyPr>
            <a:normAutofit/>
          </a:bodyPr>
          <a:lstStyle/>
          <a:p>
            <a:pPr marL="45720" indent="0" algn="just">
              <a:buNone/>
            </a:pPr>
            <a:r>
              <a:rPr lang="ru-RU" sz="2800" b="1" dirty="0">
                <a:solidFill>
                  <a:srgbClr val="0070C0"/>
                </a:solidFill>
                <a:latin typeface="Monotype Corsiva" panose="03010101010201010101" pitchFamily="66" charset="0"/>
              </a:rPr>
              <a:t>Процесс </a:t>
            </a:r>
            <a:r>
              <a:rPr lang="ru-RU" sz="2800" b="1" dirty="0" smtClean="0">
                <a:solidFill>
                  <a:srgbClr val="0070C0"/>
                </a:solidFill>
                <a:latin typeface="Monotype Corsiva" panose="03010101010201010101" pitchFamily="66" charset="0"/>
              </a:rPr>
              <a:t>лечения при помощи </a:t>
            </a:r>
            <a:r>
              <a:rPr lang="ru-RU" sz="2800" b="1" dirty="0" err="1" smtClean="0">
                <a:solidFill>
                  <a:srgbClr val="0070C0"/>
                </a:solidFill>
                <a:latin typeface="Monotype Corsiva" panose="03010101010201010101" pitchFamily="66" charset="0"/>
              </a:rPr>
              <a:t>бобат</a:t>
            </a:r>
            <a:r>
              <a:rPr lang="ru-RU" sz="2800" b="1" dirty="0" smtClean="0">
                <a:solidFill>
                  <a:srgbClr val="0070C0"/>
                </a:solidFill>
                <a:latin typeface="Monotype Corsiva" panose="03010101010201010101" pitchFamily="66" charset="0"/>
              </a:rPr>
              <a:t>-терапии </a:t>
            </a:r>
            <a:r>
              <a:rPr lang="ru-RU" sz="2800" b="1" dirty="0">
                <a:solidFill>
                  <a:srgbClr val="0070C0"/>
                </a:solidFill>
                <a:latin typeface="Monotype Corsiva" panose="03010101010201010101" pitchFamily="66" charset="0"/>
              </a:rPr>
              <a:t>начинается с первых мгновений занятий ребенка со специалистом в кабинете </a:t>
            </a:r>
            <a:r>
              <a:rPr lang="ru-RU" sz="2800" b="1" dirty="0" smtClean="0">
                <a:solidFill>
                  <a:srgbClr val="0070C0"/>
                </a:solidFill>
                <a:latin typeface="Monotype Corsiva" panose="03010101010201010101" pitchFamily="66" charset="0"/>
              </a:rPr>
              <a:t>специалиста </a:t>
            </a:r>
            <a:r>
              <a:rPr lang="ru-RU" sz="2800" b="1" dirty="0">
                <a:solidFill>
                  <a:srgbClr val="0070C0"/>
                </a:solidFill>
                <a:latin typeface="Monotype Corsiva" panose="03010101010201010101" pitchFamily="66" charset="0"/>
              </a:rPr>
              <a:t>и продолжается родителями в домашних условиях. На занятиях должен присутствовать один из родителей маленького пациента, (обычно это мама) который должен обучиться элементам </a:t>
            </a:r>
            <a:r>
              <a:rPr lang="ru-RU" sz="2800" b="1" dirty="0" err="1">
                <a:solidFill>
                  <a:srgbClr val="0070C0"/>
                </a:solidFill>
                <a:latin typeface="Monotype Corsiva" panose="03010101010201010101" pitchFamily="66" charset="0"/>
              </a:rPr>
              <a:t>нейроразвивающей</a:t>
            </a:r>
            <a:r>
              <a:rPr lang="ru-RU" sz="2800" b="1" dirty="0">
                <a:solidFill>
                  <a:srgbClr val="0070C0"/>
                </a:solidFill>
                <a:latin typeface="Monotype Corsiva" panose="03010101010201010101" pitchFamily="66" charset="0"/>
              </a:rPr>
              <a:t> терапии и перенести их потом домой. Далее эти элементы необходимо постоянно применять в процессе роста и развития малыша. Часто для родителей именно это и является самым сложным моментом, так как это противоречит их понятиям о реабилитации как о временном лечебном влиянии, как например, курс массажа или </a:t>
            </a:r>
            <a:r>
              <a:rPr lang="ru-RU" sz="2800" b="1" dirty="0" smtClean="0">
                <a:solidFill>
                  <a:srgbClr val="0070C0"/>
                </a:solidFill>
                <a:latin typeface="Monotype Corsiva" panose="03010101010201010101" pitchFamily="66" charset="0"/>
              </a:rPr>
              <a:t>физиотерапии.</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880590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404664"/>
            <a:ext cx="8208912" cy="6120680"/>
          </a:xfrm>
        </p:spPr>
        <p:txBody>
          <a:bodyPr>
            <a:normAutofit/>
          </a:bodyPr>
          <a:lstStyle/>
          <a:p>
            <a:pPr marL="45720" indent="0">
              <a:buNone/>
            </a:pPr>
            <a:r>
              <a:rPr lang="ru-RU" sz="2800" b="1" dirty="0">
                <a:solidFill>
                  <a:srgbClr val="0070C0"/>
                </a:solidFill>
                <a:latin typeface="Monotype Corsiva" panose="03010101010201010101" pitchFamily="66" charset="0"/>
              </a:rPr>
              <a:t>Родители являются главными в процессе социализации и реабилитации ребенка. Именно они должны привносить в жизнь ребенка изменения, которые будут содействовать его развитию. И в данном контексте, </a:t>
            </a:r>
            <a:r>
              <a:rPr lang="ru-RU" sz="2800" b="1" dirty="0" err="1">
                <a:solidFill>
                  <a:srgbClr val="0070C0"/>
                </a:solidFill>
                <a:latin typeface="Monotype Corsiva" panose="03010101010201010101" pitchFamily="66" charset="0"/>
              </a:rPr>
              <a:t>Бобат</a:t>
            </a:r>
            <a:r>
              <a:rPr lang="ru-RU" sz="2800" b="1" dirty="0">
                <a:solidFill>
                  <a:srgbClr val="0070C0"/>
                </a:solidFill>
                <a:latin typeface="Monotype Corsiva" panose="03010101010201010101" pitchFamily="66" charset="0"/>
              </a:rPr>
              <a:t>-терапия – это не курс лечения, это образ жизни, который нужно принять и изменить не только жизнь ребенка, но и своё представление об укладе жизни и реабилитации ребенка. </a:t>
            </a:r>
            <a:r>
              <a:rPr lang="ru-RU" sz="2800" b="1" dirty="0" err="1">
                <a:solidFill>
                  <a:srgbClr val="0070C0"/>
                </a:solidFill>
                <a:latin typeface="Monotype Corsiva" panose="03010101010201010101" pitchFamily="66" charset="0"/>
              </a:rPr>
              <a:t>Бобат</a:t>
            </a:r>
            <a:r>
              <a:rPr lang="ru-RU" sz="2800" b="1" dirty="0">
                <a:solidFill>
                  <a:srgbClr val="0070C0"/>
                </a:solidFill>
                <a:latin typeface="Monotype Corsiva" panose="03010101010201010101" pitchFamily="66" charset="0"/>
              </a:rPr>
              <a:t>-терапевт работает не только с больным ребенком, а со всей семьей в целом – учит как «обходить» нарушения поведения у ребенка, решает и психологические проблемы родителей, корректирует и вводит новые элементы терапии по мере того, как ребенок развивается, приобретает новые и закрепляет уже полученные навыки, дает оценку результатам работы.</a:t>
            </a:r>
            <a:endParaRPr lang="ru-RU" sz="2800"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692673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5" y="188640"/>
            <a:ext cx="8136904" cy="1143000"/>
          </a:xfrm>
        </p:spPr>
        <p:txBody>
          <a:bodyPr/>
          <a:lstStyle/>
          <a:p>
            <a:pPr marL="0" indent="0" algn="ctr">
              <a:buNone/>
            </a:pPr>
            <a:r>
              <a:rPr lang="ru-RU" dirty="0">
                <a:solidFill>
                  <a:srgbClr val="0070C0"/>
                </a:solidFill>
                <a:effectLst/>
                <a:latin typeface="Monotype Corsiva" panose="03010101010201010101" pitchFamily="66" charset="0"/>
              </a:rPr>
              <a:t>Нейрофизиологическая основа </a:t>
            </a:r>
            <a:r>
              <a:rPr lang="ru-RU" dirty="0" err="1">
                <a:solidFill>
                  <a:srgbClr val="0070C0"/>
                </a:solidFill>
                <a:effectLst/>
                <a:latin typeface="Monotype Corsiva" panose="03010101010201010101" pitchFamily="66" charset="0"/>
              </a:rPr>
              <a:t>Бобат</a:t>
            </a:r>
            <a:r>
              <a:rPr lang="ru-RU" dirty="0">
                <a:solidFill>
                  <a:srgbClr val="0070C0"/>
                </a:solidFill>
                <a:effectLst/>
                <a:latin typeface="Monotype Corsiva" panose="03010101010201010101" pitchFamily="66" charset="0"/>
              </a:rPr>
              <a:t>-терапии</a:t>
            </a:r>
            <a:r>
              <a:rPr lang="ru-RU" dirty="0">
                <a:effectLst/>
              </a:rPr>
              <a:t/>
            </a:r>
            <a:br>
              <a:rPr lang="ru-RU" dirty="0">
                <a:effectLst/>
              </a:rPr>
            </a:br>
            <a:endParaRPr lang="ru-RU" dirty="0"/>
          </a:p>
        </p:txBody>
      </p:sp>
      <p:sp>
        <p:nvSpPr>
          <p:cNvPr id="3" name="Объект 2"/>
          <p:cNvSpPr>
            <a:spLocks noGrp="1"/>
          </p:cNvSpPr>
          <p:nvPr>
            <p:ph sz="quarter" idx="13"/>
          </p:nvPr>
        </p:nvSpPr>
        <p:spPr>
          <a:xfrm>
            <a:off x="395536" y="1844824"/>
            <a:ext cx="8424936" cy="4824536"/>
          </a:xfrm>
        </p:spPr>
        <p:txBody>
          <a:bodyPr>
            <a:normAutofit fontScale="92500" lnSpcReduction="20000"/>
          </a:bodyPr>
          <a:lstStyle/>
          <a:p>
            <a:pPr marL="45720" indent="0" algn="just">
              <a:buNone/>
            </a:pPr>
            <a:r>
              <a:rPr lang="ru-RU" b="1" dirty="0" smtClean="0">
                <a:solidFill>
                  <a:srgbClr val="0070C0"/>
                </a:solidFill>
                <a:latin typeface="Monotype Corsiva" panose="03010101010201010101" pitchFamily="66" charset="0"/>
              </a:rPr>
              <a:t>        </a:t>
            </a:r>
            <a:r>
              <a:rPr lang="ru-RU" b="1" dirty="0" err="1" smtClean="0">
                <a:solidFill>
                  <a:srgbClr val="0070C0"/>
                </a:solidFill>
                <a:latin typeface="Monotype Corsiva" panose="03010101010201010101" pitchFamily="66" charset="0"/>
              </a:rPr>
              <a:t>Нейропластичность</a:t>
            </a:r>
            <a:r>
              <a:rPr lang="ru-RU" b="1" dirty="0" smtClean="0">
                <a:solidFill>
                  <a:srgbClr val="0070C0"/>
                </a:solidFill>
                <a:latin typeface="Monotype Corsiva" panose="03010101010201010101" pitchFamily="66" charset="0"/>
              </a:rPr>
              <a:t> </a:t>
            </a:r>
            <a:r>
              <a:rPr lang="ru-RU" b="1" dirty="0">
                <a:solidFill>
                  <a:srgbClr val="0070C0"/>
                </a:solidFill>
                <a:latin typeface="Monotype Corsiva" panose="03010101010201010101" pitchFamily="66" charset="0"/>
              </a:rPr>
              <a:t>– это физические изменения в головном мозге, реализуемые как через </a:t>
            </a:r>
            <a:r>
              <a:rPr lang="ru-RU" b="1" dirty="0" err="1">
                <a:solidFill>
                  <a:srgbClr val="0070C0"/>
                </a:solidFill>
                <a:latin typeface="Monotype Corsiva" panose="03010101010201010101" pitchFamily="66" charset="0"/>
              </a:rPr>
              <a:t>нейрогенез</a:t>
            </a:r>
            <a:r>
              <a:rPr lang="ru-RU" b="1" dirty="0">
                <a:solidFill>
                  <a:srgbClr val="0070C0"/>
                </a:solidFill>
                <a:latin typeface="Monotype Corsiva" panose="03010101010201010101" pitchFamily="66" charset="0"/>
              </a:rPr>
              <a:t> (развитие новых нейронов), так и через способность нейронов изменять свою структуру и отношения друг с другом в зависимости от опыта и в соответствии с требованиями окружающей среды (</a:t>
            </a:r>
            <a:r>
              <a:rPr lang="ru-RU" b="1" dirty="0" err="1">
                <a:solidFill>
                  <a:srgbClr val="0070C0"/>
                </a:solidFill>
                <a:latin typeface="Monotype Corsiva" panose="03010101010201010101" pitchFamily="66" charset="0"/>
              </a:rPr>
              <a:t>Cozolino</a:t>
            </a:r>
            <a:r>
              <a:rPr lang="ru-RU" b="1" dirty="0">
                <a:solidFill>
                  <a:srgbClr val="0070C0"/>
                </a:solidFill>
                <a:latin typeface="Monotype Corsiva" panose="03010101010201010101" pitchFamily="66" charset="0"/>
              </a:rPr>
              <a:t> и </a:t>
            </a:r>
            <a:r>
              <a:rPr lang="ru-RU" b="1" dirty="0" err="1">
                <a:solidFill>
                  <a:srgbClr val="0070C0"/>
                </a:solidFill>
                <a:latin typeface="Monotype Corsiva" panose="03010101010201010101" pitchFamily="66" charset="0"/>
              </a:rPr>
              <a:t>Sprokay</a:t>
            </a:r>
            <a:r>
              <a:rPr lang="ru-RU" b="1" dirty="0">
                <a:solidFill>
                  <a:srgbClr val="0070C0"/>
                </a:solidFill>
                <a:latin typeface="Monotype Corsiva" panose="03010101010201010101" pitchFamily="66" charset="0"/>
              </a:rPr>
              <a:t>, 2006).</a:t>
            </a:r>
          </a:p>
          <a:p>
            <a:pPr marL="45720" indent="457200" algn="just">
              <a:buNone/>
            </a:pPr>
            <a:r>
              <a:rPr lang="ru-RU" b="1" dirty="0">
                <a:solidFill>
                  <a:srgbClr val="0070C0"/>
                </a:solidFill>
                <a:latin typeface="Monotype Corsiva" panose="03010101010201010101" pitchFamily="66" charset="0"/>
              </a:rPr>
              <a:t>Когда головной мозг поврежден, развиваются нерациональные модели движений и позы. Так происходит потому, что мозг создает новые нейронные пути, чтобы хоть как-то компенсировать отсутствие взаимодействия с поврежденной областью. Это явление может препятствовать функциональной активности в повседневной жизни.</a:t>
            </a:r>
          </a:p>
          <a:p>
            <a:pPr marL="45720" indent="0" algn="just">
              <a:buNone/>
            </a:pPr>
            <a:r>
              <a:rPr lang="ru-RU" b="1" dirty="0" smtClean="0">
                <a:solidFill>
                  <a:srgbClr val="0070C0"/>
                </a:solidFill>
                <a:latin typeface="Monotype Corsiva" panose="03010101010201010101" pitchFamily="66" charset="0"/>
              </a:rPr>
              <a:t>          В </a:t>
            </a:r>
            <a:r>
              <a:rPr lang="ru-RU" b="1" dirty="0">
                <a:solidFill>
                  <a:srgbClr val="0070C0"/>
                </a:solidFill>
                <a:latin typeface="Monotype Corsiva" panose="03010101010201010101" pitchFamily="66" charset="0"/>
              </a:rPr>
              <a:t>концепции </a:t>
            </a:r>
            <a:r>
              <a:rPr lang="ru-RU" b="1" dirty="0" err="1">
                <a:solidFill>
                  <a:srgbClr val="0070C0"/>
                </a:solidFill>
                <a:latin typeface="Monotype Corsiva" panose="03010101010201010101" pitchFamily="66" charset="0"/>
              </a:rPr>
              <a:t>Бобат</a:t>
            </a:r>
            <a:r>
              <a:rPr lang="ru-RU" b="1" dirty="0">
                <a:solidFill>
                  <a:srgbClr val="0070C0"/>
                </a:solidFill>
                <a:latin typeface="Monotype Corsiva" panose="03010101010201010101" pitchFamily="66" charset="0"/>
              </a:rPr>
              <a:t> используются собственные возможности мозга по созданию новых нейронных связей через повторяющиеся движения. Так формируются адаптивные модели движений и поз, которые повышают производительность труда.</a:t>
            </a:r>
          </a:p>
          <a:p>
            <a:pPr marL="45720" indent="0" algn="just">
              <a:buNone/>
            </a:pPr>
            <a:r>
              <a:rPr lang="ru-RU" b="1" dirty="0" smtClean="0">
                <a:solidFill>
                  <a:srgbClr val="0070C0"/>
                </a:solidFill>
                <a:latin typeface="Monotype Corsiva" panose="03010101010201010101" pitchFamily="66" charset="0"/>
              </a:rPr>
              <a:t>          НРТ </a:t>
            </a:r>
            <a:r>
              <a:rPr lang="ru-RU" b="1" dirty="0">
                <a:solidFill>
                  <a:srgbClr val="0070C0"/>
                </a:solidFill>
                <a:latin typeface="Monotype Corsiva" panose="03010101010201010101" pitchFamily="66" charset="0"/>
              </a:rPr>
              <a:t>очень эффективна в педиатрии. Во взрослой популяции она применяется для восстановления после черепно-мозговой травмы и инсульта – в процессе лечения в головном мозге появляются новые синапсы, что позволяет полностью восстанавливать или улучшать движения, нарушенные вследствие ишемии или повреждения.</a:t>
            </a:r>
            <a:endParaRPr lang="ru-RU" b="1" dirty="0">
              <a:solidFill>
                <a:srgbClr val="0070C0"/>
              </a:solidFill>
              <a:latin typeface="Monotype Corsiva" panose="03010101010201010101" pitchFamily="66" charset="0"/>
            </a:endParaRPr>
          </a:p>
        </p:txBody>
      </p:sp>
    </p:spTree>
    <p:extLst>
      <p:ext uri="{BB962C8B-B14F-4D97-AF65-F5344CB8AC3E}">
        <p14:creationId xmlns:p14="http://schemas.microsoft.com/office/powerpoint/2010/main" val="23102678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293</TotalTime>
  <Words>3954</Words>
  <Application>Microsoft Office PowerPoint</Application>
  <PresentationFormat>Экран (4:3)</PresentationFormat>
  <Paragraphs>118</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Воздушный поток</vt:lpstr>
      <vt:lpstr>НЕЙРОРАЗВИВАЮЩАЯ ТЕРАПИЯ В РАННЕЙ ПОМОЩИ ДЕТЯМ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Нейрофизиологическая основа Бобат-терапии </vt:lpstr>
      <vt:lpstr>Презентация PowerPoint</vt:lpstr>
      <vt:lpstr>Презентация PowerPoint</vt:lpstr>
      <vt:lpstr>Презентация PowerPoint</vt:lpstr>
      <vt:lpstr>Позиционирование </vt:lpstr>
      <vt:lpstr>Презентация PowerPoint</vt:lpstr>
      <vt:lpstr>Варианты позиционирования </vt:lpstr>
      <vt:lpstr>Презентация PowerPoint</vt:lpstr>
      <vt:lpstr>Презентация PowerPoint</vt:lpstr>
      <vt:lpstr>Презентация PowerPoint</vt:lpstr>
      <vt:lpstr>Презентация PowerPoint</vt:lpstr>
      <vt:lpstr>Формирование подвижности </vt:lpstr>
      <vt:lpstr>Презентация PowerPoint</vt:lpstr>
      <vt:lpstr>Презентация PowerPoint</vt:lpstr>
      <vt:lpstr>Усиление контакта с поверхностью </vt:lpstr>
      <vt:lpstr>Презентация PowerPoint</vt:lpstr>
      <vt:lpstr>Презентация PowerPoint</vt:lpstr>
      <vt:lpstr>Противодействие </vt:lpstr>
      <vt:lpstr>Презентация PowerPoint</vt:lpstr>
      <vt:lpstr>Методы развития точной моторики </vt:lpstr>
      <vt:lpstr>Презентация PowerPoint</vt:lpstr>
      <vt:lpstr>МЕТОДЫ РАЗВИТИЯ МЕЖЛИЧНОСТНОГО ВЗАИМОДЕЙСТВИЯ </vt:lpstr>
      <vt:lpstr>Презентация PowerPoint</vt:lpstr>
      <vt:lpstr>Презентация PowerPoint</vt:lpstr>
      <vt:lpstr>Презентация PowerPoint</vt:lpstr>
      <vt:lpstr>Презентация PowerPoint</vt:lpstr>
      <vt:lpstr>Для эффективного взаимодействия отмечают важность закрытия циклов общения (то есть третьего элемента на схеме). </vt:lpstr>
      <vt:lpstr>Презентация PowerPoint</vt:lpstr>
      <vt:lpstr>Изменение поведения взрослого во взаимодействии с ребенком</vt:lpstr>
      <vt:lpstr>Презентация PowerPoint</vt:lpstr>
      <vt:lpstr>Игровые рутины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Литература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НЕЙРОРАЗВИВАЮЩАЯ ТЕРАПИЯ В РАННЕЙ ПОМОЩИ ДЕТЯМ</dc:title>
  <dc:creator>Админ</dc:creator>
  <cp:lastModifiedBy>Админ</cp:lastModifiedBy>
  <cp:revision>15</cp:revision>
  <dcterms:created xsi:type="dcterms:W3CDTF">2024-11-25T06:22:18Z</dcterms:created>
  <dcterms:modified xsi:type="dcterms:W3CDTF">2024-11-25T11:15:20Z</dcterms:modified>
</cp:coreProperties>
</file>