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7" r:id="rId2"/>
    <p:sldId id="258" r:id="rId3"/>
    <p:sldId id="261" r:id="rId4"/>
    <p:sldId id="260" r:id="rId5"/>
    <p:sldId id="264" r:id="rId6"/>
    <p:sldId id="269" r:id="rId7"/>
    <p:sldId id="262" r:id="rId8"/>
    <p:sldId id="263" r:id="rId9"/>
    <p:sldId id="265" r:id="rId10"/>
    <p:sldId id="270" r:id="rId11"/>
    <p:sldId id="271" r:id="rId12"/>
    <p:sldId id="273" r:id="rId13"/>
    <p:sldId id="266" r:id="rId14"/>
    <p:sldId id="272" r:id="rId15"/>
    <p:sldId id="274" r:id="rId16"/>
    <p:sldId id="267" r:id="rId17"/>
    <p:sldId id="268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2165" y="-5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D1FC0-ACC7-4425-9B25-9772D4CCB8D5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429C1-E2E5-4268-8DE3-58D9A402F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640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29C1-E2E5-4268-8DE3-58D9A402F49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034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F2D-EF95-4060-8520-825C048DC453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A230B-8D54-47D3-A960-83838C90CE4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F2D-EF95-4060-8520-825C048DC453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A230B-8D54-47D3-A960-83838C90CE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F2D-EF95-4060-8520-825C048DC453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A230B-8D54-47D3-A960-83838C90CE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F2D-EF95-4060-8520-825C048DC453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A230B-8D54-47D3-A960-83838C90CE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F2D-EF95-4060-8520-825C048DC453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A230B-8D54-47D3-A960-83838C90CE45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F2D-EF95-4060-8520-825C048DC453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A230B-8D54-47D3-A960-83838C90CE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F2D-EF95-4060-8520-825C048DC453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A230B-8D54-47D3-A960-83838C90CE45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F2D-EF95-4060-8520-825C048DC453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A230B-8D54-47D3-A960-83838C90CE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F2D-EF95-4060-8520-825C048DC453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A230B-8D54-47D3-A960-83838C90CE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F2D-EF95-4060-8520-825C048DC453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A230B-8D54-47D3-A960-83838C90CE4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F2D-EF95-4060-8520-825C048DC453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A230B-8D54-47D3-A960-83838C90CE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AC4FF2D-EF95-4060-8520-825C048DC453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D6A230B-8D54-47D3-A960-83838C90CE4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Нейроразвивающая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терапия в ранней помощи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6583" y="1600200"/>
            <a:ext cx="5610834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59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74345"/>
            <a:ext cx="8280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Функции I функционального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блока мозга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)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энергетизация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мозга;</a:t>
            </a:r>
          </a:p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2) своеобразное «реле», где происходит переключение</a:t>
            </a:r>
          </a:p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всей иннервации от мозга к телу;</a:t>
            </a:r>
          </a:p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3) это центральный орган для гормонального контроля</a:t>
            </a:r>
          </a:p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за организмом, т.к. именно здесь локализованы</a:t>
            </a:r>
          </a:p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биохимические центры управления организмом и</a:t>
            </a:r>
          </a:p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сосредоточенно управление всеми витальными</a:t>
            </a:r>
          </a:p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функциями организма - дыхание, ритмическая</a:t>
            </a:r>
          </a:p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организация и т.п.</a:t>
            </a:r>
          </a:p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4) состояние иммунной системы организма и связан</a:t>
            </a:r>
          </a:p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 регуляцией базовых эмоций и аффектов.</a:t>
            </a:r>
          </a:p>
        </p:txBody>
      </p:sp>
    </p:spTree>
    <p:extLst>
      <p:ext uri="{BB962C8B-B14F-4D97-AF65-F5344CB8AC3E}">
        <p14:creationId xmlns:p14="http://schemas.microsoft.com/office/powerpoint/2010/main" val="18133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I функциональный блок мозга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участвует 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организации 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внимания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и памяти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регуляции эмоциональных 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sz="4400" b="1" dirty="0" err="1" smtClean="0">
                <a:solidFill>
                  <a:schemeClr val="accent2">
                    <a:lumMod val="50000"/>
                  </a:schemeClr>
                </a:solidFill>
              </a:rPr>
              <a:t>страх,боль,удовольствие,гнев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) и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мотивационных состояний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97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Признаки нарушений в развитии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I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фукционального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блока мозга: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8768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истощаемость, утомляемость, вялость;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эмоциональная неуравновешенность;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это дети невротики, т.к. реагируют на любой стимул окружающего мира 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аллергии в самых разнообразных проявлениях;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повышенная частота заболеваний,</a:t>
            </a:r>
          </a:p>
          <a:p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гипо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- или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гипертонус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дети пишут «как курица лапой»;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долго не могут научиться завязывать шнурки.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двигательная неловкость;</a:t>
            </a:r>
          </a:p>
          <a:p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синкинезии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(движения, присоединяющиеся к основным – движения языком во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время письма);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вычурные позы;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дизартрии,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дисграфии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сужение полей зрения;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слабая (или полное отсутствие) конвергенция глаз;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часто богатая речь (более взрослая, чем надлежит в их возрасте);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хорошо развитое мышление.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298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2-Й Функциональный блок мозга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Блок получения, переработки и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хранения информации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– формируется от 3 до 7-8 лет,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отвечает за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обеспечение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операционально-технической стороны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психической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деятельности. 2-й ФБМ блок активно актуализирует, реализует поведение во всех его проявлениях.</a:t>
            </a: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7016" y="5589240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МЕТАФОРИЧЕСКИЙ «ДЕВИЗ» ЭТОГО УРОВНЯ: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«Я МОГУ»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3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Функции II функционального блока мозга: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1) височные отделы мозга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обеспечивают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опосредование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слухоречевых функций,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2) правое полушарие - невербальный слух (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бытовые шумы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, интонации), левое полушарие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– речевой слух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3) теменные структуры обеспечивают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тактильные или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кинестетические функции (тонкий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праксис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).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) правое полушарие -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соматогнозис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в целом, левое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-кинестетическое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восприятие внешних стимулов.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Отличительная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черта II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ФБМ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– его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функционирование связано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обеспечением операционально-технической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стороны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любой деятельности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 Операции «вырабатываются»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 течением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времени или «становятся» во времени.</a:t>
            </a:r>
          </a:p>
          <a:p>
            <a:pPr marL="0" indent="0">
              <a:buNone/>
            </a:pP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29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Признаки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несформированности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II функционального блока мозга: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бедность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, однотипность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движений тела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в пространстве,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их недостаточная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дифференцированная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координация,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неловкость;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несформированность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сенсомоторных координаций;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Несформированность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пространственных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представлений.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93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3-Й Функциональный блок мозга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87680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Блок программирования, регуляции и контроля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–формируется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от 7-8 до 12-15 лет, включает в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себя лобные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доли головного мозга, отвечает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 целесообразность поведения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 целом.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Полное созревание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лобных долей происходит до 20-21 лет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Это уровень произвольной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саморегуляции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самостоятельного, активного программирования (соответственно прогнозирования результатов) человеком протекания любого психического процесса и своего поведения в целом(на ближайшие 10 минут или на длительный отрезок времени).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МЕТАФОРИЧЕСКИЙ </a:t>
            </a:r>
            <a:r>
              <a:rPr lang="ru-RU" b="1" dirty="0">
                <a:solidFill>
                  <a:srgbClr val="FF0000"/>
                </a:solidFill>
              </a:rPr>
              <a:t>«ДЕВИЗ» ЭТОГО УРОВНЯ: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 «Я </a:t>
            </a:r>
            <a:r>
              <a:rPr lang="ru-RU" b="1" dirty="0" smtClean="0">
                <a:solidFill>
                  <a:srgbClr val="FF0000"/>
                </a:solidFill>
              </a:rPr>
              <a:t>ДОЛЖЕН»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914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81548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>Функции 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III функционального блока </a:t>
            </a: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>мозга: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708920"/>
            <a:ext cx="8712968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>1) программирование,</a:t>
            </a:r>
          </a:p>
          <a:p>
            <a:pPr marL="0" indent="0">
              <a:buNone/>
            </a:pP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>2) целеполагание,</a:t>
            </a:r>
          </a:p>
          <a:p>
            <a:pPr marL="0" indent="0">
              <a:buNone/>
            </a:pP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>3) контроль за 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протеканием собственной </a:t>
            </a: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>деятельности.</a:t>
            </a:r>
          </a:p>
          <a:p>
            <a:pPr marL="0" indent="0">
              <a:buNone/>
            </a:pP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8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8154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Признаки недостаточной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сформированности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III функционального блока мозга: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272136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dirty="0" smtClean="0"/>
              <a:t>Об этих  детях говорят – их совершенно </a:t>
            </a:r>
            <a:r>
              <a:rPr lang="ru-RU" dirty="0"/>
              <a:t>нельзя ничем увлечь, они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/>
              <a:t>безразличны ко всякого рода деятельности.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 smtClean="0"/>
              <a:t>Они </a:t>
            </a:r>
            <a:r>
              <a:rPr lang="ru-RU" dirty="0"/>
              <a:t>«пересчитывают всех ворон </a:t>
            </a:r>
            <a:r>
              <a:rPr lang="ru-RU" dirty="0" smtClean="0"/>
              <a:t>за окном</a:t>
            </a:r>
            <a:r>
              <a:rPr lang="ru-RU" dirty="0"/>
              <a:t>». На языке нейропсихологии </a:t>
            </a:r>
            <a:r>
              <a:rPr lang="ru-RU" dirty="0" smtClean="0"/>
              <a:t>такое поведение </a:t>
            </a:r>
            <a:r>
              <a:rPr lang="ru-RU" dirty="0"/>
              <a:t>называется полевым.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 smtClean="0"/>
              <a:t>Это </a:t>
            </a:r>
            <a:r>
              <a:rPr lang="ru-RU" dirty="0"/>
              <a:t>дети с повышенной отвлекаемостью </a:t>
            </a:r>
            <a:r>
              <a:rPr lang="ru-RU" dirty="0" smtClean="0"/>
              <a:t>на любой </a:t>
            </a:r>
            <a:r>
              <a:rPr lang="ru-RU" dirty="0"/>
              <a:t>стимул, который появляется в поле </a:t>
            </a:r>
            <a:r>
              <a:rPr lang="ru-RU" dirty="0" smtClean="0"/>
              <a:t>их зрения</a:t>
            </a:r>
            <a:r>
              <a:rPr lang="ru-RU" dirty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 smtClean="0"/>
              <a:t>У </a:t>
            </a:r>
            <a:r>
              <a:rPr lang="ru-RU" dirty="0"/>
              <a:t>этих детей наблюдается тенденция </a:t>
            </a:r>
            <a:r>
              <a:rPr lang="ru-RU" dirty="0" smtClean="0"/>
              <a:t>к упрощению </a:t>
            </a:r>
            <a:r>
              <a:rPr lang="ru-RU" dirty="0"/>
              <a:t>любой программы.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 smtClean="0"/>
              <a:t>Они </a:t>
            </a:r>
            <a:r>
              <a:rPr lang="ru-RU" dirty="0"/>
              <a:t>не могут решать смысловых задач.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 smtClean="0"/>
              <a:t>В </a:t>
            </a:r>
            <a:r>
              <a:rPr lang="ru-RU" dirty="0"/>
              <a:t>письме - это пропуски букв и </a:t>
            </a:r>
            <a:r>
              <a:rPr lang="ru-RU" dirty="0" err="1" smtClean="0"/>
              <a:t>недописывание</a:t>
            </a:r>
            <a:r>
              <a:rPr lang="ru-RU" dirty="0"/>
              <a:t> </a:t>
            </a:r>
            <a:r>
              <a:rPr lang="ru-RU" dirty="0" smtClean="0"/>
              <a:t>слов</a:t>
            </a:r>
            <a:r>
              <a:rPr lang="ru-RU" dirty="0"/>
              <a:t>, </a:t>
            </a:r>
            <a:r>
              <a:rPr lang="ru-RU" dirty="0" err="1"/>
              <a:t>недоделывание</a:t>
            </a:r>
            <a:r>
              <a:rPr lang="ru-RU" dirty="0"/>
              <a:t> упражнений.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 smtClean="0"/>
              <a:t>У </a:t>
            </a:r>
            <a:r>
              <a:rPr lang="ru-RU" dirty="0"/>
              <a:t>этих детей крайне бедная речь.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34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Психические функции не даны ребенку от рождения,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преодолевают длинный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путь, начиная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внутриутробного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периода.</a:t>
            </a:r>
            <a:b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норме развитие ребенка (онтогенез) должно быть таким: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1) ребёнок проходит родовые пути (рождение ребёнка);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2) ребёнок лежит на спине;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3) переворачивается с боку на бок, на живот;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4) ползает по-пластунски;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5) поднимает руки, упирается;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6) поднимает голову и охватывает пространство;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7) садится;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8) ползает на четвереньках;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9) встаёт, сначала с помощью рук, потом без;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10) начинает ходить вначале с помощью взрослого, затем - самостоятельно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Если ребёнок развивается соответственно этой последовательности,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правильно пройденные этапы двигательного развития запускают ряд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важнейших рефлексов и позволяют ребёнку без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искажений воспринимать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пространственную сферу.</a:t>
            </a:r>
          </a:p>
          <a:p>
            <a:pPr marL="0" indent="0">
              <a:buNone/>
            </a:pPr>
            <a:endParaRPr lang="ru-RU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50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2832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Нейропсихология -(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нейро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мозг,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душа, логос - знание) наука о мозговом представительстве ВПФ (о мозговой организации ВПФ). Она включает в себя несколько областей научного знания (неврология, психология, физиология высшей нервной деятельности).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Нейропсихология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наука о взаимосвязи психических процессов (память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внимание,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речь, мышление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 т.д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с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работой головного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мозга, его отделов, правого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левого полушария.</a:t>
            </a:r>
          </a:p>
          <a:p>
            <a:pPr marL="0" indent="0" algn="just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01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84658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Зная, как ребёнок прошёл своё двигательное развитие,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можно говорить о возможных проблемах.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136232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Так, с помощью ползания, ребёнок осваивает пространство (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научается понимать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схему собственного тела; направления «право-лево», «верх-низ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»; среду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, которая его окружает). А, значит, у него формируются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предпосылки для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освоения грамматики родного языка - обозначения этих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соотношений словами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, понимание и употребление предлогов и слов,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правильное восприятие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сложных речевых конструкций —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пространственно-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временных,причинно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-следственных.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Если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на это не обращать внимания, возникает целый ряд феноменов.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Дело в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том, что движения очень тесно связаны с речью – в головном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мозге речевые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и двигательные зоны находятся рядом. Искажена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двигательная сфера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— искажается и речевое развитие (возможны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дислексия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дисграфия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Ребёнок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может не говорить до 3-х лет, или говорить односложно.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Может быть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дизартрия (ребёнок не говорит непонятно, невнятно — «каша во рту»).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школе возможна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дисграфия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. Например, ребенок может писать буквы в их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   зеркальном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отражении, или у него может быть плохой почерк.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Если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у ребёнка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плохо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развиты двигательная и речевая сферы,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будет страдать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и эмоциональное развитие.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То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что пропущено, не сформировано в младенчестве, само по себе не</a:t>
            </a:r>
          </a:p>
          <a:p>
            <a:pPr marL="268288" indent="-268288" algn="just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   компенсируется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автоматически в более старшем возрасте, а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требует    специальных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и сложных усилий.</a:t>
            </a:r>
          </a:p>
        </p:txBody>
      </p:sp>
    </p:spTree>
    <p:extLst>
      <p:ext uri="{BB962C8B-B14F-4D97-AF65-F5344CB8AC3E}">
        <p14:creationId xmlns:p14="http://schemas.microsoft.com/office/powerpoint/2010/main" val="221950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494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I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ФУНКЦИОНАЛЬНЫЙ БЛОК МОЗГА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-  СТАБИЛИЗАЦИЯ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И АКТИВАЦИЯ ЭНЕРГЕТИЧЕСКОГО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ПОТЕНЦИАЛА ОРГАНИЗМА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. ПОВЫШЕНИЕ ПЛАСТИЧНОСТИ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СЕНСОМОТОРНОГО ОБЕСПЕЧЕНИЯ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ПСИХИЧЕСКИХ ПРОЦЕССОВ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301608" cy="45601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Дыхательные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упражнения.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Оптимизация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 стабилизация общего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тонуса тела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 Растяжки (выполняются лежа-сидя-стоя).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Релаксация.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Глазодвигательный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репертуар.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Формирование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 коррекция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базовых сенсомоторных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(одновременных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 реципрокных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) взаимодействий (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выполняются лежа-сидя-стоя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Базовые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сенсомоторные взаимодействия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 опорой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 графическую деятельность.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11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Соматогностические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тактильные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 кинестетические процессы.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«Повтори позу».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Телесные фигуры, буквы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и цифры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».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Рисунки и буквы на спине и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на ладонях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».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Предметы с различной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фактурой поверхности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».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Игра с палочками».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Распознай буквы —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получишь слово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».</a:t>
            </a:r>
          </a:p>
          <a:p>
            <a:pPr marL="0" indent="0">
              <a:buNone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4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Зрительный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гнозис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«Разрезные картинки».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Выбор недостающего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фрагмента изображения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».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Чего здесь не хватает?»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Дорисуй предмет до целого».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Фигуры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Поппельрейтера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Что перепутал художник?»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Фигура и фон».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Лабиринт».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Допиши букву».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Письмо в воздухе».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Исправь ошибки».</a:t>
            </a:r>
          </a:p>
          <a:p>
            <a:pPr marL="0" indent="0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4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496944" cy="9906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Пространственные и «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квазипространственные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» представления. Пространственные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схемы и диктанты.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492896"/>
            <a:ext cx="8640960" cy="39841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Ходьба и прыжки (с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поворотом на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90° и 180°; через предмет).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«Выше - ниже», «Спереди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 сзади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», «Право - лево».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Правильное зеркало»,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«Неправильное зеркало».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Покажи направление».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Графические диктанты».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97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05" y="548680"/>
            <a:ext cx="8229600" cy="75929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Конструирование и копирование.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405" y="1340768"/>
            <a:ext cx="82296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Кубики Никитина.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Танграм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Копирование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фигур.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Фигуры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Рея-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Остеррица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иТейлора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3960440" cy="29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40918"/>
            <a:ext cx="3240360" cy="290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72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84976" cy="10081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«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Квазипространственные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» (логико-грамматические) речевые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конструкции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(словесно-логическое мышление).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9604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«Положи предмет...», «Где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лежит предмет?»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Нарисуй предлог».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Логические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задачи (лягушка живет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под мышкой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зайчик - над лисичкой, мышка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 под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лисичкой. Кто на каком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этаже живет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?)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Синонимы и антонимы».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Закончи предложение, ответь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 вопросы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» («Перед тем как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прийти домой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...»).</a:t>
            </a:r>
          </a:p>
          <a:p>
            <a:pPr marL="0" indent="0">
              <a:buNone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1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3506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Графические способности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(рисование одной и двумя руками).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88843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410445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53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Слуховой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гнозис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и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фонетико-фонематические процессы.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«Чудо-звуки». Прослушивание аудиозаписи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звуков природы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их обсуждение.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Шумящие коробочки».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Развитие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чувства ритма.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Скажи слово наоборот».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Игра в рифму» («кошка — мошка — поварешка»).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Первый звук, последний звук» (ягода: на [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м] начинается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 [а] заканчивается - малина).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Буква изменилась» (назвать и/или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подчеркнуть) букву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от замены которой изменится смысл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слова (дом-дым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Конец и начало» (написать в скобках такие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буквы, чтобы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они стали концом первого 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началом второго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: МЕ(...)ОЛАД (ответ: ШОК).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92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473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err="1" smtClean="0">
                <a:solidFill>
                  <a:schemeClr val="accent1">
                    <a:lumMod val="50000"/>
                  </a:schemeClr>
                </a:solidFill>
              </a:rPr>
              <a:t>Мнестические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</a:rPr>
              <a:t>процессы</a:t>
            </a:r>
            <a:br>
              <a:rPr lang="ru-RU" sz="27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</a:rPr>
              <a:t>(в том числе - </a:t>
            </a:r>
            <a:r>
              <a:rPr lang="ru-RU" sz="2700" b="1" dirty="0" err="1">
                <a:solidFill>
                  <a:schemeClr val="accent1">
                    <a:lumMod val="50000"/>
                  </a:schemeClr>
                </a:solidFill>
              </a:rPr>
              <a:t>межмодальный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</a:rPr>
              <a:t> перенос).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Задания на развитие всех видов памяти.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Перевод из тактильной 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зрительную модальность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» (ощупать и нарисовать).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Перевод из тактильной в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слухо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-речевую модальность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» (ощупать и назвать).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Перевод из зрительной 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тактильную модальность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» (на ощупь найти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показанные фигурки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предметы или буквы).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Перевод из зрительной в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слухо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-речевую модальность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».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Перевод из слуховой в зрительную модальность»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(прослушивается звук, ребенок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рисует услышанное).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«Перевод из слуховой в тактильную модальность»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(называется предмет, его надо найти на ощупь).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353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Основоположник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отечественной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нейропсихологии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Александр Романович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Лурия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(1902 -1977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marL="0" indent="0" algn="ctr">
              <a:buNone/>
            </a:pP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305752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76872"/>
            <a:ext cx="288032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58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Номинативные процессы.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«Я знаю пять...».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Закончи словосочетания»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(«Хитрая рыжая...»).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Сравнение понятий» (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морковь сладкая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а редька - ...).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Угадай животное» (для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каких животных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характерны эти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качества?).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Составляем определения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 (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блюдце - это..., масленка - это...).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74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38343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III ФУНКЦИОНАЛЬНЫЙ БЛОК МОЗГА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–ФОРМИРОВАНИЕ СМЫСЛОООБРАЗУЮЩЕЙ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ФУНКЦИИ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ПСИХИЧЕСКИХ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ПРОЦЕССОВ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И ПРОИЗВОЛЬНОЙ САМОРЕГУЛЯЦИИ.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76872"/>
            <a:ext cx="8363272" cy="4876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Формирование навыков внимания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и преодоления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стереотипов.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Коммуникативные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навыки.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Обобщающая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функция слова.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Многозначность и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иерархия понятий. Интеллектуальные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процессы (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словесно-логическое мышление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72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Коммуникативные упражнения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Индивидуальные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- направлены на восстановление и дальнейшее углубление контакта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с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собственным телом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Парные – способствуют «открытости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» по отношению к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партнёру, т.е.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способности чувствовать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, понимать и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принимать его.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Групповые – дают возможность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ребёнку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развить навыки взаимодействия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коллективе через организацию совместной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деятельности.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Когнитивные упражнения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Способствуют развитию</a:t>
            </a:r>
            <a:r>
              <a:rPr lang="ru-RU" dirty="0"/>
              <a:t> </a:t>
            </a:r>
            <a:r>
              <a:rPr lang="ru-RU" dirty="0" smtClean="0"/>
              <a:t>психических</a:t>
            </a:r>
            <a:r>
              <a:rPr lang="ru-RU" dirty="0"/>
              <a:t> </a:t>
            </a:r>
            <a:r>
              <a:rPr lang="ru-RU" dirty="0" smtClean="0"/>
              <a:t>познавательных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процессов: памяти, мышления, воображения, восприятия, внимания.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3313906"/>
            <a:ext cx="4536505" cy="332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97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Упражнения на развитие внимания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22783"/>
            <a:ext cx="8291264" cy="463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13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Упражнение на развитие памяти и внимания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712968" cy="50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2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Упражнения на развитие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воображенния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5832648" cy="463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22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Упражнение на развитие восприятия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986" y="1600200"/>
            <a:ext cx="591202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7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Упражнения на развитие мышления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04" y="1600200"/>
            <a:ext cx="7491992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77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Упражнения по визуализации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 релаксации.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517632" cy="48768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Упражнения по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визуализации - способствуют воссозданию зрительных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слуховых, осязательных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, обонятельных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и других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образов.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Визуализация происходит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в обоих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полушариях головного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мозга,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что эффективно развивает мозолистое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тело.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Упражнения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для релаксации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- способствуют расслаблению, самонаблюдению, воспоминаниям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событий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и ощущений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и являются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единым процессом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240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Последователи А.Р.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Лурия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Е.Д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Хомская,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Н.П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Бехтерева, А. Семенович,</a:t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А.Н. Бернштейн, Л.С. Цветкова, Ю.В.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Микадзе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21088"/>
            <a:ext cx="295232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00808"/>
            <a:ext cx="237626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223224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24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Результаты нейропсихологической коррекции и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</a:rPr>
              <a:t>абилитации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активизация энергетического потенциала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организма (повышение общей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работоспособности) 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улучшение всех жизненно важных процессов;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улучшение: внимания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(устойчивости и концентрации);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амяти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речи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мышления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улучшение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качества освоения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учебного материала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развитие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творческих способностей;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приобретение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необходимых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социально- поведенческих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навыков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взаимодействия, благодаря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повышению уровня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саморегуляции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 самоконтроля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46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Результаты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метода замещающего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онтогенеза: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424936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активизация энергетического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потенциала организма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(повышение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общей работоспособности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) и улучшение всех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жизненно важных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процессов;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улучшение: внимания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(устойчивости и концентрации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); памяти; речи; мышления;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улучшение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качества освоения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учебного материала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развитие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творческих способностей;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приобретение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необходимых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социально- поведенческих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навыков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взаимодействия, благодаря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повышению уровня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саморегуляции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 самоконтроля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60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3130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Литература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0824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Лурия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А.Р. Основы нейропсихологии. 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.: Издательский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центр «Академия», 2003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–С.8-60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Семенович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А.В.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Нейропсихологическая коррекция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 детском возрасте.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Метод замещающего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онтогенеза. – М.: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Генезис,2015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– С.11-109.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Семенович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А.В.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СборникGнейропсихологических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программ:Таланты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детского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мозга. Эффективное общение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 Познавательная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активность. Речевая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компетентность. В 4 частях.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–М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.: Центр детской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нейропсихологии «РОСТ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», серия «Психология роста»,</a:t>
            </a:r>
          </a:p>
          <a:p>
            <a:pPr marL="0" indent="0">
              <a:buNone/>
            </a:pPr>
            <a:r>
              <a:rPr lang="ru-RU" b="1" smtClean="0">
                <a:solidFill>
                  <a:schemeClr val="accent1">
                    <a:lumMod val="50000"/>
                  </a:schemeClr>
                </a:solidFill>
              </a:rPr>
              <a:t>  2016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г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Колганова В. С. Нейропсихологические занятия с детьми. В 2 ч. /Валентина Колганова, Елена Пивоварова. Сергей Коганов, Ирина Фридрих. – М: АЙРИС. – пресс, 2019.-416 с.: ил.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523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039616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Анна Владимировна 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        Семенович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97599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u="sng" dirty="0">
                <a:solidFill>
                  <a:schemeClr val="accent2">
                    <a:lumMod val="50000"/>
                  </a:schemeClr>
                </a:solidFill>
              </a:rPr>
              <a:t>Метод замещающего онтогенеза (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МЗО)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МЗО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– это коррекционный приём в работе с детьми от 3-10 лет, который помогает откорректировать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развитие ребенка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, если наблюдались сложности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или своеобразия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развития первого года жизни.</a:t>
            </a:r>
          </a:p>
          <a:p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20688"/>
            <a:ext cx="230425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15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87680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Идеология метода замещающего онтогенеза основывается на теории А. Р.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Лурия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о трех функциональных блоках мозга и Л С. Цветковой о нейропсихологической реабилитации психических процессов.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качестве основополагающего в МЗО выступает принцип соотнесения актуального статуса ребенка с основными этапами формирования мозговой организации психических процессов и последующих ретроспективным воспроизведением тех участков его онтогенеза, которые по тем или иным причинам не были эффективно освоены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2529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3400"/>
            <a:ext cx="8784976" cy="599194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323" y="1268760"/>
            <a:ext cx="261937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755576" y="3284984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55576" y="3284984"/>
            <a:ext cx="0" cy="9361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3284984"/>
            <a:ext cx="12700" cy="938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740" y="3284984"/>
            <a:ext cx="12700" cy="938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1520" y="4223197"/>
            <a:ext cx="2232248" cy="16540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98009" y="4465056"/>
            <a:ext cx="2023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1-й ФБМ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Энергетический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23197"/>
            <a:ext cx="2592288" cy="16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30696"/>
            <a:ext cx="2467794" cy="15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419871" y="4326556"/>
            <a:ext cx="23313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2- й ФБМ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Прием, переработка и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хранение информации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16216" y="4332030"/>
            <a:ext cx="24677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3- й ФБМ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Программирования регуляции и контроля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496" y="332656"/>
            <a:ext cx="90730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</a:rPr>
              <a:t>В основе МЗО лежит теория А.Р. </a:t>
            </a:r>
            <a:r>
              <a:rPr lang="ru-RU" sz="2000" b="1" u="sng" dirty="0" err="1" smtClean="0">
                <a:solidFill>
                  <a:schemeClr val="accent2">
                    <a:lumMod val="50000"/>
                  </a:schemeClr>
                </a:solidFill>
              </a:rPr>
              <a:t>Лурия</a:t>
            </a:r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</a:rPr>
              <a:t> о трёх функциональных блоках мозга</a:t>
            </a:r>
            <a:b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0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200025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900" b="1" dirty="0" smtClean="0">
                <a:solidFill>
                  <a:schemeClr val="accent2">
                    <a:lumMod val="50000"/>
                  </a:schemeClr>
                </a:solidFill>
              </a:rPr>
              <a:t>Теория трех функциональных блоков мозга краеугольный камень нейропсихологии. Ее значение в том, что она постулирует иерархический принцип мозговой организации психической деятельности человека</a:t>
            </a:r>
            <a:r>
              <a:rPr lang="ru-RU" sz="49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49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49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1-й функциональный блок мозга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b="1" u="sng" dirty="0" smtClean="0">
                <a:solidFill>
                  <a:schemeClr val="accent2">
                    <a:lumMod val="50000"/>
                  </a:schemeClr>
                </a:solidFill>
              </a:rPr>
              <a:t>Энергетический </a:t>
            </a:r>
            <a:r>
              <a:rPr lang="ru-RU" sz="3200" b="1" u="sng" dirty="0">
                <a:solidFill>
                  <a:schemeClr val="accent2">
                    <a:lumMod val="50000"/>
                  </a:schemeClr>
                </a:solidFill>
              </a:rPr>
              <a:t>блок </a:t>
            </a:r>
            <a:endParaRPr lang="ru-RU" sz="3200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формируется от внутриутробного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периода до 2-3 лет, отвечает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 регуляцию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тонуса и бодрствования.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Ребенок рождается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 уже почти готовым первым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блоком мозга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на 75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%. На первых этапах работы с детьми нейропсихологические и телесно-ориентированные психотехники в обрамлении немедикаментозных воздействий ориентированы на коррекцию и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абилитацию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1-го ФБМ.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МЕТАФОРИЧЕСКИЙ «ДЕВИЗ» ЭТОГО УРОВНЯ: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«Я ХОЧУ»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12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393</TotalTime>
  <Words>2165</Words>
  <Application>Microsoft Office PowerPoint</Application>
  <PresentationFormat>Экран (4:3)</PresentationFormat>
  <Paragraphs>232</Paragraphs>
  <Slides>42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Ясность</vt:lpstr>
      <vt:lpstr>Нейроразвивающая терапия в ранней помощи</vt:lpstr>
      <vt:lpstr>Презентация PowerPoint</vt:lpstr>
      <vt:lpstr>Основоположник отечественной нейропсихологии </vt:lpstr>
      <vt:lpstr>Последователи А.Р. Лурия: Е.Д. Хомская,  Н.П. Бехтерева, А. Семенович, А.Н. Бернштейн, Л.С. Цветкова, Ю.В. Микадзе</vt:lpstr>
      <vt:lpstr>Анна Владимировна           Семенович</vt:lpstr>
      <vt:lpstr>Презентация PowerPoint</vt:lpstr>
      <vt:lpstr>                 </vt:lpstr>
      <vt:lpstr>   Теория трех функциональных блоков мозга краеугольный камень нейропсихологии. Ее значение в том, что она постулирует иерархический принцип мозговой организации психической деятельности человека.</vt:lpstr>
      <vt:lpstr>1-й функциональный блок мозга</vt:lpstr>
      <vt:lpstr>Презентация PowerPoint</vt:lpstr>
      <vt:lpstr>I функциональный блок мозга участвует в:</vt:lpstr>
      <vt:lpstr>Признаки нарушений в развитии I фукционального блока мозга:</vt:lpstr>
      <vt:lpstr>2-Й Функциональный блок мозга</vt:lpstr>
      <vt:lpstr>Функции II функционального блока мозга:</vt:lpstr>
      <vt:lpstr>Признаки несформированности II функционального блока мозга:</vt:lpstr>
      <vt:lpstr>3-Й Функциональный блок мозга</vt:lpstr>
      <vt:lpstr>Функции III функционального блока мозга:</vt:lpstr>
      <vt:lpstr>Признаки недостаточной сформированности III функционального блока мозга:</vt:lpstr>
      <vt:lpstr>Психические функции не даны ребенку от рождения, они преодолевают длинный путь, начиная с внутриутробного периода. В норме развитие ребенка (онтогенез) должно быть таким: </vt:lpstr>
      <vt:lpstr>Зная, как ребёнок прошёл своё двигательное развитие, можно говорить о возможных проблемах.</vt:lpstr>
      <vt:lpstr> I ФУНКЦИОНАЛЬНЫЙ БЛОК МОЗГА -  СТАБИЛИЗАЦИЯ И АКТИВАЦИЯ ЭНЕРГЕТИЧЕСКОГО ПОТЕНЦИАЛА ОРГАНИЗМА. ПОВЫШЕНИЕ ПЛАСТИЧНОСТИ СЕНСОМОТОРНОГО ОБЕСПЕЧЕНИЯ ПСИХИЧЕСКИХ ПРОЦЕССОВ. </vt:lpstr>
      <vt:lpstr>Соматогностические, тактильные и кинестетические процессы.</vt:lpstr>
      <vt:lpstr>Зрительный гнозис.</vt:lpstr>
      <vt:lpstr>Пространственные и «квазипространственные» представления. Пространственные схемы и диктанты.</vt:lpstr>
      <vt:lpstr>Конструирование и копирование.</vt:lpstr>
      <vt:lpstr>«Квазипространственные» (логико-грамматические) речевые конструкции (словесно-логическое мышление). </vt:lpstr>
      <vt:lpstr>Графические способности (рисование одной и двумя руками). </vt:lpstr>
      <vt:lpstr>Слуховой гнозис и фонетико-фонематические процессы.</vt:lpstr>
      <vt:lpstr> Мнестические процессы (в том числе - межмодальный перенос). </vt:lpstr>
      <vt:lpstr>Номинативные процессы.</vt:lpstr>
      <vt:lpstr>III ФУНКЦИОНАЛЬНЫЙ БЛОК МОЗГА –ФОРМИРОВАНИЕ СМЫСЛОООБРАЗУЮЩЕЙ ФУНКЦИИ  ПСИХИЧЕСКИХ ПРОЦЕССОВ И ПРОИЗВОЛЬНОЙ САМОРЕГУЛЯЦИИ. </vt:lpstr>
      <vt:lpstr>Коммуникативные упражнения.</vt:lpstr>
      <vt:lpstr>Когнитивные упражнения.</vt:lpstr>
      <vt:lpstr>Упражнения на развитие внимания</vt:lpstr>
      <vt:lpstr>Упражнение на развитие памяти и внимания</vt:lpstr>
      <vt:lpstr>Упражнения на развитие воображенния</vt:lpstr>
      <vt:lpstr>Упражнение на развитие восприятия</vt:lpstr>
      <vt:lpstr>Упражнения на развитие мышления</vt:lpstr>
      <vt:lpstr>Упражнения по визуализации и релаксации. </vt:lpstr>
      <vt:lpstr>Результаты нейропсихологической коррекции и абилитации: </vt:lpstr>
      <vt:lpstr>Результаты метода замещающего онтогенеза: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Нейроразвивающая терапия в ранней помощи</dc:title>
  <dc:creator>Админ</dc:creator>
  <cp:lastModifiedBy>Админ</cp:lastModifiedBy>
  <cp:revision>24</cp:revision>
  <dcterms:created xsi:type="dcterms:W3CDTF">2024-11-26T12:45:57Z</dcterms:created>
  <dcterms:modified xsi:type="dcterms:W3CDTF">2024-12-13T09:52:55Z</dcterms:modified>
</cp:coreProperties>
</file>