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86" r:id="rId5"/>
    <p:sldId id="287" r:id="rId6"/>
    <p:sldId id="275" r:id="rId7"/>
    <p:sldId id="288" r:id="rId8"/>
    <p:sldId id="284" r:id="rId9"/>
    <p:sldId id="276" r:id="rId10"/>
    <p:sldId id="277" r:id="rId11"/>
    <p:sldId id="283" r:id="rId12"/>
    <p:sldId id="289" r:id="rId13"/>
    <p:sldId id="264" r:id="rId14"/>
    <p:sldId id="278" r:id="rId15"/>
    <p:sldId id="29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2448C-5737-4504-A4F3-4EDB11A0D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30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35AF4-F0CC-4038-9DA9-8989260E0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86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9E731-7C58-44DD-8433-745F8AF09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73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CC8A7-AC3D-45C6-AD6D-DD2C5E3E6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10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B8200-AFC5-48F6-B427-1B2D773E3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02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31CF8-ADD1-45D4-AE80-11203D0431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74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DC598-C07C-4D13-9D8C-88FEF3556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4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0B7B4-DE36-473B-AA53-F015A268C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2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4C1DD-032C-4FAD-BA3A-BF2DD8D2F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5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3DD60-6DA5-4B5C-B6C4-6050E9AD7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43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22889-0BF7-4705-A927-73B2B3967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61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9B81D60-8E1F-4A08-BFBF-819CBFD0D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332656"/>
            <a:ext cx="8496944" cy="3240013"/>
          </a:xfrm>
        </p:spPr>
        <p:txBody>
          <a:bodyPr/>
          <a:lstStyle/>
          <a:p>
            <a:pPr eaLnBrk="1" hangingPunct="1"/>
            <a:r>
              <a:rPr lang="ru-RU" sz="4000" b="1" dirty="0"/>
              <a:t>«Научно-исследовательская работа (НИР) как приём развития и совершенствования </a:t>
            </a:r>
            <a:r>
              <a:rPr lang="ru-RU" sz="4000" b="1" dirty="0" err="1"/>
              <a:t>метапредметных</a:t>
            </a:r>
            <a:r>
              <a:rPr lang="ru-RU" sz="4000" b="1" dirty="0"/>
              <a:t> умений и навыков»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9912" y="3573016"/>
            <a:ext cx="5040560" cy="1752600"/>
          </a:xfrm>
        </p:spPr>
        <p:txBody>
          <a:bodyPr/>
          <a:lstStyle/>
          <a:p>
            <a:pPr eaLnBrk="1" hangingPunct="1"/>
            <a:r>
              <a:rPr lang="ru-RU" dirty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83968" y="371703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Подготовила</a:t>
            </a:r>
            <a:r>
              <a:rPr lang="en-US" dirty="0"/>
              <a:t>:</a:t>
            </a:r>
            <a:endParaRPr lang="ru-RU" dirty="0"/>
          </a:p>
          <a:p>
            <a:pPr algn="ctr"/>
            <a:r>
              <a:rPr lang="ru-RU" dirty="0"/>
              <a:t>Борисова Виктория Владимировна, учитель английского языка ГБОУ ЛНР «ЛУГАНСКАЯ ЛИНГВИСТИЧЕСКАЯ ГИМНАЗИЯ №36 ИМЕНИ МАРШАЛА Г.К. ЖУКОВА»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3967" y="5805264"/>
            <a:ext cx="1044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 Луганск</a:t>
            </a:r>
          </a:p>
          <a:p>
            <a:pPr algn="ctr"/>
            <a:r>
              <a:rPr lang="ru-RU" dirty="0"/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4525963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sz="2800" b="1" dirty="0"/>
              <a:t>5. Заключение 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не должно дословно повторять выводы по главам;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в заключении формулируются наиболее общие выводы по результатам исследования и предлагаются рекомендации;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отмечается степень достижения цели;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отмечаются перспективы дальнейших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1043426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49694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endParaRPr lang="ru-RU" sz="3200" b="1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3200" b="1" dirty="0"/>
              <a:t>6</a:t>
            </a:r>
            <a:r>
              <a:rPr lang="en-US" sz="3200" b="1" dirty="0"/>
              <a:t>. </a:t>
            </a:r>
            <a:r>
              <a:rPr lang="kk-KZ" sz="3200" b="1" dirty="0"/>
              <a:t>Список литературы</a:t>
            </a:r>
            <a:r>
              <a:rPr lang="ru-RU" sz="3200" b="1" dirty="0"/>
              <a:t> -</a:t>
            </a:r>
            <a:r>
              <a:rPr lang="ru-RU" sz="3200" dirty="0"/>
              <a:t> перечень используемых источников информации, который составляется в алфавитном порядке.  </a:t>
            </a:r>
          </a:p>
          <a:p>
            <a:pPr algn="just" fontAlgn="auto">
              <a:spcAft>
                <a:spcPts val="0"/>
              </a:spcAft>
              <a:defRPr/>
            </a:pPr>
            <a:endParaRPr lang="kk-KZ" sz="3200" b="1" dirty="0"/>
          </a:p>
          <a:p>
            <a:pPr algn="just" fontAlgn="auto">
              <a:spcAft>
                <a:spcPts val="0"/>
              </a:spcAft>
              <a:defRPr/>
            </a:pPr>
            <a:r>
              <a:rPr lang="kk-KZ" sz="3200" b="1" dirty="0"/>
              <a:t>7. Приложения - </a:t>
            </a:r>
            <a:r>
              <a:rPr lang="ru-RU" sz="3200" dirty="0"/>
              <a:t>элемент научно-исследовательской работы, который содержит дополнительные иллюстрирующие материалы исследования.  </a:t>
            </a:r>
            <a:endParaRPr lang="kk-KZ" sz="3200" b="1" dirty="0"/>
          </a:p>
          <a:p>
            <a:pPr algn="just" fontAlgn="auto">
              <a:spcAft>
                <a:spcPts val="0"/>
              </a:spcAft>
              <a:defRPr/>
            </a:pPr>
            <a:endParaRPr lang="ru-RU" sz="32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3748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49694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Требования к оформлению НИР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Шрифт: </a:t>
            </a:r>
            <a:r>
              <a:rPr lang="ru-RU" sz="2800" dirty="0" err="1"/>
              <a:t>Times</a:t>
            </a:r>
            <a:r>
              <a:rPr lang="ru-RU" sz="2800" dirty="0"/>
              <a:t> </a:t>
            </a:r>
            <a:r>
              <a:rPr lang="ru-RU" sz="2800" dirty="0" err="1"/>
              <a:t>New</a:t>
            </a:r>
            <a:r>
              <a:rPr lang="ru-RU" sz="2800" dirty="0"/>
              <a:t> </a:t>
            </a:r>
            <a:r>
              <a:rPr lang="ru-RU" sz="2800" dirty="0" err="1"/>
              <a:t>Roman</a:t>
            </a:r>
            <a:r>
              <a:rPr lang="ru-RU" sz="2800" dirty="0"/>
              <a:t>, 14 кегль;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Интервал: полуторный;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Границы: сверху и снизу — 2 см, слева — 3 см, справа — 1.5 см;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Абзацный отступ: 1,25 см;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Объем работы: 20-30 страниц;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Нумерация: сквозная;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Выравнивание текста: по ширине;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Текст работы делят на структурные элементы: разделы, подразделы, пункты, подпункты. 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28221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Стиль письменной научной речи </a:t>
            </a:r>
            <a:r>
              <a:rPr lang="ru-RU" sz="2000" dirty="0">
                <a:latin typeface="+mj-lt"/>
                <a:cs typeface="Times New Roman" pitchFamily="18" charset="0"/>
              </a:rPr>
              <a:t>— </a:t>
            </a:r>
            <a:r>
              <a:rPr lang="ru-RU" sz="2400" dirty="0">
                <a:latin typeface="+mj-lt"/>
                <a:cs typeface="Times New Roman" pitchFamily="18" charset="0"/>
              </a:rPr>
              <a:t> безличный монолог</a:t>
            </a:r>
          </a:p>
          <a:p>
            <a:pPr marL="0" indent="0" algn="ctr">
              <a:buNone/>
            </a:pPr>
            <a:endParaRPr lang="ru-RU" sz="2400" dirty="0">
              <a:latin typeface="+mj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+mj-lt"/>
                <a:cs typeface="Times New Roman" pitchFamily="18" charset="0"/>
              </a:rPr>
              <a:t>Изложение обычно ведется от третьего лица т</a:t>
            </a:r>
            <a:r>
              <a:rPr lang="ru-RU" sz="2400" dirty="0">
                <a:latin typeface="+mj-lt"/>
              </a:rPr>
              <a:t>.</a:t>
            </a:r>
            <a:r>
              <a:rPr lang="ru-RU" sz="2400" dirty="0">
                <a:latin typeface="+mj-lt"/>
                <a:cs typeface="Times New Roman" pitchFamily="18" charset="0"/>
              </a:rPr>
              <a:t>к</a:t>
            </a:r>
            <a:r>
              <a:rPr lang="ru-RU" sz="2400" dirty="0">
                <a:latin typeface="+mj-lt"/>
              </a:rPr>
              <a:t>.</a:t>
            </a:r>
            <a:r>
              <a:rPr lang="ru-RU" sz="2400" dirty="0">
                <a:latin typeface="+mj-lt"/>
                <a:cs typeface="Times New Roman" pitchFamily="18" charset="0"/>
              </a:rPr>
              <a:t> внимание сосредоточено на содержании и логической последовательности сообщения, а не на субъекте. </a:t>
            </a:r>
            <a:endParaRPr lang="en-US" sz="2400" dirty="0">
              <a:latin typeface="+mj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+mj-lt"/>
              </a:rPr>
              <a:t>В</a:t>
            </a:r>
            <a:r>
              <a:rPr lang="ru-RU" sz="2400" dirty="0">
                <a:latin typeface="+mj-lt"/>
                <a:cs typeface="Times New Roman" pitchFamily="18" charset="0"/>
              </a:rPr>
              <a:t>ыражение авторства через </a:t>
            </a:r>
            <a:r>
              <a:rPr lang="ru-RU" sz="2400" b="1" dirty="0">
                <a:latin typeface="+mj-lt"/>
                <a:cs typeface="Times New Roman" pitchFamily="18" charset="0"/>
              </a:rPr>
              <a:t>"мы" </a:t>
            </a:r>
            <a:r>
              <a:rPr lang="ru-RU" sz="2400" dirty="0">
                <a:latin typeface="+mj-lt"/>
                <a:cs typeface="Times New Roman" pitchFamily="18" charset="0"/>
              </a:rPr>
              <a:t>позволяет отразить свое мнение как мнение определенной группы людей, научной школы или научного направления.</a:t>
            </a:r>
          </a:p>
          <a:p>
            <a:pPr algn="just"/>
            <a:r>
              <a:rPr lang="kk-KZ" sz="2400" dirty="0">
                <a:latin typeface="+mj-lt"/>
              </a:rPr>
              <a:t>Научный текст должен отражать логику и последовательность выполнения исследования, подводить читателя к пониманию сути работы.</a:t>
            </a:r>
          </a:p>
          <a:p>
            <a:pPr algn="just"/>
            <a:r>
              <a:rPr lang="kk-KZ" sz="2400" dirty="0">
                <a:latin typeface="+mj-lt"/>
              </a:rPr>
              <a:t>Весь текст должен быть написан в едином стиле и соответствовать возрасту и уровню автора.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1490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Защита результатов исследования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800" dirty="0"/>
              <a:t>на всё выступление отводится не более 5-7мин.;</a:t>
            </a:r>
          </a:p>
          <a:p>
            <a:pPr algn="just">
              <a:spcBef>
                <a:spcPct val="40000"/>
              </a:spcBef>
            </a:pPr>
            <a:r>
              <a:rPr lang="ru-RU" sz="2800" dirty="0"/>
              <a:t>не сводить защиту к пересказу работы;</a:t>
            </a:r>
          </a:p>
          <a:p>
            <a:pPr algn="just">
              <a:spcBef>
                <a:spcPct val="40000"/>
              </a:spcBef>
            </a:pPr>
            <a:r>
              <a:rPr lang="ru-RU" sz="2800" dirty="0"/>
              <a:t>заинтересовать аудиторию, привлечь внимание;</a:t>
            </a:r>
          </a:p>
          <a:p>
            <a:pPr algn="just">
              <a:spcBef>
                <a:spcPct val="40000"/>
              </a:spcBef>
            </a:pPr>
            <a:r>
              <a:rPr lang="ru-RU" sz="2800" dirty="0"/>
              <a:t>демонстрационные материалы не должны перегружать выступление;</a:t>
            </a:r>
          </a:p>
          <a:p>
            <a:pPr algn="just">
              <a:spcBef>
                <a:spcPct val="40000"/>
              </a:spcBef>
            </a:pPr>
            <a:r>
              <a:rPr lang="ru-RU" sz="2800" dirty="0"/>
              <a:t>в заключении создать кульминацию выступления (предложить поразмыслить над проблемой, показать возможные варианты дальнейших исследований и т.д.).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65898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32855"/>
            <a:ext cx="8589640" cy="1944217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5400" i="1" dirty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720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012825"/>
          </a:xfrm>
        </p:spPr>
        <p:txBody>
          <a:bodyPr/>
          <a:lstStyle/>
          <a:p>
            <a:pPr eaLnBrk="1" hangingPunct="1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4604" y="548680"/>
            <a:ext cx="8229600" cy="56886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Научно-исследовательская работа (НИР)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600" dirty="0"/>
              <a:t>— это научная деятельность, включающая в себя поиск, анализ и систематизацию новых знаний, постановку и проверку гипотез, проведение исследований, экспериментов, выявление закономерностей и обоснование области применения результатов научного исследования.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012825"/>
          </a:xfrm>
        </p:spPr>
        <p:txBody>
          <a:bodyPr/>
          <a:lstStyle/>
          <a:p>
            <a:pPr eaLnBrk="1" hangingPunct="1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4604" y="1196752"/>
            <a:ext cx="8229600" cy="504056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3600" b="1" dirty="0"/>
              <a:t> </a:t>
            </a:r>
            <a:r>
              <a:rPr lang="ru-RU" sz="3600" dirty="0"/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60648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1">
                    <a:lumMod val="75000"/>
                  </a:schemeClr>
                </a:solidFill>
              </a:rPr>
              <a:t>Основные задачи НИР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4400" dirty="0"/>
              <a:t>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/>
              <a:t>формирование навыков практического применения знаний;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/>
              <a:t>развитие самостоятельности при работе с информацией;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/>
              <a:t>развитие абстрактного мышления;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/>
              <a:t>развитие способности формировать свое мнение и умение его отстаивать;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/>
              <a:t>проведение самостоятельного исследования; разработка методов исследования, сбор, обработка, анализ, оценка полученных результатов </a:t>
            </a:r>
          </a:p>
        </p:txBody>
      </p:sp>
    </p:spTree>
    <p:extLst>
      <p:ext uri="{BB962C8B-B14F-4D97-AF65-F5344CB8AC3E}">
        <p14:creationId xmlns:p14="http://schemas.microsoft.com/office/powerpoint/2010/main" val="922159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012825"/>
          </a:xfrm>
        </p:spPr>
        <p:txBody>
          <a:bodyPr/>
          <a:lstStyle/>
          <a:p>
            <a:pPr eaLnBrk="1" hangingPunct="1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4604" y="1196752"/>
            <a:ext cx="8229600" cy="504056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3600" b="1" dirty="0"/>
              <a:t> </a:t>
            </a:r>
            <a:r>
              <a:rPr lang="ru-RU" sz="3600" dirty="0"/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60648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</a:rPr>
              <a:t>Этапы проведения НИР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ru-RU" sz="3600" dirty="0"/>
              <a:t>выбрать направление исследования;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3600" dirty="0"/>
              <a:t>выбрать тему;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3600" dirty="0"/>
              <a:t>сформулировать гипотезы;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3600" dirty="0"/>
              <a:t>разработать методы исследования;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3600" dirty="0"/>
              <a:t>подготовить план;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3600" dirty="0"/>
              <a:t>провести исследование;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3600" dirty="0"/>
              <a:t>оценить полученные результаты.  </a:t>
            </a:r>
          </a:p>
        </p:txBody>
      </p:sp>
    </p:spTree>
    <p:extLst>
      <p:ext uri="{BB962C8B-B14F-4D97-AF65-F5344CB8AC3E}">
        <p14:creationId xmlns:p14="http://schemas.microsoft.com/office/powerpoint/2010/main" val="126584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012825"/>
          </a:xfrm>
        </p:spPr>
        <p:txBody>
          <a:bodyPr/>
          <a:lstStyle/>
          <a:p>
            <a:pPr eaLnBrk="1" hangingPunct="1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470676" cy="5256584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1. Титульный лист</a:t>
            </a: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2. Оглавление</a:t>
            </a: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3. Введение </a:t>
            </a: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4. Основная 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kk-KZ" sz="2400" dirty="0">
                <a:solidFill>
                  <a:srgbClr val="000000"/>
                </a:solidFill>
              </a:rPr>
              <a:t>содержательная</a:t>
            </a:r>
            <a:r>
              <a:rPr lang="ru-RU" sz="2400" dirty="0">
                <a:solidFill>
                  <a:srgbClr val="000000"/>
                </a:solidFill>
              </a:rPr>
              <a:t>)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kk-KZ" sz="2400" dirty="0">
                <a:solidFill>
                  <a:srgbClr val="000000"/>
                </a:solidFill>
              </a:rPr>
              <a:t>часть</a:t>
            </a:r>
            <a:endParaRPr lang="ru-RU" sz="2400" dirty="0">
              <a:solidFill>
                <a:srgbClr val="000000"/>
              </a:solidFill>
            </a:endParaRP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Глава </a:t>
            </a:r>
            <a:r>
              <a:rPr lang="en-US" sz="2400" dirty="0">
                <a:solidFill>
                  <a:srgbClr val="000000"/>
                </a:solidFill>
              </a:rPr>
              <a:t>I</a:t>
            </a:r>
            <a:r>
              <a:rPr lang="ru-RU" sz="2400" dirty="0">
                <a:solidFill>
                  <a:srgbClr val="000000"/>
                </a:solidFill>
              </a:rPr>
              <a:t>. Теоретическая часть</a:t>
            </a: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Глава </a:t>
            </a:r>
            <a:r>
              <a:rPr lang="en-US" sz="2400" dirty="0">
                <a:solidFill>
                  <a:srgbClr val="000000"/>
                </a:solidFill>
              </a:rPr>
              <a:t>II</a:t>
            </a:r>
            <a:r>
              <a:rPr lang="ru-RU" sz="2400" dirty="0">
                <a:solidFill>
                  <a:srgbClr val="000000"/>
                </a:solidFill>
              </a:rPr>
              <a:t>. Исследовательская часть </a:t>
            </a: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(количество глав может быть различным, в зависимости от </a:t>
            </a: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задач, поставленных в работе)</a:t>
            </a: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5. Заключение </a:t>
            </a: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6. Список используемой литературы</a:t>
            </a:r>
          </a:p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000000"/>
                </a:solidFill>
              </a:rPr>
              <a:t>7. Приложения (при необходимости)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60648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</a:rPr>
              <a:t> Структурные элемент</a:t>
            </a:r>
            <a:r>
              <a:rPr lang="ru-RU" sz="4400" dirty="0"/>
              <a:t>ы НИР</a:t>
            </a:r>
            <a:r>
              <a:rPr lang="en-US" sz="4400" dirty="0"/>
              <a:t>: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5117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Оформление научно- исследовательской работы</a:t>
            </a:r>
            <a:endParaRPr lang="ru-RU" sz="3600" dirty="0"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b="1" dirty="0"/>
              <a:t>1. Титульный лист</a:t>
            </a:r>
            <a:r>
              <a:rPr lang="en-US" b="1" dirty="0"/>
              <a:t>:</a:t>
            </a:r>
          </a:p>
          <a:p>
            <a:r>
              <a:rPr lang="kk-KZ" dirty="0"/>
              <a:t>название  организации</a:t>
            </a:r>
            <a:r>
              <a:rPr lang="en-US" dirty="0"/>
              <a:t>;</a:t>
            </a:r>
            <a:endParaRPr lang="kk-KZ" dirty="0"/>
          </a:p>
          <a:p>
            <a:r>
              <a:rPr lang="kk-KZ" dirty="0"/>
              <a:t>тема работы</a:t>
            </a:r>
            <a:r>
              <a:rPr lang="en-US" dirty="0"/>
              <a:t>;</a:t>
            </a:r>
            <a:endParaRPr lang="kk-KZ" dirty="0"/>
          </a:p>
          <a:p>
            <a:r>
              <a:rPr lang="en-US" dirty="0"/>
              <a:t>a</a:t>
            </a:r>
            <a:r>
              <a:rPr lang="kk-KZ" dirty="0"/>
              <a:t>втор</a:t>
            </a:r>
            <a:r>
              <a:rPr lang="en-US" dirty="0"/>
              <a:t>;</a:t>
            </a:r>
            <a:r>
              <a:rPr lang="kk-KZ" dirty="0"/>
              <a:t> </a:t>
            </a:r>
            <a:r>
              <a:rPr lang="ru-RU" dirty="0"/>
              <a:t> </a:t>
            </a:r>
          </a:p>
          <a:p>
            <a:r>
              <a:rPr lang="kk-KZ" dirty="0"/>
              <a:t>научный руководитель</a:t>
            </a:r>
            <a:r>
              <a:rPr lang="en-US" dirty="0"/>
              <a:t>;</a:t>
            </a:r>
            <a:r>
              <a:rPr lang="kk-KZ" dirty="0"/>
              <a:t> </a:t>
            </a:r>
            <a:r>
              <a:rPr lang="ru-RU" dirty="0"/>
              <a:t> </a:t>
            </a:r>
            <a:endParaRPr lang="kk-KZ" dirty="0"/>
          </a:p>
          <a:p>
            <a:r>
              <a:rPr lang="kk-KZ" dirty="0"/>
              <a:t>снизу- название населенного пункта и год</a:t>
            </a:r>
            <a:r>
              <a:rPr lang="en-US" dirty="0"/>
              <a:t>;</a:t>
            </a:r>
            <a:endParaRPr lang="kk-KZ" dirty="0"/>
          </a:p>
          <a:p>
            <a:r>
              <a:rPr lang="kk-KZ" dirty="0"/>
              <a:t>титульный лист не нумеруется.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294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5721499"/>
          </a:xfrm>
        </p:spPr>
        <p:txBody>
          <a:bodyPr/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2. Оглавление</a:t>
            </a:r>
            <a:r>
              <a:rPr lang="ru-RU" dirty="0"/>
              <a:t> содержит: </a:t>
            </a:r>
          </a:p>
          <a:p>
            <a:r>
              <a:rPr lang="ru-RU" dirty="0"/>
              <a:t>заголовки всех структурных частей исследования; </a:t>
            </a:r>
          </a:p>
          <a:p>
            <a:r>
              <a:rPr lang="ru-RU" dirty="0"/>
              <a:t>наименование глав и номера страниц.  </a:t>
            </a:r>
          </a:p>
        </p:txBody>
      </p:sp>
    </p:spTree>
    <p:extLst>
      <p:ext uri="{BB962C8B-B14F-4D97-AF65-F5344CB8AC3E}">
        <p14:creationId xmlns:p14="http://schemas.microsoft.com/office/powerpoint/2010/main" val="3965282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400600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b="1" dirty="0"/>
              <a:t>3. Введение</a:t>
            </a:r>
            <a:r>
              <a:rPr lang="ru-RU" dirty="0"/>
              <a:t> (2-3 стр.) включает в себя: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формулировку темы;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актуальность исследования;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проблему исследования;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объект, предмет, цель, задачи, гипотезы;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методы исследования;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этапы исследования, структуру исследования; его практическую значимость;</a:t>
            </a:r>
          </a:p>
          <a:p>
            <a:pPr marL="609600" indent="-609600" algn="just">
              <a:lnSpc>
                <a:spcPct val="90000"/>
              </a:lnSpc>
            </a:pPr>
            <a:r>
              <a:rPr lang="ru-RU" dirty="0"/>
              <a:t>краткий анализ литературы</a:t>
            </a:r>
          </a:p>
        </p:txBody>
      </p:sp>
    </p:spTree>
    <p:extLst>
      <p:ext uri="{BB962C8B-B14F-4D97-AF65-F5344CB8AC3E}">
        <p14:creationId xmlns:p14="http://schemas.microsoft.com/office/powerpoint/2010/main" val="126500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/>
              <a:t>4. Основная</a:t>
            </a:r>
            <a:r>
              <a:rPr lang="ru-RU" sz="2800" dirty="0"/>
              <a:t> </a:t>
            </a:r>
            <a:r>
              <a:rPr lang="ru-RU" sz="2800" b="1" dirty="0"/>
              <a:t>(содержательная)</a:t>
            </a:r>
            <a:r>
              <a:rPr lang="ru-RU" sz="2800" dirty="0"/>
              <a:t> </a:t>
            </a:r>
            <a:r>
              <a:rPr lang="ru-RU" sz="2800" b="1" dirty="0"/>
              <a:t>часть</a:t>
            </a:r>
            <a:r>
              <a:rPr lang="ru-RU" sz="2800" dirty="0"/>
              <a:t> работы может содержать 2-3 главы</a:t>
            </a:r>
          </a:p>
          <a:p>
            <a:pPr marL="609600" indent="-609600" algn="just"/>
            <a:r>
              <a:rPr lang="ru-RU" dirty="0"/>
              <a:t>глава 1 содержит итоги анализа специальной литературы, теоретическое обоснование темы исследования;</a:t>
            </a:r>
          </a:p>
          <a:p>
            <a:pPr marL="609600" indent="-609600" algn="just"/>
            <a:r>
              <a:rPr lang="ru-RU" dirty="0"/>
              <a:t>главы 2-3 описывают практические этапы работы, интерпретацию данных, выявление определенных закономерностей в изучаемых явлениях в ходе эксперимента;</a:t>
            </a:r>
          </a:p>
          <a:p>
            <a:pPr marL="609600" indent="-609600" algn="just"/>
            <a:r>
              <a:rPr lang="ru-RU" dirty="0"/>
              <a:t>каждая глава завершается выводом.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071368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661</Words>
  <Application>Microsoft Office PowerPoint</Application>
  <PresentationFormat>Экран (4:3)</PresentationFormat>
  <Paragraphs>99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Оформление по умолчанию</vt:lpstr>
      <vt:lpstr>«Научно-исследовательская работа (НИР) как приём развития и совершенствования метапредметных умений и навыков»</vt:lpstr>
      <vt:lpstr> </vt:lpstr>
      <vt:lpstr> </vt:lpstr>
      <vt:lpstr> </vt:lpstr>
      <vt:lpstr> </vt:lpstr>
      <vt:lpstr>Оформление научно- исследовательской работы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Защита результатов исследования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</cp:lastModifiedBy>
  <cp:revision>49</cp:revision>
  <dcterms:created xsi:type="dcterms:W3CDTF">2012-09-18T19:05:21Z</dcterms:created>
  <dcterms:modified xsi:type="dcterms:W3CDTF">2024-12-03T12:04:08Z</dcterms:modified>
</cp:coreProperties>
</file>