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  <p:sldMasterId id="2147483690" r:id="rId4"/>
    <p:sldMasterId id="2147483702" r:id="rId5"/>
    <p:sldMasterId id="2147483714" r:id="rId6"/>
    <p:sldMasterId id="2147483726" r:id="rId7"/>
    <p:sldMasterId id="2147483738" r:id="rId8"/>
    <p:sldMasterId id="2147483750" r:id="rId9"/>
  </p:sldMasterIdLst>
  <p:notesMasterIdLst>
    <p:notesMasterId r:id="rId43"/>
  </p:notesMasterIdLst>
  <p:sldIdLst>
    <p:sldId id="256" r:id="rId10"/>
    <p:sldId id="275" r:id="rId11"/>
    <p:sldId id="257" r:id="rId12"/>
    <p:sldId id="274" r:id="rId13"/>
    <p:sldId id="258" r:id="rId14"/>
    <p:sldId id="276" r:id="rId15"/>
    <p:sldId id="277" r:id="rId16"/>
    <p:sldId id="278" r:id="rId17"/>
    <p:sldId id="280" r:id="rId18"/>
    <p:sldId id="279" r:id="rId19"/>
    <p:sldId id="281" r:id="rId20"/>
    <p:sldId id="259" r:id="rId21"/>
    <p:sldId id="260" r:id="rId22"/>
    <p:sldId id="261" r:id="rId23"/>
    <p:sldId id="262" r:id="rId24"/>
    <p:sldId id="264" r:id="rId25"/>
    <p:sldId id="282" r:id="rId26"/>
    <p:sldId id="265" r:id="rId27"/>
    <p:sldId id="266" r:id="rId28"/>
    <p:sldId id="285" r:id="rId29"/>
    <p:sldId id="267" r:id="rId30"/>
    <p:sldId id="283" r:id="rId31"/>
    <p:sldId id="284" r:id="rId32"/>
    <p:sldId id="268" r:id="rId33"/>
    <p:sldId id="269" r:id="rId34"/>
    <p:sldId id="270" r:id="rId35"/>
    <p:sldId id="271" r:id="rId36"/>
    <p:sldId id="287" r:id="rId37"/>
    <p:sldId id="288" r:id="rId38"/>
    <p:sldId id="289" r:id="rId39"/>
    <p:sldId id="286" r:id="rId40"/>
    <p:sldId id="272" r:id="rId41"/>
    <p:sldId id="273" r:id="rId4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0" y="18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B621E-B4E7-4307-B47D-CD5BA15BBD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9DC1B-7028-4C23-9D2C-4B47AD34A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0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42F61D-EE6B-4134-AEE2-E898ED0E10A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17263" y="128075"/>
            <a:ext cx="746759" cy="8686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72973" y="234772"/>
            <a:ext cx="784605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7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74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09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1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78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9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43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9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9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99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8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28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13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6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B1F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B1F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55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25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29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11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0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58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6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86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9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9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3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8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697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8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B1F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5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05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55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0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96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11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99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83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64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15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9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9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51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4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B1F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546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15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595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34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57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516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9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184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581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8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8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6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2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26951" y="6248400"/>
            <a:ext cx="3697604" cy="609600"/>
          </a:xfrm>
          <a:custGeom>
            <a:avLst/>
            <a:gdLst/>
            <a:ahLst/>
            <a:cxnLst/>
            <a:rect l="l" t="t" r="r" b="b"/>
            <a:pathLst>
              <a:path w="3697604" h="609600">
                <a:moveTo>
                  <a:pt x="3697224" y="369989"/>
                </a:moveTo>
                <a:lnTo>
                  <a:pt x="3690874" y="348830"/>
                </a:lnTo>
                <a:lnTo>
                  <a:pt x="3658108" y="332740"/>
                </a:lnTo>
                <a:lnTo>
                  <a:pt x="3649599" y="332740"/>
                </a:lnTo>
                <a:lnTo>
                  <a:pt x="3580003" y="331050"/>
                </a:lnTo>
                <a:lnTo>
                  <a:pt x="3440811" y="329349"/>
                </a:lnTo>
                <a:lnTo>
                  <a:pt x="3371215" y="329349"/>
                </a:lnTo>
                <a:lnTo>
                  <a:pt x="3336417" y="328510"/>
                </a:lnTo>
                <a:lnTo>
                  <a:pt x="3301492" y="328510"/>
                </a:lnTo>
                <a:lnTo>
                  <a:pt x="3266694" y="327660"/>
                </a:lnTo>
                <a:lnTo>
                  <a:pt x="3162173" y="327660"/>
                </a:lnTo>
                <a:lnTo>
                  <a:pt x="3127375" y="326809"/>
                </a:lnTo>
                <a:lnTo>
                  <a:pt x="2603119" y="326809"/>
                </a:lnTo>
                <a:lnTo>
                  <a:pt x="2599690" y="325970"/>
                </a:lnTo>
                <a:lnTo>
                  <a:pt x="2596515" y="325970"/>
                </a:lnTo>
                <a:lnTo>
                  <a:pt x="2593340" y="325120"/>
                </a:lnTo>
                <a:lnTo>
                  <a:pt x="2593581" y="322580"/>
                </a:lnTo>
                <a:lnTo>
                  <a:pt x="2627503" y="317500"/>
                </a:lnTo>
                <a:lnTo>
                  <a:pt x="2661412" y="311569"/>
                </a:lnTo>
                <a:lnTo>
                  <a:pt x="2729103" y="301409"/>
                </a:lnTo>
                <a:lnTo>
                  <a:pt x="2762631" y="297180"/>
                </a:lnTo>
                <a:lnTo>
                  <a:pt x="2929636" y="271780"/>
                </a:lnTo>
                <a:lnTo>
                  <a:pt x="2963037" y="265849"/>
                </a:lnTo>
                <a:lnTo>
                  <a:pt x="2996311" y="260769"/>
                </a:lnTo>
                <a:lnTo>
                  <a:pt x="3096133" y="242989"/>
                </a:lnTo>
                <a:lnTo>
                  <a:pt x="3129407" y="236220"/>
                </a:lnTo>
                <a:lnTo>
                  <a:pt x="3162554" y="230289"/>
                </a:lnTo>
                <a:lnTo>
                  <a:pt x="3261741" y="209969"/>
                </a:lnTo>
                <a:lnTo>
                  <a:pt x="3360547" y="187109"/>
                </a:lnTo>
                <a:lnTo>
                  <a:pt x="3393440" y="178650"/>
                </a:lnTo>
                <a:lnTo>
                  <a:pt x="3426206" y="171030"/>
                </a:lnTo>
                <a:lnTo>
                  <a:pt x="3489452" y="153250"/>
                </a:lnTo>
                <a:lnTo>
                  <a:pt x="3550412" y="129540"/>
                </a:lnTo>
                <a:lnTo>
                  <a:pt x="3587496" y="88049"/>
                </a:lnTo>
                <a:lnTo>
                  <a:pt x="3587750" y="62649"/>
                </a:lnTo>
                <a:lnTo>
                  <a:pt x="3583686" y="54190"/>
                </a:lnTo>
                <a:lnTo>
                  <a:pt x="3542538" y="11849"/>
                </a:lnTo>
                <a:lnTo>
                  <a:pt x="3485134" y="850"/>
                </a:lnTo>
                <a:lnTo>
                  <a:pt x="3459353" y="0"/>
                </a:lnTo>
                <a:lnTo>
                  <a:pt x="3433572" y="0"/>
                </a:lnTo>
                <a:lnTo>
                  <a:pt x="3408045" y="1689"/>
                </a:lnTo>
                <a:lnTo>
                  <a:pt x="3201797" y="27089"/>
                </a:lnTo>
                <a:lnTo>
                  <a:pt x="3167380" y="32169"/>
                </a:lnTo>
                <a:lnTo>
                  <a:pt x="3064256" y="44869"/>
                </a:lnTo>
                <a:lnTo>
                  <a:pt x="3029839" y="49949"/>
                </a:lnTo>
                <a:lnTo>
                  <a:pt x="2995422" y="54190"/>
                </a:lnTo>
                <a:lnTo>
                  <a:pt x="2961005" y="59270"/>
                </a:lnTo>
                <a:lnTo>
                  <a:pt x="2926715" y="63500"/>
                </a:lnTo>
                <a:lnTo>
                  <a:pt x="2892552" y="68580"/>
                </a:lnTo>
                <a:lnTo>
                  <a:pt x="2858516" y="72809"/>
                </a:lnTo>
                <a:lnTo>
                  <a:pt x="2824480" y="77889"/>
                </a:lnTo>
                <a:lnTo>
                  <a:pt x="2790444" y="82130"/>
                </a:lnTo>
                <a:lnTo>
                  <a:pt x="2585974" y="110909"/>
                </a:lnTo>
                <a:lnTo>
                  <a:pt x="2551938" y="115150"/>
                </a:lnTo>
                <a:lnTo>
                  <a:pt x="2517902" y="120230"/>
                </a:lnTo>
                <a:lnTo>
                  <a:pt x="2483739" y="124460"/>
                </a:lnTo>
                <a:lnTo>
                  <a:pt x="2449703" y="129540"/>
                </a:lnTo>
                <a:lnTo>
                  <a:pt x="2044446" y="181190"/>
                </a:lnTo>
                <a:lnTo>
                  <a:pt x="2010664" y="184569"/>
                </a:lnTo>
                <a:lnTo>
                  <a:pt x="1943354" y="193040"/>
                </a:lnTo>
                <a:lnTo>
                  <a:pt x="1774698" y="209969"/>
                </a:lnTo>
                <a:lnTo>
                  <a:pt x="1741932" y="212509"/>
                </a:lnTo>
                <a:lnTo>
                  <a:pt x="1709039" y="215900"/>
                </a:lnTo>
                <a:lnTo>
                  <a:pt x="1577721" y="226060"/>
                </a:lnTo>
                <a:lnTo>
                  <a:pt x="1544828" y="227749"/>
                </a:lnTo>
                <a:lnTo>
                  <a:pt x="1511935" y="230289"/>
                </a:lnTo>
                <a:lnTo>
                  <a:pt x="1479042" y="231990"/>
                </a:lnTo>
                <a:lnTo>
                  <a:pt x="1446149" y="234530"/>
                </a:lnTo>
                <a:lnTo>
                  <a:pt x="1380363" y="237909"/>
                </a:lnTo>
                <a:lnTo>
                  <a:pt x="1248791" y="246380"/>
                </a:lnTo>
                <a:lnTo>
                  <a:pt x="1215898" y="248069"/>
                </a:lnTo>
                <a:lnTo>
                  <a:pt x="1183005" y="250609"/>
                </a:lnTo>
                <a:lnTo>
                  <a:pt x="1113663" y="254000"/>
                </a:lnTo>
                <a:lnTo>
                  <a:pt x="1078992" y="256540"/>
                </a:lnTo>
                <a:lnTo>
                  <a:pt x="871093" y="266700"/>
                </a:lnTo>
                <a:lnTo>
                  <a:pt x="732663" y="276860"/>
                </a:lnTo>
                <a:lnTo>
                  <a:pt x="594868" y="290410"/>
                </a:lnTo>
                <a:lnTo>
                  <a:pt x="388480" y="315810"/>
                </a:lnTo>
                <a:lnTo>
                  <a:pt x="354114" y="320890"/>
                </a:lnTo>
                <a:lnTo>
                  <a:pt x="319747" y="325120"/>
                </a:lnTo>
                <a:lnTo>
                  <a:pt x="285381" y="330200"/>
                </a:lnTo>
                <a:lnTo>
                  <a:pt x="216662" y="339509"/>
                </a:lnTo>
                <a:lnTo>
                  <a:pt x="182308" y="344589"/>
                </a:lnTo>
                <a:lnTo>
                  <a:pt x="150977" y="349669"/>
                </a:lnTo>
                <a:lnTo>
                  <a:pt x="88696" y="363220"/>
                </a:lnTo>
                <a:lnTo>
                  <a:pt x="57645" y="371690"/>
                </a:lnTo>
                <a:lnTo>
                  <a:pt x="16687" y="381850"/>
                </a:lnTo>
                <a:lnTo>
                  <a:pt x="7658" y="386930"/>
                </a:lnTo>
                <a:lnTo>
                  <a:pt x="1447" y="394550"/>
                </a:lnTo>
                <a:lnTo>
                  <a:pt x="0" y="404710"/>
                </a:lnTo>
                <a:lnTo>
                  <a:pt x="4051" y="414870"/>
                </a:lnTo>
                <a:lnTo>
                  <a:pt x="11899" y="419950"/>
                </a:lnTo>
                <a:lnTo>
                  <a:pt x="21831" y="422490"/>
                </a:lnTo>
                <a:lnTo>
                  <a:pt x="67449" y="422490"/>
                </a:lnTo>
                <a:lnTo>
                  <a:pt x="102603" y="419100"/>
                </a:lnTo>
                <a:lnTo>
                  <a:pt x="227139" y="398780"/>
                </a:lnTo>
                <a:lnTo>
                  <a:pt x="258330" y="394550"/>
                </a:lnTo>
                <a:lnTo>
                  <a:pt x="326250" y="386080"/>
                </a:lnTo>
                <a:lnTo>
                  <a:pt x="360235" y="382689"/>
                </a:lnTo>
                <a:lnTo>
                  <a:pt x="394233" y="378460"/>
                </a:lnTo>
                <a:lnTo>
                  <a:pt x="496252" y="367449"/>
                </a:lnTo>
                <a:lnTo>
                  <a:pt x="530250" y="363220"/>
                </a:lnTo>
                <a:lnTo>
                  <a:pt x="564261" y="359829"/>
                </a:lnTo>
                <a:lnTo>
                  <a:pt x="665988" y="347129"/>
                </a:lnTo>
                <a:lnTo>
                  <a:pt x="767715" y="336969"/>
                </a:lnTo>
                <a:lnTo>
                  <a:pt x="903592" y="326809"/>
                </a:lnTo>
                <a:lnTo>
                  <a:pt x="1039622" y="320040"/>
                </a:lnTo>
                <a:lnTo>
                  <a:pt x="1072896" y="319189"/>
                </a:lnTo>
                <a:lnTo>
                  <a:pt x="1271905" y="309029"/>
                </a:lnTo>
                <a:lnTo>
                  <a:pt x="1305052" y="306489"/>
                </a:lnTo>
                <a:lnTo>
                  <a:pt x="1338199" y="304800"/>
                </a:lnTo>
                <a:lnTo>
                  <a:pt x="1371346" y="302260"/>
                </a:lnTo>
                <a:lnTo>
                  <a:pt x="1437640" y="298030"/>
                </a:lnTo>
                <a:lnTo>
                  <a:pt x="1470533" y="295490"/>
                </a:lnTo>
                <a:lnTo>
                  <a:pt x="1503553" y="293789"/>
                </a:lnTo>
                <a:lnTo>
                  <a:pt x="1635125" y="283629"/>
                </a:lnTo>
                <a:lnTo>
                  <a:pt x="1668018" y="280250"/>
                </a:lnTo>
                <a:lnTo>
                  <a:pt x="1733677" y="275170"/>
                </a:lnTo>
                <a:lnTo>
                  <a:pt x="1867662" y="261620"/>
                </a:lnTo>
                <a:lnTo>
                  <a:pt x="1901317" y="257390"/>
                </a:lnTo>
                <a:lnTo>
                  <a:pt x="1934972" y="254000"/>
                </a:lnTo>
                <a:lnTo>
                  <a:pt x="2035683" y="241300"/>
                </a:lnTo>
                <a:lnTo>
                  <a:pt x="2070608" y="236220"/>
                </a:lnTo>
                <a:lnTo>
                  <a:pt x="2105533" y="231990"/>
                </a:lnTo>
                <a:lnTo>
                  <a:pt x="2383028" y="191350"/>
                </a:lnTo>
                <a:lnTo>
                  <a:pt x="2448941" y="182880"/>
                </a:lnTo>
                <a:lnTo>
                  <a:pt x="2481961" y="177800"/>
                </a:lnTo>
                <a:lnTo>
                  <a:pt x="2712847" y="146469"/>
                </a:lnTo>
                <a:lnTo>
                  <a:pt x="2778887" y="138010"/>
                </a:lnTo>
                <a:lnTo>
                  <a:pt x="2811907" y="132930"/>
                </a:lnTo>
                <a:lnTo>
                  <a:pt x="2844800" y="128689"/>
                </a:lnTo>
                <a:lnTo>
                  <a:pt x="2876296" y="123609"/>
                </a:lnTo>
                <a:lnTo>
                  <a:pt x="2907665" y="119380"/>
                </a:lnTo>
                <a:lnTo>
                  <a:pt x="3033141" y="99060"/>
                </a:lnTo>
                <a:lnTo>
                  <a:pt x="3064510" y="94830"/>
                </a:lnTo>
                <a:lnTo>
                  <a:pt x="3235071" y="73660"/>
                </a:lnTo>
                <a:lnTo>
                  <a:pt x="3269234" y="70269"/>
                </a:lnTo>
                <a:lnTo>
                  <a:pt x="3303397" y="66040"/>
                </a:lnTo>
                <a:lnTo>
                  <a:pt x="3404489" y="55880"/>
                </a:lnTo>
                <a:lnTo>
                  <a:pt x="3470275" y="54190"/>
                </a:lnTo>
                <a:lnTo>
                  <a:pt x="3503041" y="54190"/>
                </a:lnTo>
                <a:lnTo>
                  <a:pt x="3513328" y="55029"/>
                </a:lnTo>
                <a:lnTo>
                  <a:pt x="3522980" y="58420"/>
                </a:lnTo>
                <a:lnTo>
                  <a:pt x="3531489" y="66040"/>
                </a:lnTo>
                <a:lnTo>
                  <a:pt x="3538093" y="77889"/>
                </a:lnTo>
                <a:lnTo>
                  <a:pt x="3523361" y="82130"/>
                </a:lnTo>
                <a:lnTo>
                  <a:pt x="3509264" y="87210"/>
                </a:lnTo>
                <a:lnTo>
                  <a:pt x="3481451" y="95669"/>
                </a:lnTo>
                <a:lnTo>
                  <a:pt x="3317748" y="133769"/>
                </a:lnTo>
                <a:lnTo>
                  <a:pt x="3153156" y="167640"/>
                </a:lnTo>
                <a:lnTo>
                  <a:pt x="3120136" y="173570"/>
                </a:lnTo>
                <a:lnTo>
                  <a:pt x="3086989" y="180340"/>
                </a:lnTo>
                <a:lnTo>
                  <a:pt x="2987802" y="198120"/>
                </a:lnTo>
                <a:lnTo>
                  <a:pt x="2954655" y="203200"/>
                </a:lnTo>
                <a:lnTo>
                  <a:pt x="2921381" y="209130"/>
                </a:lnTo>
                <a:lnTo>
                  <a:pt x="2888234" y="214210"/>
                </a:lnTo>
                <a:lnTo>
                  <a:pt x="2855087" y="220129"/>
                </a:lnTo>
                <a:lnTo>
                  <a:pt x="2720213" y="240449"/>
                </a:lnTo>
                <a:lnTo>
                  <a:pt x="2686177" y="246380"/>
                </a:lnTo>
                <a:lnTo>
                  <a:pt x="2652014" y="251460"/>
                </a:lnTo>
                <a:lnTo>
                  <a:pt x="2617851" y="257390"/>
                </a:lnTo>
                <a:lnTo>
                  <a:pt x="2583688" y="262470"/>
                </a:lnTo>
                <a:lnTo>
                  <a:pt x="2549525" y="268389"/>
                </a:lnTo>
                <a:lnTo>
                  <a:pt x="2515489" y="273469"/>
                </a:lnTo>
                <a:lnTo>
                  <a:pt x="2447163" y="285330"/>
                </a:lnTo>
                <a:lnTo>
                  <a:pt x="2413127" y="290410"/>
                </a:lnTo>
                <a:lnTo>
                  <a:pt x="2310765" y="308190"/>
                </a:lnTo>
                <a:lnTo>
                  <a:pt x="2242566" y="319189"/>
                </a:lnTo>
                <a:lnTo>
                  <a:pt x="2003552" y="359829"/>
                </a:lnTo>
                <a:lnTo>
                  <a:pt x="1934591" y="372529"/>
                </a:lnTo>
                <a:lnTo>
                  <a:pt x="1865630" y="384390"/>
                </a:lnTo>
                <a:lnTo>
                  <a:pt x="1830959" y="389470"/>
                </a:lnTo>
                <a:lnTo>
                  <a:pt x="1760982" y="396240"/>
                </a:lnTo>
                <a:lnTo>
                  <a:pt x="1725803" y="397929"/>
                </a:lnTo>
                <a:lnTo>
                  <a:pt x="1594739" y="401320"/>
                </a:lnTo>
                <a:lnTo>
                  <a:pt x="1463929" y="408089"/>
                </a:lnTo>
                <a:lnTo>
                  <a:pt x="1333500" y="418249"/>
                </a:lnTo>
                <a:lnTo>
                  <a:pt x="1299845" y="421640"/>
                </a:lnTo>
                <a:lnTo>
                  <a:pt x="1266190" y="424180"/>
                </a:lnTo>
                <a:lnTo>
                  <a:pt x="1232535" y="427570"/>
                </a:lnTo>
                <a:lnTo>
                  <a:pt x="1198880" y="431800"/>
                </a:lnTo>
                <a:lnTo>
                  <a:pt x="1165225" y="435190"/>
                </a:lnTo>
                <a:lnTo>
                  <a:pt x="1131697" y="439420"/>
                </a:lnTo>
                <a:lnTo>
                  <a:pt x="1098042" y="442810"/>
                </a:lnTo>
                <a:lnTo>
                  <a:pt x="1064514" y="447040"/>
                </a:lnTo>
                <a:lnTo>
                  <a:pt x="1030986" y="452120"/>
                </a:lnTo>
                <a:lnTo>
                  <a:pt x="963930" y="460590"/>
                </a:lnTo>
                <a:lnTo>
                  <a:pt x="897001" y="470750"/>
                </a:lnTo>
                <a:lnTo>
                  <a:pt x="863600" y="474980"/>
                </a:lnTo>
                <a:lnTo>
                  <a:pt x="796671" y="485140"/>
                </a:lnTo>
                <a:lnTo>
                  <a:pt x="763270" y="491070"/>
                </a:lnTo>
                <a:lnTo>
                  <a:pt x="696468" y="501230"/>
                </a:lnTo>
                <a:lnTo>
                  <a:pt x="663194" y="507161"/>
                </a:lnTo>
                <a:lnTo>
                  <a:pt x="629793" y="512241"/>
                </a:lnTo>
                <a:lnTo>
                  <a:pt x="495846" y="535940"/>
                </a:lnTo>
                <a:lnTo>
                  <a:pt x="428498" y="550341"/>
                </a:lnTo>
                <a:lnTo>
                  <a:pt x="329298" y="577430"/>
                </a:lnTo>
                <a:lnTo>
                  <a:pt x="264604" y="600290"/>
                </a:lnTo>
                <a:lnTo>
                  <a:pt x="241960" y="609600"/>
                </a:lnTo>
                <a:lnTo>
                  <a:pt x="452691" y="609600"/>
                </a:lnTo>
                <a:lnTo>
                  <a:pt x="467753" y="606221"/>
                </a:lnTo>
                <a:lnTo>
                  <a:pt x="499922" y="599440"/>
                </a:lnTo>
                <a:lnTo>
                  <a:pt x="532282" y="593521"/>
                </a:lnTo>
                <a:lnTo>
                  <a:pt x="839216" y="547801"/>
                </a:lnTo>
                <a:lnTo>
                  <a:pt x="873506" y="543560"/>
                </a:lnTo>
                <a:lnTo>
                  <a:pt x="976503" y="528320"/>
                </a:lnTo>
                <a:lnTo>
                  <a:pt x="1010920" y="524090"/>
                </a:lnTo>
                <a:lnTo>
                  <a:pt x="1045210" y="519010"/>
                </a:lnTo>
                <a:lnTo>
                  <a:pt x="1079627" y="514781"/>
                </a:lnTo>
                <a:lnTo>
                  <a:pt x="1113917" y="509701"/>
                </a:lnTo>
                <a:lnTo>
                  <a:pt x="1148207" y="505460"/>
                </a:lnTo>
                <a:lnTo>
                  <a:pt x="1182624" y="500380"/>
                </a:lnTo>
                <a:lnTo>
                  <a:pt x="1216914" y="496150"/>
                </a:lnTo>
                <a:lnTo>
                  <a:pt x="1251839" y="491070"/>
                </a:lnTo>
                <a:lnTo>
                  <a:pt x="1321816" y="484301"/>
                </a:lnTo>
                <a:lnTo>
                  <a:pt x="1356868" y="481749"/>
                </a:lnTo>
                <a:lnTo>
                  <a:pt x="1391920" y="478370"/>
                </a:lnTo>
                <a:lnTo>
                  <a:pt x="1462151" y="473290"/>
                </a:lnTo>
                <a:lnTo>
                  <a:pt x="1463167" y="478370"/>
                </a:lnTo>
                <a:lnTo>
                  <a:pt x="1451864" y="480910"/>
                </a:lnTo>
                <a:lnTo>
                  <a:pt x="1440434" y="484301"/>
                </a:lnTo>
                <a:lnTo>
                  <a:pt x="1417955" y="489381"/>
                </a:lnTo>
                <a:lnTo>
                  <a:pt x="1384935" y="497840"/>
                </a:lnTo>
                <a:lnTo>
                  <a:pt x="1352042" y="505460"/>
                </a:lnTo>
                <a:lnTo>
                  <a:pt x="1319022" y="513930"/>
                </a:lnTo>
                <a:lnTo>
                  <a:pt x="1219962" y="536790"/>
                </a:lnTo>
                <a:lnTo>
                  <a:pt x="1186942" y="545261"/>
                </a:lnTo>
                <a:lnTo>
                  <a:pt x="1021588" y="583361"/>
                </a:lnTo>
                <a:lnTo>
                  <a:pt x="988441" y="590130"/>
                </a:lnTo>
                <a:lnTo>
                  <a:pt x="955294" y="597750"/>
                </a:lnTo>
                <a:lnTo>
                  <a:pt x="922147" y="604520"/>
                </a:lnTo>
                <a:lnTo>
                  <a:pt x="901179" y="609600"/>
                </a:lnTo>
                <a:lnTo>
                  <a:pt x="1186180" y="609600"/>
                </a:lnTo>
                <a:lnTo>
                  <a:pt x="1712341" y="485990"/>
                </a:lnTo>
                <a:lnTo>
                  <a:pt x="1772920" y="473290"/>
                </a:lnTo>
                <a:lnTo>
                  <a:pt x="1809496" y="466509"/>
                </a:lnTo>
                <a:lnTo>
                  <a:pt x="1842008" y="462280"/>
                </a:lnTo>
                <a:lnTo>
                  <a:pt x="1906778" y="455510"/>
                </a:lnTo>
                <a:lnTo>
                  <a:pt x="1939163" y="452970"/>
                </a:lnTo>
                <a:lnTo>
                  <a:pt x="1971548" y="449580"/>
                </a:lnTo>
                <a:lnTo>
                  <a:pt x="2133854" y="436880"/>
                </a:lnTo>
                <a:lnTo>
                  <a:pt x="2166239" y="433489"/>
                </a:lnTo>
                <a:lnTo>
                  <a:pt x="2231136" y="428409"/>
                </a:lnTo>
                <a:lnTo>
                  <a:pt x="2298446" y="421640"/>
                </a:lnTo>
                <a:lnTo>
                  <a:pt x="2365629" y="416560"/>
                </a:lnTo>
                <a:lnTo>
                  <a:pt x="2399284" y="413169"/>
                </a:lnTo>
                <a:lnTo>
                  <a:pt x="2433066" y="410629"/>
                </a:lnTo>
                <a:lnTo>
                  <a:pt x="2466721" y="408940"/>
                </a:lnTo>
                <a:lnTo>
                  <a:pt x="2500376" y="406400"/>
                </a:lnTo>
                <a:lnTo>
                  <a:pt x="2635250" y="399630"/>
                </a:lnTo>
                <a:lnTo>
                  <a:pt x="2702814" y="397929"/>
                </a:lnTo>
                <a:lnTo>
                  <a:pt x="2884259" y="397929"/>
                </a:lnTo>
                <a:lnTo>
                  <a:pt x="2884259" y="398780"/>
                </a:lnTo>
                <a:lnTo>
                  <a:pt x="3015424" y="398780"/>
                </a:lnTo>
                <a:lnTo>
                  <a:pt x="3015424" y="401320"/>
                </a:lnTo>
                <a:lnTo>
                  <a:pt x="3271278" y="401320"/>
                </a:lnTo>
                <a:lnTo>
                  <a:pt x="3271278" y="398780"/>
                </a:lnTo>
                <a:lnTo>
                  <a:pt x="3346551" y="398780"/>
                </a:lnTo>
                <a:lnTo>
                  <a:pt x="3346551" y="397929"/>
                </a:lnTo>
                <a:lnTo>
                  <a:pt x="3355086" y="397929"/>
                </a:lnTo>
                <a:lnTo>
                  <a:pt x="3422142" y="396240"/>
                </a:lnTo>
                <a:lnTo>
                  <a:pt x="3489071" y="396240"/>
                </a:lnTo>
                <a:lnTo>
                  <a:pt x="3522599" y="397090"/>
                </a:lnTo>
                <a:lnTo>
                  <a:pt x="3589528" y="400469"/>
                </a:lnTo>
                <a:lnTo>
                  <a:pt x="3622929" y="403009"/>
                </a:lnTo>
                <a:lnTo>
                  <a:pt x="3656457" y="406400"/>
                </a:lnTo>
                <a:lnTo>
                  <a:pt x="3669030" y="405549"/>
                </a:lnTo>
                <a:lnTo>
                  <a:pt x="3679825" y="401320"/>
                </a:lnTo>
                <a:lnTo>
                  <a:pt x="3685540" y="396240"/>
                </a:lnTo>
                <a:lnTo>
                  <a:pt x="3688461" y="393700"/>
                </a:lnTo>
                <a:lnTo>
                  <a:pt x="3694557" y="381850"/>
                </a:lnTo>
                <a:lnTo>
                  <a:pt x="3697224" y="369989"/>
                </a:lnTo>
                <a:close/>
              </a:path>
            </a:pathLst>
          </a:custGeom>
          <a:solidFill>
            <a:srgbClr val="F9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59255" y="6091488"/>
            <a:ext cx="784860" cy="310515"/>
          </a:xfrm>
          <a:custGeom>
            <a:avLst/>
            <a:gdLst/>
            <a:ahLst/>
            <a:cxnLst/>
            <a:rect l="l" t="t" r="r" b="b"/>
            <a:pathLst>
              <a:path w="784860" h="310514">
                <a:moveTo>
                  <a:pt x="400812" y="25"/>
                </a:moveTo>
                <a:lnTo>
                  <a:pt x="356743" y="939"/>
                </a:lnTo>
                <a:lnTo>
                  <a:pt x="304292" y="6870"/>
                </a:lnTo>
                <a:lnTo>
                  <a:pt x="250698" y="18859"/>
                </a:lnTo>
                <a:lnTo>
                  <a:pt x="197993" y="39357"/>
                </a:lnTo>
                <a:lnTo>
                  <a:pt x="145414" y="72910"/>
                </a:lnTo>
                <a:lnTo>
                  <a:pt x="96138" y="109626"/>
                </a:lnTo>
                <a:lnTo>
                  <a:pt x="57404" y="154762"/>
                </a:lnTo>
                <a:lnTo>
                  <a:pt x="33400" y="185178"/>
                </a:lnTo>
                <a:lnTo>
                  <a:pt x="25400" y="195694"/>
                </a:lnTo>
                <a:lnTo>
                  <a:pt x="20955" y="201028"/>
                </a:lnTo>
                <a:lnTo>
                  <a:pt x="17272" y="206705"/>
                </a:lnTo>
                <a:lnTo>
                  <a:pt x="14986" y="212826"/>
                </a:lnTo>
                <a:lnTo>
                  <a:pt x="11303" y="225437"/>
                </a:lnTo>
                <a:lnTo>
                  <a:pt x="6223" y="240017"/>
                </a:lnTo>
                <a:lnTo>
                  <a:pt x="508" y="265696"/>
                </a:lnTo>
                <a:lnTo>
                  <a:pt x="0" y="276593"/>
                </a:lnTo>
                <a:lnTo>
                  <a:pt x="889" y="287477"/>
                </a:lnTo>
                <a:lnTo>
                  <a:pt x="17780" y="310159"/>
                </a:lnTo>
                <a:lnTo>
                  <a:pt x="23495" y="310515"/>
                </a:lnTo>
                <a:lnTo>
                  <a:pt x="34290" y="310515"/>
                </a:lnTo>
                <a:lnTo>
                  <a:pt x="160782" y="308711"/>
                </a:lnTo>
                <a:lnTo>
                  <a:pt x="160782" y="307644"/>
                </a:lnTo>
                <a:lnTo>
                  <a:pt x="206756" y="307797"/>
                </a:lnTo>
                <a:lnTo>
                  <a:pt x="266319" y="306476"/>
                </a:lnTo>
                <a:lnTo>
                  <a:pt x="310642" y="304774"/>
                </a:lnTo>
                <a:lnTo>
                  <a:pt x="372872" y="300824"/>
                </a:lnTo>
                <a:lnTo>
                  <a:pt x="404113" y="299212"/>
                </a:lnTo>
                <a:lnTo>
                  <a:pt x="435228" y="299021"/>
                </a:lnTo>
                <a:lnTo>
                  <a:pt x="470281" y="299110"/>
                </a:lnTo>
                <a:lnTo>
                  <a:pt x="505078" y="297840"/>
                </a:lnTo>
                <a:lnTo>
                  <a:pt x="574801" y="292315"/>
                </a:lnTo>
                <a:lnTo>
                  <a:pt x="678180" y="281025"/>
                </a:lnTo>
                <a:lnTo>
                  <a:pt x="753999" y="272173"/>
                </a:lnTo>
                <a:lnTo>
                  <a:pt x="784860" y="258699"/>
                </a:lnTo>
                <a:lnTo>
                  <a:pt x="784733" y="253441"/>
                </a:lnTo>
                <a:lnTo>
                  <a:pt x="775588" y="201790"/>
                </a:lnTo>
                <a:lnTo>
                  <a:pt x="746125" y="147891"/>
                </a:lnTo>
                <a:lnTo>
                  <a:pt x="713486" y="102438"/>
                </a:lnTo>
                <a:lnTo>
                  <a:pt x="660019" y="68948"/>
                </a:lnTo>
                <a:lnTo>
                  <a:pt x="638556" y="58864"/>
                </a:lnTo>
                <a:lnTo>
                  <a:pt x="629920" y="54610"/>
                </a:lnTo>
                <a:lnTo>
                  <a:pt x="576326" y="29387"/>
                </a:lnTo>
                <a:lnTo>
                  <a:pt x="519684" y="15087"/>
                </a:lnTo>
                <a:lnTo>
                  <a:pt x="466217" y="3467"/>
                </a:lnTo>
                <a:lnTo>
                  <a:pt x="435863" y="762"/>
                </a:lnTo>
                <a:lnTo>
                  <a:pt x="400812" y="25"/>
                </a:lnTo>
                <a:close/>
              </a:path>
            </a:pathLst>
          </a:custGeom>
          <a:solidFill>
            <a:srgbClr val="F494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353803" y="237743"/>
            <a:ext cx="541020" cy="927100"/>
          </a:xfrm>
          <a:custGeom>
            <a:avLst/>
            <a:gdLst/>
            <a:ahLst/>
            <a:cxnLst/>
            <a:rect l="l" t="t" r="r" b="b"/>
            <a:pathLst>
              <a:path w="541020" h="927100">
                <a:moveTo>
                  <a:pt x="540766" y="428498"/>
                </a:moveTo>
                <a:lnTo>
                  <a:pt x="536956" y="416941"/>
                </a:lnTo>
                <a:lnTo>
                  <a:pt x="529463" y="409702"/>
                </a:lnTo>
                <a:lnTo>
                  <a:pt x="519557" y="405003"/>
                </a:lnTo>
                <a:lnTo>
                  <a:pt x="477774" y="389001"/>
                </a:lnTo>
                <a:lnTo>
                  <a:pt x="451612" y="372110"/>
                </a:lnTo>
                <a:lnTo>
                  <a:pt x="437769" y="356209"/>
                </a:lnTo>
                <a:lnTo>
                  <a:pt x="437769" y="442468"/>
                </a:lnTo>
                <a:lnTo>
                  <a:pt x="413385" y="465074"/>
                </a:lnTo>
                <a:lnTo>
                  <a:pt x="371856" y="514604"/>
                </a:lnTo>
                <a:lnTo>
                  <a:pt x="337947" y="569087"/>
                </a:lnTo>
                <a:lnTo>
                  <a:pt x="309372" y="627380"/>
                </a:lnTo>
                <a:lnTo>
                  <a:pt x="284099" y="688213"/>
                </a:lnTo>
                <a:lnTo>
                  <a:pt x="259461" y="750951"/>
                </a:lnTo>
                <a:lnTo>
                  <a:pt x="251841" y="719455"/>
                </a:lnTo>
                <a:lnTo>
                  <a:pt x="235712" y="657606"/>
                </a:lnTo>
                <a:lnTo>
                  <a:pt x="216535" y="597535"/>
                </a:lnTo>
                <a:lnTo>
                  <a:pt x="192786" y="540258"/>
                </a:lnTo>
                <a:lnTo>
                  <a:pt x="162560" y="486410"/>
                </a:lnTo>
                <a:lnTo>
                  <a:pt x="123825" y="436880"/>
                </a:lnTo>
                <a:lnTo>
                  <a:pt x="74930" y="392176"/>
                </a:lnTo>
                <a:lnTo>
                  <a:pt x="103378" y="372364"/>
                </a:lnTo>
                <a:lnTo>
                  <a:pt x="157226" y="329692"/>
                </a:lnTo>
                <a:lnTo>
                  <a:pt x="206883" y="282702"/>
                </a:lnTo>
                <a:lnTo>
                  <a:pt x="252222" y="231013"/>
                </a:lnTo>
                <a:lnTo>
                  <a:pt x="292862" y="173990"/>
                </a:lnTo>
                <a:lnTo>
                  <a:pt x="299847" y="209169"/>
                </a:lnTo>
                <a:lnTo>
                  <a:pt x="320802" y="275336"/>
                </a:lnTo>
                <a:lnTo>
                  <a:pt x="350901" y="336169"/>
                </a:lnTo>
                <a:lnTo>
                  <a:pt x="389890" y="391668"/>
                </a:lnTo>
                <a:lnTo>
                  <a:pt x="437769" y="442468"/>
                </a:lnTo>
                <a:lnTo>
                  <a:pt x="437769" y="356209"/>
                </a:lnTo>
                <a:lnTo>
                  <a:pt x="428625" y="345694"/>
                </a:lnTo>
                <a:lnTo>
                  <a:pt x="407543" y="317754"/>
                </a:lnTo>
                <a:lnTo>
                  <a:pt x="372872" y="257810"/>
                </a:lnTo>
                <a:lnTo>
                  <a:pt x="350520" y="191897"/>
                </a:lnTo>
                <a:lnTo>
                  <a:pt x="347599" y="173990"/>
                </a:lnTo>
                <a:lnTo>
                  <a:pt x="344297" y="154813"/>
                </a:lnTo>
                <a:lnTo>
                  <a:pt x="340995" y="117106"/>
                </a:lnTo>
                <a:lnTo>
                  <a:pt x="336423" y="41402"/>
                </a:lnTo>
                <a:lnTo>
                  <a:pt x="341376" y="40640"/>
                </a:lnTo>
                <a:lnTo>
                  <a:pt x="341503" y="36957"/>
                </a:lnTo>
                <a:lnTo>
                  <a:pt x="343027" y="32766"/>
                </a:lnTo>
                <a:lnTo>
                  <a:pt x="338074" y="22225"/>
                </a:lnTo>
                <a:lnTo>
                  <a:pt x="326009" y="0"/>
                </a:lnTo>
                <a:lnTo>
                  <a:pt x="319151" y="4584"/>
                </a:lnTo>
                <a:lnTo>
                  <a:pt x="301117" y="19431"/>
                </a:lnTo>
                <a:lnTo>
                  <a:pt x="288544" y="46990"/>
                </a:lnTo>
                <a:lnTo>
                  <a:pt x="277876" y="75692"/>
                </a:lnTo>
                <a:lnTo>
                  <a:pt x="265684" y="105537"/>
                </a:lnTo>
                <a:lnTo>
                  <a:pt x="236220" y="162052"/>
                </a:lnTo>
                <a:lnTo>
                  <a:pt x="197485" y="213868"/>
                </a:lnTo>
                <a:lnTo>
                  <a:pt x="151765" y="260223"/>
                </a:lnTo>
                <a:lnTo>
                  <a:pt x="102997" y="302768"/>
                </a:lnTo>
                <a:lnTo>
                  <a:pt x="52197" y="342900"/>
                </a:lnTo>
                <a:lnTo>
                  <a:pt x="26289" y="362458"/>
                </a:lnTo>
                <a:lnTo>
                  <a:pt x="5842" y="382778"/>
                </a:lnTo>
                <a:lnTo>
                  <a:pt x="0" y="401955"/>
                </a:lnTo>
                <a:lnTo>
                  <a:pt x="8636" y="420243"/>
                </a:lnTo>
                <a:lnTo>
                  <a:pt x="31623" y="437769"/>
                </a:lnTo>
                <a:lnTo>
                  <a:pt x="53848" y="451231"/>
                </a:lnTo>
                <a:lnTo>
                  <a:pt x="92710" y="484124"/>
                </a:lnTo>
                <a:lnTo>
                  <a:pt x="139319" y="571246"/>
                </a:lnTo>
                <a:lnTo>
                  <a:pt x="168656" y="637921"/>
                </a:lnTo>
                <a:lnTo>
                  <a:pt x="188722" y="703199"/>
                </a:lnTo>
                <a:lnTo>
                  <a:pt x="202311" y="766064"/>
                </a:lnTo>
                <a:lnTo>
                  <a:pt x="219202" y="861441"/>
                </a:lnTo>
                <a:lnTo>
                  <a:pt x="228092" y="905891"/>
                </a:lnTo>
                <a:lnTo>
                  <a:pt x="255143" y="926592"/>
                </a:lnTo>
                <a:lnTo>
                  <a:pt x="268605" y="924179"/>
                </a:lnTo>
                <a:lnTo>
                  <a:pt x="277622" y="917194"/>
                </a:lnTo>
                <a:lnTo>
                  <a:pt x="283083" y="906780"/>
                </a:lnTo>
                <a:lnTo>
                  <a:pt x="285877" y="893953"/>
                </a:lnTo>
                <a:lnTo>
                  <a:pt x="287274" y="881507"/>
                </a:lnTo>
                <a:lnTo>
                  <a:pt x="292862" y="844423"/>
                </a:lnTo>
                <a:lnTo>
                  <a:pt x="301117" y="810260"/>
                </a:lnTo>
                <a:lnTo>
                  <a:pt x="310642" y="776478"/>
                </a:lnTo>
                <a:lnTo>
                  <a:pt x="318770" y="750951"/>
                </a:lnTo>
                <a:lnTo>
                  <a:pt x="321183" y="743204"/>
                </a:lnTo>
                <a:lnTo>
                  <a:pt x="345948" y="677926"/>
                </a:lnTo>
                <a:lnTo>
                  <a:pt x="375412" y="614553"/>
                </a:lnTo>
                <a:lnTo>
                  <a:pt x="409829" y="553085"/>
                </a:lnTo>
                <a:lnTo>
                  <a:pt x="454152" y="498221"/>
                </a:lnTo>
                <a:lnTo>
                  <a:pt x="514223" y="460629"/>
                </a:lnTo>
                <a:lnTo>
                  <a:pt x="525018" y="455803"/>
                </a:lnTo>
                <a:lnTo>
                  <a:pt x="533908" y="449580"/>
                </a:lnTo>
                <a:lnTo>
                  <a:pt x="539496" y="440817"/>
                </a:lnTo>
                <a:lnTo>
                  <a:pt x="540766" y="428498"/>
                </a:lnTo>
                <a:close/>
              </a:path>
            </a:pathLst>
          </a:custGeom>
          <a:solidFill>
            <a:srgbClr val="F9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850883" y="1489007"/>
            <a:ext cx="251460" cy="431165"/>
          </a:xfrm>
          <a:custGeom>
            <a:avLst/>
            <a:gdLst/>
            <a:ahLst/>
            <a:cxnLst/>
            <a:rect l="l" t="t" r="r" b="b"/>
            <a:pathLst>
              <a:path w="251459" h="431164">
                <a:moveTo>
                  <a:pt x="251333" y="199263"/>
                </a:moveTo>
                <a:lnTo>
                  <a:pt x="249555" y="193929"/>
                </a:lnTo>
                <a:lnTo>
                  <a:pt x="245999" y="190500"/>
                </a:lnTo>
                <a:lnTo>
                  <a:pt x="241427" y="188341"/>
                </a:lnTo>
                <a:lnTo>
                  <a:pt x="215392" y="177546"/>
                </a:lnTo>
                <a:lnTo>
                  <a:pt x="203454" y="164465"/>
                </a:lnTo>
                <a:lnTo>
                  <a:pt x="203454" y="205740"/>
                </a:lnTo>
                <a:lnTo>
                  <a:pt x="180086" y="229743"/>
                </a:lnTo>
                <a:lnTo>
                  <a:pt x="161417" y="256794"/>
                </a:lnTo>
                <a:lnTo>
                  <a:pt x="146304" y="286258"/>
                </a:lnTo>
                <a:lnTo>
                  <a:pt x="133096" y="317246"/>
                </a:lnTo>
                <a:lnTo>
                  <a:pt x="120523" y="349250"/>
                </a:lnTo>
                <a:lnTo>
                  <a:pt x="112776" y="317627"/>
                </a:lnTo>
                <a:lnTo>
                  <a:pt x="92583" y="257810"/>
                </a:lnTo>
                <a:lnTo>
                  <a:pt x="59309" y="204978"/>
                </a:lnTo>
                <a:lnTo>
                  <a:pt x="34798" y="182372"/>
                </a:lnTo>
                <a:lnTo>
                  <a:pt x="63881" y="161036"/>
                </a:lnTo>
                <a:lnTo>
                  <a:pt x="90551" y="137160"/>
                </a:lnTo>
                <a:lnTo>
                  <a:pt x="114681" y="110617"/>
                </a:lnTo>
                <a:lnTo>
                  <a:pt x="136144" y="80899"/>
                </a:lnTo>
                <a:lnTo>
                  <a:pt x="144907" y="116840"/>
                </a:lnTo>
                <a:lnTo>
                  <a:pt x="159131" y="149479"/>
                </a:lnTo>
                <a:lnTo>
                  <a:pt x="178689" y="179070"/>
                </a:lnTo>
                <a:lnTo>
                  <a:pt x="203454" y="205740"/>
                </a:lnTo>
                <a:lnTo>
                  <a:pt x="203454" y="164465"/>
                </a:lnTo>
                <a:lnTo>
                  <a:pt x="194183" y="154305"/>
                </a:lnTo>
                <a:lnTo>
                  <a:pt x="170180" y="112522"/>
                </a:lnTo>
                <a:lnTo>
                  <a:pt x="162941" y="89281"/>
                </a:lnTo>
                <a:lnTo>
                  <a:pt x="161544" y="80899"/>
                </a:lnTo>
                <a:lnTo>
                  <a:pt x="160020" y="72009"/>
                </a:lnTo>
                <a:lnTo>
                  <a:pt x="158496" y="54483"/>
                </a:lnTo>
                <a:lnTo>
                  <a:pt x="156337" y="19304"/>
                </a:lnTo>
                <a:lnTo>
                  <a:pt x="158623" y="18923"/>
                </a:lnTo>
                <a:lnTo>
                  <a:pt x="158750" y="17145"/>
                </a:lnTo>
                <a:lnTo>
                  <a:pt x="159385" y="15240"/>
                </a:lnTo>
                <a:lnTo>
                  <a:pt x="156718" y="9144"/>
                </a:lnTo>
                <a:lnTo>
                  <a:pt x="151511" y="0"/>
                </a:lnTo>
                <a:lnTo>
                  <a:pt x="147574" y="2921"/>
                </a:lnTo>
                <a:lnTo>
                  <a:pt x="142113" y="5080"/>
                </a:lnTo>
                <a:lnTo>
                  <a:pt x="136906" y="15240"/>
                </a:lnTo>
                <a:lnTo>
                  <a:pt x="134112" y="21844"/>
                </a:lnTo>
                <a:lnTo>
                  <a:pt x="129159" y="35179"/>
                </a:lnTo>
                <a:lnTo>
                  <a:pt x="113538" y="68961"/>
                </a:lnTo>
                <a:lnTo>
                  <a:pt x="73279" y="118491"/>
                </a:lnTo>
                <a:lnTo>
                  <a:pt x="33147" y="152527"/>
                </a:lnTo>
                <a:lnTo>
                  <a:pt x="12192" y="168529"/>
                </a:lnTo>
                <a:lnTo>
                  <a:pt x="2667" y="178054"/>
                </a:lnTo>
                <a:lnTo>
                  <a:pt x="0" y="186944"/>
                </a:lnTo>
                <a:lnTo>
                  <a:pt x="4064" y="195453"/>
                </a:lnTo>
                <a:lnTo>
                  <a:pt x="14732" y="203581"/>
                </a:lnTo>
                <a:lnTo>
                  <a:pt x="25019" y="209804"/>
                </a:lnTo>
                <a:lnTo>
                  <a:pt x="49530" y="235204"/>
                </a:lnTo>
                <a:lnTo>
                  <a:pt x="68453" y="273304"/>
                </a:lnTo>
                <a:lnTo>
                  <a:pt x="83820" y="312547"/>
                </a:lnTo>
                <a:lnTo>
                  <a:pt x="95377" y="363601"/>
                </a:lnTo>
                <a:lnTo>
                  <a:pt x="99949" y="389509"/>
                </a:lnTo>
                <a:lnTo>
                  <a:pt x="118618" y="430911"/>
                </a:lnTo>
                <a:lnTo>
                  <a:pt x="133477" y="409956"/>
                </a:lnTo>
                <a:lnTo>
                  <a:pt x="136144" y="392684"/>
                </a:lnTo>
                <a:lnTo>
                  <a:pt x="148336" y="349250"/>
                </a:lnTo>
                <a:lnTo>
                  <a:pt x="172593" y="289433"/>
                </a:lnTo>
                <a:lnTo>
                  <a:pt x="199898" y="243586"/>
                </a:lnTo>
                <a:lnTo>
                  <a:pt x="239014" y="214249"/>
                </a:lnTo>
                <a:lnTo>
                  <a:pt x="243967" y="211963"/>
                </a:lnTo>
                <a:lnTo>
                  <a:pt x="248158" y="209042"/>
                </a:lnTo>
                <a:lnTo>
                  <a:pt x="250698" y="204978"/>
                </a:lnTo>
                <a:lnTo>
                  <a:pt x="251333" y="199263"/>
                </a:lnTo>
                <a:close/>
              </a:path>
            </a:pathLst>
          </a:custGeom>
          <a:solidFill>
            <a:srgbClr val="F9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65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148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50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105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565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827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23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407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668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5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8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420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678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750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197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024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920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5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442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430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428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3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308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201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6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6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975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034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240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047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620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634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23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127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6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6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889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521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523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235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686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765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390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177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887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01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8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463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662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702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974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8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17263" y="128075"/>
            <a:ext cx="746759" cy="8686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" y="1117091"/>
            <a:ext cx="1858011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7983" y="1223594"/>
            <a:ext cx="1103122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1B1F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7983" y="1223594"/>
            <a:ext cx="1103122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1B1F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9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9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76305" y="6490236"/>
            <a:ext cx="302259" cy="24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1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4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3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6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9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4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3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E7B8A-1911-481F-A6D3-A0773CC587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533FF-FB88-4A84-B4AE-DE74D9F1BB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8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1840" y="1506092"/>
            <a:ext cx="11230560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6600" spc="-25" dirty="0">
                <a:solidFill>
                  <a:schemeClr val="tx1"/>
                </a:solidFill>
              </a:rPr>
              <a:t>ОРГАНИЗАЦИЯ</a:t>
            </a:r>
            <a:r>
              <a:rPr sz="6600" spc="-75" dirty="0">
                <a:solidFill>
                  <a:schemeClr val="tx1"/>
                </a:solidFill>
              </a:rPr>
              <a:t> </a:t>
            </a:r>
            <a:r>
              <a:rPr sz="6600" spc="-10" dirty="0">
                <a:solidFill>
                  <a:schemeClr val="tx1"/>
                </a:solidFill>
              </a:rPr>
              <a:t>УРОЧНОЙ </a:t>
            </a:r>
            <a:r>
              <a:rPr sz="6600" spc="-985" dirty="0">
                <a:solidFill>
                  <a:schemeClr val="tx1"/>
                </a:solidFill>
              </a:rPr>
              <a:t> </a:t>
            </a:r>
            <a:r>
              <a:rPr sz="6600" spc="-10" dirty="0">
                <a:solidFill>
                  <a:schemeClr val="tx1"/>
                </a:solidFill>
              </a:rPr>
              <a:t>ДЕЯТЕЛЬНОСТИ</a:t>
            </a:r>
            <a:r>
              <a:rPr sz="6600" spc="-20" dirty="0">
                <a:solidFill>
                  <a:schemeClr val="tx1"/>
                </a:solidFill>
              </a:rPr>
              <a:t> </a:t>
            </a:r>
            <a:r>
              <a:rPr sz="6600" dirty="0">
                <a:solidFill>
                  <a:schemeClr val="tx1"/>
                </a:solidFill>
              </a:rPr>
              <a:t>ПО</a:t>
            </a:r>
          </a:p>
          <a:p>
            <a:pPr marL="12700" algn="ctr">
              <a:lnSpc>
                <a:spcPct val="100000"/>
              </a:lnSpc>
            </a:pPr>
            <a:r>
              <a:rPr sz="6600" spc="-15" dirty="0">
                <a:solidFill>
                  <a:schemeClr val="tx1"/>
                </a:solidFill>
              </a:rPr>
              <a:t>ОБЩЕСТВОЗНАНИЮ</a:t>
            </a:r>
            <a:endParaRPr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0267" y="118533"/>
            <a:ext cx="10896600" cy="73866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Признаки нетрадиционного урока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533403" y="990600"/>
            <a:ext cx="11163300" cy="6278642"/>
          </a:xfrm>
        </p:spPr>
        <p:txBody>
          <a:bodyPr/>
          <a:lstStyle/>
          <a:p>
            <a:r>
              <a:rPr lang="ru-RU" sz="3400" dirty="0"/>
              <a:t>1) изменение временных рамок - занятие не регламентировано;</a:t>
            </a:r>
          </a:p>
          <a:p>
            <a:r>
              <a:rPr lang="ru-RU" sz="3400" dirty="0"/>
              <a:t>2) занятие проводится не только в классе;</a:t>
            </a:r>
          </a:p>
          <a:p>
            <a:r>
              <a:rPr lang="ru-RU" sz="3400" dirty="0"/>
              <a:t>3) на уроке используется внепрограммный материал, углубленно рассматривается вопрос;</a:t>
            </a:r>
          </a:p>
          <a:p>
            <a:r>
              <a:rPr lang="ru-RU" sz="3400" dirty="0"/>
              <a:t>4) возможность привлечения </a:t>
            </a:r>
            <a:r>
              <a:rPr lang="ru-RU" sz="3400" dirty="0" smtClean="0"/>
              <a:t>практических </a:t>
            </a:r>
            <a:r>
              <a:rPr lang="ru-RU" sz="3400" dirty="0"/>
              <a:t>работников;</a:t>
            </a:r>
          </a:p>
          <a:p>
            <a:r>
              <a:rPr lang="ru-RU" sz="3400" dirty="0"/>
              <a:t>5) создание ситуаций успеха для каждого </a:t>
            </a:r>
            <a:r>
              <a:rPr lang="ru-RU" sz="3400" dirty="0" smtClean="0"/>
              <a:t>ученика;</a:t>
            </a:r>
            <a:endParaRPr lang="ru-RU" sz="3400" dirty="0"/>
          </a:p>
          <a:p>
            <a:r>
              <a:rPr lang="ru-RU" sz="3400" dirty="0"/>
              <a:t>6) обязательный самоанализ и </a:t>
            </a:r>
            <a:r>
              <a:rPr lang="ru-RU" sz="3400" dirty="0" err="1"/>
              <a:t>взаимоанализ</a:t>
            </a:r>
            <a:r>
              <a:rPr lang="ru-RU" sz="3400" dirty="0"/>
              <a:t> деятельности в период подготовки к уроку и на уроке.</a:t>
            </a:r>
          </a:p>
          <a:p>
            <a:endParaRPr lang="ru-RU" sz="3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53800" y="152400"/>
            <a:ext cx="685800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8" y="152400"/>
            <a:ext cx="11345333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7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0267" y="118533"/>
            <a:ext cx="10896600" cy="1107996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К нетрадиционным технологиям учебного занятия относятся: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304803" y="990600"/>
            <a:ext cx="11391900" cy="6247864"/>
          </a:xfrm>
        </p:spPr>
        <p:txBody>
          <a:bodyPr/>
          <a:lstStyle/>
          <a:p>
            <a:r>
              <a:rPr lang="ru-RU" sz="3100" dirty="0"/>
              <a:t>- интегрированные </a:t>
            </a:r>
            <a:r>
              <a:rPr lang="ru-RU" sz="3100" dirty="0" smtClean="0"/>
              <a:t>уроки;</a:t>
            </a:r>
            <a:endParaRPr lang="ru-RU" sz="3100" dirty="0"/>
          </a:p>
          <a:p>
            <a:r>
              <a:rPr lang="ru-RU" sz="3100" dirty="0"/>
              <a:t>- уроки в форме соревнований и </a:t>
            </a:r>
            <a:r>
              <a:rPr lang="ru-RU" sz="3100" dirty="0" smtClean="0"/>
              <a:t>игр;</a:t>
            </a:r>
            <a:endParaRPr lang="ru-RU" sz="3100" dirty="0"/>
          </a:p>
          <a:p>
            <a:r>
              <a:rPr lang="ru-RU" sz="3100" dirty="0" smtClean="0"/>
              <a:t>- </a:t>
            </a:r>
            <a:r>
              <a:rPr lang="ru-RU" sz="3100" dirty="0"/>
              <a:t>уроки на основе нетрадиционной организации учебного </a:t>
            </a:r>
            <a:r>
              <a:rPr lang="ru-RU" sz="3100" dirty="0" smtClean="0"/>
              <a:t>материала;</a:t>
            </a:r>
            <a:endParaRPr lang="ru-RU" sz="3100" dirty="0"/>
          </a:p>
          <a:p>
            <a:r>
              <a:rPr lang="ru-RU" sz="3100" dirty="0"/>
              <a:t> - уроки с имитацией публичных форм </a:t>
            </a:r>
            <a:r>
              <a:rPr lang="ru-RU" sz="3100" dirty="0" smtClean="0"/>
              <a:t>обучения;</a:t>
            </a:r>
          </a:p>
          <a:p>
            <a:r>
              <a:rPr lang="ru-RU" sz="3100" dirty="0" smtClean="0"/>
              <a:t> - уроки, основанные на имитации деятельности учреждений и организаций;</a:t>
            </a:r>
          </a:p>
          <a:p>
            <a:r>
              <a:rPr lang="ru-RU" sz="3100" dirty="0" smtClean="0"/>
              <a:t> </a:t>
            </a:r>
            <a:r>
              <a:rPr lang="ru-RU" sz="3100" dirty="0"/>
              <a:t>- уроки, имитирующие общественно-культурные </a:t>
            </a:r>
            <a:r>
              <a:rPr lang="ru-RU" sz="3100" dirty="0" smtClean="0"/>
              <a:t>мероприятия;</a:t>
            </a:r>
            <a:endParaRPr lang="ru-RU" sz="3100" dirty="0"/>
          </a:p>
          <a:p>
            <a:r>
              <a:rPr lang="ru-RU" sz="3100" dirty="0"/>
              <a:t>- перенесение в рамки занятия традиционных форм внеклассной работы</a:t>
            </a:r>
            <a:r>
              <a:rPr lang="ru-RU" sz="3100" dirty="0" smtClean="0"/>
              <a:t>:, </a:t>
            </a:r>
            <a:r>
              <a:rPr lang="ru-RU" sz="3100" dirty="0"/>
              <a:t>«Следствие ведут знатоки», «Что? Где? Когда</a:t>
            </a:r>
            <a:r>
              <a:rPr lang="ru-RU" sz="3100" dirty="0" smtClean="0"/>
              <a:t>?» </a:t>
            </a:r>
            <a:r>
              <a:rPr lang="ru-RU" sz="3100" dirty="0"/>
              <a:t>и др.</a:t>
            </a:r>
          </a:p>
          <a:p>
            <a:endParaRPr lang="ru-RU" sz="3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53800" y="152400"/>
            <a:ext cx="685800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1" y="76200"/>
            <a:ext cx="11658599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0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658131" y="6471005"/>
            <a:ext cx="13843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4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1117091"/>
            <a:ext cx="1858011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08214" y="1224789"/>
            <a:ext cx="684593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5" dirty="0">
                <a:solidFill>
                  <a:srgbClr val="0071BB"/>
                </a:solidFill>
                <a:latin typeface="Arial"/>
                <a:cs typeface="Arial"/>
              </a:rPr>
              <a:t>ЦЕЛЕПОЛАГАНИЕ</a:t>
            </a:r>
            <a:r>
              <a:rPr sz="3200" b="1" spc="-3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71BB"/>
                </a:solidFill>
                <a:latin typeface="Arial"/>
                <a:cs typeface="Arial"/>
              </a:rPr>
              <a:t>И</a:t>
            </a:r>
            <a:r>
              <a:rPr sz="3200" b="1" spc="-3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0071BB"/>
                </a:solidFill>
                <a:latin typeface="Arial"/>
                <a:cs typeface="Arial"/>
              </a:rPr>
              <a:t>МОТИВАЦИЯ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8176" y="2199843"/>
            <a:ext cx="518604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solidFill>
                  <a:srgbClr val="0071BB"/>
                </a:solidFill>
                <a:latin typeface="Arial"/>
                <a:cs typeface="Arial"/>
              </a:rPr>
              <a:t>АКТУАЛИЗАЦИЯ</a:t>
            </a:r>
            <a:r>
              <a:rPr sz="3200" b="1" spc="-6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71BB"/>
                </a:solidFill>
                <a:latin typeface="Arial"/>
                <a:cs typeface="Arial"/>
              </a:rPr>
              <a:t>ЗНАНИЙ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8176" y="3175763"/>
            <a:ext cx="583628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71BB"/>
                </a:solidFill>
                <a:latin typeface="Arial"/>
                <a:cs typeface="Arial"/>
              </a:rPr>
              <a:t>ОТКРЫТИЕ</a:t>
            </a:r>
            <a:r>
              <a:rPr sz="3200" b="1" spc="-5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71BB"/>
                </a:solidFill>
                <a:latin typeface="Arial"/>
                <a:cs typeface="Arial"/>
              </a:rPr>
              <a:t>НОВЫХ</a:t>
            </a:r>
            <a:r>
              <a:rPr sz="3200" b="1" spc="-3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71BB"/>
                </a:solidFill>
                <a:latin typeface="Arial"/>
                <a:cs typeface="Arial"/>
              </a:rPr>
              <a:t>ЗНАНИЙ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8175" y="4151562"/>
            <a:ext cx="577088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71BB"/>
                </a:solidFill>
                <a:latin typeface="Arial"/>
                <a:cs typeface="Arial"/>
              </a:rPr>
              <a:t>ПЕРВИЧНОЕ</a:t>
            </a:r>
            <a:r>
              <a:rPr sz="3200" b="1" spc="-6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71BB"/>
                </a:solidFill>
                <a:latin typeface="Arial"/>
                <a:cs typeface="Arial"/>
              </a:rPr>
              <a:t>ЗАКРЕПЛЕНИЕ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8215" y="5127176"/>
            <a:ext cx="71100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0071BB"/>
                </a:solidFill>
                <a:latin typeface="Arial"/>
                <a:cs typeface="Arial"/>
              </a:rPr>
              <a:t>ДИАГНОСТИКА</a:t>
            </a:r>
            <a:r>
              <a:rPr sz="3200" b="1" spc="-8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71BB"/>
                </a:solidFill>
                <a:latin typeface="Arial"/>
                <a:cs typeface="Arial"/>
              </a:rPr>
              <a:t>И</a:t>
            </a:r>
            <a:r>
              <a:rPr sz="3200" b="1" spc="-2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71BB"/>
                </a:solidFill>
                <a:latin typeface="Arial"/>
                <a:cs typeface="Arial"/>
              </a:rPr>
              <a:t>САМОПРОВЕРКА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8174" y="6102562"/>
            <a:ext cx="257937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0071BB"/>
                </a:solidFill>
                <a:latin typeface="Arial"/>
                <a:cs typeface="Arial"/>
              </a:rPr>
              <a:t>РЕФЛЕКСИЯ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74216" y="998045"/>
            <a:ext cx="497840" cy="2035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ts val="7909"/>
              </a:lnSpc>
              <a:spcBef>
                <a:spcPts val="100"/>
              </a:spcBef>
            </a:pPr>
            <a:r>
              <a:rPr sz="7200" spc="-2190" dirty="0">
                <a:solidFill>
                  <a:srgbClr val="0071BB"/>
                </a:solidFill>
                <a:latin typeface="Tahoma"/>
                <a:cs typeface="Tahoma"/>
              </a:rPr>
              <a:t>1</a:t>
            </a:r>
            <a:endParaRPr sz="7200">
              <a:latin typeface="Tahoma"/>
              <a:cs typeface="Tahoma"/>
            </a:endParaRPr>
          </a:p>
          <a:p>
            <a:pPr marL="12700">
              <a:lnSpc>
                <a:spcPts val="7909"/>
              </a:lnSpc>
            </a:pPr>
            <a:r>
              <a:rPr sz="7200" spc="-865" dirty="0">
                <a:solidFill>
                  <a:srgbClr val="0071BB"/>
                </a:solidFill>
                <a:latin typeface="Tahoma"/>
                <a:cs typeface="Tahoma"/>
              </a:rPr>
              <a:t>2</a:t>
            </a:r>
            <a:endParaRPr sz="7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1245" y="225963"/>
            <a:ext cx="1077341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5" dirty="0">
                <a:solidFill>
                  <a:srgbClr val="0071BB"/>
                </a:solidFill>
                <a:latin typeface="Arial"/>
                <a:cs typeface="Arial"/>
              </a:rPr>
              <a:t>СТРУКТУРА</a:t>
            </a:r>
            <a:r>
              <a:rPr sz="4000" b="1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0071BB"/>
                </a:solidFill>
                <a:latin typeface="Arial"/>
                <a:cs typeface="Arial"/>
              </a:rPr>
              <a:t>КОМБИНИРОВАННОГО</a:t>
            </a:r>
            <a:r>
              <a:rPr sz="4000" b="1" spc="4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4000" b="1" spc="-15" dirty="0">
                <a:solidFill>
                  <a:srgbClr val="0071BB"/>
                </a:solidFill>
                <a:latin typeface="Arial"/>
                <a:cs typeface="Arial"/>
              </a:rPr>
              <a:t>УРОКА</a:t>
            </a:r>
            <a:endParaRPr sz="4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9392" y="2855417"/>
            <a:ext cx="565785" cy="4017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80">
              <a:lnSpc>
                <a:spcPts val="7980"/>
              </a:lnSpc>
              <a:spcBef>
                <a:spcPts val="100"/>
              </a:spcBef>
            </a:pPr>
            <a:r>
              <a:rPr sz="7200" b="1" spc="-780" dirty="0">
                <a:solidFill>
                  <a:srgbClr val="0071BB"/>
                </a:solidFill>
                <a:latin typeface="Tahoma"/>
                <a:cs typeface="Tahoma"/>
              </a:rPr>
              <a:t>3</a:t>
            </a:r>
            <a:endParaRPr sz="7200">
              <a:latin typeface="Tahoma"/>
              <a:cs typeface="Tahoma"/>
            </a:endParaRPr>
          </a:p>
          <a:p>
            <a:pPr marL="32384">
              <a:lnSpc>
                <a:spcPts val="7675"/>
              </a:lnSpc>
            </a:pPr>
            <a:r>
              <a:rPr sz="7200" b="1" spc="-490" dirty="0">
                <a:solidFill>
                  <a:srgbClr val="0071BB"/>
                </a:solidFill>
                <a:latin typeface="Tahoma"/>
                <a:cs typeface="Tahoma"/>
              </a:rPr>
              <a:t>4</a:t>
            </a:r>
            <a:endParaRPr sz="7200">
              <a:latin typeface="Tahoma"/>
              <a:cs typeface="Tahoma"/>
            </a:endParaRPr>
          </a:p>
          <a:p>
            <a:pPr marL="12700">
              <a:lnSpc>
                <a:spcPts val="7730"/>
              </a:lnSpc>
            </a:pPr>
            <a:r>
              <a:rPr sz="7200" b="1" spc="-665" dirty="0">
                <a:solidFill>
                  <a:srgbClr val="0071BB"/>
                </a:solidFill>
                <a:latin typeface="Tahoma"/>
                <a:cs typeface="Tahoma"/>
              </a:rPr>
              <a:t>5</a:t>
            </a:r>
            <a:endParaRPr sz="7200">
              <a:latin typeface="Tahoma"/>
              <a:cs typeface="Tahoma"/>
            </a:endParaRPr>
          </a:p>
          <a:p>
            <a:pPr marL="32384">
              <a:lnSpc>
                <a:spcPts val="8040"/>
              </a:lnSpc>
            </a:pPr>
            <a:r>
              <a:rPr sz="7200" b="1" spc="-890" dirty="0">
                <a:solidFill>
                  <a:srgbClr val="0071BB"/>
                </a:solidFill>
                <a:latin typeface="Tahoma"/>
                <a:cs typeface="Tahoma"/>
              </a:rPr>
              <a:t>6</a:t>
            </a:r>
            <a:endParaRPr sz="72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0831" y="6502907"/>
            <a:ext cx="11303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5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" y="1117091"/>
            <a:ext cx="1858011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987" y="1811174"/>
            <a:ext cx="11619492" cy="504682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08177" y="1224788"/>
            <a:ext cx="830325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5" dirty="0">
                <a:solidFill>
                  <a:srgbClr val="0071BB"/>
                </a:solidFill>
                <a:latin typeface="Arial"/>
                <a:cs typeface="Arial"/>
              </a:rPr>
              <a:t>ПРАВИЛЬНАЯ</a:t>
            </a:r>
            <a:r>
              <a:rPr sz="3600" b="1" spc="-4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3600" b="1" spc="-35" dirty="0">
                <a:solidFill>
                  <a:srgbClr val="0071BB"/>
                </a:solidFill>
                <a:latin typeface="Arial"/>
                <a:cs typeface="Arial"/>
              </a:rPr>
              <a:t>ПОСТАНОВКА</a:t>
            </a:r>
            <a:r>
              <a:rPr sz="3600" b="1" spc="-3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71BB"/>
                </a:solidFill>
                <a:latin typeface="Arial"/>
                <a:cs typeface="Arial"/>
              </a:rPr>
              <a:t>ЦЕЛЕЙ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7920" y="234802"/>
            <a:ext cx="910780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71BB"/>
                </a:solidFill>
                <a:latin typeface="Arial"/>
                <a:cs typeface="Arial"/>
              </a:rPr>
              <a:t>1.</a:t>
            </a:r>
            <a:r>
              <a:rPr sz="4000" b="1" spc="-2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4000" b="1" spc="-35" dirty="0">
                <a:solidFill>
                  <a:srgbClr val="0071BB"/>
                </a:solidFill>
                <a:latin typeface="Arial"/>
                <a:cs typeface="Arial"/>
              </a:rPr>
              <a:t>ЦЕЛЕПОЛАГАНИЕ</a:t>
            </a:r>
            <a:r>
              <a:rPr sz="4000" b="1" spc="2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71BB"/>
                </a:solidFill>
                <a:latin typeface="Arial"/>
                <a:cs typeface="Arial"/>
              </a:rPr>
              <a:t>И </a:t>
            </a:r>
            <a:r>
              <a:rPr sz="4000" b="1" spc="-30" dirty="0">
                <a:solidFill>
                  <a:srgbClr val="0071BB"/>
                </a:solidFill>
                <a:latin typeface="Arial"/>
                <a:cs typeface="Arial"/>
              </a:rPr>
              <a:t>МОТИВАЦИЯ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77600" y="152400"/>
            <a:ext cx="838200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9060" y="1066321"/>
            <a:ext cx="954849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24585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0071BB"/>
                </a:solidFill>
                <a:latin typeface="Arial"/>
                <a:cs typeface="Arial"/>
              </a:rPr>
              <a:t>НЕОБЫЧНАЯ/ЗАСТАВЛЯЮЩАЯ </a:t>
            </a:r>
            <a:r>
              <a:rPr sz="3600" b="1" spc="-2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3600" b="1" spc="-15" dirty="0">
                <a:solidFill>
                  <a:srgbClr val="0071BB"/>
                </a:solidFill>
                <a:latin typeface="Arial"/>
                <a:cs typeface="Arial"/>
              </a:rPr>
              <a:t>ЗАДУМАТЬСЯ/СМЕШНАЯ</a:t>
            </a:r>
            <a:r>
              <a:rPr sz="3600" b="1" spc="-4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3600" b="1" spc="-45" dirty="0">
                <a:solidFill>
                  <a:srgbClr val="0071BB"/>
                </a:solidFill>
                <a:latin typeface="Arial"/>
                <a:cs typeface="Arial"/>
              </a:rPr>
              <a:t>ИЛЛЮСТРАЦИЯ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7920" y="234802"/>
            <a:ext cx="910780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71BB"/>
                </a:solidFill>
              </a:rPr>
              <a:t>1.</a:t>
            </a:r>
            <a:r>
              <a:rPr sz="4000" spc="-20" dirty="0">
                <a:solidFill>
                  <a:srgbClr val="0071BB"/>
                </a:solidFill>
              </a:rPr>
              <a:t> </a:t>
            </a:r>
            <a:r>
              <a:rPr sz="4000" spc="-35" dirty="0">
                <a:solidFill>
                  <a:srgbClr val="0071BB"/>
                </a:solidFill>
              </a:rPr>
              <a:t>ЦЕЛЕПОЛАГАНИЕ</a:t>
            </a:r>
            <a:r>
              <a:rPr sz="4000" spc="20" dirty="0">
                <a:solidFill>
                  <a:srgbClr val="0071BB"/>
                </a:solidFill>
              </a:rPr>
              <a:t> </a:t>
            </a:r>
            <a:r>
              <a:rPr sz="4000" spc="-5" dirty="0">
                <a:solidFill>
                  <a:srgbClr val="0071BB"/>
                </a:solidFill>
              </a:rPr>
              <a:t>И </a:t>
            </a:r>
            <a:r>
              <a:rPr sz="4000" spc="-30" dirty="0">
                <a:solidFill>
                  <a:srgbClr val="0071BB"/>
                </a:solidFill>
              </a:rPr>
              <a:t>МОТИВАЦИЯ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2278379"/>
            <a:ext cx="4803648" cy="4572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0349" y="2278378"/>
            <a:ext cx="6920483" cy="449275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277600" y="152460"/>
            <a:ext cx="838200" cy="9138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8265" y="1066291"/>
            <a:ext cx="824865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5" dirty="0">
                <a:solidFill>
                  <a:srgbClr val="0071BB"/>
                </a:solidFill>
                <a:latin typeface="Arial"/>
                <a:cs typeface="Arial"/>
              </a:rPr>
              <a:t>ЯРКАЯ/ЗАБАВНАЯ/МУДРАЯ </a:t>
            </a:r>
            <a:r>
              <a:rPr sz="3600" b="1" spc="-110" dirty="0">
                <a:solidFill>
                  <a:srgbClr val="0071BB"/>
                </a:solidFill>
                <a:latin typeface="Arial"/>
                <a:cs typeface="Arial"/>
              </a:rPr>
              <a:t>ЦИТАТА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7920" y="234802"/>
            <a:ext cx="910780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71BB"/>
                </a:solidFill>
              </a:rPr>
              <a:t>1.</a:t>
            </a:r>
            <a:r>
              <a:rPr sz="4000" spc="-20" dirty="0">
                <a:solidFill>
                  <a:srgbClr val="0071BB"/>
                </a:solidFill>
              </a:rPr>
              <a:t> </a:t>
            </a:r>
            <a:r>
              <a:rPr sz="4000" spc="-35" dirty="0">
                <a:solidFill>
                  <a:srgbClr val="0071BB"/>
                </a:solidFill>
              </a:rPr>
              <a:t>ЦЕЛЕПОЛАГАНИЕ</a:t>
            </a:r>
            <a:r>
              <a:rPr sz="4000" spc="20" dirty="0">
                <a:solidFill>
                  <a:srgbClr val="0071BB"/>
                </a:solidFill>
              </a:rPr>
              <a:t> </a:t>
            </a:r>
            <a:r>
              <a:rPr sz="4000" spc="-5" dirty="0">
                <a:solidFill>
                  <a:srgbClr val="0071BB"/>
                </a:solidFill>
              </a:rPr>
              <a:t>И </a:t>
            </a:r>
            <a:r>
              <a:rPr sz="4000" spc="-30" dirty="0">
                <a:solidFill>
                  <a:srgbClr val="0071BB"/>
                </a:solidFill>
              </a:rPr>
              <a:t>МОТИВАЦИЯ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10959" y="1959994"/>
            <a:ext cx="10821671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indent="449580" algn="just">
              <a:lnSpc>
                <a:spcPct val="150000"/>
              </a:lnSpc>
              <a:spcBef>
                <a:spcPts val="100"/>
              </a:spcBef>
              <a:buChar char="-"/>
              <a:tabLst>
                <a:tab pos="767080" algn="l"/>
              </a:tabLst>
            </a:pPr>
            <a:r>
              <a:rPr sz="2400" b="1" spc="-15" dirty="0">
                <a:latin typeface="Arial"/>
                <a:cs typeface="Arial"/>
              </a:rPr>
              <a:t>ИНФЛЯЦИЯ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–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ЭТО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КОГДА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КАЖДЫЙ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НАСТОЛЬКО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95" dirty="0">
                <a:latin typeface="Arial"/>
                <a:cs typeface="Arial"/>
              </a:rPr>
              <a:t>БОГАТ,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ЧТО 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НИКТО </a:t>
            </a:r>
            <a:r>
              <a:rPr sz="2400" b="1" spc="-15" dirty="0">
                <a:latin typeface="Arial"/>
                <a:cs typeface="Arial"/>
              </a:rPr>
              <a:t>НИЧЕГО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НЕ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МОЖЕТ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СЕБЕ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ПОЗВОЛИТЬ.</a:t>
            </a:r>
            <a:endParaRPr sz="2400">
              <a:latin typeface="Arial"/>
              <a:cs typeface="Arial"/>
            </a:endParaRPr>
          </a:p>
          <a:p>
            <a:pPr marL="12700" marR="5080" indent="449580" algn="just">
              <a:lnSpc>
                <a:spcPct val="150000"/>
              </a:lnSpc>
              <a:buChar char="-"/>
              <a:tabLst>
                <a:tab pos="666750" algn="l"/>
              </a:tabLst>
            </a:pPr>
            <a:r>
              <a:rPr sz="2400" b="1" spc="-15" dirty="0">
                <a:latin typeface="Arial"/>
                <a:cs typeface="Arial"/>
              </a:rPr>
              <a:t>ИНФЛЯЦИЯ </a:t>
            </a:r>
            <a:r>
              <a:rPr sz="2400" b="1" dirty="0">
                <a:latin typeface="Arial"/>
                <a:cs typeface="Arial"/>
              </a:rPr>
              <a:t>– </a:t>
            </a:r>
            <a:r>
              <a:rPr sz="2400" b="1" spc="-30" dirty="0">
                <a:latin typeface="Arial"/>
                <a:cs typeface="Arial"/>
              </a:rPr>
              <a:t>ЭТО </a:t>
            </a:r>
            <a:r>
              <a:rPr sz="2400" b="1" spc="-20" dirty="0">
                <a:latin typeface="Arial"/>
                <a:cs typeface="Arial"/>
              </a:rPr>
              <a:t>КОГДА </a:t>
            </a:r>
            <a:r>
              <a:rPr sz="2400" b="1" spc="-5" dirty="0">
                <a:latin typeface="Arial"/>
                <a:cs typeface="Arial"/>
              </a:rPr>
              <a:t>ЗА </a:t>
            </a:r>
            <a:r>
              <a:rPr sz="2400" b="1" spc="-20" dirty="0">
                <a:latin typeface="Arial"/>
                <a:cs typeface="Arial"/>
              </a:rPr>
              <a:t>СВОИ </a:t>
            </a:r>
            <a:r>
              <a:rPr sz="2400" b="1" spc="-10" dirty="0">
                <a:latin typeface="Arial"/>
                <a:cs typeface="Arial"/>
              </a:rPr>
              <a:t>ДЕНЬГИ </a:t>
            </a:r>
            <a:r>
              <a:rPr sz="2400" b="1" spc="-5" dirty="0">
                <a:latin typeface="Arial"/>
                <a:cs typeface="Arial"/>
              </a:rPr>
              <a:t>ВЫ УЖЕ НЕ МОЖЕТЕ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КУПИТЬ </a:t>
            </a:r>
            <a:r>
              <a:rPr sz="2400" b="1" spc="-25" dirty="0">
                <a:latin typeface="Arial"/>
                <a:cs typeface="Arial"/>
              </a:rPr>
              <a:t>СТОЛЬКО, </a:t>
            </a:r>
            <a:r>
              <a:rPr sz="2400" b="1" spc="-15" dirty="0">
                <a:latin typeface="Arial"/>
                <a:cs typeface="Arial"/>
              </a:rPr>
              <a:t>СКОЛЬКО </a:t>
            </a:r>
            <a:r>
              <a:rPr sz="2400" b="1" dirty="0">
                <a:latin typeface="Arial"/>
                <a:cs typeface="Arial"/>
              </a:rPr>
              <a:t>В </a:t>
            </a:r>
            <a:r>
              <a:rPr sz="2400" b="1" spc="-5" dirty="0">
                <a:latin typeface="Arial"/>
                <a:cs typeface="Arial"/>
              </a:rPr>
              <a:t>ТЕ ВРЕМЕНА, </a:t>
            </a:r>
            <a:r>
              <a:rPr sz="2400" b="1" spc="-20" dirty="0">
                <a:latin typeface="Arial"/>
                <a:cs typeface="Arial"/>
              </a:rPr>
              <a:t>КОГДА </a:t>
            </a:r>
            <a:r>
              <a:rPr sz="2400" b="1" dirty="0">
                <a:latin typeface="Arial"/>
                <a:cs typeface="Arial"/>
              </a:rPr>
              <a:t>У </a:t>
            </a:r>
            <a:r>
              <a:rPr sz="2400" b="1" spc="-65" dirty="0">
                <a:latin typeface="Arial"/>
                <a:cs typeface="Arial"/>
              </a:rPr>
              <a:t>ВАС </a:t>
            </a:r>
            <a:r>
              <a:rPr sz="2400" b="1" spc="-5" dirty="0">
                <a:latin typeface="Arial"/>
                <a:cs typeface="Arial"/>
              </a:rPr>
              <a:t>НЕ </a:t>
            </a:r>
            <a:r>
              <a:rPr sz="2400" b="1" dirty="0">
                <a:latin typeface="Arial"/>
                <a:cs typeface="Arial"/>
              </a:rPr>
              <a:t>БЫЛО 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60" dirty="0">
                <a:latin typeface="Arial"/>
                <a:cs typeface="Arial"/>
              </a:rPr>
              <a:t>ДЕНЕГ.</a:t>
            </a:r>
            <a:endParaRPr sz="2400">
              <a:latin typeface="Arial"/>
              <a:cs typeface="Arial"/>
            </a:endParaRPr>
          </a:p>
          <a:p>
            <a:pPr marL="12700" marR="7620" indent="449580" algn="just">
              <a:lnSpc>
                <a:spcPct val="150000"/>
              </a:lnSpc>
              <a:spcBef>
                <a:spcPts val="5"/>
              </a:spcBef>
              <a:buChar char="-"/>
              <a:tabLst>
                <a:tab pos="659130" algn="l"/>
              </a:tabLst>
            </a:pPr>
            <a:r>
              <a:rPr sz="2400" b="1" spc="-30" dirty="0">
                <a:latin typeface="Arial"/>
                <a:cs typeface="Arial"/>
              </a:rPr>
              <a:t>НАСТОЯЩАЯ </a:t>
            </a:r>
            <a:r>
              <a:rPr sz="2400" b="1" spc="-15" dirty="0">
                <a:latin typeface="Arial"/>
                <a:cs typeface="Arial"/>
              </a:rPr>
              <a:t>ИНФЛЯЦИЯ </a:t>
            </a:r>
            <a:r>
              <a:rPr sz="2400" b="1" dirty="0">
                <a:latin typeface="Arial"/>
                <a:cs typeface="Arial"/>
              </a:rPr>
              <a:t>— </a:t>
            </a:r>
            <a:r>
              <a:rPr sz="2400" b="1" spc="-25" dirty="0">
                <a:latin typeface="Arial"/>
                <a:cs typeface="Arial"/>
              </a:rPr>
              <a:t>ЭТО </a:t>
            </a:r>
            <a:r>
              <a:rPr sz="2400" b="1" spc="-20" dirty="0">
                <a:latin typeface="Arial"/>
                <a:cs typeface="Arial"/>
              </a:rPr>
              <a:t>КОГДА </a:t>
            </a:r>
            <a:r>
              <a:rPr sz="2400" b="1" spc="-5" dirty="0">
                <a:latin typeface="Arial"/>
                <a:cs typeface="Arial"/>
              </a:rPr>
              <a:t>ЦЕНЫ </a:t>
            </a:r>
            <a:r>
              <a:rPr sz="2400" b="1" spc="-60" dirty="0">
                <a:latin typeface="Arial"/>
                <a:cs typeface="Arial"/>
              </a:rPr>
              <a:t>РАСТУТ </a:t>
            </a:r>
            <a:r>
              <a:rPr sz="2400" b="1" spc="-10" dirty="0">
                <a:latin typeface="Arial"/>
                <a:cs typeface="Arial"/>
              </a:rPr>
              <a:t>БЫСТРЕЕ, 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ЧЕМ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УСПЕВАЮТ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МЕНЯТЬ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ЦЕННИКИ.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207" y="1252730"/>
            <a:ext cx="1129284" cy="14218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97223" y="5131306"/>
            <a:ext cx="1024127" cy="163677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277600" y="152400"/>
            <a:ext cx="838200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8216" y="1224790"/>
            <a:ext cx="83432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solidFill>
                  <a:srgbClr val="0071BB"/>
                </a:solidFill>
                <a:latin typeface="Arial"/>
                <a:cs typeface="Arial"/>
              </a:rPr>
              <a:t>УДИВИТЕЛЬНЫЙ </a:t>
            </a:r>
            <a:r>
              <a:rPr sz="3600" b="1" dirty="0">
                <a:solidFill>
                  <a:srgbClr val="0071BB"/>
                </a:solidFill>
                <a:latin typeface="Arial"/>
                <a:cs typeface="Arial"/>
              </a:rPr>
              <a:t>И </a:t>
            </a:r>
            <a:r>
              <a:rPr sz="3600" b="1" spc="-10" dirty="0">
                <a:solidFill>
                  <a:srgbClr val="0071BB"/>
                </a:solidFill>
                <a:latin typeface="Arial"/>
                <a:cs typeface="Arial"/>
              </a:rPr>
              <a:t>НЕОЖИДАННЫЙ </a:t>
            </a:r>
            <a:r>
              <a:rPr sz="3600" b="1" spc="-99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71BB"/>
                </a:solidFill>
                <a:latin typeface="Arial"/>
                <a:cs typeface="Arial"/>
              </a:rPr>
              <a:t>ФАКТ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908175" y="2870965"/>
            <a:ext cx="805688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0071BB"/>
                </a:solidFill>
                <a:latin typeface="Arial"/>
                <a:cs typeface="Arial"/>
              </a:rPr>
              <a:t>ОТРЫВОК</a:t>
            </a:r>
            <a:r>
              <a:rPr sz="3600" b="1" spc="-4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71BB"/>
                </a:solidFill>
                <a:latin typeface="Arial"/>
                <a:cs typeface="Arial"/>
              </a:rPr>
              <a:t>ИЗ</a:t>
            </a:r>
            <a:r>
              <a:rPr sz="3600" b="1" spc="-4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3600" b="1" spc="-25" dirty="0">
                <a:solidFill>
                  <a:srgbClr val="0071BB"/>
                </a:solidFill>
                <a:latin typeface="Arial"/>
                <a:cs typeface="Arial"/>
              </a:rPr>
              <a:t>ХУДОЖЕСТВЕННОГО </a:t>
            </a:r>
            <a:r>
              <a:rPr sz="3600" b="1" spc="-98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71BB"/>
                </a:solidFill>
                <a:latin typeface="Arial"/>
                <a:cs typeface="Arial"/>
              </a:rPr>
              <a:t>ПРОИЗВЕДЕНИЯ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8175" y="4517263"/>
            <a:ext cx="41935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71BB"/>
                </a:solidFill>
                <a:latin typeface="Arial"/>
                <a:cs typeface="Arial"/>
              </a:rPr>
              <a:t>ПРЕДМЕТИЗАЦИЯ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8215" y="5614822"/>
            <a:ext cx="745235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71BB"/>
                </a:solidFill>
                <a:latin typeface="Arial"/>
                <a:cs typeface="Arial"/>
              </a:rPr>
              <a:t>НЕОБЫЧНОЕ</a:t>
            </a:r>
            <a:r>
              <a:rPr sz="3600" b="1" spc="-5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3600" b="1" spc="-25" dirty="0">
                <a:solidFill>
                  <a:srgbClr val="0071BB"/>
                </a:solidFill>
                <a:latin typeface="Arial"/>
                <a:cs typeface="Arial"/>
              </a:rPr>
              <a:t>НАЗВАНИЕ</a:t>
            </a:r>
            <a:r>
              <a:rPr sz="3600" b="1" spc="-5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0071BB"/>
                </a:solidFill>
                <a:latin typeface="Arial"/>
                <a:cs typeface="Arial"/>
              </a:rPr>
              <a:t>УРОКА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4276" y="1179067"/>
            <a:ext cx="3295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2195" dirty="0">
                <a:solidFill>
                  <a:srgbClr val="0071BB"/>
                </a:solidFill>
                <a:latin typeface="Tahoma"/>
                <a:cs typeface="Tahoma"/>
              </a:rPr>
              <a:t>1</a:t>
            </a:r>
            <a:endParaRPr sz="7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6003" y="2311713"/>
            <a:ext cx="546100" cy="4006215"/>
          </a:xfrm>
          <a:prstGeom prst="rect">
            <a:avLst/>
          </a:prstGeom>
        </p:spPr>
        <p:txBody>
          <a:bodyPr vert="horz" wrap="square" lIns="0" tIns="3975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130"/>
              </a:spcBef>
            </a:pPr>
            <a:r>
              <a:rPr sz="7200" b="1" spc="-865" dirty="0">
                <a:solidFill>
                  <a:srgbClr val="0071BB"/>
                </a:solidFill>
                <a:latin typeface="Tahoma"/>
                <a:cs typeface="Tahoma"/>
              </a:rPr>
              <a:t>2</a:t>
            </a:r>
            <a:endParaRPr sz="7200">
              <a:latin typeface="Tahoma"/>
              <a:cs typeface="Tahoma"/>
            </a:endParaRPr>
          </a:p>
          <a:p>
            <a:pPr marL="12700">
              <a:lnSpc>
                <a:spcPts val="8320"/>
              </a:lnSpc>
              <a:spcBef>
                <a:spcPts val="3025"/>
              </a:spcBef>
            </a:pPr>
            <a:r>
              <a:rPr sz="7200" b="1" spc="-780" dirty="0">
                <a:solidFill>
                  <a:srgbClr val="0071BB"/>
                </a:solidFill>
                <a:latin typeface="Tahoma"/>
                <a:cs typeface="Tahoma"/>
              </a:rPr>
              <a:t>3</a:t>
            </a:r>
            <a:endParaRPr sz="7200">
              <a:latin typeface="Tahoma"/>
              <a:cs typeface="Tahoma"/>
            </a:endParaRPr>
          </a:p>
          <a:p>
            <a:pPr marL="12700">
              <a:lnSpc>
                <a:spcPts val="8320"/>
              </a:lnSpc>
            </a:pPr>
            <a:r>
              <a:rPr sz="7200" b="1" spc="-490" dirty="0">
                <a:solidFill>
                  <a:srgbClr val="0071BB"/>
                </a:solidFill>
                <a:latin typeface="Tahoma"/>
                <a:cs typeface="Tahoma"/>
              </a:rPr>
              <a:t>4</a:t>
            </a:r>
            <a:endParaRPr sz="7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7920" y="234802"/>
            <a:ext cx="910780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71BB"/>
                </a:solidFill>
                <a:latin typeface="Arial"/>
                <a:cs typeface="Arial"/>
              </a:rPr>
              <a:t>1.</a:t>
            </a:r>
            <a:r>
              <a:rPr sz="4000" b="1" spc="-2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4000" b="1" spc="-35" dirty="0">
                <a:solidFill>
                  <a:srgbClr val="0071BB"/>
                </a:solidFill>
                <a:latin typeface="Arial"/>
                <a:cs typeface="Arial"/>
              </a:rPr>
              <a:t>ЦЕЛЕПОЛАГАНИЕ</a:t>
            </a:r>
            <a:r>
              <a:rPr sz="4000" b="1" spc="2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71BB"/>
                </a:solidFill>
                <a:latin typeface="Arial"/>
                <a:cs typeface="Arial"/>
              </a:rPr>
              <a:t>И </a:t>
            </a:r>
            <a:r>
              <a:rPr sz="4000" b="1" spc="-30" dirty="0">
                <a:solidFill>
                  <a:srgbClr val="0071BB"/>
                </a:solidFill>
                <a:latin typeface="Arial"/>
                <a:cs typeface="Arial"/>
              </a:rPr>
              <a:t>МОТИВАЦИЯ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201400" y="76200"/>
            <a:ext cx="91440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855200" cy="609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СПОСОБЫ АКТУАЛИЗАЦИИ ЗНАНИЙ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219200"/>
            <a:ext cx="11277600" cy="5334000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/>
              <a:t>Рассмотрение ситуации или проведение опыта</a:t>
            </a:r>
            <a:r>
              <a:rPr lang="ru-RU" sz="2400" dirty="0" smtClean="0"/>
              <a:t> (</a:t>
            </a:r>
            <a:r>
              <a:rPr lang="ru-RU" sz="2400" i="1" dirty="0" smtClean="0"/>
              <a:t>с той или иной степенью детализации, реальная или выдуманная</a:t>
            </a:r>
            <a:r>
              <a:rPr lang="ru-RU" sz="2400" dirty="0" smtClean="0"/>
              <a:t>).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/>
              <a:t>Использование зрительного образа </a:t>
            </a:r>
            <a:r>
              <a:rPr lang="ru-RU" sz="2400" i="1" dirty="0" smtClean="0"/>
              <a:t>(рисунок, график, карикатура, символ, фотография и т.п.)</a:t>
            </a:r>
            <a:r>
              <a:rPr lang="ru-RU" sz="2400" b="1" dirty="0" smtClean="0"/>
              <a:t> 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/>
              <a:t>Работа с понятием </a:t>
            </a:r>
            <a:r>
              <a:rPr lang="ru-RU" sz="2400" i="1" dirty="0" smtClean="0"/>
              <a:t>(смысловой ряд терминов, пропущенные слова, образ понятия, «лишнее» понятие).</a:t>
            </a:r>
            <a:endParaRPr lang="ru-RU" sz="2400" b="1" i="1" dirty="0" smtClean="0"/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/>
              <a:t>Рассмотрение текстов или отрывков 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межпредметные</a:t>
            </a:r>
            <a:r>
              <a:rPr lang="ru-RU" sz="2400" i="1" dirty="0" smtClean="0"/>
              <a:t> связи, определение проблемы, выделение идей, заглавие и т.п.).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/>
              <a:t>Обсуждение высказываний </a:t>
            </a:r>
            <a:r>
              <a:rPr lang="ru-RU" sz="2400" i="1" dirty="0" smtClean="0"/>
              <a:t>(афоризмов, пословиц, мудрых мыслей).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/>
              <a:t>Ответы на загадки и проблемные вопросы </a:t>
            </a:r>
            <a:r>
              <a:rPr lang="ru-RU" sz="2400" i="1" dirty="0" smtClean="0"/>
              <a:t>(для индивидуальной работы или проведения мозгового штурма).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/>
              <a:t>Изучение предметов</a:t>
            </a:r>
            <a:r>
              <a:rPr lang="ru-RU" sz="2400" dirty="0" smtClean="0"/>
              <a:t> </a:t>
            </a:r>
            <a:r>
              <a:rPr lang="ru-RU" sz="2400" i="1" dirty="0" smtClean="0"/>
              <a:t>материальной культуры и быта.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Использование </a:t>
            </a:r>
            <a:r>
              <a:rPr lang="ru-RU" sz="2400" b="1" dirty="0" smtClean="0"/>
              <a:t>видео и мультимедийных</a:t>
            </a:r>
            <a:r>
              <a:rPr lang="ru-RU" sz="2400" dirty="0" smtClean="0"/>
              <a:t> ресурсов.</a:t>
            </a:r>
            <a:endParaRPr lang="ru-RU" sz="2400" i="1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8933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117091"/>
            <a:ext cx="1858011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45160" y="1066291"/>
            <a:ext cx="721995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0071BB"/>
                </a:solidFill>
                <a:latin typeface="Arial"/>
                <a:cs typeface="Arial"/>
              </a:rPr>
              <a:t>ОБЩЕСТВОВЕДЧЕСКИЕ</a:t>
            </a:r>
            <a:r>
              <a:rPr sz="3600" b="1" spc="-8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71BB"/>
                </a:solidFill>
                <a:latin typeface="Arial"/>
                <a:cs typeface="Arial"/>
              </a:rPr>
              <a:t>МЕМЫ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72973" y="234802"/>
            <a:ext cx="703325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71BB"/>
                </a:solidFill>
                <a:latin typeface="Arial"/>
                <a:cs typeface="Arial"/>
              </a:rPr>
              <a:t>2.</a:t>
            </a:r>
            <a:r>
              <a:rPr sz="4000" b="1" spc="-4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0071BB"/>
                </a:solidFill>
                <a:latin typeface="Arial"/>
                <a:cs typeface="Arial"/>
              </a:rPr>
              <a:t>АКТУАЛИЗАЦИЯ</a:t>
            </a:r>
            <a:r>
              <a:rPr sz="4000" b="1" spc="1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0071BB"/>
                </a:solidFill>
                <a:latin typeface="Arial"/>
                <a:cs typeface="Arial"/>
              </a:rPr>
              <a:t>ЗНАНИЙ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640331"/>
            <a:ext cx="5550408" cy="503072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pic>
        <p:nvPicPr>
          <p:cNvPr id="8" name="image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3933" y="1640331"/>
            <a:ext cx="50292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1" y="1066292"/>
            <a:ext cx="11461115" cy="4870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3035" algn="just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71BB"/>
                </a:solidFill>
                <a:latin typeface="Arial"/>
                <a:cs typeface="Arial"/>
              </a:rPr>
              <a:t>«ОТКАЗ</a:t>
            </a:r>
            <a:r>
              <a:rPr sz="3600" b="1" spc="-25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71BB"/>
                </a:solidFill>
                <a:latin typeface="Arial"/>
                <a:cs typeface="Arial"/>
              </a:rPr>
              <a:t>НЕ</a:t>
            </a:r>
            <a:r>
              <a:rPr sz="3600" b="1" spc="-2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71BB"/>
                </a:solidFill>
                <a:latin typeface="Arial"/>
                <a:cs typeface="Arial"/>
              </a:rPr>
              <a:t>ПРИНИМАЕТСЯ»</a:t>
            </a:r>
            <a:endParaRPr sz="3600">
              <a:latin typeface="Arial"/>
              <a:cs typeface="Arial"/>
            </a:endParaRPr>
          </a:p>
          <a:p>
            <a:pPr marL="12700" marR="5080" indent="449580" algn="just">
              <a:lnSpc>
                <a:spcPct val="147600"/>
              </a:lnSpc>
              <a:spcBef>
                <a:spcPts val="2255"/>
              </a:spcBef>
            </a:pPr>
            <a:r>
              <a:rPr sz="4800" b="1" spc="-5" dirty="0">
                <a:latin typeface="Arial"/>
                <a:cs typeface="Arial"/>
              </a:rPr>
              <a:t>ЦЕЛЬ</a:t>
            </a:r>
            <a:r>
              <a:rPr sz="4800" b="1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-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ДОБИТЬСЯ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30" dirty="0">
                <a:latin typeface="Arial"/>
                <a:cs typeface="Arial"/>
              </a:rPr>
              <a:t>ТОГО,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ЧТОБЫ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РЕБЕНОК, 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КОТОРЫЙ </a:t>
            </a:r>
            <a:r>
              <a:rPr sz="3200" b="1" dirty="0">
                <a:latin typeface="Arial"/>
                <a:cs typeface="Arial"/>
              </a:rPr>
              <a:t>НЕ </a:t>
            </a:r>
            <a:r>
              <a:rPr sz="3200" b="1" spc="-10" dirty="0">
                <a:latin typeface="Arial"/>
                <a:cs typeface="Arial"/>
              </a:rPr>
              <a:t>МОЖЕТ </a:t>
            </a:r>
            <a:r>
              <a:rPr sz="3200" b="1" dirty="0">
                <a:latin typeface="Arial"/>
                <a:cs typeface="Arial"/>
              </a:rPr>
              <a:t>(ЛИБО НЕ </a:t>
            </a:r>
            <a:r>
              <a:rPr sz="3200" b="1" spc="-15" dirty="0">
                <a:latin typeface="Arial"/>
                <a:cs typeface="Arial"/>
              </a:rPr>
              <a:t>ХОЧЕТ) </a:t>
            </a:r>
            <a:r>
              <a:rPr sz="3200" b="1" spc="-5" dirty="0">
                <a:latin typeface="Arial"/>
                <a:cs typeface="Arial"/>
              </a:rPr>
              <a:t>ОТВЕТИТЬ </a:t>
            </a:r>
            <a:r>
              <a:rPr sz="3200" b="1" spc="-10" dirty="0">
                <a:latin typeface="Arial"/>
                <a:cs typeface="Arial"/>
              </a:rPr>
              <a:t>НА 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20" dirty="0">
                <a:latin typeface="Arial"/>
                <a:cs typeface="Arial"/>
              </a:rPr>
              <a:t>ВОПРОС, </a:t>
            </a:r>
            <a:r>
              <a:rPr sz="3200" b="1" spc="-45" dirty="0">
                <a:latin typeface="Arial"/>
                <a:cs typeface="Arial"/>
              </a:rPr>
              <a:t>ВСЕ-ТАКИ </a:t>
            </a:r>
            <a:r>
              <a:rPr sz="3200" b="1" spc="5" dirty="0">
                <a:latin typeface="Arial"/>
                <a:cs typeface="Arial"/>
              </a:rPr>
              <a:t>ДАЛ </a:t>
            </a:r>
            <a:r>
              <a:rPr sz="3200" b="1" spc="-35" dirty="0">
                <a:latin typeface="Arial"/>
                <a:cs typeface="Arial"/>
              </a:rPr>
              <a:t>ПРАВИЛЬНЫЙ </a:t>
            </a:r>
            <a:r>
              <a:rPr sz="3200" b="1" spc="-60" dirty="0">
                <a:latin typeface="Arial"/>
                <a:cs typeface="Arial"/>
              </a:rPr>
              <a:t>ОТВЕТ, </a:t>
            </a:r>
            <a:r>
              <a:rPr sz="3200" b="1" spc="-15" dirty="0">
                <a:latin typeface="Arial"/>
                <a:cs typeface="Arial"/>
              </a:rPr>
              <a:t>ПУСТЬ 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ДАЖЕ</a:t>
            </a:r>
            <a:r>
              <a:rPr sz="3200" b="1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ПРОСТО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spc="-30" dirty="0">
                <a:latin typeface="Arial"/>
                <a:cs typeface="Arial"/>
              </a:rPr>
              <a:t>ПОВТОРИВ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ЕГО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ЗА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ДРУГИМ </a:t>
            </a:r>
            <a:r>
              <a:rPr sz="3200" b="1" spc="-10" dirty="0">
                <a:latin typeface="Arial"/>
                <a:cs typeface="Arial"/>
              </a:rPr>
              <a:t> ОДНОКЛАССНИКОМ.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2973" y="234802"/>
            <a:ext cx="703325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71BB"/>
                </a:solidFill>
              </a:rPr>
              <a:t>2.</a:t>
            </a:r>
            <a:r>
              <a:rPr sz="4000" spc="-40" dirty="0">
                <a:solidFill>
                  <a:srgbClr val="0071BB"/>
                </a:solidFill>
              </a:rPr>
              <a:t> </a:t>
            </a:r>
            <a:r>
              <a:rPr sz="4000" spc="-20" dirty="0">
                <a:solidFill>
                  <a:srgbClr val="0071BB"/>
                </a:solidFill>
              </a:rPr>
              <a:t>АКТУАЛИЗАЦИЯ</a:t>
            </a:r>
            <a:r>
              <a:rPr sz="4000" spc="10" dirty="0">
                <a:solidFill>
                  <a:srgbClr val="0071BB"/>
                </a:solidFill>
              </a:rPr>
              <a:t> </a:t>
            </a:r>
            <a:r>
              <a:rPr sz="4000" spc="-10" dirty="0">
                <a:solidFill>
                  <a:srgbClr val="0071BB"/>
                </a:solidFill>
              </a:rPr>
              <a:t>ЗНАНИЙ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933" y="304800"/>
            <a:ext cx="11887200" cy="6096000"/>
          </a:xfrm>
          <a:custGeom>
            <a:avLst/>
            <a:gdLst/>
            <a:ahLst/>
            <a:cxnLst/>
            <a:rect l="l" t="t" r="r" b="b"/>
            <a:pathLst>
              <a:path w="10901680" h="5389245">
                <a:moveTo>
                  <a:pt x="0" y="5388864"/>
                </a:moveTo>
                <a:lnTo>
                  <a:pt x="10901172" y="5388864"/>
                </a:lnTo>
                <a:lnTo>
                  <a:pt x="10901172" y="0"/>
                </a:lnTo>
                <a:lnTo>
                  <a:pt x="0" y="0"/>
                </a:lnTo>
                <a:lnTo>
                  <a:pt x="0" y="5388864"/>
                </a:lnTo>
                <a:close/>
              </a:path>
            </a:pathLst>
          </a:custGeom>
          <a:ln w="762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32731" y="6490265"/>
            <a:ext cx="189231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pPr marL="38100">
                <a:lnSpc>
                  <a:spcPts val="1864"/>
                </a:lnSpc>
              </a:pPr>
              <a:t>2</a:t>
            </a:fld>
            <a:endParaRPr sz="16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1981" y="304800"/>
            <a:ext cx="11651107" cy="5922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200" dirty="0">
                <a:solidFill>
                  <a:srgbClr val="0071BB"/>
                </a:solidFill>
              </a:rPr>
              <a:t>Курс по обществознанию представляет </a:t>
            </a:r>
            <a:r>
              <a:rPr lang="ru-RU" sz="3200" dirty="0" smtClean="0">
                <a:solidFill>
                  <a:srgbClr val="0071BB"/>
                </a:solidFill>
              </a:rPr>
              <a:t>собой: </a:t>
            </a:r>
            <a:br>
              <a:rPr lang="ru-RU" sz="3200" dirty="0" smtClean="0">
                <a:solidFill>
                  <a:srgbClr val="0071BB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1.</a:t>
            </a:r>
            <a:r>
              <a:rPr lang="ru-RU" sz="3200" dirty="0" smtClean="0">
                <a:solidFill>
                  <a:srgbClr val="0071BB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К</a:t>
            </a:r>
            <a:r>
              <a:rPr lang="ru-RU" sz="3200" dirty="0" smtClean="0">
                <a:solidFill>
                  <a:schemeClr val="tx1"/>
                </a:solidFill>
              </a:rPr>
              <a:t>омплекс </a:t>
            </a:r>
            <a:r>
              <a:rPr lang="ru-RU" sz="3200" dirty="0">
                <a:solidFill>
                  <a:schemeClr val="tx1"/>
                </a:solidFill>
              </a:rPr>
              <a:t>знаний, отражающих основные объекты изучения</a:t>
            </a:r>
            <a:r>
              <a:rPr lang="ru-RU" sz="3200" dirty="0" smtClean="0">
                <a:solidFill>
                  <a:schemeClr val="tx1"/>
                </a:solidFill>
              </a:rPr>
              <a:t>: общество </a:t>
            </a:r>
            <a:r>
              <a:rPr lang="ru-RU" sz="3200" dirty="0">
                <a:solidFill>
                  <a:schemeClr val="tx1"/>
                </a:solidFill>
              </a:rPr>
              <a:t>и его основные </a:t>
            </a:r>
            <a:r>
              <a:rPr lang="ru-RU" sz="3200" dirty="0" smtClean="0">
                <a:solidFill>
                  <a:schemeClr val="tx1"/>
                </a:solidFill>
              </a:rPr>
              <a:t>сферы, человека </a:t>
            </a:r>
            <a:r>
              <a:rPr lang="ru-RU" sz="3200" dirty="0">
                <a:solidFill>
                  <a:schemeClr val="tx1"/>
                </a:solidFill>
              </a:rPr>
              <a:t>в </a:t>
            </a:r>
            <a:r>
              <a:rPr lang="ru-RU" sz="3200" dirty="0" smtClean="0">
                <a:solidFill>
                  <a:schemeClr val="tx1"/>
                </a:solidFill>
              </a:rPr>
              <a:t>обществе, правовое </a:t>
            </a:r>
            <a:r>
              <a:rPr lang="ru-RU" sz="3200" dirty="0">
                <a:solidFill>
                  <a:schemeClr val="tx1"/>
                </a:solidFill>
              </a:rPr>
              <a:t>регулирование общественных </a:t>
            </a:r>
            <a:r>
              <a:rPr lang="ru-RU" sz="3200" dirty="0" smtClean="0">
                <a:solidFill>
                  <a:schemeClr val="tx1"/>
                </a:solidFill>
              </a:rPr>
              <a:t>отношений</a:t>
            </a:r>
            <a:r>
              <a:rPr lang="ru-RU" sz="3200" dirty="0">
                <a:solidFill>
                  <a:schemeClr val="tx1"/>
                </a:solidFill>
              </a:rPr>
              <a:t>.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2. </a:t>
            </a:r>
            <a:r>
              <a:rPr lang="ru-RU" sz="3200" dirty="0"/>
              <a:t>С</a:t>
            </a:r>
            <a:r>
              <a:rPr lang="ru-RU" sz="3200" dirty="0" smtClean="0"/>
              <a:t>оциальные </a:t>
            </a:r>
            <a:r>
              <a:rPr lang="ru-RU" sz="3200" dirty="0"/>
              <a:t>навыки, умения, совокупность моральных норм и гуманистических ценностей; правовые </a:t>
            </a:r>
            <a:r>
              <a:rPr lang="ru-RU" sz="3200" dirty="0" smtClean="0"/>
              <a:t>нормы.</a:t>
            </a:r>
            <a:br>
              <a:rPr lang="ru-RU" sz="3200" dirty="0" smtClean="0"/>
            </a:br>
            <a:r>
              <a:rPr lang="ru-RU" sz="3200" dirty="0" smtClean="0"/>
              <a:t>3. </a:t>
            </a:r>
            <a:r>
              <a:rPr lang="ru-RU" sz="3200" dirty="0"/>
              <a:t>П</a:t>
            </a:r>
            <a:r>
              <a:rPr lang="ru-RU" sz="3200" dirty="0" smtClean="0"/>
              <a:t>ознавательной </a:t>
            </a:r>
            <a:r>
              <a:rPr lang="ru-RU" sz="3200" dirty="0"/>
              <a:t>и практической деятельности, включающий работу с адаптированными источниками социальной информации; решение познавательных и практических задач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53841" y="152400"/>
            <a:ext cx="761999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08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СПОСОБЫ ПЕРЕДАЧИ ИНФОРМАЦИИ: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3200" y="990600"/>
            <a:ext cx="11785600" cy="5634038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Лекция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(монолог, рассказ – но не следует пересказывать учебник).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Беседа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(развернутые ответы на вопросы, рассуждения, пресс-конференции и т.п.).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Работа с документом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(индивидуальное чтение, анализ или групповой обсуждение, постановка вопросов и поиск ответов, выделение главного, формулирование выводов и т.п.).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Обмен опытом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(социальным и другим, в том числе и через проведение исследования).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Интернет коммуникация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(электронная почта, поисковые сайты,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скайп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видео-конференции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Моделирование информации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(данные в виде таблицы, графика, схемы, диаграммы, символических рисунков).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Видеосюжет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(документальный фильм, отрывок из художественного фильма, учебный фильм и т.п.).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Экскурсия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(наблюдение, посещение музея, виртуальная экскурсия).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7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7585" y="234802"/>
            <a:ext cx="784352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71BB"/>
                </a:solidFill>
              </a:rPr>
              <a:t>3.</a:t>
            </a:r>
            <a:r>
              <a:rPr sz="4000" spc="-25" dirty="0">
                <a:solidFill>
                  <a:srgbClr val="0071BB"/>
                </a:solidFill>
              </a:rPr>
              <a:t> </a:t>
            </a:r>
            <a:r>
              <a:rPr sz="4000" spc="-5" dirty="0">
                <a:solidFill>
                  <a:srgbClr val="0071BB"/>
                </a:solidFill>
              </a:rPr>
              <a:t>ОТКРЫТИЕ</a:t>
            </a:r>
            <a:r>
              <a:rPr sz="4000" spc="-15" dirty="0">
                <a:solidFill>
                  <a:srgbClr val="0071BB"/>
                </a:solidFill>
              </a:rPr>
              <a:t> </a:t>
            </a:r>
            <a:r>
              <a:rPr sz="4000" spc="-10" dirty="0">
                <a:solidFill>
                  <a:srgbClr val="0071BB"/>
                </a:solidFill>
              </a:rPr>
              <a:t>НОВЫХ</a:t>
            </a:r>
            <a:r>
              <a:rPr sz="4000" spc="-20" dirty="0">
                <a:solidFill>
                  <a:srgbClr val="0071BB"/>
                </a:solidFill>
              </a:rPr>
              <a:t> </a:t>
            </a:r>
            <a:r>
              <a:rPr sz="4000" spc="-10" dirty="0">
                <a:solidFill>
                  <a:srgbClr val="0071BB"/>
                </a:solidFill>
              </a:rPr>
              <a:t>ЗНАНИЙ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5627" y="798576"/>
            <a:ext cx="9582912" cy="600913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411"/>
            <a:ext cx="2844800" cy="365125"/>
          </a:xfrm>
          <a:noFill/>
          <a:ln/>
        </p:spPr>
        <p:txBody>
          <a:bodyPr rtlCol="0" anchor="ctr"/>
          <a:lstStyle/>
          <a:p>
            <a:pPr>
              <a:defRPr/>
            </a:pPr>
            <a:fld id="{A68DACBB-14FF-4AD4-B790-4559BCA6319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411"/>
            <a:ext cx="2844800" cy="365125"/>
          </a:xfrm>
          <a:noFill/>
          <a:ln/>
        </p:spPr>
        <p:txBody>
          <a:bodyPr rtlCol="0" anchor="ctr"/>
          <a:lstStyle/>
          <a:p>
            <a:pPr>
              <a:defRPr/>
            </a:pPr>
            <a:fld id="{A79D5A9C-1E85-444F-B91D-B736AD8B88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idx="4294967295"/>
          </p:nvPr>
        </p:nvSpPr>
        <p:spPr>
          <a:xfrm>
            <a:off x="719403" y="404725"/>
            <a:ext cx="10972800" cy="5721499"/>
          </a:xfrm>
        </p:spPr>
        <p:txBody>
          <a:bodyPr>
            <a:normAutofit/>
          </a:bodyPr>
          <a:lstStyle/>
          <a:p>
            <a:pPr marL="609600" indent="-609600" algn="ctr">
              <a:buFont typeface="Wingdings" pitchFamily="2" charset="2"/>
              <a:buNone/>
            </a:pPr>
            <a:r>
              <a:rPr lang="ru-RU" sz="4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Модель </a:t>
            </a:r>
            <a:r>
              <a:rPr lang="ru-RU" sz="40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Фрейер</a:t>
            </a:r>
            <a:r>
              <a:rPr lang="ru-RU" sz="4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609600" indent="-609600" algn="ctr">
              <a:buFont typeface="Wingdings" pitchFamily="2" charset="2"/>
              <a:buNone/>
            </a:pPr>
            <a:r>
              <a:rPr lang="ru-RU" sz="4000" b="1" u="sng" dirty="0" smtClean="0"/>
              <a:t>Помогает обучающимся </a:t>
            </a:r>
            <a:r>
              <a:rPr lang="ru-RU" sz="4000" b="1" u="sng" dirty="0"/>
              <a:t>: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4000" b="1" dirty="0"/>
              <a:t>Дать определение словарного слова или понятия и обозначить их главные характеристики; </a:t>
            </a:r>
          </a:p>
          <a:p>
            <a:pPr marL="609600" indent="-609600">
              <a:buFont typeface="Wingdings" pitchFamily="2" charset="2"/>
              <a:buNone/>
            </a:pPr>
            <a:endParaRPr lang="ru-RU" sz="4000" b="1" dirty="0"/>
          </a:p>
          <a:p>
            <a:pPr marL="609600" indent="-609600">
              <a:buFont typeface="Wingdings" pitchFamily="2" charset="2"/>
              <a:buNone/>
            </a:pPr>
            <a:r>
              <a:rPr lang="ru-RU" sz="4000" b="1" dirty="0"/>
              <a:t>2. С помощью примеров и </a:t>
            </a:r>
            <a:r>
              <a:rPr lang="ru-RU" sz="4000" b="1" dirty="0" err="1"/>
              <a:t>антипримеров</a:t>
            </a:r>
            <a:r>
              <a:rPr lang="ru-RU" sz="4000" b="1" dirty="0"/>
              <a:t> раскрыть изучаемое слово или понятие. </a:t>
            </a:r>
            <a:r>
              <a:rPr lang="en-US" sz="4000" dirty="0"/>
              <a:t> 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539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407"/>
            <a:ext cx="2844800" cy="365125"/>
          </a:xfrm>
          <a:noFill/>
          <a:ln/>
        </p:spPr>
        <p:txBody>
          <a:bodyPr rtlCol="0" anchor="ctr"/>
          <a:lstStyle/>
          <a:p>
            <a:pPr>
              <a:defRPr/>
            </a:pPr>
            <a:fld id="{7B0A7A5F-64BE-4C98-AB24-C70D006D90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7870"/>
            <a:ext cx="10972800" cy="1139825"/>
          </a:xfrm>
        </p:spPr>
        <p:txBody>
          <a:bodyPr anchorCtr="0"/>
          <a:lstStyle/>
          <a:p>
            <a:r>
              <a:rPr lang="en-US">
                <a:solidFill>
                  <a:srgbClr val="FFFF00"/>
                </a:solidFill>
              </a:rPr>
              <a:t>Let's give it a try!</a:t>
            </a:r>
            <a:endParaRPr lang="ru-RU">
              <a:solidFill>
                <a:srgbClr val="FFFF00"/>
              </a:solidFill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381001" y="357245"/>
            <a:ext cx="11525251" cy="5888037"/>
            <a:chOff x="5580112" y="1937139"/>
            <a:chExt cx="2952328" cy="43204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580112" y="1937139"/>
              <a:ext cx="2952328" cy="4320480"/>
            </a:xfrm>
            <a:prstGeom prst="rect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cxnSp>
          <p:nvCxnSpPr>
            <p:cNvPr id="8" name="Прямая со стрелкой 7"/>
            <p:cNvCxnSpPr>
              <a:stCxn id="7" idx="0"/>
              <a:endCxn id="7" idx="2"/>
            </p:cNvCxnSpPr>
            <p:nvPr/>
          </p:nvCxnSpPr>
          <p:spPr>
            <a:xfrm>
              <a:off x="7056547" y="1937139"/>
              <a:ext cx="0" cy="4320480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>
              <a:stCxn id="7" idx="1"/>
              <a:endCxn id="7" idx="3"/>
            </p:cNvCxnSpPr>
            <p:nvPr/>
          </p:nvCxnSpPr>
          <p:spPr>
            <a:xfrm>
              <a:off x="5580112" y="4097961"/>
              <a:ext cx="2952328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3004608" y="2987675"/>
            <a:ext cx="5683680" cy="123341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САМООБРАЗОВАНИЕ</a:t>
            </a:r>
            <a:endParaRPr lang="ru-RU" sz="2400" b="1" dirty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7384" y="478442"/>
            <a:ext cx="537659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prstClr val="black"/>
                </a:solidFill>
              </a:rPr>
              <a:t>Определение, обязательные характеристики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2253" y="428654"/>
            <a:ext cx="518837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prstClr val="black"/>
                </a:solidFill>
              </a:rPr>
              <a:t>Необязательные характеристики</a:t>
            </a:r>
            <a:r>
              <a:rPr lang="ru-RU" b="1" dirty="0">
                <a:solidFill>
                  <a:prstClr val="black"/>
                </a:solidFill>
              </a:rPr>
              <a:t>, факты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7400" y="3419152"/>
            <a:ext cx="2038351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Примеры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304245" y="3429004"/>
            <a:ext cx="3429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</a:rPr>
              <a:t>Противоположные примеры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166287" y="4581525"/>
            <a:ext cx="340571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ru-RU">
              <a:solidFill>
                <a:prstClr val="black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191252" y="857307"/>
            <a:ext cx="53763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0"/>
          <p:cNvSpPr>
            <a:spLocks noChangeArrowheads="1"/>
          </p:cNvSpPr>
          <p:nvPr/>
        </p:nvSpPr>
        <p:spPr bwMode="auto">
          <a:xfrm>
            <a:off x="1200151" y="4508557"/>
            <a:ext cx="36089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525" y="123335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приобретение человеком нужных ему с его точки зрения знаний, навыков и умений посредством </a:t>
            </a:r>
            <a:r>
              <a:rPr lang="ru-RU" b="1" dirty="0">
                <a:solidFill>
                  <a:prstClr val="black"/>
                </a:solidFill>
              </a:rPr>
              <a:t>самостоятельных занятий вне какого бы то ни было учебного заведения и без помощи преподавателя, учителя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384" y="3933084"/>
            <a:ext cx="53765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Чтение книг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Посещение выставок, музеев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Просмотр телепередач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Работа с компьютерными программами, Интернет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Опыт, эксперимент, моделирование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Лекции, консультации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91252" y="4255229"/>
            <a:ext cx="5376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Урок, в рамках общеобразовательной программы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Домашнее задание</a:t>
            </a:r>
          </a:p>
          <a:p>
            <a:pPr marL="342900" indent="-342900">
              <a:buFontTx/>
              <a:buAutoNum type="arabicPeriod"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61456" y="1371848"/>
            <a:ext cx="53765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Работа индивидуально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Работа в группе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Связано с предметной областью школьной программы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solidFill>
                  <a:prstClr val="black"/>
                </a:solidFill>
              </a:rPr>
              <a:t>Непрерывность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0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8773" y="234802"/>
            <a:ext cx="776033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71BB"/>
                </a:solidFill>
              </a:rPr>
              <a:t>4.</a:t>
            </a:r>
            <a:r>
              <a:rPr sz="4000" spc="-30" dirty="0">
                <a:solidFill>
                  <a:srgbClr val="0071BB"/>
                </a:solidFill>
              </a:rPr>
              <a:t> </a:t>
            </a:r>
            <a:r>
              <a:rPr sz="4000" spc="-5" dirty="0">
                <a:solidFill>
                  <a:srgbClr val="0071BB"/>
                </a:solidFill>
              </a:rPr>
              <a:t>ПЕРВИЧНОЕ</a:t>
            </a:r>
            <a:r>
              <a:rPr sz="4000" spc="-10" dirty="0">
                <a:solidFill>
                  <a:srgbClr val="0071BB"/>
                </a:solidFill>
              </a:rPr>
              <a:t> ЗАКРЕПЛЕНИЕ</a:t>
            </a:r>
            <a:endParaRPr sz="40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29869" y="1375919"/>
            <a:ext cx="106680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1645" algn="l"/>
                <a:tab pos="2883535" algn="l"/>
                <a:tab pos="3357879" algn="l"/>
                <a:tab pos="5795010" algn="l"/>
                <a:tab pos="8000365" algn="l"/>
              </a:tabLst>
            </a:pPr>
            <a:r>
              <a:rPr sz="3200" dirty="0">
                <a:latin typeface="Microsoft Sans Serif"/>
                <a:cs typeface="Microsoft Sans Serif"/>
              </a:rPr>
              <a:t>-	</a:t>
            </a:r>
            <a:r>
              <a:rPr sz="3200" b="1" spc="-60" dirty="0">
                <a:latin typeface="Arial"/>
                <a:cs typeface="Arial"/>
              </a:rPr>
              <a:t>ДОБАВЬТЕ	</a:t>
            </a:r>
            <a:r>
              <a:rPr sz="3200" b="1" dirty="0">
                <a:latin typeface="Arial"/>
                <a:cs typeface="Arial"/>
              </a:rPr>
              <a:t>В	ОБЫЧНЫЕ	</a:t>
            </a:r>
            <a:r>
              <a:rPr sz="3200" b="1" spc="10" dirty="0">
                <a:latin typeface="Arial"/>
                <a:cs typeface="Arial"/>
              </a:rPr>
              <a:t>ЗАДАНИЯ	</a:t>
            </a:r>
            <a:r>
              <a:rPr sz="3200" b="1" spc="-40" dirty="0">
                <a:latin typeface="Arial"/>
                <a:cs typeface="Arial"/>
              </a:rPr>
              <a:t>ЧТО-НИБУДЬ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9869" y="2244323"/>
            <a:ext cx="5896611" cy="12933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933825" algn="l"/>
              </a:tabLst>
            </a:pPr>
            <a:r>
              <a:rPr sz="3200" b="1" spc="-5" dirty="0">
                <a:latin typeface="Arial"/>
                <a:cs typeface="Arial"/>
              </a:rPr>
              <a:t>А</a:t>
            </a:r>
            <a:r>
              <a:rPr sz="3200" b="1" spc="70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250" dirty="0">
                <a:latin typeface="Arial"/>
                <a:cs typeface="Arial"/>
              </a:rPr>
              <a:t>У</a:t>
            </a:r>
            <a:r>
              <a:rPr sz="3200" b="1" spc="20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ЛЬНО</a:t>
            </a:r>
            <a:r>
              <a:rPr sz="3200" b="1" spc="-20" dirty="0">
                <a:latin typeface="Arial"/>
                <a:cs typeface="Arial"/>
              </a:rPr>
              <a:t>Е</a:t>
            </a:r>
            <a:r>
              <a:rPr sz="3200" b="1" dirty="0">
                <a:latin typeface="Arial"/>
                <a:cs typeface="Arial"/>
              </a:rPr>
              <a:t>,	</a:t>
            </a:r>
            <a:r>
              <a:rPr sz="3200" b="1" spc="-90" dirty="0">
                <a:latin typeface="Arial"/>
                <a:cs typeface="Arial"/>
              </a:rPr>
              <a:t>Б</a:t>
            </a:r>
            <a:r>
              <a:rPr sz="3200" b="1" dirty="0">
                <a:latin typeface="Arial"/>
                <a:cs typeface="Arial"/>
              </a:rPr>
              <a:t>ЛИ</a:t>
            </a:r>
            <a:r>
              <a:rPr sz="3200" b="1" spc="-15" dirty="0">
                <a:latin typeface="Arial"/>
                <a:cs typeface="Arial"/>
              </a:rPr>
              <a:t>З</a:t>
            </a:r>
            <a:r>
              <a:rPr sz="3200" b="1" spc="-5" dirty="0">
                <a:latin typeface="Arial"/>
                <a:cs typeface="Arial"/>
              </a:rPr>
              <a:t>К</a:t>
            </a:r>
            <a:r>
              <a:rPr sz="3200" b="1" spc="-1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Е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85"/>
              </a:spcBef>
            </a:pPr>
            <a:r>
              <a:rPr sz="3200" b="1" spc="-10" dirty="0">
                <a:latin typeface="Arial"/>
                <a:cs typeface="Arial"/>
              </a:rPr>
              <a:t>ПОПУЛЯРНОЕ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31242" y="2143739"/>
            <a:ext cx="376618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latin typeface="Arial"/>
                <a:cs typeface="Arial"/>
              </a:rPr>
              <a:t>обучающимся,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909" y="3509828"/>
            <a:ext cx="10671175" cy="3016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  <a:buFont typeface="Microsoft Sans Serif"/>
              <a:buChar char="-"/>
              <a:tabLst>
                <a:tab pos="461645" algn="l"/>
                <a:tab pos="462280" algn="l"/>
                <a:tab pos="3449320" algn="l"/>
                <a:tab pos="5654675" algn="l"/>
                <a:tab pos="8655685" algn="l"/>
              </a:tabLst>
            </a:pPr>
            <a:r>
              <a:rPr sz="3200" b="1" spc="-40" dirty="0">
                <a:latin typeface="Arial"/>
                <a:cs typeface="Arial"/>
              </a:rPr>
              <a:t>С</a:t>
            </a:r>
            <a:r>
              <a:rPr sz="3200" b="1" spc="-5" dirty="0">
                <a:latin typeface="Arial"/>
                <a:cs typeface="Arial"/>
              </a:rPr>
              <a:t>ДЕ</a:t>
            </a:r>
            <a:r>
              <a:rPr sz="3200" b="1" spc="-15" dirty="0">
                <a:latin typeface="Arial"/>
                <a:cs typeface="Arial"/>
              </a:rPr>
              <a:t>ЛА</a:t>
            </a:r>
            <a:r>
              <a:rPr sz="3200" b="1" dirty="0">
                <a:latin typeface="Arial"/>
                <a:cs typeface="Arial"/>
              </a:rPr>
              <a:t>ЙТЕ	</a:t>
            </a:r>
            <a:r>
              <a:rPr sz="3200" b="1" spc="-5" dirty="0">
                <a:latin typeface="Arial"/>
                <a:cs typeface="Arial"/>
              </a:rPr>
              <a:t>С</a:t>
            </a:r>
            <a:r>
              <a:rPr sz="3200" b="1" spc="-85" dirty="0">
                <a:latin typeface="Arial"/>
                <a:cs typeface="Arial"/>
              </a:rPr>
              <a:t>В</a:t>
            </a:r>
            <a:r>
              <a:rPr sz="3200" b="1" dirty="0">
                <a:latin typeface="Arial"/>
                <a:cs typeface="Arial"/>
              </a:rPr>
              <a:t>ОИХ	</a:t>
            </a:r>
            <a:r>
              <a:rPr sz="3200" b="1" spc="-5" dirty="0">
                <a:latin typeface="Arial"/>
                <a:cs typeface="Arial"/>
              </a:rPr>
              <a:t>УЧ</a:t>
            </a:r>
            <a:r>
              <a:rPr sz="3200" b="1" spc="-20" dirty="0">
                <a:latin typeface="Arial"/>
                <a:cs typeface="Arial"/>
              </a:rPr>
              <a:t>Е</a:t>
            </a:r>
            <a:r>
              <a:rPr sz="3200" b="1" spc="-5" dirty="0">
                <a:latin typeface="Arial"/>
                <a:cs typeface="Arial"/>
              </a:rPr>
              <a:t>НИ</a:t>
            </a:r>
            <a:r>
              <a:rPr sz="3200" b="1" spc="-15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ОВ	ГЕ</a:t>
            </a:r>
            <a:r>
              <a:rPr sz="3200" b="1" spc="-65" dirty="0">
                <a:latin typeface="Arial"/>
                <a:cs typeface="Arial"/>
              </a:rPr>
              <a:t>Р</a:t>
            </a:r>
            <a:r>
              <a:rPr sz="3200" b="1" spc="-45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ЯМИ  </a:t>
            </a:r>
            <a:r>
              <a:rPr sz="3200" b="1" spc="15" dirty="0">
                <a:latin typeface="Arial"/>
                <a:cs typeface="Arial"/>
              </a:rPr>
              <a:t>ЗАДАНИЙ</a:t>
            </a:r>
            <a:endParaRPr sz="3200">
              <a:latin typeface="Arial"/>
              <a:cs typeface="Arial"/>
            </a:endParaRPr>
          </a:p>
          <a:p>
            <a:pPr marL="12700" marR="5715">
              <a:lnSpc>
                <a:spcPts val="5760"/>
              </a:lnSpc>
              <a:spcBef>
                <a:spcPts val="310"/>
              </a:spcBef>
              <a:buFont typeface="Microsoft Sans Serif"/>
              <a:buChar char="-"/>
              <a:tabLst>
                <a:tab pos="461645" algn="l"/>
                <a:tab pos="462280" algn="l"/>
                <a:tab pos="2620010" algn="l"/>
                <a:tab pos="4848860" algn="l"/>
                <a:tab pos="8338820" algn="l"/>
              </a:tabLst>
            </a:pPr>
            <a:r>
              <a:rPr sz="3200" b="1" spc="-5" dirty="0">
                <a:latin typeface="Arial"/>
                <a:cs typeface="Arial"/>
              </a:rPr>
              <a:t>ДЕ</a:t>
            </a:r>
            <a:r>
              <a:rPr sz="3200" b="1" spc="-15" dirty="0">
                <a:latin typeface="Arial"/>
                <a:cs typeface="Arial"/>
              </a:rPr>
              <a:t>Л</a:t>
            </a:r>
            <a:r>
              <a:rPr sz="3200" b="1" spc="-5" dirty="0">
                <a:latin typeface="Arial"/>
                <a:cs typeface="Arial"/>
              </a:rPr>
              <a:t>АЙТ</a:t>
            </a:r>
            <a:r>
              <a:rPr sz="3200" b="1" dirty="0">
                <a:latin typeface="Arial"/>
                <a:cs typeface="Arial"/>
              </a:rPr>
              <a:t>Е	</a:t>
            </a:r>
            <a:r>
              <a:rPr sz="3200" b="1" spc="-5" dirty="0">
                <a:latin typeface="Arial"/>
                <a:cs typeface="Arial"/>
              </a:rPr>
              <a:t>З</a:t>
            </a:r>
            <a:r>
              <a:rPr sz="3200" b="1" spc="100" dirty="0">
                <a:latin typeface="Arial"/>
                <a:cs typeface="Arial"/>
              </a:rPr>
              <a:t>А</a:t>
            </a:r>
            <a:r>
              <a:rPr sz="3200" b="1" spc="-5" dirty="0">
                <a:latin typeface="Arial"/>
                <a:cs typeface="Arial"/>
              </a:rPr>
              <a:t>ДАН</a:t>
            </a:r>
            <a:r>
              <a:rPr sz="3200" b="1" spc="-15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Я	</a:t>
            </a:r>
            <a:r>
              <a:rPr sz="3200" b="1" spc="5" dirty="0">
                <a:latin typeface="Arial"/>
                <a:cs typeface="Arial"/>
              </a:rPr>
              <a:t>М</a:t>
            </a:r>
            <a:r>
              <a:rPr sz="3200" b="1" spc="-20" dirty="0">
                <a:latin typeface="Arial"/>
                <a:cs typeface="Arial"/>
              </a:rPr>
              <a:t>А</a:t>
            </a:r>
            <a:r>
              <a:rPr sz="3200" b="1" spc="-40" dirty="0">
                <a:latin typeface="Arial"/>
                <a:cs typeface="Arial"/>
              </a:rPr>
              <a:t>К</a:t>
            </a:r>
            <a:r>
              <a:rPr sz="3200" b="1" spc="-15" dirty="0">
                <a:latin typeface="Arial"/>
                <a:cs typeface="Arial"/>
              </a:rPr>
              <a:t>С</a:t>
            </a:r>
            <a:r>
              <a:rPr sz="3200" b="1" spc="5" dirty="0">
                <a:latin typeface="Arial"/>
                <a:cs typeface="Arial"/>
              </a:rPr>
              <a:t>ИМ</a:t>
            </a:r>
            <a:r>
              <a:rPr sz="3200" b="1" spc="25" dirty="0">
                <a:latin typeface="Arial"/>
                <a:cs typeface="Arial"/>
              </a:rPr>
              <a:t>А</a:t>
            </a:r>
            <a:r>
              <a:rPr sz="3200" b="1" dirty="0">
                <a:latin typeface="Arial"/>
                <a:cs typeface="Arial"/>
              </a:rPr>
              <a:t>ЛЬНО	П</a:t>
            </a:r>
            <a:r>
              <a:rPr sz="3200" b="1" spc="-295" dirty="0">
                <a:latin typeface="Arial"/>
                <a:cs typeface="Arial"/>
              </a:rPr>
              <a:t>Р</a:t>
            </a:r>
            <a:r>
              <a:rPr sz="3200" b="1" spc="-5" dirty="0">
                <a:latin typeface="Arial"/>
                <a:cs typeface="Arial"/>
              </a:rPr>
              <a:t>А</a:t>
            </a:r>
            <a:r>
              <a:rPr sz="3200" b="1" spc="70" dirty="0">
                <a:latin typeface="Arial"/>
                <a:cs typeface="Arial"/>
              </a:rPr>
              <a:t>К</a:t>
            </a:r>
            <a:r>
              <a:rPr sz="3200" b="1" dirty="0">
                <a:latin typeface="Arial"/>
                <a:cs typeface="Arial"/>
              </a:rPr>
              <a:t>Т</a:t>
            </a:r>
            <a:r>
              <a:rPr sz="3200" b="1" spc="-20" dirty="0">
                <a:latin typeface="Arial"/>
                <a:cs typeface="Arial"/>
              </a:rPr>
              <a:t>И</a:t>
            </a:r>
            <a:r>
              <a:rPr sz="3200" b="1" spc="-15" dirty="0">
                <a:latin typeface="Arial"/>
                <a:cs typeface="Arial"/>
              </a:rPr>
              <a:t>К</a:t>
            </a:r>
            <a:r>
              <a:rPr sz="3200" b="1" spc="1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-  </a:t>
            </a:r>
            <a:r>
              <a:rPr sz="3200" b="1" spc="-15" dirty="0">
                <a:latin typeface="Arial"/>
                <a:cs typeface="Arial"/>
              </a:rPr>
              <a:t>ОРИЕНТИРОВАННЫМИ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200" y="3073968"/>
            <a:ext cx="8534400" cy="3447415"/>
          </a:xfrm>
          <a:custGeom>
            <a:avLst/>
            <a:gdLst/>
            <a:ahLst/>
            <a:cxnLst/>
            <a:rect l="l" t="t" r="r" b="b"/>
            <a:pathLst>
              <a:path w="8534400" h="3447415">
                <a:moveTo>
                  <a:pt x="0" y="3447288"/>
                </a:moveTo>
                <a:lnTo>
                  <a:pt x="8534400" y="3447288"/>
                </a:lnTo>
                <a:lnTo>
                  <a:pt x="8534400" y="0"/>
                </a:lnTo>
                <a:lnTo>
                  <a:pt x="0" y="0"/>
                </a:lnTo>
                <a:lnTo>
                  <a:pt x="0" y="3447288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2101" y="154695"/>
            <a:ext cx="11764011" cy="6387133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41300" marR="3206115" indent="-228600" algn="just">
              <a:lnSpc>
                <a:spcPct val="90000"/>
              </a:lnSpc>
              <a:spcBef>
                <a:spcPts val="49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3200" spc="-10" dirty="0">
                <a:latin typeface="Franklin Gothic Medium"/>
                <a:cs typeface="Franklin Gothic Medium"/>
              </a:rPr>
              <a:t>ОДИН</a:t>
            </a:r>
            <a:r>
              <a:rPr sz="3200" spc="-5" dirty="0">
                <a:latin typeface="Franklin Gothic Medium"/>
                <a:cs typeface="Franklin Gothic Medium"/>
              </a:rPr>
              <a:t> ИЗ</a:t>
            </a:r>
            <a:r>
              <a:rPr sz="3200" dirty="0">
                <a:latin typeface="Franklin Gothic Medium"/>
                <a:cs typeface="Franklin Gothic Medium"/>
              </a:rPr>
              <a:t> </a:t>
            </a:r>
            <a:r>
              <a:rPr sz="3200" spc="-5" dirty="0">
                <a:latin typeface="Franklin Gothic Medium"/>
                <a:cs typeface="Franklin Gothic Medium"/>
              </a:rPr>
              <a:t>ТЕЛЕВИЗИОННЫХ</a:t>
            </a:r>
            <a:r>
              <a:rPr sz="3200" dirty="0">
                <a:latin typeface="Franklin Gothic Medium"/>
                <a:cs typeface="Franklin Gothic Medium"/>
              </a:rPr>
              <a:t> </a:t>
            </a:r>
            <a:r>
              <a:rPr sz="3200" spc="10" dirty="0">
                <a:latin typeface="Franklin Gothic Medium"/>
                <a:cs typeface="Franklin Gothic Medium"/>
              </a:rPr>
              <a:t>КАНАЛОВ</a:t>
            </a:r>
            <a:r>
              <a:rPr sz="3200" spc="15" dirty="0">
                <a:latin typeface="Franklin Gothic Medium"/>
                <a:cs typeface="Franklin Gothic Medium"/>
              </a:rPr>
              <a:t> </a:t>
            </a:r>
            <a:r>
              <a:rPr sz="3200" spc="-5" dirty="0">
                <a:latin typeface="Franklin Gothic Medium"/>
                <a:cs typeface="Franklin Gothic Medium"/>
              </a:rPr>
              <a:t>СНЯЛ </a:t>
            </a:r>
            <a:r>
              <a:rPr sz="3200" spc="-785" dirty="0">
                <a:latin typeface="Franklin Gothic Medium"/>
                <a:cs typeface="Franklin Gothic Medium"/>
              </a:rPr>
              <a:t> </a:t>
            </a:r>
            <a:r>
              <a:rPr sz="3200" spc="-5" dirty="0">
                <a:latin typeface="Franklin Gothic Medium"/>
                <a:cs typeface="Franklin Gothic Medium"/>
              </a:rPr>
              <a:t>МНОГОСЕРИЙНЫЙ</a:t>
            </a:r>
            <a:r>
              <a:rPr sz="3200" dirty="0">
                <a:latin typeface="Franklin Gothic Medium"/>
                <a:cs typeface="Franklin Gothic Medium"/>
              </a:rPr>
              <a:t> </a:t>
            </a:r>
            <a:r>
              <a:rPr sz="3200" spc="-5" dirty="0">
                <a:latin typeface="Franklin Gothic Medium"/>
                <a:cs typeface="Franklin Gothic Medium"/>
              </a:rPr>
              <a:t>ФИЛЬМ</a:t>
            </a:r>
            <a:r>
              <a:rPr sz="3200" dirty="0">
                <a:latin typeface="Franklin Gothic Medium"/>
                <a:cs typeface="Franklin Gothic Medium"/>
              </a:rPr>
              <a:t> О</a:t>
            </a:r>
            <a:r>
              <a:rPr sz="3200" spc="5" dirty="0">
                <a:latin typeface="Franklin Gothic Medium"/>
                <a:cs typeface="Franklin Gothic Medium"/>
              </a:rPr>
              <a:t> </a:t>
            </a:r>
            <a:r>
              <a:rPr sz="3200" dirty="0">
                <a:latin typeface="Franklin Gothic Medium"/>
                <a:cs typeface="Franklin Gothic Medium"/>
              </a:rPr>
              <a:t>ЖИЗНИ </a:t>
            </a:r>
            <a:r>
              <a:rPr sz="3200" spc="5" dirty="0">
                <a:latin typeface="Franklin Gothic Medium"/>
                <a:cs typeface="Franklin Gothic Medium"/>
              </a:rPr>
              <a:t> </a:t>
            </a:r>
            <a:r>
              <a:rPr sz="3200" spc="-15" dirty="0">
                <a:latin typeface="Franklin Gothic Medium"/>
                <a:cs typeface="Franklin Gothic Medium"/>
              </a:rPr>
              <a:t>НЕСКОЛЬКИХ</a:t>
            </a:r>
            <a:r>
              <a:rPr sz="3200" spc="775" dirty="0">
                <a:latin typeface="Franklin Gothic Medium"/>
                <a:cs typeface="Franklin Gothic Medium"/>
              </a:rPr>
              <a:t> </a:t>
            </a:r>
            <a:r>
              <a:rPr sz="3200" spc="-15" dirty="0">
                <a:latin typeface="Franklin Gothic Medium"/>
                <a:cs typeface="Franklin Gothic Medium"/>
              </a:rPr>
              <a:t>ПОКОЛЕНИЙ</a:t>
            </a:r>
            <a:r>
              <a:rPr sz="3200" spc="775" dirty="0">
                <a:latin typeface="Franklin Gothic Medium"/>
                <a:cs typeface="Franklin Gothic Medium"/>
              </a:rPr>
              <a:t> </a:t>
            </a:r>
            <a:r>
              <a:rPr sz="3200" spc="-10" dirty="0">
                <a:latin typeface="Franklin Gothic Medium"/>
                <a:cs typeface="Franklin Gothic Medium"/>
              </a:rPr>
              <a:t>ОДНОЙ</a:t>
            </a:r>
            <a:r>
              <a:rPr sz="3200" spc="-5" dirty="0">
                <a:latin typeface="Franklin Gothic Medium"/>
                <a:cs typeface="Franklin Gothic Medium"/>
              </a:rPr>
              <a:t> СЕМЬИ. </a:t>
            </a:r>
            <a:r>
              <a:rPr sz="3200" spc="-785" dirty="0">
                <a:latin typeface="Franklin Gothic Medium"/>
                <a:cs typeface="Franklin Gothic Medium"/>
              </a:rPr>
              <a:t> </a:t>
            </a:r>
            <a:r>
              <a:rPr sz="3200" spc="-10" dirty="0">
                <a:latin typeface="Franklin Gothic Medium"/>
                <a:cs typeface="Franklin Gothic Medium"/>
              </a:rPr>
              <a:t>ЧТО</a:t>
            </a:r>
            <a:r>
              <a:rPr sz="3200" spc="-5" dirty="0">
                <a:latin typeface="Franklin Gothic Medium"/>
                <a:cs typeface="Franklin Gothic Medium"/>
              </a:rPr>
              <a:t> ИЗ</a:t>
            </a:r>
            <a:r>
              <a:rPr sz="3200" dirty="0">
                <a:latin typeface="Franklin Gothic Medium"/>
                <a:cs typeface="Franklin Gothic Medium"/>
              </a:rPr>
              <a:t> </a:t>
            </a:r>
            <a:r>
              <a:rPr sz="3200" spc="-10" dirty="0">
                <a:latin typeface="Franklin Gothic Medium"/>
                <a:cs typeface="Franklin Gothic Medium"/>
              </a:rPr>
              <a:t>ПЕРЕЧИСЛЕННОГО</a:t>
            </a:r>
            <a:r>
              <a:rPr sz="3200" spc="-5" dirty="0">
                <a:latin typeface="Franklin Gothic Medium"/>
                <a:cs typeface="Franklin Gothic Medium"/>
              </a:rPr>
              <a:t> ПОЗВОЛЯЕТ </a:t>
            </a:r>
            <a:r>
              <a:rPr sz="3200" dirty="0">
                <a:latin typeface="Franklin Gothic Medium"/>
                <a:cs typeface="Franklin Gothic Medium"/>
              </a:rPr>
              <a:t> </a:t>
            </a:r>
            <a:r>
              <a:rPr sz="3200" spc="-10" dirty="0">
                <a:latin typeface="Franklin Gothic Medium"/>
                <a:cs typeface="Franklin Gothic Medium"/>
              </a:rPr>
              <a:t>ОТНЕСТИ</a:t>
            </a:r>
            <a:r>
              <a:rPr sz="3200" spc="-5" dirty="0">
                <a:latin typeface="Franklin Gothic Medium"/>
                <a:cs typeface="Franklin Gothic Medium"/>
              </a:rPr>
              <a:t> </a:t>
            </a:r>
            <a:r>
              <a:rPr sz="3200" spc="-30" dirty="0">
                <a:latin typeface="Franklin Gothic Medium"/>
                <a:cs typeface="Franklin Gothic Medium"/>
              </a:rPr>
              <a:t>ЭТОТ</a:t>
            </a:r>
            <a:r>
              <a:rPr sz="3200" spc="-25" dirty="0">
                <a:latin typeface="Franklin Gothic Medium"/>
                <a:cs typeface="Franklin Gothic Medium"/>
              </a:rPr>
              <a:t> </a:t>
            </a:r>
            <a:r>
              <a:rPr sz="3200" spc="15" dirty="0">
                <a:latin typeface="Franklin Gothic Medium"/>
                <a:cs typeface="Franklin Gothic Medium"/>
              </a:rPr>
              <a:t>СЕРИАЛ </a:t>
            </a:r>
            <a:r>
              <a:rPr sz="3200" dirty="0">
                <a:latin typeface="Franklin Gothic Medium"/>
                <a:cs typeface="Franklin Gothic Medium"/>
              </a:rPr>
              <a:t>К</a:t>
            </a:r>
            <a:r>
              <a:rPr sz="3200" spc="5" dirty="0">
                <a:latin typeface="Franklin Gothic Medium"/>
                <a:cs typeface="Franklin Gothic Medium"/>
              </a:rPr>
              <a:t> </a:t>
            </a:r>
            <a:r>
              <a:rPr sz="3200" spc="-5" dirty="0">
                <a:latin typeface="Franklin Gothic Medium"/>
                <a:cs typeface="Franklin Gothic Medium"/>
              </a:rPr>
              <a:t>ПРОИЗВЕДЕНИЯМ </a:t>
            </a:r>
            <a:r>
              <a:rPr sz="3200" spc="-785" dirty="0">
                <a:latin typeface="Franklin Gothic Medium"/>
                <a:cs typeface="Franklin Gothic Medium"/>
              </a:rPr>
              <a:t> </a:t>
            </a:r>
            <a:r>
              <a:rPr sz="3200" spc="-10" dirty="0">
                <a:latin typeface="Franklin Gothic Medium"/>
                <a:cs typeface="Franklin Gothic Medium"/>
              </a:rPr>
              <a:t>МАССОВОЙ</a:t>
            </a:r>
            <a:r>
              <a:rPr sz="3200" spc="-35" dirty="0">
                <a:latin typeface="Franklin Gothic Medium"/>
                <a:cs typeface="Franklin Gothic Medium"/>
              </a:rPr>
              <a:t> </a:t>
            </a:r>
            <a:r>
              <a:rPr sz="3200" spc="-20" dirty="0">
                <a:latin typeface="Franklin Gothic Medium"/>
                <a:cs typeface="Franklin Gothic Medium"/>
              </a:rPr>
              <a:t>КУЛЬТУРЫ?</a:t>
            </a:r>
            <a:endParaRPr sz="3200">
              <a:latin typeface="Franklin Gothic Medium"/>
              <a:cs typeface="Franklin Gothic Medium"/>
            </a:endParaRPr>
          </a:p>
          <a:p>
            <a:pPr marL="3213100" marR="5080" algn="just">
              <a:lnSpc>
                <a:spcPct val="100000"/>
              </a:lnSpc>
              <a:spcBef>
                <a:spcPts val="1664"/>
              </a:spcBef>
            </a:pPr>
            <a:r>
              <a:rPr sz="3200" spc="-5" dirty="0">
                <a:latin typeface="Franklin Gothic Medium"/>
                <a:cs typeface="Franklin Gothic Medium"/>
              </a:rPr>
              <a:t>ТЕЛЕКАНАЛ</a:t>
            </a:r>
            <a:r>
              <a:rPr sz="3200" dirty="0">
                <a:latin typeface="Franklin Gothic Medium"/>
                <a:cs typeface="Franklin Gothic Medium"/>
              </a:rPr>
              <a:t> </a:t>
            </a:r>
            <a:r>
              <a:rPr sz="3200" spc="-5" dirty="0">
                <a:latin typeface="Franklin Gothic Medium"/>
                <a:cs typeface="Franklin Gothic Medium"/>
              </a:rPr>
              <a:t>HBO</a:t>
            </a:r>
            <a:r>
              <a:rPr sz="3200" dirty="0">
                <a:latin typeface="Franklin Gothic Medium"/>
                <a:cs typeface="Franklin Gothic Medium"/>
              </a:rPr>
              <a:t> </a:t>
            </a:r>
            <a:r>
              <a:rPr sz="3200" spc="-5" dirty="0">
                <a:latin typeface="Franklin Gothic Medium"/>
                <a:cs typeface="Franklin Gothic Medium"/>
              </a:rPr>
              <a:t>СНЯЛ</a:t>
            </a:r>
            <a:r>
              <a:rPr sz="3200" dirty="0">
                <a:latin typeface="Franklin Gothic Medium"/>
                <a:cs typeface="Franklin Gothic Medium"/>
              </a:rPr>
              <a:t> </a:t>
            </a:r>
            <a:r>
              <a:rPr sz="3200" spc="-5" dirty="0">
                <a:latin typeface="Franklin Gothic Medium"/>
                <a:cs typeface="Franklin Gothic Medium"/>
              </a:rPr>
              <a:t>СЕРИАЛ</a:t>
            </a:r>
            <a:r>
              <a:rPr sz="3200" dirty="0">
                <a:latin typeface="Franklin Gothic Medium"/>
                <a:cs typeface="Franklin Gothic Medium"/>
              </a:rPr>
              <a:t> </a:t>
            </a:r>
            <a:r>
              <a:rPr sz="3200" spc="-5" dirty="0">
                <a:latin typeface="Franklin Gothic Medium"/>
                <a:cs typeface="Franklin Gothic Medium"/>
              </a:rPr>
              <a:t>«ИГРА </a:t>
            </a:r>
            <a:r>
              <a:rPr sz="3200" dirty="0">
                <a:latin typeface="Franklin Gothic Medium"/>
                <a:cs typeface="Franklin Gothic Medium"/>
              </a:rPr>
              <a:t> </a:t>
            </a:r>
            <a:r>
              <a:rPr sz="3200" spc="-5" dirty="0">
                <a:latin typeface="Franklin Gothic Medium"/>
                <a:cs typeface="Franklin Gothic Medium"/>
              </a:rPr>
              <a:t>ПРЕСТОЛОВ» (РЕЙТИНГ </a:t>
            </a:r>
            <a:r>
              <a:rPr sz="3200" dirty="0">
                <a:latin typeface="Franklin Gothic Medium"/>
                <a:cs typeface="Franklin Gothic Medium"/>
              </a:rPr>
              <a:t>НА КИНОПОИСКЕ 9 ИЗ </a:t>
            </a:r>
            <a:r>
              <a:rPr sz="3200" spc="5" dirty="0">
                <a:latin typeface="Franklin Gothic Medium"/>
                <a:cs typeface="Franklin Gothic Medium"/>
              </a:rPr>
              <a:t> </a:t>
            </a:r>
            <a:r>
              <a:rPr sz="3200" dirty="0">
                <a:latin typeface="Franklin Gothic Medium"/>
                <a:cs typeface="Franklin Gothic Medium"/>
              </a:rPr>
              <a:t>10,</a:t>
            </a:r>
            <a:r>
              <a:rPr sz="3200" spc="5" dirty="0">
                <a:latin typeface="Franklin Gothic Medium"/>
                <a:cs typeface="Franklin Gothic Medium"/>
              </a:rPr>
              <a:t> </a:t>
            </a:r>
            <a:r>
              <a:rPr sz="3200" spc="-5" dirty="0">
                <a:latin typeface="Franklin Gothic Medium"/>
                <a:cs typeface="Franklin Gothic Medium"/>
              </a:rPr>
              <a:t>КСТАТИ)</a:t>
            </a:r>
            <a:r>
              <a:rPr sz="3200" dirty="0">
                <a:latin typeface="Franklin Gothic Medium"/>
                <a:cs typeface="Franklin Gothic Medium"/>
              </a:rPr>
              <a:t> ПРО</a:t>
            </a:r>
            <a:r>
              <a:rPr sz="3200" spc="5" dirty="0">
                <a:latin typeface="Franklin Gothic Medium"/>
                <a:cs typeface="Franklin Gothic Medium"/>
              </a:rPr>
              <a:t> </a:t>
            </a:r>
            <a:r>
              <a:rPr sz="3200" dirty="0">
                <a:latin typeface="Franklin Gothic Medium"/>
                <a:cs typeface="Franklin Gothic Medium"/>
              </a:rPr>
              <a:t>ЖИЗНЬ</a:t>
            </a:r>
            <a:r>
              <a:rPr sz="3200" spc="5" dirty="0">
                <a:latin typeface="Franklin Gothic Medium"/>
                <a:cs typeface="Franklin Gothic Medium"/>
              </a:rPr>
              <a:t> </a:t>
            </a:r>
            <a:r>
              <a:rPr sz="3200" spc="-5" dirty="0">
                <a:latin typeface="Franklin Gothic Medium"/>
                <a:cs typeface="Franklin Gothic Medium"/>
              </a:rPr>
              <a:t>НЕСКОЛЬКИХ </a:t>
            </a:r>
            <a:r>
              <a:rPr sz="3200" dirty="0">
                <a:latin typeface="Franklin Gothic Medium"/>
                <a:cs typeface="Franklin Gothic Medium"/>
              </a:rPr>
              <a:t> </a:t>
            </a:r>
            <a:r>
              <a:rPr sz="3200" spc="-5" dirty="0">
                <a:latin typeface="Franklin Gothic Medium"/>
                <a:cs typeface="Franklin Gothic Medium"/>
              </a:rPr>
              <a:t>ВЕСЕЛЫХ</a:t>
            </a:r>
            <a:r>
              <a:rPr sz="3200" dirty="0">
                <a:latin typeface="Franklin Gothic Medium"/>
                <a:cs typeface="Franklin Gothic Medium"/>
              </a:rPr>
              <a:t> И</a:t>
            </a:r>
            <a:r>
              <a:rPr sz="3200" spc="5" dirty="0">
                <a:latin typeface="Franklin Gothic Medium"/>
                <a:cs typeface="Franklin Gothic Medium"/>
              </a:rPr>
              <a:t> </a:t>
            </a:r>
            <a:r>
              <a:rPr sz="3200" dirty="0">
                <a:latin typeface="Franklin Gothic Medium"/>
                <a:cs typeface="Franklin Gothic Medium"/>
              </a:rPr>
              <a:t>ДОБРЫХ</a:t>
            </a:r>
            <a:r>
              <a:rPr sz="3200" spc="5" dirty="0">
                <a:latin typeface="Franklin Gothic Medium"/>
                <a:cs typeface="Franklin Gothic Medium"/>
              </a:rPr>
              <a:t> </a:t>
            </a:r>
            <a:r>
              <a:rPr sz="3200" spc="-5" dirty="0">
                <a:latin typeface="Franklin Gothic Medium"/>
                <a:cs typeface="Franklin Gothic Medium"/>
              </a:rPr>
              <a:t>СЕМЕЙ.</a:t>
            </a:r>
            <a:r>
              <a:rPr sz="3200" dirty="0">
                <a:latin typeface="Franklin Gothic Medium"/>
                <a:cs typeface="Franklin Gothic Medium"/>
              </a:rPr>
              <a:t> ЧТО</a:t>
            </a:r>
            <a:r>
              <a:rPr sz="3200" spc="5" dirty="0">
                <a:latin typeface="Franklin Gothic Medium"/>
                <a:cs typeface="Franklin Gothic Medium"/>
              </a:rPr>
              <a:t> </a:t>
            </a:r>
            <a:r>
              <a:rPr sz="3200" dirty="0">
                <a:latin typeface="Franklin Gothic Medium"/>
                <a:cs typeface="Franklin Gothic Medium"/>
              </a:rPr>
              <a:t>ИЗ </a:t>
            </a:r>
            <a:r>
              <a:rPr sz="3200" spc="5" dirty="0">
                <a:latin typeface="Franklin Gothic Medium"/>
                <a:cs typeface="Franklin Gothic Medium"/>
              </a:rPr>
              <a:t> </a:t>
            </a:r>
            <a:r>
              <a:rPr sz="3200" spc="-5" dirty="0">
                <a:latin typeface="Franklin Gothic Medium"/>
                <a:cs typeface="Franklin Gothic Medium"/>
              </a:rPr>
              <a:t>ПЕРЕЧИСЛЕННОГО ПОЗВОЛЯЕТ </a:t>
            </a:r>
            <a:r>
              <a:rPr sz="3200" dirty="0">
                <a:latin typeface="Franklin Gothic Medium"/>
                <a:cs typeface="Franklin Gothic Medium"/>
              </a:rPr>
              <a:t>ОТНЕСТИ ЭТОТ </a:t>
            </a:r>
            <a:r>
              <a:rPr sz="3200" spc="5" dirty="0">
                <a:latin typeface="Franklin Gothic Medium"/>
                <a:cs typeface="Franklin Gothic Medium"/>
              </a:rPr>
              <a:t> </a:t>
            </a:r>
            <a:r>
              <a:rPr sz="3200" spc="-5" dirty="0">
                <a:latin typeface="Franklin Gothic Medium"/>
                <a:cs typeface="Franklin Gothic Medium"/>
              </a:rPr>
              <a:t>СЕРИАЛ</a:t>
            </a:r>
            <a:r>
              <a:rPr sz="3200" dirty="0">
                <a:latin typeface="Franklin Gothic Medium"/>
                <a:cs typeface="Franklin Gothic Medium"/>
              </a:rPr>
              <a:t> К</a:t>
            </a:r>
            <a:r>
              <a:rPr sz="3200" spc="5" dirty="0">
                <a:latin typeface="Franklin Gothic Medium"/>
                <a:cs typeface="Franklin Gothic Medium"/>
              </a:rPr>
              <a:t> </a:t>
            </a:r>
            <a:r>
              <a:rPr sz="3200" spc="-5" dirty="0">
                <a:latin typeface="Franklin Gothic Medium"/>
                <a:cs typeface="Franklin Gothic Medium"/>
              </a:rPr>
              <a:t>ПРОИЗВЕДЕНИЯМ</a:t>
            </a:r>
            <a:r>
              <a:rPr sz="3200" dirty="0">
                <a:latin typeface="Franklin Gothic Medium"/>
                <a:cs typeface="Franklin Gothic Medium"/>
              </a:rPr>
              <a:t> </a:t>
            </a:r>
            <a:r>
              <a:rPr sz="3200" spc="-5" dirty="0">
                <a:latin typeface="Franklin Gothic Medium"/>
                <a:cs typeface="Franklin Gothic Medium"/>
              </a:rPr>
              <a:t>МАССОВОЙ </a:t>
            </a:r>
            <a:r>
              <a:rPr sz="3200" dirty="0">
                <a:latin typeface="Franklin Gothic Medium"/>
                <a:cs typeface="Franklin Gothic Medium"/>
              </a:rPr>
              <a:t> КУЛЬТУРЫ?</a:t>
            </a:r>
            <a:endParaRPr sz="32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2297" y="3245417"/>
            <a:ext cx="3321051" cy="3161665"/>
            <a:chOff x="82296" y="3245357"/>
            <a:chExt cx="3321050" cy="3161665"/>
          </a:xfrm>
        </p:grpSpPr>
        <p:sp>
          <p:nvSpPr>
            <p:cNvPr id="5" name="object 5"/>
            <p:cNvSpPr/>
            <p:nvPr/>
          </p:nvSpPr>
          <p:spPr>
            <a:xfrm>
              <a:off x="1454657" y="3251707"/>
              <a:ext cx="1570355" cy="1263015"/>
            </a:xfrm>
            <a:custGeom>
              <a:avLst/>
              <a:gdLst/>
              <a:ahLst/>
              <a:cxnLst/>
              <a:rect l="l" t="t" r="r" b="b"/>
              <a:pathLst>
                <a:path w="1570355" h="1263014">
                  <a:moveTo>
                    <a:pt x="49783" y="0"/>
                  </a:moveTo>
                  <a:lnTo>
                    <a:pt x="0" y="1052829"/>
                  </a:lnTo>
                  <a:lnTo>
                    <a:pt x="1261872" y="1112646"/>
                  </a:lnTo>
                  <a:lnTo>
                    <a:pt x="1254760" y="1263014"/>
                  </a:lnTo>
                  <a:lnTo>
                    <a:pt x="1569847" y="976502"/>
                  </a:lnTo>
                  <a:lnTo>
                    <a:pt x="1283208" y="661415"/>
                  </a:lnTo>
                  <a:lnTo>
                    <a:pt x="1276096" y="811783"/>
                  </a:lnTo>
                  <a:lnTo>
                    <a:pt x="315086" y="766317"/>
                  </a:lnTo>
                  <a:lnTo>
                    <a:pt x="350647" y="14224"/>
                  </a:lnTo>
                  <a:lnTo>
                    <a:pt x="49783" y="0"/>
                  </a:lnTo>
                  <a:close/>
                </a:path>
              </a:pathLst>
            </a:custGeom>
            <a:solidFill>
              <a:srgbClr val="F9C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54657" y="3251707"/>
              <a:ext cx="1570355" cy="1263015"/>
            </a:xfrm>
            <a:custGeom>
              <a:avLst/>
              <a:gdLst/>
              <a:ahLst/>
              <a:cxnLst/>
              <a:rect l="l" t="t" r="r" b="b"/>
              <a:pathLst>
                <a:path w="1570355" h="1263014">
                  <a:moveTo>
                    <a:pt x="350647" y="14224"/>
                  </a:moveTo>
                  <a:lnTo>
                    <a:pt x="315086" y="766317"/>
                  </a:lnTo>
                  <a:lnTo>
                    <a:pt x="1276096" y="811783"/>
                  </a:lnTo>
                  <a:lnTo>
                    <a:pt x="1283208" y="661415"/>
                  </a:lnTo>
                  <a:lnTo>
                    <a:pt x="1569847" y="976502"/>
                  </a:lnTo>
                  <a:lnTo>
                    <a:pt x="1254760" y="1263014"/>
                  </a:lnTo>
                  <a:lnTo>
                    <a:pt x="1261872" y="1112646"/>
                  </a:lnTo>
                  <a:lnTo>
                    <a:pt x="0" y="1052829"/>
                  </a:lnTo>
                  <a:lnTo>
                    <a:pt x="49783" y="0"/>
                  </a:lnTo>
                  <a:lnTo>
                    <a:pt x="350647" y="14224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96" y="4533899"/>
              <a:ext cx="3320796" cy="187299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55747" y="64007"/>
            <a:ext cx="2005583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003" y="714045"/>
            <a:ext cx="8562340" cy="183498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1300" marR="5080" indent="-228600" algn="just">
              <a:lnSpc>
                <a:spcPct val="90000"/>
              </a:lnSpc>
              <a:spcBef>
                <a:spcPts val="484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3200" spc="-25" dirty="0">
                <a:latin typeface="Franklin Gothic Medium"/>
                <a:cs typeface="Franklin Gothic Medium"/>
              </a:rPr>
              <a:t>ГРАЖДАНИН</a:t>
            </a:r>
            <a:r>
              <a:rPr sz="3200" spc="-20" dirty="0">
                <a:latin typeface="Franklin Gothic Medium"/>
                <a:cs typeface="Franklin Gothic Medium"/>
              </a:rPr>
              <a:t> </a:t>
            </a:r>
            <a:r>
              <a:rPr sz="3200" dirty="0">
                <a:latin typeface="Franklin Gothic Medium"/>
                <a:cs typeface="Franklin Gothic Medium"/>
              </a:rPr>
              <a:t>Z</a:t>
            </a:r>
            <a:r>
              <a:rPr sz="3200" spc="5" dirty="0">
                <a:latin typeface="Franklin Gothic Medium"/>
                <a:cs typeface="Franklin Gothic Medium"/>
              </a:rPr>
              <a:t> </a:t>
            </a:r>
            <a:r>
              <a:rPr sz="3200" spc="-10" dirty="0">
                <a:latin typeface="Franklin Gothic Medium"/>
                <a:cs typeface="Franklin Gothic Medium"/>
              </a:rPr>
              <a:t>ОТКРЫЛ</a:t>
            </a:r>
            <a:r>
              <a:rPr sz="3200" spc="-5" dirty="0">
                <a:latin typeface="Franklin Gothic Medium"/>
                <a:cs typeface="Franklin Gothic Medium"/>
              </a:rPr>
              <a:t> ФИРМУ</a:t>
            </a:r>
            <a:r>
              <a:rPr sz="3200" dirty="0">
                <a:latin typeface="Franklin Gothic Medium"/>
                <a:cs typeface="Franklin Gothic Medium"/>
              </a:rPr>
              <a:t> </a:t>
            </a:r>
            <a:r>
              <a:rPr sz="3200" spc="-10" dirty="0">
                <a:latin typeface="Franklin Gothic Medium"/>
                <a:cs typeface="Franklin Gothic Medium"/>
              </a:rPr>
              <a:t>ПО </a:t>
            </a:r>
            <a:r>
              <a:rPr sz="3200" spc="-785" dirty="0">
                <a:latin typeface="Franklin Gothic Medium"/>
                <a:cs typeface="Franklin Gothic Medium"/>
              </a:rPr>
              <a:t> </a:t>
            </a:r>
            <a:r>
              <a:rPr sz="3200" spc="-10" dirty="0">
                <a:latin typeface="Franklin Gothic Medium"/>
                <a:cs typeface="Franklin Gothic Medium"/>
              </a:rPr>
              <a:t>ПРОИЗВОДСТВУ</a:t>
            </a:r>
            <a:r>
              <a:rPr sz="3200" spc="-5" dirty="0">
                <a:latin typeface="Franklin Gothic Medium"/>
                <a:cs typeface="Franklin Gothic Medium"/>
              </a:rPr>
              <a:t> </a:t>
            </a:r>
            <a:r>
              <a:rPr sz="3200" spc="-15" dirty="0">
                <a:latin typeface="Franklin Gothic Medium"/>
                <a:cs typeface="Franklin Gothic Medium"/>
              </a:rPr>
              <a:t>ПЛАСТИКОВЫХ</a:t>
            </a:r>
            <a:r>
              <a:rPr sz="3200" spc="-10" dirty="0">
                <a:latin typeface="Franklin Gothic Medium"/>
                <a:cs typeface="Franklin Gothic Medium"/>
              </a:rPr>
              <a:t> </a:t>
            </a:r>
            <a:r>
              <a:rPr sz="3200" spc="-20" dirty="0">
                <a:latin typeface="Franklin Gothic Medium"/>
                <a:cs typeface="Franklin Gothic Medium"/>
              </a:rPr>
              <a:t>ОКОН.</a:t>
            </a:r>
            <a:r>
              <a:rPr sz="3200" spc="760" dirty="0">
                <a:latin typeface="Franklin Gothic Medium"/>
                <a:cs typeface="Franklin Gothic Medium"/>
              </a:rPr>
              <a:t> </a:t>
            </a:r>
            <a:r>
              <a:rPr sz="3200" spc="-10" dirty="0">
                <a:latin typeface="Franklin Gothic Medium"/>
                <a:cs typeface="Franklin Gothic Medium"/>
              </a:rPr>
              <a:t>ЧТО </a:t>
            </a:r>
            <a:r>
              <a:rPr sz="3200" spc="-5" dirty="0">
                <a:latin typeface="Franklin Gothic Medium"/>
                <a:cs typeface="Franklin Gothic Medium"/>
              </a:rPr>
              <a:t> </a:t>
            </a:r>
            <a:r>
              <a:rPr sz="3200" dirty="0">
                <a:latin typeface="Franklin Gothic Medium"/>
                <a:cs typeface="Franklin Gothic Medium"/>
              </a:rPr>
              <a:t>ИЗ</a:t>
            </a:r>
            <a:r>
              <a:rPr sz="3200" spc="5" dirty="0">
                <a:latin typeface="Franklin Gothic Medium"/>
                <a:cs typeface="Franklin Gothic Medium"/>
              </a:rPr>
              <a:t> </a:t>
            </a:r>
            <a:r>
              <a:rPr sz="3200" spc="-10" dirty="0">
                <a:latin typeface="Franklin Gothic Medium"/>
                <a:cs typeface="Franklin Gothic Medium"/>
              </a:rPr>
              <a:t>ПЕРЕЧИСЛЕННОГО</a:t>
            </a:r>
            <a:r>
              <a:rPr sz="3200" spc="-5" dirty="0">
                <a:latin typeface="Franklin Gothic Medium"/>
                <a:cs typeface="Franklin Gothic Medium"/>
              </a:rPr>
              <a:t> </a:t>
            </a:r>
            <a:r>
              <a:rPr sz="3200" spc="-15" dirty="0">
                <a:latin typeface="Franklin Gothic Medium"/>
                <a:cs typeface="Franklin Gothic Medium"/>
              </a:rPr>
              <a:t>МОЖНО</a:t>
            </a:r>
            <a:r>
              <a:rPr sz="3200" spc="-10" dirty="0">
                <a:latin typeface="Franklin Gothic Medium"/>
                <a:cs typeface="Franklin Gothic Medium"/>
              </a:rPr>
              <a:t> ОТНЕСТИ</a:t>
            </a:r>
            <a:r>
              <a:rPr sz="3200" spc="-5" dirty="0">
                <a:latin typeface="Franklin Gothic Medium"/>
                <a:cs typeface="Franklin Gothic Medium"/>
              </a:rPr>
              <a:t> </a:t>
            </a:r>
            <a:r>
              <a:rPr sz="3200" dirty="0">
                <a:latin typeface="Franklin Gothic Medium"/>
                <a:cs typeface="Franklin Gothic Medium"/>
              </a:rPr>
              <a:t>К </a:t>
            </a:r>
            <a:r>
              <a:rPr sz="3200" spc="5" dirty="0">
                <a:latin typeface="Franklin Gothic Medium"/>
                <a:cs typeface="Franklin Gothic Medium"/>
              </a:rPr>
              <a:t> </a:t>
            </a:r>
            <a:r>
              <a:rPr sz="3200" spc="-5" dirty="0">
                <a:latin typeface="Franklin Gothic Medium"/>
                <a:cs typeface="Franklin Gothic Medium"/>
              </a:rPr>
              <a:t>ПЕРЕМЕННЫМ</a:t>
            </a:r>
            <a:r>
              <a:rPr sz="3200" spc="-25" dirty="0">
                <a:latin typeface="Franklin Gothic Medium"/>
                <a:cs typeface="Franklin Gothic Medium"/>
              </a:rPr>
              <a:t> </a:t>
            </a:r>
            <a:r>
              <a:rPr sz="3200" spc="-90" dirty="0">
                <a:latin typeface="Franklin Gothic Medium"/>
                <a:cs typeface="Franklin Gothic Medium"/>
              </a:rPr>
              <a:t>ЗАТРАТАМ</a:t>
            </a:r>
            <a:r>
              <a:rPr sz="3200" spc="-30" dirty="0">
                <a:latin typeface="Franklin Gothic Medium"/>
                <a:cs typeface="Franklin Gothic Medium"/>
              </a:rPr>
              <a:t> </a:t>
            </a:r>
            <a:r>
              <a:rPr sz="3200" spc="-15" dirty="0">
                <a:latin typeface="Franklin Gothic Medium"/>
                <a:cs typeface="Franklin Gothic Medium"/>
              </a:rPr>
              <a:t>ЕГО</a:t>
            </a:r>
            <a:r>
              <a:rPr sz="3200" spc="-20" dirty="0">
                <a:latin typeface="Franklin Gothic Medium"/>
                <a:cs typeface="Franklin Gothic Medium"/>
              </a:rPr>
              <a:t> </a:t>
            </a:r>
            <a:r>
              <a:rPr sz="3200" spc="-5" dirty="0">
                <a:latin typeface="Franklin Gothic Medium"/>
                <a:cs typeface="Franklin Gothic Medium"/>
              </a:rPr>
              <a:t>ФИРМЫ?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50871" y="3022914"/>
            <a:ext cx="8737600" cy="2463165"/>
          </a:xfrm>
          <a:custGeom>
            <a:avLst/>
            <a:gdLst/>
            <a:ahLst/>
            <a:cxnLst/>
            <a:rect l="l" t="t" r="r" b="b"/>
            <a:pathLst>
              <a:path w="8737600" h="2463165">
                <a:moveTo>
                  <a:pt x="0" y="2462784"/>
                </a:moveTo>
                <a:lnTo>
                  <a:pt x="8737092" y="2462784"/>
                </a:lnTo>
                <a:lnTo>
                  <a:pt x="8737092" y="0"/>
                </a:lnTo>
                <a:lnTo>
                  <a:pt x="0" y="0"/>
                </a:lnTo>
                <a:lnTo>
                  <a:pt x="0" y="2462784"/>
                </a:lnTo>
                <a:close/>
              </a:path>
            </a:pathLst>
          </a:custGeom>
          <a:ln w="2895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50136" y="3485844"/>
            <a:ext cx="761809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3322320" algn="l"/>
                <a:tab pos="3904615" algn="l"/>
                <a:tab pos="5972810" algn="l"/>
              </a:tabLst>
            </a:pPr>
            <a:r>
              <a:rPr sz="3200" spc="-5" dirty="0">
                <a:latin typeface="Franklin Gothic Medium"/>
                <a:cs typeface="Franklin Gothic Medium"/>
              </a:rPr>
              <a:t>КОНДИТЕРСКУЮ	</a:t>
            </a:r>
            <a:r>
              <a:rPr sz="3200" dirty="0">
                <a:latin typeface="Franklin Gothic Medium"/>
                <a:cs typeface="Franklin Gothic Medium"/>
              </a:rPr>
              <a:t>И	</a:t>
            </a:r>
            <a:r>
              <a:rPr sz="3200" spc="-5" dirty="0">
                <a:latin typeface="Franklin Gothic Medium"/>
                <a:cs typeface="Franklin Gothic Medium"/>
              </a:rPr>
              <a:t>НАКОНЕЦ	СДЕЛАЛА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50108" y="2998478"/>
            <a:ext cx="875220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5"/>
              </a:spcBef>
              <a:tabLst>
                <a:tab pos="1587500" algn="l"/>
                <a:tab pos="3368040" algn="l"/>
                <a:tab pos="5477510" algn="l"/>
                <a:tab pos="7618730" algn="l"/>
              </a:tabLst>
            </a:pPr>
            <a:r>
              <a:rPr sz="3200" spc="-5" dirty="0">
                <a:latin typeface="Franklin Gothic Medium"/>
                <a:cs typeface="Franklin Gothic Medium"/>
              </a:rPr>
              <a:t>ЛУ</a:t>
            </a:r>
            <a:r>
              <a:rPr sz="3200" spc="5" dirty="0">
                <a:latin typeface="Franklin Gothic Medium"/>
                <a:cs typeface="Franklin Gothic Medium"/>
              </a:rPr>
              <a:t>И</a:t>
            </a:r>
            <a:r>
              <a:rPr sz="3200" dirty="0">
                <a:latin typeface="Franklin Gothic Medium"/>
                <a:cs typeface="Franklin Gothic Medium"/>
              </a:rPr>
              <a:t>ЗА	</a:t>
            </a:r>
            <a:r>
              <a:rPr sz="3200" spc="-5" dirty="0">
                <a:latin typeface="Franklin Gothic Medium"/>
                <a:cs typeface="Franklin Gothic Medium"/>
              </a:rPr>
              <a:t>ВСЕ</a:t>
            </a:r>
            <a:r>
              <a:rPr sz="3200" spc="-15" dirty="0">
                <a:latin typeface="Franklin Gothic Medium"/>
                <a:cs typeface="Franklin Gothic Medium"/>
              </a:rPr>
              <a:t>ГД</a:t>
            </a:r>
            <a:r>
              <a:rPr sz="3200" dirty="0">
                <a:latin typeface="Franklin Gothic Medium"/>
                <a:cs typeface="Franklin Gothic Medium"/>
              </a:rPr>
              <a:t>А	</a:t>
            </a:r>
            <a:r>
              <a:rPr sz="3200" spc="-10" dirty="0">
                <a:latin typeface="Franklin Gothic Medium"/>
                <a:cs typeface="Franklin Gothic Medium"/>
              </a:rPr>
              <a:t>М</a:t>
            </a:r>
            <a:r>
              <a:rPr sz="3200" dirty="0">
                <a:latin typeface="Franklin Gothic Medium"/>
                <a:cs typeface="Franklin Gothic Medium"/>
              </a:rPr>
              <a:t>Е</a:t>
            </a:r>
            <a:r>
              <a:rPr sz="3200" spc="-15" dirty="0">
                <a:latin typeface="Franklin Gothic Medium"/>
                <a:cs typeface="Franklin Gothic Medium"/>
              </a:rPr>
              <a:t>Ч</a:t>
            </a:r>
            <a:r>
              <a:rPr sz="3200" spc="-5" dirty="0">
                <a:latin typeface="Franklin Gothic Medium"/>
                <a:cs typeface="Franklin Gothic Medium"/>
              </a:rPr>
              <a:t>ТАЛ</a:t>
            </a:r>
            <a:r>
              <a:rPr sz="3200" dirty="0">
                <a:latin typeface="Franklin Gothic Medium"/>
                <a:cs typeface="Franklin Gothic Medium"/>
              </a:rPr>
              <a:t>А	ОТКРЫ</a:t>
            </a:r>
            <a:r>
              <a:rPr sz="3200" spc="-15" dirty="0">
                <a:latin typeface="Franklin Gothic Medium"/>
                <a:cs typeface="Franklin Gothic Medium"/>
              </a:rPr>
              <a:t>Т</a:t>
            </a:r>
            <a:r>
              <a:rPr sz="3200" dirty="0">
                <a:latin typeface="Franklin Gothic Medium"/>
                <a:cs typeface="Franklin Gothic Medium"/>
              </a:rPr>
              <a:t>Ь	</a:t>
            </a:r>
            <a:r>
              <a:rPr sz="3200" spc="-5" dirty="0">
                <a:latin typeface="Franklin Gothic Medium"/>
                <a:cs typeface="Franklin Gothic Medium"/>
              </a:rPr>
              <a:t>СВОЮ</a:t>
            </a:r>
            <a:endParaRPr sz="3200">
              <a:latin typeface="Franklin Gothic Medium"/>
              <a:cs typeface="Franklin Gothic Medium"/>
            </a:endParaRPr>
          </a:p>
          <a:p>
            <a:pPr marR="5080" algn="r">
              <a:lnSpc>
                <a:spcPct val="100000"/>
              </a:lnSpc>
            </a:pPr>
            <a:r>
              <a:rPr sz="3200" spc="-5" dirty="0">
                <a:latin typeface="Franklin Gothic Medium"/>
                <a:cs typeface="Franklin Gothic Medium"/>
              </a:rPr>
              <a:t>ЭТО!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50127" y="3974084"/>
            <a:ext cx="875474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  <a:tabLst>
                <a:tab pos="2878455" algn="l"/>
                <a:tab pos="6579234" algn="l"/>
              </a:tabLst>
            </a:pPr>
            <a:r>
              <a:rPr sz="3200" spc="-5" dirty="0">
                <a:latin typeface="Franklin Gothic Medium"/>
                <a:cs typeface="Franklin Gothic Medium"/>
              </a:rPr>
              <a:t>УРА! ДАВАЙТЕ </a:t>
            </a:r>
            <a:r>
              <a:rPr sz="3200" dirty="0">
                <a:latin typeface="Franklin Gothic Medium"/>
                <a:cs typeface="Franklin Gothic Medium"/>
              </a:rPr>
              <a:t>ПОМОЖЕМ ЛУИЗЕ </a:t>
            </a:r>
            <a:r>
              <a:rPr sz="3200" spc="-5" dirty="0">
                <a:latin typeface="Franklin Gothic Medium"/>
                <a:cs typeface="Franklin Gothic Medium"/>
              </a:rPr>
              <a:t>ВСПОМНИТЬ, </a:t>
            </a:r>
            <a:r>
              <a:rPr sz="3200" dirty="0">
                <a:latin typeface="Franklin Gothic Medium"/>
                <a:cs typeface="Franklin Gothic Medium"/>
              </a:rPr>
              <a:t> К</a:t>
            </a:r>
            <a:r>
              <a:rPr sz="3200" spc="-15" dirty="0">
                <a:latin typeface="Franklin Gothic Medium"/>
                <a:cs typeface="Franklin Gothic Medium"/>
              </a:rPr>
              <a:t>А</a:t>
            </a:r>
            <a:r>
              <a:rPr sz="3200" dirty="0">
                <a:latin typeface="Franklin Gothic Medium"/>
                <a:cs typeface="Franklin Gothic Medium"/>
              </a:rPr>
              <a:t>КИЕ	</a:t>
            </a:r>
            <a:r>
              <a:rPr sz="3200" spc="-5" dirty="0">
                <a:latin typeface="Franklin Gothic Medium"/>
                <a:cs typeface="Franklin Gothic Medium"/>
              </a:rPr>
              <a:t>ИЗДЕР</a:t>
            </a:r>
            <a:r>
              <a:rPr sz="3200" spc="-25" dirty="0">
                <a:latin typeface="Franklin Gothic Medium"/>
                <a:cs typeface="Franklin Gothic Medium"/>
              </a:rPr>
              <a:t>Ж</a:t>
            </a:r>
            <a:r>
              <a:rPr sz="3200" dirty="0">
                <a:latin typeface="Franklin Gothic Medium"/>
                <a:cs typeface="Franklin Gothic Medium"/>
              </a:rPr>
              <a:t>КИ	ОТНОС</a:t>
            </a:r>
            <a:r>
              <a:rPr sz="3200" spc="-10" dirty="0">
                <a:latin typeface="Franklin Gothic Medium"/>
                <a:cs typeface="Franklin Gothic Medium"/>
              </a:rPr>
              <a:t>Я</a:t>
            </a:r>
            <a:r>
              <a:rPr sz="3200" spc="-5" dirty="0">
                <a:latin typeface="Franklin Gothic Medium"/>
                <a:cs typeface="Franklin Gothic Medium"/>
              </a:rPr>
              <a:t>ТСЯ  </a:t>
            </a:r>
            <a:r>
              <a:rPr sz="3200" dirty="0">
                <a:latin typeface="Franklin Gothic Medium"/>
                <a:cs typeface="Franklin Gothic Medium"/>
              </a:rPr>
              <a:t>К</a:t>
            </a:r>
            <a:r>
              <a:rPr sz="3200" spc="-15" dirty="0">
                <a:latin typeface="Franklin Gothic Medium"/>
                <a:cs typeface="Franklin Gothic Medium"/>
              </a:rPr>
              <a:t> </a:t>
            </a:r>
            <a:r>
              <a:rPr sz="3200" spc="-5" dirty="0">
                <a:latin typeface="Franklin Gothic Medium"/>
                <a:cs typeface="Franklin Gothic Medium"/>
              </a:rPr>
              <a:t>ПЕРЕМЕННЫМ?</a:t>
            </a:r>
            <a:endParaRPr sz="3200">
              <a:latin typeface="Franklin Gothic Medium"/>
              <a:cs typeface="Franklin Gothic Medium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48349" y="3245363"/>
            <a:ext cx="1583055" cy="1275715"/>
            <a:chOff x="1448308" y="3245357"/>
            <a:chExt cx="1583055" cy="1275715"/>
          </a:xfrm>
        </p:grpSpPr>
        <p:sp>
          <p:nvSpPr>
            <p:cNvPr id="8" name="object 8"/>
            <p:cNvSpPr/>
            <p:nvPr/>
          </p:nvSpPr>
          <p:spPr>
            <a:xfrm>
              <a:off x="1454658" y="3251707"/>
              <a:ext cx="1570355" cy="1263015"/>
            </a:xfrm>
            <a:custGeom>
              <a:avLst/>
              <a:gdLst/>
              <a:ahLst/>
              <a:cxnLst/>
              <a:rect l="l" t="t" r="r" b="b"/>
              <a:pathLst>
                <a:path w="1570355" h="1263014">
                  <a:moveTo>
                    <a:pt x="49783" y="0"/>
                  </a:moveTo>
                  <a:lnTo>
                    <a:pt x="0" y="1052829"/>
                  </a:lnTo>
                  <a:lnTo>
                    <a:pt x="1261872" y="1112646"/>
                  </a:lnTo>
                  <a:lnTo>
                    <a:pt x="1254760" y="1263014"/>
                  </a:lnTo>
                  <a:lnTo>
                    <a:pt x="1569847" y="976502"/>
                  </a:lnTo>
                  <a:lnTo>
                    <a:pt x="1283208" y="661415"/>
                  </a:lnTo>
                  <a:lnTo>
                    <a:pt x="1276096" y="811783"/>
                  </a:lnTo>
                  <a:lnTo>
                    <a:pt x="315086" y="766317"/>
                  </a:lnTo>
                  <a:lnTo>
                    <a:pt x="350647" y="14224"/>
                  </a:lnTo>
                  <a:lnTo>
                    <a:pt x="49783" y="0"/>
                  </a:lnTo>
                  <a:close/>
                </a:path>
              </a:pathLst>
            </a:custGeom>
            <a:solidFill>
              <a:srgbClr val="F9C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54658" y="3251707"/>
              <a:ext cx="1570355" cy="1263015"/>
            </a:xfrm>
            <a:custGeom>
              <a:avLst/>
              <a:gdLst/>
              <a:ahLst/>
              <a:cxnLst/>
              <a:rect l="l" t="t" r="r" b="b"/>
              <a:pathLst>
                <a:path w="1570355" h="1263014">
                  <a:moveTo>
                    <a:pt x="350647" y="14224"/>
                  </a:moveTo>
                  <a:lnTo>
                    <a:pt x="315086" y="766317"/>
                  </a:lnTo>
                  <a:lnTo>
                    <a:pt x="1276096" y="811783"/>
                  </a:lnTo>
                  <a:lnTo>
                    <a:pt x="1283208" y="661415"/>
                  </a:lnTo>
                  <a:lnTo>
                    <a:pt x="1569847" y="976502"/>
                  </a:lnTo>
                  <a:lnTo>
                    <a:pt x="1254760" y="1263014"/>
                  </a:lnTo>
                  <a:lnTo>
                    <a:pt x="1261872" y="1112646"/>
                  </a:lnTo>
                  <a:lnTo>
                    <a:pt x="0" y="1052829"/>
                  </a:lnTo>
                  <a:lnTo>
                    <a:pt x="49783" y="0"/>
                  </a:lnTo>
                  <a:lnTo>
                    <a:pt x="350647" y="14224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327" y="234802"/>
            <a:ext cx="94335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71BB"/>
                </a:solidFill>
              </a:rPr>
              <a:t>5.</a:t>
            </a:r>
            <a:r>
              <a:rPr sz="4000" spc="-15" dirty="0">
                <a:solidFill>
                  <a:srgbClr val="0071BB"/>
                </a:solidFill>
              </a:rPr>
              <a:t> </a:t>
            </a:r>
            <a:r>
              <a:rPr sz="4000" spc="-20" dirty="0">
                <a:solidFill>
                  <a:srgbClr val="0071BB"/>
                </a:solidFill>
              </a:rPr>
              <a:t>ДИАГНОСТИКА</a:t>
            </a:r>
            <a:r>
              <a:rPr sz="4000" spc="30" dirty="0">
                <a:solidFill>
                  <a:srgbClr val="0071BB"/>
                </a:solidFill>
              </a:rPr>
              <a:t> </a:t>
            </a:r>
            <a:r>
              <a:rPr sz="4000" spc="-5" dirty="0">
                <a:solidFill>
                  <a:srgbClr val="0071BB"/>
                </a:solidFill>
              </a:rPr>
              <a:t>И</a:t>
            </a:r>
            <a:r>
              <a:rPr sz="4000" spc="-10" dirty="0">
                <a:solidFill>
                  <a:srgbClr val="0071BB"/>
                </a:solidFill>
              </a:rPr>
              <a:t> </a:t>
            </a:r>
            <a:r>
              <a:rPr sz="4000" spc="-20" dirty="0">
                <a:solidFill>
                  <a:srgbClr val="0071BB"/>
                </a:solidFill>
              </a:rPr>
              <a:t>САМОПРОВЕРКА</a:t>
            </a:r>
            <a:endParaRPr sz="40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07381" y="1921637"/>
            <a:ext cx="11458575" cy="41780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marR="5080" indent="-685800">
              <a:lnSpc>
                <a:spcPct val="150000"/>
              </a:lnSpc>
              <a:spcBef>
                <a:spcPts val="100"/>
              </a:spcBef>
              <a:buFont typeface="Microsoft Sans Serif"/>
              <a:buChar char="-"/>
              <a:tabLst>
                <a:tab pos="697865" algn="l"/>
                <a:tab pos="698500" algn="l"/>
              </a:tabLst>
            </a:pPr>
            <a:r>
              <a:rPr sz="3600" b="1" dirty="0">
                <a:latin typeface="Arial"/>
                <a:cs typeface="Arial"/>
              </a:rPr>
              <a:t>ДАЙТЕ</a:t>
            </a:r>
            <a:r>
              <a:rPr sz="3600" b="1" spc="220" dirty="0">
                <a:latin typeface="Arial"/>
                <a:cs typeface="Arial"/>
              </a:rPr>
              <a:t> </a:t>
            </a:r>
            <a:r>
              <a:rPr sz="3600" b="1" spc="-15" dirty="0">
                <a:latin typeface="Arial"/>
                <a:cs typeface="Arial"/>
              </a:rPr>
              <a:t>ДЕТЯМ</a:t>
            </a:r>
            <a:r>
              <a:rPr sz="3600" b="1" spc="24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АЛГОРИТМ</a:t>
            </a:r>
            <a:r>
              <a:rPr sz="3600" b="1" spc="23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ДЛЯ</a:t>
            </a:r>
            <a:r>
              <a:rPr sz="3600" b="1" spc="23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ВЫПОЛНЕНИЯ </a:t>
            </a:r>
            <a:r>
              <a:rPr sz="3600" b="1" spc="-985" dirty="0">
                <a:latin typeface="Arial"/>
                <a:cs typeface="Arial"/>
              </a:rPr>
              <a:t> </a:t>
            </a:r>
            <a:r>
              <a:rPr sz="3600" b="1" spc="15" dirty="0">
                <a:latin typeface="Arial"/>
                <a:cs typeface="Arial"/>
              </a:rPr>
              <a:t>ЗАДАНИЯ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И</a:t>
            </a:r>
            <a:r>
              <a:rPr sz="3600" b="1" dirty="0">
                <a:latin typeface="Arial"/>
                <a:cs typeface="Arial"/>
              </a:rPr>
              <a:t> </a:t>
            </a:r>
            <a:r>
              <a:rPr sz="3600" b="1" spc="-20" dirty="0">
                <a:latin typeface="Arial"/>
                <a:cs typeface="Arial"/>
              </a:rPr>
              <a:t>ЕГО</a:t>
            </a:r>
            <a:r>
              <a:rPr sz="3600" b="1" spc="-10" dirty="0">
                <a:latin typeface="Arial"/>
                <a:cs typeface="Arial"/>
              </a:rPr>
              <a:t> ПРОВЕРКИ</a:t>
            </a:r>
            <a:endParaRPr sz="3600">
              <a:latin typeface="Arial"/>
              <a:cs typeface="Arial"/>
            </a:endParaRPr>
          </a:p>
          <a:p>
            <a:pPr marL="698500" marR="5080" indent="-685800">
              <a:lnSpc>
                <a:spcPts val="6480"/>
              </a:lnSpc>
              <a:spcBef>
                <a:spcPts val="575"/>
              </a:spcBef>
              <a:buFont typeface="Microsoft Sans Serif"/>
              <a:buChar char="-"/>
              <a:tabLst>
                <a:tab pos="697865" algn="l"/>
                <a:tab pos="698500" algn="l"/>
                <a:tab pos="5304155" algn="l"/>
                <a:tab pos="9810115" algn="l"/>
              </a:tabLst>
            </a:pPr>
            <a:r>
              <a:rPr sz="3600" b="1" spc="-5" dirty="0">
                <a:latin typeface="Arial"/>
                <a:cs typeface="Arial"/>
              </a:rPr>
              <a:t>И</a:t>
            </a:r>
            <a:r>
              <a:rPr sz="3600" b="1" spc="5" dirty="0">
                <a:latin typeface="Arial"/>
                <a:cs typeface="Arial"/>
              </a:rPr>
              <a:t>С</a:t>
            </a:r>
            <a:r>
              <a:rPr sz="3600" b="1" spc="-5" dirty="0">
                <a:latin typeface="Arial"/>
                <a:cs typeface="Arial"/>
              </a:rPr>
              <a:t>П</a:t>
            </a:r>
            <a:r>
              <a:rPr sz="3600" b="1" spc="-100" dirty="0">
                <a:latin typeface="Arial"/>
                <a:cs typeface="Arial"/>
              </a:rPr>
              <a:t>О</a:t>
            </a:r>
            <a:r>
              <a:rPr sz="3600" b="1" spc="-5" dirty="0">
                <a:latin typeface="Arial"/>
                <a:cs typeface="Arial"/>
              </a:rPr>
              <a:t>Л</a:t>
            </a:r>
            <a:r>
              <a:rPr sz="3600" b="1" spc="-95" dirty="0">
                <a:latin typeface="Arial"/>
                <a:cs typeface="Arial"/>
              </a:rPr>
              <a:t>Ь</a:t>
            </a:r>
            <a:r>
              <a:rPr sz="3600" b="1" spc="-145" dirty="0">
                <a:latin typeface="Arial"/>
                <a:cs typeface="Arial"/>
              </a:rPr>
              <a:t>З</a:t>
            </a:r>
            <a:r>
              <a:rPr sz="3600" b="1" spc="-5" dirty="0">
                <a:latin typeface="Arial"/>
                <a:cs typeface="Arial"/>
              </a:rPr>
              <a:t>УЙТЕ	МЕН</a:t>
            </a:r>
            <a:r>
              <a:rPr sz="3600" b="1" spc="-229" dirty="0">
                <a:latin typeface="Arial"/>
                <a:cs typeface="Arial"/>
              </a:rPr>
              <a:t>Т</a:t>
            </a:r>
            <a:r>
              <a:rPr sz="3600" b="1" spc="40" dirty="0">
                <a:latin typeface="Arial"/>
                <a:cs typeface="Arial"/>
              </a:rPr>
              <a:t>А</a:t>
            </a:r>
            <a:r>
              <a:rPr sz="3600" b="1" spc="-5" dirty="0">
                <a:latin typeface="Arial"/>
                <a:cs typeface="Arial"/>
              </a:rPr>
              <a:t>ЛЬНЫЕ	КА</a:t>
            </a:r>
            <a:r>
              <a:rPr sz="3600" b="1" spc="-45" dirty="0">
                <a:latin typeface="Arial"/>
                <a:cs typeface="Arial"/>
              </a:rPr>
              <a:t>Р</a:t>
            </a:r>
            <a:r>
              <a:rPr sz="3600" b="1" dirty="0">
                <a:latin typeface="Arial"/>
                <a:cs typeface="Arial"/>
              </a:rPr>
              <a:t>ТЫ  </a:t>
            </a:r>
            <a:r>
              <a:rPr sz="3600" b="1" spc="-5" dirty="0">
                <a:latin typeface="Arial"/>
                <a:cs typeface="Arial"/>
              </a:rPr>
              <a:t>И </a:t>
            </a:r>
            <a:r>
              <a:rPr sz="3600" b="1" spc="-30" dirty="0">
                <a:latin typeface="Arial"/>
                <a:cs typeface="Arial"/>
              </a:rPr>
              <a:t>СХЕМЫ</a:t>
            </a:r>
            <a:endParaRPr sz="3600">
              <a:latin typeface="Arial"/>
              <a:cs typeface="Arial"/>
            </a:endParaRPr>
          </a:p>
          <a:p>
            <a:pPr marL="698500" indent="-685800">
              <a:lnSpc>
                <a:spcPct val="100000"/>
              </a:lnSpc>
              <a:spcBef>
                <a:spcPts val="1590"/>
              </a:spcBef>
              <a:buFont typeface="Microsoft Sans Serif"/>
              <a:buChar char="-"/>
              <a:tabLst>
                <a:tab pos="697865" algn="l"/>
                <a:tab pos="698500" algn="l"/>
              </a:tabLst>
            </a:pPr>
            <a:r>
              <a:rPr sz="3600" b="1" spc="-5" dirty="0">
                <a:latin typeface="Arial"/>
                <a:cs typeface="Arial"/>
              </a:rPr>
              <a:t>ВЫБОРОЧНО</a:t>
            </a:r>
            <a:r>
              <a:rPr sz="3600" b="1" spc="-4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ПЕРЕПРОВЕРЯЙТЕ</a:t>
            </a:r>
            <a:r>
              <a:rPr sz="3600" b="1" spc="-65" dirty="0">
                <a:latin typeface="Arial"/>
                <a:cs typeface="Arial"/>
              </a:rPr>
              <a:t> </a:t>
            </a:r>
            <a:r>
              <a:rPr sz="3600" b="1" spc="-55" dirty="0">
                <a:latin typeface="Arial"/>
                <a:cs typeface="Arial"/>
              </a:rPr>
              <a:t>РАБОТЫ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kern="0" spc="-20" dirty="0">
                <a:solidFill>
                  <a:srgbClr val="0071BB"/>
                </a:solidFill>
                <a:latin typeface="Arial"/>
                <a:cs typeface="Arial"/>
              </a:rPr>
              <a:t>ДИАГНОСТИКА</a:t>
            </a:r>
            <a:r>
              <a:rPr lang="ru-RU" sz="4000" b="1" kern="0" spc="3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lang="ru-RU" sz="4000" b="1" kern="0" spc="-5" dirty="0">
                <a:solidFill>
                  <a:srgbClr val="0071BB"/>
                </a:solidFill>
                <a:latin typeface="Arial"/>
                <a:cs typeface="Arial"/>
              </a:rPr>
              <a:t>И</a:t>
            </a:r>
            <a:r>
              <a:rPr lang="ru-RU" sz="4000" b="1" kern="0" spc="-10" dirty="0">
                <a:solidFill>
                  <a:srgbClr val="0071BB"/>
                </a:solidFill>
                <a:latin typeface="Arial"/>
                <a:cs typeface="Arial"/>
              </a:rPr>
              <a:t> </a:t>
            </a:r>
            <a:r>
              <a:rPr lang="ru-RU" sz="4000" b="1" kern="0" spc="-20" dirty="0">
                <a:solidFill>
                  <a:srgbClr val="0071BB"/>
                </a:solidFill>
                <a:latin typeface="Arial"/>
                <a:cs typeface="Arial"/>
              </a:rPr>
              <a:t>САМОПРОВЕРКА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После изучения теории: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ученики пишут на листах то, что только что изучили. Проверяется, насколько они способны передавать знания.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Ученики пишут план, в соответствии с которым должна освещаться тема.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Происходит концентрация внимания, тренировка выполнения заданий в формате ОГЭ, ЕГЭ.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47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3846" y="260667"/>
            <a:ext cx="11180233" cy="1096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Государственные органы власти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РФ</a:t>
            </a:r>
            <a:endParaRPr lang="ru-RU" altLang="ru-RU" sz="49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07536" y="1357316"/>
            <a:ext cx="10786533" cy="5043484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3000" b="1" u="sng" dirty="0" smtClean="0">
                <a:solidFill>
                  <a:schemeClr val="accent1">
                    <a:lumMod val="75000"/>
                  </a:schemeClr>
                </a:solidFill>
              </a:rPr>
              <a:t>Закончите </a:t>
            </a:r>
            <a:r>
              <a:rPr lang="ru-RU" sz="3000" b="1" u="sng" dirty="0" smtClean="0">
                <a:solidFill>
                  <a:schemeClr val="accent1">
                    <a:lumMod val="75000"/>
                  </a:schemeClr>
                </a:solidFill>
              </a:rPr>
              <a:t>суждения</a:t>
            </a:r>
            <a:r>
              <a:rPr lang="ru-RU" sz="3000" u="sng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3000" b="1" dirty="0" smtClean="0"/>
              <a:t>1</a:t>
            </a:r>
            <a:r>
              <a:rPr lang="ru-RU" sz="3000" dirty="0" smtClean="0"/>
              <a:t>.Назначает </a:t>
            </a:r>
            <a:r>
              <a:rPr lang="ru-RU" sz="3000" dirty="0"/>
              <a:t>выборы Государственной Думы…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3000" b="1" dirty="0"/>
              <a:t>2</a:t>
            </a:r>
            <a:r>
              <a:rPr lang="ru-RU" sz="3000" dirty="0"/>
              <a:t>. Назначает и освобождает председателя Счётной палаты…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3000" b="1" dirty="0"/>
              <a:t>3</a:t>
            </a:r>
            <a:r>
              <a:rPr lang="ru-RU" sz="3000" dirty="0"/>
              <a:t>. Является Верховным Главнокомандующим Вооружённых Сил РФ…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3000" b="1" dirty="0"/>
              <a:t>4</a:t>
            </a:r>
            <a:r>
              <a:rPr lang="ru-RU" sz="3000" dirty="0"/>
              <a:t>.Обеспечивает проведение в России единой, финансовой, кредитной и денежной политики…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3000" b="1" dirty="0"/>
              <a:t>5</a:t>
            </a:r>
            <a:r>
              <a:rPr lang="ru-RU" sz="3000" dirty="0"/>
              <a:t>.Назначает  с согласия Государственной Думы  Председателя Правительства…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3000" b="1" dirty="0"/>
              <a:t>6</a:t>
            </a:r>
            <a:r>
              <a:rPr lang="ru-RU" sz="3000" dirty="0"/>
              <a:t>. Высшим  судебным органом  по гражданским, уголовным, административным и иным  делам является…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3000" b="1" dirty="0"/>
              <a:t>7</a:t>
            </a:r>
            <a:r>
              <a:rPr lang="ru-RU" sz="3000" dirty="0"/>
              <a:t>.  Как глава государства представляет РФ внутри страны и международных отношениях…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ru-RU" sz="1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484" name="Рисунок 3" descr="http://img-fotki.yandex.ru/get/6718/981986.4c/0_884cf_675d83ae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317" y="6350"/>
            <a:ext cx="1384301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88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1264922"/>
            <a:ext cx="10901680" cy="5389245"/>
          </a:xfrm>
          <a:custGeom>
            <a:avLst/>
            <a:gdLst/>
            <a:ahLst/>
            <a:cxnLst/>
            <a:rect l="l" t="t" r="r" b="b"/>
            <a:pathLst>
              <a:path w="10901680" h="5389245">
                <a:moveTo>
                  <a:pt x="0" y="5388864"/>
                </a:moveTo>
                <a:lnTo>
                  <a:pt x="10901172" y="5388864"/>
                </a:lnTo>
                <a:lnTo>
                  <a:pt x="10901172" y="0"/>
                </a:lnTo>
                <a:lnTo>
                  <a:pt x="0" y="0"/>
                </a:lnTo>
                <a:lnTo>
                  <a:pt x="0" y="5388864"/>
                </a:lnTo>
                <a:close/>
              </a:path>
            </a:pathLst>
          </a:custGeom>
          <a:ln w="762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7044" y="1273028"/>
            <a:ext cx="10746105" cy="45044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УРОК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ОЗНАКОМЛЕНИЯ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С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НОВЫМ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МАТЕРИАЛОМ</a:t>
            </a:r>
            <a:endParaRPr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3200" b="1" spc="-20" dirty="0">
                <a:latin typeface="Times New Roman"/>
                <a:cs typeface="Times New Roman"/>
              </a:rPr>
              <a:t>КОМБИНИРОВАННЫЙ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УРОК</a:t>
            </a:r>
            <a:endParaRPr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УРОК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ЗАКРЕПЛЕНИЯ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spc="-15" dirty="0">
                <a:latin typeface="Times New Roman"/>
                <a:cs typeface="Times New Roman"/>
              </a:rPr>
              <a:t>ИЗУЧЕННОГО</a:t>
            </a:r>
            <a:endParaRPr sz="3200" dirty="0">
              <a:latin typeface="Times New Roman"/>
              <a:cs typeface="Times New Roman"/>
            </a:endParaRPr>
          </a:p>
          <a:p>
            <a:pPr marL="354965" marR="5080" indent="-342900">
              <a:lnSpc>
                <a:spcPts val="3760"/>
              </a:lnSpc>
              <a:spcBef>
                <a:spcPts val="280"/>
              </a:spcBef>
              <a:buFont typeface="Symbol"/>
              <a:buChar char=""/>
              <a:tabLst>
                <a:tab pos="354965" algn="l"/>
                <a:tab pos="355600" algn="l"/>
                <a:tab pos="2056130" algn="l"/>
                <a:tab pos="5651500" algn="l"/>
                <a:tab pos="7968615" algn="l"/>
                <a:tab pos="8829675" algn="l"/>
              </a:tabLst>
            </a:pPr>
            <a:r>
              <a:rPr sz="3200" b="1" dirty="0">
                <a:latin typeface="Times New Roman"/>
                <a:cs typeface="Times New Roman"/>
              </a:rPr>
              <a:t>У</a:t>
            </a:r>
            <a:r>
              <a:rPr sz="3200" b="1" spc="-30" dirty="0">
                <a:latin typeface="Times New Roman"/>
                <a:cs typeface="Times New Roman"/>
              </a:rPr>
              <a:t>Р</a:t>
            </a:r>
            <a:r>
              <a:rPr sz="3200" b="1" dirty="0">
                <a:latin typeface="Times New Roman"/>
                <a:cs typeface="Times New Roman"/>
              </a:rPr>
              <a:t>ОК	</a:t>
            </a:r>
            <a:r>
              <a:rPr sz="3200" b="1" spc="5" dirty="0">
                <a:latin typeface="Times New Roman"/>
                <a:cs typeface="Times New Roman"/>
              </a:rPr>
              <a:t>П</a:t>
            </a:r>
            <a:r>
              <a:rPr sz="3200" b="1" spc="-15" dirty="0">
                <a:latin typeface="Times New Roman"/>
                <a:cs typeface="Times New Roman"/>
              </a:rPr>
              <a:t>Р</a:t>
            </a:r>
            <a:r>
              <a:rPr sz="3200" b="1" spc="-5" dirty="0">
                <a:latin typeface="Times New Roman"/>
                <a:cs typeface="Times New Roman"/>
              </a:rPr>
              <a:t>И</a:t>
            </a:r>
            <a:r>
              <a:rPr sz="3200" b="1" dirty="0">
                <a:latin typeface="Times New Roman"/>
                <a:cs typeface="Times New Roman"/>
              </a:rPr>
              <a:t>МЕНЕ</a:t>
            </a:r>
            <a:r>
              <a:rPr sz="3200" b="1" spc="-15" dirty="0">
                <a:latin typeface="Times New Roman"/>
                <a:cs typeface="Times New Roman"/>
              </a:rPr>
              <a:t>Н</a:t>
            </a:r>
            <a:r>
              <a:rPr sz="3200" b="1" dirty="0">
                <a:latin typeface="Times New Roman"/>
                <a:cs typeface="Times New Roman"/>
              </a:rPr>
              <a:t>ИЯ	</a:t>
            </a:r>
            <a:r>
              <a:rPr sz="3200" b="1" spc="-15" dirty="0">
                <a:latin typeface="Times New Roman"/>
                <a:cs typeface="Times New Roman"/>
              </a:rPr>
              <a:t>З</a:t>
            </a:r>
            <a:r>
              <a:rPr sz="3200" b="1" dirty="0">
                <a:latin typeface="Times New Roman"/>
                <a:cs typeface="Times New Roman"/>
              </a:rPr>
              <a:t>НАН</a:t>
            </a:r>
            <a:r>
              <a:rPr sz="3200" b="1" spc="-15" dirty="0">
                <a:latin typeface="Times New Roman"/>
                <a:cs typeface="Times New Roman"/>
              </a:rPr>
              <a:t>И</a:t>
            </a:r>
            <a:r>
              <a:rPr sz="3200" b="1" spc="5" dirty="0">
                <a:latin typeface="Times New Roman"/>
                <a:cs typeface="Times New Roman"/>
              </a:rPr>
              <a:t>Й</a:t>
            </a:r>
            <a:r>
              <a:rPr sz="3200" b="1" dirty="0">
                <a:latin typeface="Times New Roman"/>
                <a:cs typeface="Times New Roman"/>
              </a:rPr>
              <a:t>	</a:t>
            </a:r>
            <a:r>
              <a:rPr sz="3200" b="1" spc="5" dirty="0">
                <a:latin typeface="Times New Roman"/>
                <a:cs typeface="Times New Roman"/>
              </a:rPr>
              <a:t>И</a:t>
            </a:r>
            <a:r>
              <a:rPr sz="3200" b="1" dirty="0">
                <a:latin typeface="Times New Roman"/>
                <a:cs typeface="Times New Roman"/>
              </a:rPr>
              <a:t>	</a:t>
            </a:r>
            <a:r>
              <a:rPr sz="3200" b="1" spc="5" dirty="0">
                <a:latin typeface="Times New Roman"/>
                <a:cs typeface="Times New Roman"/>
              </a:rPr>
              <a:t>УМЕН</a:t>
            </a:r>
            <a:r>
              <a:rPr sz="3200" b="1" spc="-15" dirty="0">
                <a:latin typeface="Times New Roman"/>
                <a:cs typeface="Times New Roman"/>
              </a:rPr>
              <a:t>И</a:t>
            </a:r>
            <a:r>
              <a:rPr sz="3200" b="1" dirty="0">
                <a:latin typeface="Times New Roman"/>
                <a:cs typeface="Times New Roman"/>
              </a:rPr>
              <a:t>Й  </a:t>
            </a:r>
            <a:r>
              <a:rPr sz="3200" b="1" spc="-40" dirty="0">
                <a:latin typeface="Times New Roman"/>
                <a:cs typeface="Times New Roman"/>
              </a:rPr>
              <a:t>(ПРАКТИЧЕСКОЕ </a:t>
            </a:r>
            <a:r>
              <a:rPr sz="3200" b="1" dirty="0">
                <a:latin typeface="Times New Roman"/>
                <a:cs typeface="Times New Roman"/>
              </a:rPr>
              <a:t>ЗАНЯТИЕ)</a:t>
            </a:r>
            <a:endParaRPr sz="3200" dirty="0">
              <a:latin typeface="Times New Roman"/>
              <a:cs typeface="Times New Roman"/>
            </a:endParaRPr>
          </a:p>
          <a:p>
            <a:pPr marL="354965" marR="8890" indent="-342900">
              <a:lnSpc>
                <a:spcPts val="3760"/>
              </a:lnSpc>
              <a:spcBef>
                <a:spcPts val="160"/>
              </a:spcBef>
              <a:buFont typeface="Symbol"/>
              <a:buChar char=""/>
              <a:tabLst>
                <a:tab pos="354965" algn="l"/>
                <a:tab pos="355600" algn="l"/>
                <a:tab pos="2165985" algn="l"/>
                <a:tab pos="5627370" algn="l"/>
                <a:tab pos="6598284" algn="l"/>
              </a:tabLst>
            </a:pPr>
            <a:r>
              <a:rPr sz="3200" b="1" dirty="0">
                <a:latin typeface="Times New Roman"/>
                <a:cs typeface="Times New Roman"/>
              </a:rPr>
              <a:t>У</a:t>
            </a:r>
            <a:r>
              <a:rPr sz="3200" b="1" spc="-30" dirty="0">
                <a:latin typeface="Times New Roman"/>
                <a:cs typeface="Times New Roman"/>
              </a:rPr>
              <a:t>Р</a:t>
            </a:r>
            <a:r>
              <a:rPr sz="3200" b="1" dirty="0">
                <a:latin typeface="Times New Roman"/>
                <a:cs typeface="Times New Roman"/>
              </a:rPr>
              <a:t>ОК	О</a:t>
            </a:r>
            <a:r>
              <a:rPr sz="3200" b="1" spc="-40" dirty="0">
                <a:latin typeface="Times New Roman"/>
                <a:cs typeface="Times New Roman"/>
              </a:rPr>
              <a:t>Б</a:t>
            </a:r>
            <a:r>
              <a:rPr sz="3200" b="1" dirty="0">
                <a:latin typeface="Times New Roman"/>
                <a:cs typeface="Times New Roman"/>
              </a:rPr>
              <a:t>ОБЩ</a:t>
            </a:r>
            <a:r>
              <a:rPr sz="3200" b="1" spc="-20" dirty="0">
                <a:latin typeface="Times New Roman"/>
                <a:cs typeface="Times New Roman"/>
              </a:rPr>
              <a:t>Е</a:t>
            </a:r>
            <a:r>
              <a:rPr sz="3200" b="1" dirty="0">
                <a:latin typeface="Times New Roman"/>
                <a:cs typeface="Times New Roman"/>
              </a:rPr>
              <a:t>НИЯ	И	</a:t>
            </a:r>
            <a:r>
              <a:rPr sz="3200" b="1" spc="-5" dirty="0">
                <a:latin typeface="Times New Roman"/>
                <a:cs typeface="Times New Roman"/>
              </a:rPr>
              <a:t>СИСТЕ</a:t>
            </a:r>
            <a:r>
              <a:rPr sz="3200" b="1" spc="-20" dirty="0">
                <a:latin typeface="Times New Roman"/>
                <a:cs typeface="Times New Roman"/>
              </a:rPr>
              <a:t>М</a:t>
            </a:r>
            <a:r>
              <a:rPr sz="3200" b="1" spc="-275" dirty="0">
                <a:latin typeface="Times New Roman"/>
                <a:cs typeface="Times New Roman"/>
              </a:rPr>
              <a:t>А</a:t>
            </a:r>
            <a:r>
              <a:rPr sz="3200" b="1" dirty="0">
                <a:latin typeface="Times New Roman"/>
                <a:cs typeface="Times New Roman"/>
              </a:rPr>
              <a:t>Т</a:t>
            </a:r>
            <a:r>
              <a:rPr sz="3200" b="1" spc="-10" dirty="0">
                <a:latin typeface="Times New Roman"/>
                <a:cs typeface="Times New Roman"/>
              </a:rPr>
              <a:t>И</a:t>
            </a:r>
            <a:r>
              <a:rPr sz="3200" b="1" dirty="0">
                <a:latin typeface="Times New Roman"/>
                <a:cs typeface="Times New Roman"/>
              </a:rPr>
              <a:t>ЗАЦ</a:t>
            </a:r>
            <a:r>
              <a:rPr sz="3200" b="1" spc="-20" dirty="0">
                <a:latin typeface="Times New Roman"/>
                <a:cs typeface="Times New Roman"/>
              </a:rPr>
              <a:t>И</a:t>
            </a:r>
            <a:r>
              <a:rPr sz="3200" b="1" dirty="0">
                <a:latin typeface="Times New Roman"/>
                <a:cs typeface="Times New Roman"/>
              </a:rPr>
              <a:t>И  ЗНАНИЙ</a:t>
            </a:r>
            <a:endParaRPr sz="3200" dirty="0">
              <a:latin typeface="Times New Roman"/>
              <a:cs typeface="Times New Roman"/>
            </a:endParaRPr>
          </a:p>
          <a:p>
            <a:pPr marL="354965" marR="5715" indent="-342900">
              <a:lnSpc>
                <a:spcPts val="3760"/>
              </a:lnSpc>
              <a:spcBef>
                <a:spcPts val="150"/>
              </a:spcBef>
              <a:buFont typeface="Symbol"/>
              <a:buChar char=""/>
              <a:tabLst>
                <a:tab pos="354965" algn="l"/>
                <a:tab pos="355600" algn="l"/>
                <a:tab pos="2071370" algn="l"/>
                <a:tab pos="4911090" algn="l"/>
                <a:tab pos="5787390" algn="l"/>
                <a:tab pos="8961120" algn="l"/>
              </a:tabLst>
            </a:pPr>
            <a:r>
              <a:rPr sz="3200" b="1" dirty="0">
                <a:latin typeface="Times New Roman"/>
                <a:cs typeface="Times New Roman"/>
              </a:rPr>
              <a:t>У</a:t>
            </a:r>
            <a:r>
              <a:rPr sz="3200" b="1" spc="-30" dirty="0">
                <a:latin typeface="Times New Roman"/>
                <a:cs typeface="Times New Roman"/>
              </a:rPr>
              <a:t>Р</a:t>
            </a:r>
            <a:r>
              <a:rPr sz="3200" b="1" dirty="0">
                <a:latin typeface="Times New Roman"/>
                <a:cs typeface="Times New Roman"/>
              </a:rPr>
              <a:t>ОК	П</a:t>
            </a:r>
            <a:r>
              <a:rPr sz="3200" b="1" spc="-35" dirty="0">
                <a:latin typeface="Times New Roman"/>
                <a:cs typeface="Times New Roman"/>
              </a:rPr>
              <a:t>Р</a:t>
            </a:r>
            <a:r>
              <a:rPr sz="3200" b="1" dirty="0">
                <a:latin typeface="Times New Roman"/>
                <a:cs typeface="Times New Roman"/>
              </a:rPr>
              <a:t>О</a:t>
            </a:r>
            <a:r>
              <a:rPr sz="3200" b="1" spc="-10" dirty="0">
                <a:latin typeface="Times New Roman"/>
                <a:cs typeface="Times New Roman"/>
              </a:rPr>
              <a:t>В</a:t>
            </a:r>
            <a:r>
              <a:rPr sz="3200" b="1" dirty="0">
                <a:latin typeface="Times New Roman"/>
                <a:cs typeface="Times New Roman"/>
              </a:rPr>
              <a:t>ЕРКИ	И	</a:t>
            </a:r>
            <a:r>
              <a:rPr sz="3200" b="1" spc="-85" dirty="0">
                <a:latin typeface="Times New Roman"/>
                <a:cs typeface="Times New Roman"/>
              </a:rPr>
              <a:t>К</a:t>
            </a:r>
            <a:r>
              <a:rPr sz="3200" b="1" dirty="0">
                <a:latin typeface="Times New Roman"/>
                <a:cs typeface="Times New Roman"/>
              </a:rPr>
              <a:t>О</a:t>
            </a:r>
            <a:r>
              <a:rPr sz="3200" b="1" spc="-10" dirty="0">
                <a:latin typeface="Times New Roman"/>
                <a:cs typeface="Times New Roman"/>
              </a:rPr>
              <a:t>Р</a:t>
            </a:r>
            <a:r>
              <a:rPr sz="3200" b="1" dirty="0">
                <a:latin typeface="Times New Roman"/>
                <a:cs typeface="Times New Roman"/>
              </a:rPr>
              <a:t>РЕКЦИИ	ЗН</a:t>
            </a:r>
            <a:r>
              <a:rPr sz="3200" b="1" spc="-20" dirty="0">
                <a:latin typeface="Times New Roman"/>
                <a:cs typeface="Times New Roman"/>
              </a:rPr>
              <a:t>А</a:t>
            </a:r>
            <a:r>
              <a:rPr sz="3200" b="1" dirty="0">
                <a:latin typeface="Times New Roman"/>
                <a:cs typeface="Times New Roman"/>
              </a:rPr>
              <a:t>Н</a:t>
            </a:r>
            <a:r>
              <a:rPr sz="3200" b="1" spc="-20" dirty="0">
                <a:latin typeface="Times New Roman"/>
                <a:cs typeface="Times New Roman"/>
              </a:rPr>
              <a:t>И</a:t>
            </a:r>
            <a:r>
              <a:rPr sz="3200" b="1" dirty="0">
                <a:latin typeface="Times New Roman"/>
                <a:cs typeface="Times New Roman"/>
              </a:rPr>
              <a:t>Й  И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УМЕНИЙ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(УРОК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-65" dirty="0">
                <a:latin typeface="Times New Roman"/>
                <a:cs typeface="Times New Roman"/>
              </a:rPr>
              <a:t>РАЗВИВАЮЩЕГО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КОНТРОЛЯ).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32731" y="6490265"/>
            <a:ext cx="189231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3</a:t>
            </a:fld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26337" y="100769"/>
            <a:ext cx="6289675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0071BB"/>
                </a:solidFill>
              </a:rPr>
              <a:t>ТИПЫ</a:t>
            </a:r>
            <a:r>
              <a:rPr sz="6600" spc="-60" dirty="0">
                <a:solidFill>
                  <a:srgbClr val="0071BB"/>
                </a:solidFill>
              </a:rPr>
              <a:t> </a:t>
            </a:r>
            <a:r>
              <a:rPr sz="6600" spc="-20" dirty="0">
                <a:solidFill>
                  <a:srgbClr val="0071BB"/>
                </a:solidFill>
              </a:rPr>
              <a:t>УРОКОВ</a:t>
            </a:r>
            <a:endParaRPr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201400" y="152400"/>
            <a:ext cx="914400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3835" y="260651"/>
            <a:ext cx="11180233" cy="1096963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Установите соответствие </a:t>
            </a:r>
            <a: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  <a:t>между полномочиями Совета Федерации и Государственной Думы: к каждой позиции,  данной в первом столбце, подберите соответствующую позицию из второго столбца</a:t>
            </a:r>
            <a:r>
              <a:rPr lang="ru-RU" sz="2400" b="1" dirty="0" smtClean="0">
                <a:solidFill>
                  <a:prstClr val="black"/>
                </a:solidFill>
                <a:ea typeface="+mn-ea"/>
                <a:cs typeface="+mn-cs"/>
              </a:rPr>
              <a:t>.</a:t>
            </a:r>
            <a:endParaRPr lang="ru-RU" altLang="ru-RU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357316"/>
            <a:ext cx="11184468" cy="5195884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b="1" dirty="0" smtClean="0"/>
              <a:t>Полномочия</a:t>
            </a:r>
            <a:r>
              <a:rPr lang="ru-RU" sz="2400" dirty="0"/>
              <a:t>.                                                        </a:t>
            </a:r>
            <a:r>
              <a:rPr lang="ru-RU" sz="2400" b="1" dirty="0"/>
              <a:t>Органы </a:t>
            </a:r>
            <a:r>
              <a:rPr lang="ru-RU" sz="2400" b="1" dirty="0" smtClean="0"/>
              <a:t>государственной власти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b="1" dirty="0"/>
              <a:t>А)</a:t>
            </a:r>
            <a:r>
              <a:rPr lang="ru-RU" sz="2400" dirty="0"/>
              <a:t> отрешение Президента РФ                           </a:t>
            </a:r>
            <a:r>
              <a:rPr lang="ru-RU" sz="2400" b="1" dirty="0" smtClean="0"/>
              <a:t>1</a:t>
            </a:r>
            <a:r>
              <a:rPr lang="ru-RU" sz="2400" dirty="0" smtClean="0"/>
              <a:t>.Совет </a:t>
            </a:r>
            <a:r>
              <a:rPr lang="ru-RU" sz="2400" dirty="0"/>
              <a:t>Федерации.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dirty="0"/>
              <a:t> от должности.                                                      </a:t>
            </a:r>
            <a:r>
              <a:rPr lang="ru-RU" sz="2400" b="1" dirty="0"/>
              <a:t> 2</a:t>
            </a:r>
            <a:r>
              <a:rPr lang="ru-RU" sz="2400" dirty="0"/>
              <a:t>. Государственная дума.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b="1" dirty="0"/>
              <a:t>Б) </a:t>
            </a:r>
            <a:r>
              <a:rPr lang="ru-RU" sz="2400" dirty="0"/>
              <a:t>объявление  амнистии.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b="1" dirty="0"/>
              <a:t>В)</a:t>
            </a:r>
            <a:r>
              <a:rPr lang="ru-RU" sz="2400" dirty="0"/>
              <a:t> назначение на должность и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dirty="0"/>
              <a:t>освобождение от должности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dirty="0"/>
              <a:t>Председателя Центрального банка РФ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b="1" dirty="0"/>
              <a:t>Г)</a:t>
            </a:r>
            <a:r>
              <a:rPr lang="ru-RU" sz="2400" dirty="0"/>
              <a:t> назначение на должность и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dirty="0"/>
              <a:t>освобождение от должности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dirty="0"/>
              <a:t>заместителя Председателя Счётной палаты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dirty="0"/>
              <a:t>и половины состава её аудиторов.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b="1" dirty="0"/>
              <a:t>Д)</a:t>
            </a:r>
            <a:r>
              <a:rPr lang="ru-RU" sz="2400" dirty="0"/>
              <a:t> решение вопроса о доверии Правительству РФ </a:t>
            </a:r>
            <a:endParaRPr lang="ru-RU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ru-RU" sz="1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940966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Опросник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для самодиагностики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знаний и умений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1" y="1600200"/>
          <a:ext cx="1134305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2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57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857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57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015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Насколько </a:t>
                      </a:r>
                    </a:p>
                    <a:p>
                      <a:r>
                        <a:rPr lang="ru-RU" dirty="0" smtClean="0">
                          <a:latin typeface="Georgia" pitchFamily="18" charset="0"/>
                        </a:rPr>
                        <a:t>уверенно </a:t>
                      </a:r>
                    </a:p>
                    <a:p>
                      <a:r>
                        <a:rPr lang="ru-RU" dirty="0" smtClean="0">
                          <a:latin typeface="Georgia" pitchFamily="18" charset="0"/>
                        </a:rPr>
                        <a:t>ты чувствуешь себя </a:t>
                      </a:r>
                    </a:p>
                    <a:p>
                      <a:r>
                        <a:rPr lang="ru-RU" dirty="0" smtClean="0">
                          <a:latin typeface="Georgia" pitchFamily="18" charset="0"/>
                        </a:rPr>
                        <a:t>в следующих </a:t>
                      </a:r>
                    </a:p>
                    <a:p>
                      <a:r>
                        <a:rPr lang="ru-RU" dirty="0" smtClean="0">
                          <a:latin typeface="Georgia" pitchFamily="18" charset="0"/>
                        </a:rPr>
                        <a:t>ситуациях?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Очень уверенно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уверенно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Достаточно уверенно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неуверенно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Я могу назвать основные термины по теме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>
                        <a:latin typeface="Georgia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>
                        <a:latin typeface="Georgia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>
                        <a:latin typeface="Georgia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>
                        <a:latin typeface="Georgia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Я могу объяснить причины и  последствия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>
                        <a:latin typeface="Georgia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>
                        <a:latin typeface="Georgia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>
                        <a:latin typeface="Georgia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>
                        <a:latin typeface="Georgia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Я могу  составить план по теме</a:t>
                      </a:r>
                    </a:p>
                    <a:p>
                      <a:endParaRPr lang="ru-RU" dirty="0" smtClean="0">
                        <a:latin typeface="Georgia" pitchFamily="18" charset="0"/>
                      </a:endParaRPr>
                    </a:p>
                    <a:p>
                      <a:r>
                        <a:rPr lang="ru-RU" dirty="0" smtClean="0">
                          <a:latin typeface="Georgia" pitchFamily="18" charset="0"/>
                        </a:rPr>
                        <a:t>Я могу самостоятельно сформулировать </a:t>
                      </a:r>
                      <a:r>
                        <a:rPr lang="ru-RU" smtClean="0">
                          <a:latin typeface="Georgia" pitchFamily="18" charset="0"/>
                        </a:rPr>
                        <a:t>различные вопросы по теме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>
                        <a:latin typeface="Georgia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>
                        <a:latin typeface="Georgia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>
                        <a:latin typeface="Georgia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>
                        <a:latin typeface="Georgia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930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2127" y="234772"/>
            <a:ext cx="377380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71BB"/>
                </a:solidFill>
              </a:rPr>
              <a:t>6.</a:t>
            </a:r>
            <a:r>
              <a:rPr sz="4000" spc="-75" dirty="0">
                <a:solidFill>
                  <a:srgbClr val="0071BB"/>
                </a:solidFill>
              </a:rPr>
              <a:t> </a:t>
            </a:r>
            <a:r>
              <a:rPr sz="4000" spc="-30" dirty="0">
                <a:solidFill>
                  <a:srgbClr val="0071BB"/>
                </a:solidFill>
              </a:rPr>
              <a:t>РЕФЛЕКСИЯ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7379" y="1921666"/>
            <a:ext cx="9516111" cy="4188326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698500" indent="-685800">
              <a:lnSpc>
                <a:spcPct val="100000"/>
              </a:lnSpc>
              <a:spcBef>
                <a:spcPts val="2260"/>
              </a:spcBef>
              <a:buFont typeface="Microsoft Sans Serif"/>
              <a:buChar char="-"/>
              <a:tabLst>
                <a:tab pos="697865" algn="l"/>
                <a:tab pos="698500" algn="l"/>
              </a:tabLst>
            </a:pPr>
            <a:r>
              <a:rPr sz="3600" b="1" dirty="0">
                <a:latin typeface="Arial"/>
                <a:cs typeface="Arial"/>
              </a:rPr>
              <a:t>МЕНТИМЕТР</a:t>
            </a:r>
            <a:endParaRPr sz="3600" dirty="0">
              <a:latin typeface="Arial"/>
              <a:cs typeface="Arial"/>
            </a:endParaRPr>
          </a:p>
          <a:p>
            <a:pPr marL="698500" indent="-685800">
              <a:lnSpc>
                <a:spcPct val="100000"/>
              </a:lnSpc>
              <a:spcBef>
                <a:spcPts val="2165"/>
              </a:spcBef>
              <a:buFont typeface="Microsoft Sans Serif"/>
              <a:buChar char="-"/>
              <a:tabLst>
                <a:tab pos="697865" algn="l"/>
                <a:tab pos="698500" algn="l"/>
              </a:tabLst>
            </a:pPr>
            <a:r>
              <a:rPr sz="3600" b="1" spc="-15" dirty="0">
                <a:latin typeface="Arial"/>
                <a:cs typeface="Arial"/>
              </a:rPr>
              <a:t>ГУГЛ-ФОРМЫ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ИЛИ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ЯНДЕКС-ФОРМЫ</a:t>
            </a:r>
            <a:endParaRPr sz="3600" dirty="0">
              <a:latin typeface="Arial"/>
              <a:cs typeface="Arial"/>
            </a:endParaRPr>
          </a:p>
          <a:p>
            <a:pPr marL="698500" indent="-685800">
              <a:lnSpc>
                <a:spcPct val="100000"/>
              </a:lnSpc>
              <a:spcBef>
                <a:spcPts val="2160"/>
              </a:spcBef>
              <a:buFont typeface="Microsoft Sans Serif"/>
              <a:buChar char="-"/>
              <a:tabLst>
                <a:tab pos="697865" algn="l"/>
                <a:tab pos="698500" algn="l"/>
              </a:tabLst>
            </a:pPr>
            <a:r>
              <a:rPr sz="3600" b="1" spc="-10" dirty="0">
                <a:latin typeface="Arial"/>
                <a:cs typeface="Arial"/>
              </a:rPr>
              <a:t>ГРУППА</a:t>
            </a:r>
            <a:r>
              <a:rPr sz="3600" b="1" spc="-3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В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ВК</a:t>
            </a:r>
            <a:endParaRPr sz="3600" dirty="0">
              <a:latin typeface="Arial"/>
              <a:cs typeface="Arial"/>
            </a:endParaRPr>
          </a:p>
          <a:p>
            <a:pPr marL="698500" indent="-685800">
              <a:lnSpc>
                <a:spcPct val="100000"/>
              </a:lnSpc>
              <a:spcBef>
                <a:spcPts val="2160"/>
              </a:spcBef>
              <a:buFont typeface="Microsoft Sans Serif"/>
              <a:buChar char="-"/>
              <a:tabLst>
                <a:tab pos="697865" algn="l"/>
                <a:tab pos="698500" algn="l"/>
              </a:tabLst>
            </a:pPr>
            <a:r>
              <a:rPr sz="3600" b="1" spc="-35" dirty="0">
                <a:latin typeface="Arial"/>
                <a:cs typeface="Arial"/>
              </a:rPr>
              <a:t>ЕЖЕКВАРТАЛЬНОЕ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spc="-20" dirty="0">
                <a:latin typeface="Arial"/>
                <a:cs typeface="Arial"/>
              </a:rPr>
              <a:t>БОЛЬШОЕ</a:t>
            </a:r>
            <a:r>
              <a:rPr sz="3600" b="1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ЭССЕ</a:t>
            </a:r>
            <a:endParaRPr sz="3600" dirty="0">
              <a:latin typeface="Arial"/>
              <a:cs typeface="Arial"/>
            </a:endParaRPr>
          </a:p>
          <a:p>
            <a:pPr marL="698500" indent="-685800">
              <a:lnSpc>
                <a:spcPct val="100000"/>
              </a:lnSpc>
              <a:spcBef>
                <a:spcPts val="2160"/>
              </a:spcBef>
              <a:buFont typeface="Microsoft Sans Serif"/>
              <a:buChar char="-"/>
              <a:tabLst>
                <a:tab pos="697865" algn="l"/>
                <a:tab pos="698500" algn="l"/>
              </a:tabLst>
            </a:pPr>
            <a:r>
              <a:rPr sz="3600" b="1" spc="-10" dirty="0">
                <a:latin typeface="Arial"/>
                <a:cs typeface="Arial"/>
              </a:rPr>
              <a:t>ОДНОМИНУТНОЕ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ЭССЕ</a:t>
            </a:r>
            <a:r>
              <a:rPr sz="3600" b="1" dirty="0">
                <a:latin typeface="Arial"/>
                <a:cs typeface="Arial"/>
              </a:rPr>
              <a:t> </a:t>
            </a:r>
            <a:r>
              <a:rPr sz="3600" b="1" spc="-20" dirty="0">
                <a:latin typeface="Arial"/>
                <a:cs typeface="Arial"/>
              </a:rPr>
              <a:t>ПОСЛЕ</a:t>
            </a:r>
            <a:r>
              <a:rPr sz="3600" b="1" spc="-3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УРОКА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7971" y="2154935"/>
            <a:ext cx="3811524" cy="4831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7971" y="3628644"/>
            <a:ext cx="938784" cy="93878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2" y="2563621"/>
            <a:ext cx="3238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417983" y="1223644"/>
            <a:ext cx="11031220" cy="1708801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 marR="5080">
              <a:lnSpc>
                <a:spcPts val="6240"/>
              </a:lnSpc>
              <a:spcBef>
                <a:spcPts val="925"/>
              </a:spcBef>
            </a:pPr>
            <a:r>
              <a:rPr sz="5100" spc="10" dirty="0">
                <a:solidFill>
                  <a:srgbClr val="000000"/>
                </a:solidFill>
                <a:latin typeface="Courier New"/>
                <a:cs typeface="Courier New"/>
              </a:rPr>
              <a:t>«</a:t>
            </a:r>
            <a:r>
              <a:rPr sz="6000" spc="10" dirty="0"/>
              <a:t>СКУЧНЫЕ</a:t>
            </a:r>
            <a:r>
              <a:rPr sz="6000" spc="-305" dirty="0"/>
              <a:t> </a:t>
            </a:r>
            <a:r>
              <a:rPr spc="-15" dirty="0"/>
              <a:t>УРОКИ</a:t>
            </a:r>
            <a:r>
              <a:rPr spc="-25" dirty="0"/>
              <a:t> </a:t>
            </a:r>
            <a:r>
              <a:rPr spc="-30" dirty="0"/>
              <a:t>ГОДНЫ</a:t>
            </a:r>
            <a:r>
              <a:rPr spc="-10" dirty="0"/>
              <a:t> </a:t>
            </a:r>
            <a:r>
              <a:rPr dirty="0"/>
              <a:t>ЛИШЬ </a:t>
            </a:r>
            <a:r>
              <a:rPr spc="-1320" dirty="0"/>
              <a:t> </a:t>
            </a:r>
            <a:r>
              <a:rPr dirty="0"/>
              <a:t>НА</a:t>
            </a:r>
            <a:r>
              <a:rPr spc="-5" dirty="0"/>
              <a:t> </a:t>
            </a:r>
            <a:r>
              <a:rPr spc="-45" dirty="0"/>
              <a:t>ТО,</a:t>
            </a:r>
            <a:r>
              <a:rPr spc="10" dirty="0"/>
              <a:t> </a:t>
            </a:r>
            <a:r>
              <a:rPr spc="-25" dirty="0"/>
              <a:t>ЧТОБЫ</a:t>
            </a:r>
            <a:endParaRPr sz="60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17985" y="2900307"/>
            <a:ext cx="10292715" cy="3241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1B1F23"/>
                </a:solidFill>
                <a:latin typeface="Arial"/>
                <a:cs typeface="Arial"/>
              </a:rPr>
              <a:t>ВНУШИТЬ </a:t>
            </a:r>
            <a:r>
              <a:rPr sz="4800" b="1" spc="-15" dirty="0">
                <a:solidFill>
                  <a:srgbClr val="1B1F23"/>
                </a:solidFill>
                <a:latin typeface="Arial"/>
                <a:cs typeface="Arial"/>
              </a:rPr>
              <a:t>НЕНАВИСТЬ </a:t>
            </a:r>
            <a:r>
              <a:rPr sz="4800" b="1" dirty="0">
                <a:solidFill>
                  <a:srgbClr val="1B1F23"/>
                </a:solidFill>
                <a:latin typeface="Arial"/>
                <a:cs typeface="Arial"/>
              </a:rPr>
              <a:t>И К ТЕМ, </a:t>
            </a:r>
            <a:r>
              <a:rPr sz="4800" b="1" spc="5" dirty="0">
                <a:solidFill>
                  <a:srgbClr val="1B1F23"/>
                </a:solidFill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rgbClr val="1B1F23"/>
                </a:solidFill>
                <a:latin typeface="Arial"/>
                <a:cs typeface="Arial"/>
              </a:rPr>
              <a:t>КТО</a:t>
            </a:r>
            <a:r>
              <a:rPr sz="4800" b="1" spc="5" dirty="0">
                <a:solidFill>
                  <a:srgbClr val="1B1F23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1B1F23"/>
                </a:solidFill>
                <a:latin typeface="Arial"/>
                <a:cs typeface="Arial"/>
              </a:rPr>
              <a:t>ИХ</a:t>
            </a:r>
            <a:r>
              <a:rPr sz="4800" b="1" spc="-10" dirty="0">
                <a:solidFill>
                  <a:srgbClr val="1B1F23"/>
                </a:solidFill>
                <a:latin typeface="Arial"/>
                <a:cs typeface="Arial"/>
              </a:rPr>
              <a:t> </a:t>
            </a:r>
            <a:r>
              <a:rPr sz="4800" b="1" spc="-60" dirty="0">
                <a:solidFill>
                  <a:srgbClr val="1B1F23"/>
                </a:solidFill>
                <a:latin typeface="Arial"/>
                <a:cs typeface="Arial"/>
              </a:rPr>
              <a:t>ПРЕПОДАЕТ,</a:t>
            </a:r>
            <a:r>
              <a:rPr sz="4800" b="1" spc="-5" dirty="0">
                <a:solidFill>
                  <a:srgbClr val="1B1F23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1B1F23"/>
                </a:solidFill>
                <a:latin typeface="Arial"/>
                <a:cs typeface="Arial"/>
              </a:rPr>
              <a:t>И </a:t>
            </a:r>
            <a:r>
              <a:rPr sz="4800" b="1" spc="-5" dirty="0">
                <a:solidFill>
                  <a:srgbClr val="1B1F23"/>
                </a:solidFill>
                <a:latin typeface="Arial"/>
                <a:cs typeface="Arial"/>
              </a:rPr>
              <a:t>КО</a:t>
            </a:r>
            <a:r>
              <a:rPr sz="4800" b="1" spc="-10" dirty="0">
                <a:solidFill>
                  <a:srgbClr val="1B1F23"/>
                </a:solidFill>
                <a:latin typeface="Arial"/>
                <a:cs typeface="Arial"/>
              </a:rPr>
              <a:t> </a:t>
            </a:r>
            <a:r>
              <a:rPr sz="4800" b="1" spc="-40" dirty="0">
                <a:solidFill>
                  <a:srgbClr val="1B1F23"/>
                </a:solidFill>
                <a:latin typeface="Arial"/>
                <a:cs typeface="Arial"/>
              </a:rPr>
              <a:t>ВСЕМУ </a:t>
            </a:r>
            <a:r>
              <a:rPr sz="4800" b="1" spc="-1320" dirty="0">
                <a:solidFill>
                  <a:srgbClr val="1B1F23"/>
                </a:solidFill>
                <a:latin typeface="Arial"/>
                <a:cs typeface="Arial"/>
              </a:rPr>
              <a:t> </a:t>
            </a:r>
            <a:r>
              <a:rPr sz="4800" b="1" spc="-35" dirty="0">
                <a:solidFill>
                  <a:srgbClr val="1B1F23"/>
                </a:solidFill>
                <a:latin typeface="Arial"/>
                <a:cs typeface="Arial"/>
              </a:rPr>
              <a:t>ПРЕПОДАВАЕМОМУ</a:t>
            </a:r>
            <a:r>
              <a:rPr sz="4800" b="1" spc="-35" dirty="0" smtClean="0">
                <a:latin typeface="Arial"/>
                <a:cs typeface="Arial"/>
              </a:rPr>
              <a:t>»</a:t>
            </a:r>
            <a:endParaRPr sz="4800" dirty="0">
              <a:latin typeface="Arial"/>
              <a:cs typeface="Arial"/>
            </a:endParaRPr>
          </a:p>
          <a:p>
            <a:pPr marL="12700">
              <a:lnSpc>
                <a:spcPts val="7925"/>
              </a:lnSpc>
            </a:pPr>
            <a:r>
              <a:rPr sz="7200" b="1" spc="-5" dirty="0">
                <a:latin typeface="Courier New"/>
                <a:cs typeface="Courier New"/>
              </a:rPr>
              <a:t>ЖАН-ЖАК</a:t>
            </a:r>
            <a:r>
              <a:rPr sz="7200" b="1" spc="-30" dirty="0">
                <a:latin typeface="Courier New"/>
                <a:cs typeface="Courier New"/>
              </a:rPr>
              <a:t> </a:t>
            </a:r>
            <a:r>
              <a:rPr sz="7200" b="1" spc="-5" dirty="0">
                <a:latin typeface="Courier New"/>
                <a:cs typeface="Courier New"/>
              </a:rPr>
              <a:t>РУССО</a:t>
            </a:r>
            <a:endParaRPr sz="72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0801" y="267156"/>
            <a:ext cx="7846059" cy="92333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>Требований </a:t>
            </a:r>
            <a:r>
              <a:rPr lang="ru-RU" sz="6000" b="1" dirty="0">
                <a:solidFill>
                  <a:schemeClr val="accent1"/>
                </a:solidFill>
                <a:latin typeface="Times New Roman"/>
                <a:ea typeface="Times New Roman"/>
              </a:rPr>
              <a:t>к уроку</a:t>
            </a:r>
            <a:endParaRPr lang="ru-RU" sz="6000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914400" y="1143030"/>
            <a:ext cx="10896600" cy="4431983"/>
          </a:xfrm>
        </p:spPr>
        <p:txBody>
          <a:bodyPr/>
          <a:lstStyle/>
          <a:p>
            <a:r>
              <a:rPr lang="ru-RU" dirty="0" smtClean="0"/>
              <a:t>1. </a:t>
            </a:r>
            <a:r>
              <a:rPr lang="ru-RU" dirty="0"/>
              <a:t>П</a:t>
            </a:r>
            <a:r>
              <a:rPr lang="ru-RU" dirty="0" smtClean="0"/>
              <a:t>родуманная система </a:t>
            </a:r>
            <a:r>
              <a:rPr lang="ru-RU" dirty="0"/>
              <a:t>работы </a:t>
            </a:r>
            <a:r>
              <a:rPr lang="ru-RU" dirty="0" smtClean="0"/>
              <a:t>учителя.</a:t>
            </a:r>
          </a:p>
          <a:p>
            <a:r>
              <a:rPr lang="ru-RU" dirty="0" smtClean="0"/>
              <a:t>2. </a:t>
            </a:r>
            <a:r>
              <a:rPr lang="ru-RU" dirty="0"/>
              <a:t>Ч</a:t>
            </a:r>
            <a:r>
              <a:rPr lang="ru-RU" dirty="0" smtClean="0"/>
              <a:t>етко поставленная цель.</a:t>
            </a:r>
          </a:p>
          <a:p>
            <a:r>
              <a:rPr lang="ru-RU" dirty="0"/>
              <a:t>3. </a:t>
            </a:r>
            <a:r>
              <a:rPr lang="ru-RU" dirty="0" smtClean="0"/>
              <a:t>Четкость построения.</a:t>
            </a:r>
          </a:p>
          <a:p>
            <a:r>
              <a:rPr lang="ru-RU" dirty="0"/>
              <a:t>4. </a:t>
            </a:r>
            <a:r>
              <a:rPr lang="ru-RU" dirty="0" smtClean="0"/>
              <a:t>Организация </a:t>
            </a:r>
            <a:r>
              <a:rPr lang="ru-RU" dirty="0"/>
              <a:t>учащихся и их </a:t>
            </a:r>
            <a:r>
              <a:rPr lang="ru-RU" dirty="0" smtClean="0"/>
              <a:t>возможностей.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53800" y="152400"/>
            <a:ext cx="685800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304860"/>
            <a:ext cx="10633075" cy="617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" y="1117091"/>
            <a:ext cx="1858011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3617" y="3661738"/>
            <a:ext cx="1691619" cy="259857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84489" y="1338131"/>
            <a:ext cx="1050384" cy="482947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00517" y="30"/>
            <a:ext cx="758761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6720">
              <a:lnSpc>
                <a:spcPct val="100000"/>
              </a:lnSpc>
              <a:spcBef>
                <a:spcPts val="100"/>
              </a:spcBef>
            </a:pPr>
            <a:r>
              <a:rPr sz="4400" spc="-15" dirty="0">
                <a:solidFill>
                  <a:srgbClr val="0071BB"/>
                </a:solidFill>
              </a:rPr>
              <a:t>ФОРМЫ </a:t>
            </a:r>
            <a:r>
              <a:rPr sz="4400" spc="-30" dirty="0">
                <a:solidFill>
                  <a:srgbClr val="0071BB"/>
                </a:solidFill>
              </a:rPr>
              <a:t>ОРГАНИЗАЦИИ </a:t>
            </a:r>
            <a:r>
              <a:rPr sz="4400" spc="-25" dirty="0">
                <a:solidFill>
                  <a:srgbClr val="0071BB"/>
                </a:solidFill>
              </a:rPr>
              <a:t> </a:t>
            </a:r>
            <a:r>
              <a:rPr sz="4400" spc="-5" dirty="0">
                <a:solidFill>
                  <a:srgbClr val="0071BB"/>
                </a:solidFill>
              </a:rPr>
              <a:t>УЧЕБНОЙ</a:t>
            </a:r>
            <a:r>
              <a:rPr sz="4400" spc="-50" dirty="0">
                <a:solidFill>
                  <a:srgbClr val="0071BB"/>
                </a:solidFill>
              </a:rPr>
              <a:t> </a:t>
            </a:r>
            <a:r>
              <a:rPr sz="4400" spc="-15" dirty="0">
                <a:solidFill>
                  <a:srgbClr val="0071BB"/>
                </a:solidFill>
              </a:rPr>
              <a:t>ДЕЯТЕЛЬНОСТИ</a:t>
            </a:r>
            <a:endParaRPr sz="440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7632" y="1534860"/>
            <a:ext cx="883733" cy="137725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5819" y="2318004"/>
            <a:ext cx="1589532" cy="239572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304299" y="1810667"/>
            <a:ext cx="5203825" cy="18665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0071BB"/>
                </a:solidFill>
                <a:latin typeface="Arial"/>
                <a:cs typeface="Arial"/>
              </a:rPr>
              <a:t>ФРОНТАЛЬНАЯ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50">
              <a:latin typeface="Arial"/>
              <a:cs typeface="Arial"/>
            </a:endParaRPr>
          </a:p>
          <a:p>
            <a:pPr marL="1676400">
              <a:lnSpc>
                <a:spcPct val="100000"/>
              </a:lnSpc>
            </a:pPr>
            <a:r>
              <a:rPr sz="2800" b="1" spc="-20" dirty="0">
                <a:solidFill>
                  <a:srgbClr val="0071BB"/>
                </a:solidFill>
                <a:latin typeface="Arial"/>
                <a:cs typeface="Arial"/>
              </a:rPr>
              <a:t>ИНДИВИДУАЛЬНАЯ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08716" y="4639038"/>
            <a:ext cx="1341565" cy="21892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371217" y="4728268"/>
            <a:ext cx="5810251" cy="15818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solidFill>
                  <a:srgbClr val="0071BB"/>
                </a:solidFill>
                <a:latin typeface="Arial"/>
                <a:cs typeface="Arial"/>
              </a:rPr>
              <a:t>ГРУППОВАЯ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800" b="1" spc="-10" dirty="0">
                <a:solidFill>
                  <a:srgbClr val="0071BB"/>
                </a:solidFill>
                <a:latin typeface="Arial"/>
                <a:cs typeface="Arial"/>
              </a:rPr>
              <a:t>ПАРНАЯ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32731" y="6490265"/>
            <a:ext cx="189231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5</a:t>
            </a:fld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1" y="267186"/>
            <a:ext cx="8989059" cy="1015663"/>
          </a:xfrm>
        </p:spPr>
        <p:txBody>
          <a:bodyPr/>
          <a:lstStyle/>
          <a:p>
            <a:r>
              <a:rPr lang="ru-RU" sz="6600" b="1" dirty="0">
                <a:solidFill>
                  <a:schemeClr val="accent1"/>
                </a:solidFill>
                <a:latin typeface="Times New Roman"/>
                <a:ea typeface="Times New Roman"/>
              </a:rPr>
              <a:t>Фронтальная работа </a:t>
            </a:r>
            <a:endParaRPr lang="ru-RU" sz="6600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808567" y="1828802"/>
            <a:ext cx="10896600" cy="4431983"/>
          </a:xfrm>
        </p:spPr>
        <p:txBody>
          <a:bodyPr/>
          <a:lstStyle/>
          <a:p>
            <a:r>
              <a:rPr lang="ru-RU" sz="6000" dirty="0"/>
              <a:t>1) беседа;</a:t>
            </a:r>
          </a:p>
          <a:p>
            <a:r>
              <a:rPr lang="ru-RU" sz="6000" dirty="0"/>
              <a:t>2) обсуждение;</a:t>
            </a:r>
          </a:p>
          <a:p>
            <a:r>
              <a:rPr lang="ru-RU" sz="6000" dirty="0"/>
              <a:t>3) сравнение;</a:t>
            </a:r>
          </a:p>
          <a:p>
            <a:r>
              <a:rPr lang="ru-RU" sz="6000" dirty="0"/>
              <a:t>4) диктант и т. д.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53800" y="152400"/>
            <a:ext cx="685800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04860"/>
            <a:ext cx="10633075" cy="617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5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1" y="267186"/>
            <a:ext cx="9827259" cy="1015663"/>
          </a:xfrm>
        </p:spPr>
        <p:txBody>
          <a:bodyPr/>
          <a:lstStyle/>
          <a:p>
            <a:r>
              <a:rPr lang="ru-RU" sz="6600" b="1" dirty="0">
                <a:solidFill>
                  <a:schemeClr val="accent1"/>
                </a:solidFill>
                <a:latin typeface="Times New Roman"/>
                <a:ea typeface="Times New Roman"/>
              </a:rPr>
              <a:t>Индивидуальная работа </a:t>
            </a:r>
            <a:endParaRPr lang="ru-RU" sz="6600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554037" y="1295400"/>
            <a:ext cx="10896600" cy="5909310"/>
          </a:xfrm>
        </p:spPr>
        <p:txBody>
          <a:bodyPr/>
          <a:lstStyle/>
          <a:p>
            <a:r>
              <a:rPr lang="ru-RU" dirty="0" smtClean="0"/>
              <a:t>1) </a:t>
            </a:r>
            <a:r>
              <a:rPr lang="ru-RU" dirty="0"/>
              <a:t>работа по карточкам;</a:t>
            </a:r>
          </a:p>
          <a:p>
            <a:r>
              <a:rPr lang="ru-RU" dirty="0"/>
              <a:t>2) работа с картой;</a:t>
            </a:r>
          </a:p>
          <a:p>
            <a:r>
              <a:rPr lang="ru-RU" dirty="0"/>
              <a:t>3) работа у доски;</a:t>
            </a:r>
          </a:p>
          <a:p>
            <a:r>
              <a:rPr lang="ru-RU" dirty="0"/>
              <a:t>4) заполнение таблиц;</a:t>
            </a:r>
          </a:p>
          <a:p>
            <a:r>
              <a:rPr lang="ru-RU" dirty="0"/>
              <a:t>5) написание рефератов, докладов;</a:t>
            </a:r>
          </a:p>
          <a:p>
            <a:r>
              <a:rPr lang="ru-RU" dirty="0"/>
              <a:t>6) работа с учебниками и т. д.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53800" y="152400"/>
            <a:ext cx="685800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0744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0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1" y="267186"/>
            <a:ext cx="9827259" cy="1015663"/>
          </a:xfrm>
        </p:spPr>
        <p:txBody>
          <a:bodyPr/>
          <a:lstStyle/>
          <a:p>
            <a:pPr algn="ctr"/>
            <a:r>
              <a:rPr lang="ru-RU" sz="6600" b="1" dirty="0">
                <a:solidFill>
                  <a:schemeClr val="accent1"/>
                </a:solidFill>
                <a:latin typeface="Times New Roman"/>
                <a:ea typeface="Times New Roman"/>
              </a:rPr>
              <a:t>Групповая форма </a:t>
            </a:r>
            <a:endParaRPr lang="ru-RU" sz="6600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554037" y="1295430"/>
            <a:ext cx="10896600" cy="4062651"/>
          </a:xfrm>
        </p:spPr>
        <p:txBody>
          <a:bodyPr/>
          <a:lstStyle/>
          <a:p>
            <a:r>
              <a:rPr lang="ru-RU" sz="4400" dirty="0"/>
              <a:t>1) деление класса на </a:t>
            </a:r>
            <a:r>
              <a:rPr lang="ru-RU" sz="4400" dirty="0" smtClean="0"/>
              <a:t>группы;</a:t>
            </a:r>
          </a:p>
          <a:p>
            <a:r>
              <a:rPr lang="ru-RU" sz="4400" dirty="0" smtClean="0"/>
              <a:t>2</a:t>
            </a:r>
            <a:r>
              <a:rPr lang="ru-RU" sz="4400" dirty="0"/>
              <a:t>) количественный состав </a:t>
            </a:r>
            <a:r>
              <a:rPr lang="ru-RU" sz="4400" dirty="0" smtClean="0"/>
              <a:t>групп;</a:t>
            </a:r>
            <a:endParaRPr lang="ru-RU" sz="4400" dirty="0"/>
          </a:p>
          <a:p>
            <a:r>
              <a:rPr lang="ru-RU" sz="4400" dirty="0"/>
              <a:t>3) </a:t>
            </a:r>
            <a:r>
              <a:rPr lang="ru-RU" sz="4400" dirty="0" smtClean="0"/>
              <a:t>члены </a:t>
            </a:r>
            <a:r>
              <a:rPr lang="ru-RU" sz="4400" dirty="0"/>
              <a:t>группы должны выбираться учителем таким образом, чтобы в каждой находились ученики разного уровня подготовки.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353800" y="152400"/>
            <a:ext cx="685800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0972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2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0267" y="118533"/>
            <a:ext cx="10896600" cy="1661993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>Формы </a:t>
            </a:r>
            <a:r>
              <a:rPr lang="ru-RU" sz="5400" b="1" dirty="0">
                <a:solidFill>
                  <a:schemeClr val="accent1"/>
                </a:solidFill>
                <a:latin typeface="Times New Roman"/>
                <a:ea typeface="Times New Roman"/>
              </a:rPr>
              <a:t>группового взаимодействия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618067" y="1828802"/>
            <a:ext cx="10896600" cy="4431983"/>
          </a:xfrm>
        </p:spPr>
        <p:txBody>
          <a:bodyPr/>
          <a:lstStyle/>
          <a:p>
            <a:r>
              <a:rPr lang="ru-RU" dirty="0"/>
              <a:t>1) </a:t>
            </a:r>
            <a:r>
              <a:rPr lang="ru-RU" dirty="0" smtClean="0"/>
              <a:t>работа </a:t>
            </a:r>
            <a:r>
              <a:rPr lang="ru-RU" dirty="0"/>
              <a:t>в </a:t>
            </a:r>
            <a:r>
              <a:rPr lang="ru-RU" dirty="0" smtClean="0"/>
              <a:t>парах;</a:t>
            </a:r>
          </a:p>
          <a:p>
            <a:r>
              <a:rPr lang="ru-RU" dirty="0"/>
              <a:t>2) </a:t>
            </a:r>
            <a:r>
              <a:rPr lang="ru-RU" dirty="0" smtClean="0"/>
              <a:t>кооперативно-групповая </a:t>
            </a:r>
            <a:r>
              <a:rPr lang="ru-RU" dirty="0"/>
              <a:t>учебная </a:t>
            </a:r>
            <a:r>
              <a:rPr lang="ru-RU" dirty="0" smtClean="0"/>
              <a:t>деятельность;</a:t>
            </a:r>
            <a:endParaRPr lang="ru-RU" dirty="0"/>
          </a:p>
          <a:p>
            <a:r>
              <a:rPr lang="ru-RU" dirty="0"/>
              <a:t>3) </a:t>
            </a:r>
            <a:r>
              <a:rPr lang="ru-RU" dirty="0" smtClean="0"/>
              <a:t>дифференцированная;</a:t>
            </a:r>
          </a:p>
          <a:p>
            <a:r>
              <a:rPr lang="ru-RU" dirty="0"/>
              <a:t>4) и</a:t>
            </a:r>
            <a:r>
              <a:rPr lang="ru-RU" dirty="0" smtClean="0"/>
              <a:t>ндивидуально-групповая форма.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53800" y="152400"/>
            <a:ext cx="685800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0972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7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1319</Words>
  <Application>Microsoft Office PowerPoint</Application>
  <PresentationFormat>Произвольный</PresentationFormat>
  <Paragraphs>229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Office Theme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ОРГАНИЗАЦИЯ УРОЧНОЙ  ДЕЯТЕЛЬНОСТИ ПО ОБЩЕСТВОЗНАНИЮ</vt:lpstr>
      <vt:lpstr>Курс по обществознанию представляет собой:  1. Комплекс знаний, отражающих основные объекты изучения: общество и его основные сферы, человека в обществе, правовое регулирование общественных отношений.  2. Социальные навыки, умения, совокупность моральных норм и гуманистических ценностей; правовые нормы. 3. Познавательной и практической деятельности, включающий работу с адаптированными источниками социальной информации; решение познавательных и практических задач</vt:lpstr>
      <vt:lpstr>ТИПЫ УРОКОВ</vt:lpstr>
      <vt:lpstr>Требований к уроку</vt:lpstr>
      <vt:lpstr>ФОРМЫ ОРГАНИЗАЦИИ  УЧЕБНОЙ ДЕЯТЕЛЬНОСТИ</vt:lpstr>
      <vt:lpstr>Фронтальная работа </vt:lpstr>
      <vt:lpstr>Индивидуальная работа </vt:lpstr>
      <vt:lpstr>Групповая форма </vt:lpstr>
      <vt:lpstr>Формы группового взаимодействия</vt:lpstr>
      <vt:lpstr>Признаки нетрадиционного урока</vt:lpstr>
      <vt:lpstr>К нетрадиционным технологиям учебного занятия относятся:</vt:lpstr>
      <vt:lpstr>1 2</vt:lpstr>
      <vt:lpstr>Презентация PowerPoint</vt:lpstr>
      <vt:lpstr>1. ЦЕЛЕПОЛАГАНИЕ И МОТИВАЦИЯ</vt:lpstr>
      <vt:lpstr>1. ЦЕЛЕПОЛАГАНИЕ И МОТИВАЦИЯ</vt:lpstr>
      <vt:lpstr>1</vt:lpstr>
      <vt:lpstr>СПОСОБЫ АКТУАЛИЗАЦИИ ЗНАНИЙ</vt:lpstr>
      <vt:lpstr>Презентация PowerPoint</vt:lpstr>
      <vt:lpstr>2. АКТУАЛИЗАЦИЯ ЗНАНИЙ</vt:lpstr>
      <vt:lpstr>СПОСОБЫ ПЕРЕДАЧИ ИНФОРМАЦИИ:</vt:lpstr>
      <vt:lpstr>3. ОТКРЫТИЕ НОВЫХ ЗНАНИЙ</vt:lpstr>
      <vt:lpstr>Презентация PowerPoint</vt:lpstr>
      <vt:lpstr>Let's give it a try!</vt:lpstr>
      <vt:lpstr>4. ПЕРВИЧНОЕ ЗАКРЕПЛЕНИЕ</vt:lpstr>
      <vt:lpstr>Презентация PowerPoint</vt:lpstr>
      <vt:lpstr>Презентация PowerPoint</vt:lpstr>
      <vt:lpstr>5. ДИАГНОСТИКА И САМОПРОВЕРКА</vt:lpstr>
      <vt:lpstr>ДИАГНОСТИКА И САМОПРОВЕРКА</vt:lpstr>
      <vt:lpstr>Государственные органы власти РФ</vt:lpstr>
      <vt:lpstr>Установите соответствие между полномочиями Совета Федерации и Государственной Думы: к каждой позиции,  данной в первом столбце, подберите соответствующую позицию из второго столбца.</vt:lpstr>
      <vt:lpstr>Опросник для самодиагностики   знаний и умений</vt:lpstr>
      <vt:lpstr>6. РЕФЛЕКСИЯ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flash363@gmail.com</cp:lastModifiedBy>
  <cp:revision>11</cp:revision>
  <dcterms:created xsi:type="dcterms:W3CDTF">2024-12-05T18:39:45Z</dcterms:created>
  <dcterms:modified xsi:type="dcterms:W3CDTF">2024-12-17T06:00:58Z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2024-12-05T00:00:00Z</vt:filetime>
  </property>
</Properties>
</file>