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9" r:id="rId1"/>
  </p:sldMasterIdLst>
  <p:sldIdLst>
    <p:sldId id="256" r:id="rId2"/>
    <p:sldId id="275" r:id="rId3"/>
    <p:sldId id="281" r:id="rId4"/>
    <p:sldId id="283" r:id="rId5"/>
    <p:sldId id="297" r:id="rId6"/>
    <p:sldId id="298" r:id="rId7"/>
    <p:sldId id="299" r:id="rId8"/>
    <p:sldId id="285" r:id="rId9"/>
    <p:sldId id="286" r:id="rId10"/>
    <p:sldId id="300" r:id="rId11"/>
    <p:sldId id="301" r:id="rId12"/>
    <p:sldId id="302" r:id="rId13"/>
    <p:sldId id="303" r:id="rId14"/>
    <p:sldId id="304" r:id="rId15"/>
    <p:sldId id="287" r:id="rId16"/>
    <p:sldId id="305" r:id="rId17"/>
    <p:sldId id="306" r:id="rId18"/>
    <p:sldId id="288" r:id="rId19"/>
    <p:sldId id="289" r:id="rId20"/>
    <p:sldId id="290" r:id="rId21"/>
    <p:sldId id="279" r:id="rId2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4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07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034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ECE69F-178E-4786-B1D6-461B25E3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B055-54BE-42A4-8DC8-10ED2ADEA08A}" type="datetimeFigureOut">
              <a:rPr lang="ru-RU" smtClean="0"/>
              <a:pPr/>
              <a:t>20.12.2024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5DB0CCE-2BB7-4FE6-9F6D-0F849019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DEABB-F5A0-404E-81BE-A2C6C1A79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444EC-30F4-4546-BA0E-14E2811976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956E4A42-AE58-43D5-A1E5-C2A90FAEF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3351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424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8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75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9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989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36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65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42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12/20/2024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19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normativnye-dokumenty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35957" y="3581400"/>
            <a:ext cx="4038600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just"/>
            <a:r>
              <a:rPr lang="ru-RU" sz="2400" b="1" dirty="0"/>
              <a:t>Рыбалкина Ю.В.</a:t>
            </a:r>
          </a:p>
          <a:p>
            <a:pPr algn="just"/>
            <a:r>
              <a:rPr lang="ru-RU" sz="2000" dirty="0"/>
              <a:t>преподаватель высшей квалификационной категории,</a:t>
            </a:r>
          </a:p>
          <a:p>
            <a:pPr algn="just"/>
            <a:r>
              <a:rPr lang="ru-RU" sz="2000" dirty="0"/>
              <a:t>ГБОУ СПО ЛНР «Луганский колледж </a:t>
            </a:r>
          </a:p>
          <a:p>
            <a:pPr algn="just"/>
            <a:r>
              <a:rPr lang="ru-RU" sz="2000" dirty="0"/>
              <a:t>моды, парикмахерского искусства и </a:t>
            </a:r>
          </a:p>
          <a:p>
            <a:pPr algn="just"/>
            <a:r>
              <a:rPr lang="ru-RU" sz="2000" dirty="0"/>
              <a:t>компьютерных технологий»,</a:t>
            </a:r>
          </a:p>
          <a:p>
            <a:pPr algn="just"/>
            <a:r>
              <a:rPr lang="ru-RU" sz="2000" dirty="0"/>
              <a:t>г. Луганск</a:t>
            </a:r>
          </a:p>
        </p:txBody>
      </p:sp>
      <p:sp>
        <p:nvSpPr>
          <p:cNvPr id="7170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7172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2400"/>
            <a:ext cx="1066800" cy="1066800"/>
          </a:xfrm>
          <a:prstGeom prst="rect">
            <a:avLst/>
          </a:prstGeom>
          <a:noFill/>
        </p:spPr>
      </p:pic>
      <p:sp>
        <p:nvSpPr>
          <p:cNvPr id="7174" name="AutoShape 6" descr="https://lkmpikt.org/wp-content/themes/brilliance/images/year/prof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176" name="AutoShape 8" descr="https://lkmpikt.org/wp-content/themes/brilliance/images/year/prof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178" name="AutoShape 10" descr="https://lkmpikt.org/wp-content/themes/brilliance/images/year/5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7180" name="AutoShape 12" descr="https://lkmpikt.org/wp-content/themes/brilliance/images/year/5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12298" y="1066800"/>
            <a:ext cx="661668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dirty="0"/>
              <a:t>Особенности обучения истории </a:t>
            </a:r>
          </a:p>
          <a:p>
            <a:pPr algn="ctr"/>
            <a:r>
              <a:rPr lang="ru-RU" sz="3200" b="1" dirty="0"/>
              <a:t>в условиях обновленных ФГОС ООО</a:t>
            </a:r>
            <a:endParaRPr lang="ru-RU" sz="32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972800" cy="40386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Поправки  в федеральный закон </a:t>
            </a:r>
            <a:br>
              <a:rPr lang="ru-RU" dirty="0"/>
            </a:br>
            <a:r>
              <a:rPr lang="ru-RU" dirty="0"/>
              <a:t>«Об образовании в Российской Федерации» (федеральный закон от 19 декабря 2023 г. </a:t>
            </a:r>
            <a:br>
              <a:rPr lang="ru-RU" dirty="0"/>
            </a:br>
            <a:r>
              <a:rPr lang="ru-RU" dirty="0"/>
              <a:t>№ 618-ФЗ </a:t>
            </a:r>
            <a:br>
              <a:rPr lang="ru-RU" dirty="0"/>
            </a:br>
            <a:r>
              <a:rPr lang="ru-RU" dirty="0"/>
              <a:t>«О внесении изменений в Федеральный закон «Об образовании в 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214632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10972800" cy="36576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Образование в России должно соответствовать традиционным российским духовно-нравственным ценностям и ориентироваться на задачи развития государства и общества.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170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972800" cy="6324600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dirty="0"/>
              <a:t>Указ Президента РФ от 9 ноября 2022 г. № 809 «Об утверждении Основ государственной политики по сохранению и укреплению традиционных российских духовно-нравственных ценностей» (далее – Указ № 809).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Указ Президента РФ от 8 мая 2024 г. № 314 «Об утверждении Основ государственной политики Российской Федерации в области исторического просвещения» (далее – Указ № 314).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670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838200"/>
            <a:ext cx="10972800" cy="5562600"/>
          </a:xfrm>
        </p:spPr>
        <p:txBody>
          <a:bodyPr>
            <a:normAutofit fontScale="90000"/>
          </a:bodyPr>
          <a:lstStyle/>
          <a:p>
            <a:r>
              <a:rPr lang="ru-RU" sz="3100" b="1" dirty="0"/>
              <a:t>Указ № 809 </a:t>
            </a:r>
            <a:br>
              <a:rPr lang="ru-RU" sz="3100" b="1" dirty="0"/>
            </a:br>
            <a:r>
              <a:rPr lang="ru-RU" sz="3100" b="1" dirty="0"/>
              <a:t>нормативно закрепляет набор традиционных духовно- нравственных ценностей, </a:t>
            </a:r>
            <a:br>
              <a:rPr lang="ru-RU" sz="3100" b="1" dirty="0"/>
            </a:br>
            <a:r>
              <a:rPr lang="ru-RU" sz="3100" b="1" dirty="0"/>
              <a:t>к их числу относятся </a:t>
            </a:r>
            <a:br>
              <a:rPr lang="ru-RU" sz="3100" b="1" dirty="0"/>
            </a:br>
            <a:r>
              <a:rPr lang="ru-RU" sz="3100" b="1" dirty="0"/>
              <a:t>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России.</a:t>
            </a:r>
            <a:br>
              <a:rPr lang="ru-RU" sz="3100" b="1" dirty="0"/>
            </a:b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436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10972800" cy="2362200"/>
          </a:xfrm>
        </p:spPr>
        <p:txBody>
          <a:bodyPr>
            <a:normAutofit fontScale="90000"/>
          </a:bodyPr>
          <a:lstStyle/>
          <a:p>
            <a:r>
              <a:rPr lang="ru-RU" dirty="0"/>
              <a:t>Положения Указа № 314 </a:t>
            </a:r>
            <a:br>
              <a:rPr lang="ru-RU" dirty="0"/>
            </a:br>
            <a:r>
              <a:rPr lang="ru-RU" dirty="0"/>
              <a:t>«Об утверждении Основ государственной политики Российской Федерации в области исторического просвещения»</a:t>
            </a:r>
          </a:p>
        </p:txBody>
      </p:sp>
    </p:spTree>
    <p:extLst>
      <p:ext uri="{BB962C8B-B14F-4D97-AF65-F5344CB8AC3E}">
        <p14:creationId xmlns:p14="http://schemas.microsoft.com/office/powerpoint/2010/main" val="360906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304800"/>
            <a:ext cx="11388001" cy="624927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000" b="1" dirty="0"/>
              <a:t> Особое внимание в урочной деятельности по учебному предмету «История» </a:t>
            </a:r>
          </a:p>
          <a:p>
            <a:pPr algn="ctr"/>
            <a:r>
              <a:rPr lang="ru-RU" sz="2000" b="1" dirty="0"/>
              <a:t>следует обратить на: </a:t>
            </a:r>
            <a:endParaRPr lang="ru-RU" sz="2000" dirty="0"/>
          </a:p>
          <a:p>
            <a:pPr algn="ctr"/>
            <a:endParaRPr lang="ru-RU" sz="2000" b="1" dirty="0"/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sp>
        <p:nvSpPr>
          <p:cNvPr id="29" name="object 11"/>
          <p:cNvSpPr/>
          <p:nvPr/>
        </p:nvSpPr>
        <p:spPr>
          <a:xfrm rot="5400000">
            <a:off x="6213229" y="-4039226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89454" y="962686"/>
            <a:ext cx="1107871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Wingdings" pitchFamily="2" charset="2"/>
              <a:buChar char="ü"/>
            </a:pPr>
            <a:r>
              <a:rPr lang="ru-RU" sz="2800" b="1" dirty="0"/>
              <a:t>сохранение памяти о значимых событиях истории России, включая    историю   государство образующего    русского   народа,    входящего в многонациональный союз равноправных народов Российской Федерации, и историю других народов России, исходя из понимания преемственности в развитии Российского государства и его исторически сложившегося единства;</a:t>
            </a:r>
            <a:endParaRPr lang="ru-RU" sz="2800" dirty="0"/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ru-RU" sz="2800" b="1" dirty="0"/>
              <a:t> популяризацию достижений отечественной науки и культуры; патриотическое воспитание, сохранение памяти о защитниках Отечества и недопущение умаления значения подвига народа при защите Отечества; </a:t>
            </a:r>
            <a:endParaRPr lang="ru-RU" sz="2800" dirty="0"/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ru-RU" sz="2800" b="1" dirty="0"/>
              <a:t>сохранение памяти о выдающихся личностях в российской истории, внёсших важный вклад в развитие и процветание России.</a:t>
            </a:r>
            <a:endParaRPr lang="ru-RU" sz="2800" dirty="0"/>
          </a:p>
          <a:p>
            <a:pPr algn="just"/>
            <a:endParaRPr lang="ru-RU" sz="24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25068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049962"/>
          </a:xfrm>
        </p:spPr>
        <p:txBody>
          <a:bodyPr>
            <a:normAutofit fontScale="90000"/>
          </a:bodyPr>
          <a:lstStyle/>
          <a:p>
            <a:r>
              <a:rPr lang="ru-RU" dirty="0"/>
              <a:t>В 2024/2025 учебном году сохраняется структура преподавания учебного предмета     «История»      на      уровне      основного      общего      образования  в соответствии с федеральным учебным планом основного общего образования, который предполагает изучение учебных курсов в 5, 6, 7, 8, 9 классах в количестве 2 часа в неделю (всего 68 часов за год по каждому классу).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6103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754034"/>
              </p:ext>
            </p:extLst>
          </p:nvPr>
        </p:nvGraphicFramePr>
        <p:xfrm>
          <a:off x="381000" y="-1"/>
          <a:ext cx="11353800" cy="66986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8201"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</a:p>
                    <a:p>
                      <a:pPr marL="69850" indent="1143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Класс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 </a:t>
                      </a: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Курсы</a:t>
                      </a:r>
                      <a:r>
                        <a:rPr lang="ru-RU" sz="2800" spc="-3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рамках</a:t>
                      </a:r>
                      <a:r>
                        <a:rPr lang="ru-RU" sz="2800" spc="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учебного</a:t>
                      </a:r>
                      <a:r>
                        <a:rPr lang="ru-RU" sz="2800" spc="-4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предмета</a:t>
                      </a:r>
                      <a:r>
                        <a:rPr lang="ru-RU" sz="2800" spc="-4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«История»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Уч.</a:t>
                      </a:r>
                    </a:p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час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1421"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Всеобщая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история.</a:t>
                      </a:r>
                      <a:r>
                        <a:rPr lang="ru-RU" sz="2800" spc="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Древнего</a:t>
                      </a:r>
                      <a:r>
                        <a:rPr lang="ru-RU" sz="2800" spc="-4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мира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68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6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Всеобщая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история.</a:t>
                      </a:r>
                      <a:r>
                        <a:rPr lang="ru-RU" sz="2800" spc="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2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Средних</a:t>
                      </a:r>
                      <a:r>
                        <a:rPr lang="ru-RU" sz="2800" spc="-4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веков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23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2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России.</a:t>
                      </a:r>
                      <a:r>
                        <a:rPr lang="ru-RU" sz="2800" spc="-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От</a:t>
                      </a:r>
                      <a:r>
                        <a:rPr lang="ru-RU" sz="2800" spc="-2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Руси</a:t>
                      </a:r>
                      <a:r>
                        <a:rPr lang="ru-RU" sz="2800" spc="-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к</a:t>
                      </a:r>
                      <a:r>
                        <a:rPr lang="ru-RU" sz="2800" spc="-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Российскому Государству.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45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600">
                <a:tc rowSpan="2"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7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Всеобщая</a:t>
                      </a:r>
                      <a:r>
                        <a:rPr lang="ru-RU" sz="2800" spc="-3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история.</a:t>
                      </a:r>
                      <a:r>
                        <a:rPr lang="ru-RU" sz="2800" spc="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нового</a:t>
                      </a:r>
                      <a:r>
                        <a:rPr lang="ru-RU" sz="2800" spc="-5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времени. Конец</a:t>
                      </a:r>
                      <a:r>
                        <a:rPr lang="ru-RU" sz="2800" spc="-10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XV</a:t>
                      </a:r>
                      <a:r>
                        <a:rPr lang="en-US" sz="2800" spc="-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–</a:t>
                      </a:r>
                      <a:r>
                        <a:rPr lang="ru-RU" sz="2800" spc="5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XVII</a:t>
                      </a:r>
                      <a:r>
                        <a:rPr lang="ru-RU" sz="2800" dirty="0">
                          <a:effectLst/>
                        </a:rPr>
                        <a:t> в.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23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</a:rPr>
                        <a:t>История</a:t>
                      </a:r>
                      <a:r>
                        <a:rPr lang="ru-RU" sz="2800" spc="-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России.</a:t>
                      </a:r>
                      <a:r>
                        <a:rPr lang="ru-RU" sz="2800" spc="-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Россия</a:t>
                      </a:r>
                      <a:r>
                        <a:rPr lang="ru-RU" sz="2800" spc="-1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</a:t>
                      </a:r>
                      <a:r>
                        <a:rPr lang="ru-RU" sz="2800" spc="-25" dirty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XVI</a:t>
                      </a:r>
                      <a:r>
                        <a:rPr lang="ru-RU" sz="2800" dirty="0">
                          <a:effectLst/>
                        </a:rPr>
                        <a:t>–</a:t>
                      </a:r>
                      <a:r>
                        <a:rPr lang="en-US" sz="2800" dirty="0">
                          <a:effectLst/>
                        </a:rPr>
                        <a:t>XVII</a:t>
                      </a:r>
                      <a:r>
                        <a:rPr lang="en-US" sz="2800" spc="-5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вв.: от</a:t>
                      </a:r>
                      <a:r>
                        <a:rPr lang="ru-RU" sz="2800" spc="-1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великого</a:t>
                      </a:r>
                      <a:r>
                        <a:rPr lang="ru-RU" sz="2800" spc="-3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княжества</a:t>
                      </a:r>
                      <a:r>
                        <a:rPr lang="ru-RU" sz="2800" spc="-20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к</a:t>
                      </a:r>
                      <a:r>
                        <a:rPr lang="ru-RU" sz="2800" spc="-5" dirty="0">
                          <a:effectLst/>
                        </a:rPr>
                        <a:t> </a:t>
                      </a:r>
                      <a:r>
                        <a:rPr lang="ru-RU" sz="2800" dirty="0">
                          <a:effectLst/>
                        </a:rPr>
                        <a:t>царству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936">
                <a:tc rowSpan="2"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8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Всеобщая</a:t>
                      </a:r>
                      <a:r>
                        <a:rPr lang="ru-RU" sz="2800" spc="-3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история.</a:t>
                      </a:r>
                      <a:r>
                        <a:rPr lang="ru-RU" sz="2800" spc="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История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нового</a:t>
                      </a:r>
                      <a:r>
                        <a:rPr lang="ru-RU" sz="2800" spc="-5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времени. </a:t>
                      </a:r>
                      <a:r>
                        <a:rPr lang="en-US" sz="2800">
                          <a:effectLst/>
                        </a:rPr>
                        <a:t>XVIII</a:t>
                      </a:r>
                      <a:r>
                        <a:rPr lang="en-US" sz="2800" spc="-4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в.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23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История</a:t>
                      </a:r>
                      <a:r>
                        <a:rPr lang="ru-RU" sz="2800" spc="-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России.</a:t>
                      </a:r>
                      <a:r>
                        <a:rPr lang="ru-RU" sz="2800" spc="-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Россия</a:t>
                      </a:r>
                      <a:r>
                        <a:rPr lang="ru-RU" sz="2800" spc="-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</a:t>
                      </a:r>
                      <a:r>
                        <a:rPr lang="ru-RU" sz="2800" spc="-3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конце</a:t>
                      </a:r>
                      <a:r>
                        <a:rPr lang="ru-RU" sz="2800" spc="-20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XVII</a:t>
                      </a:r>
                      <a:r>
                        <a:rPr lang="en-US" sz="2800" spc="-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–</a:t>
                      </a:r>
                      <a:r>
                        <a:rPr lang="ru-RU" sz="2800" spc="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XVIII</a:t>
                      </a:r>
                      <a:r>
                        <a:rPr lang="en-US" sz="2800" spc="-4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в.: от</a:t>
                      </a:r>
                      <a:r>
                        <a:rPr lang="ru-RU" sz="2800" spc="-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царства</a:t>
                      </a:r>
                      <a:r>
                        <a:rPr lang="ru-RU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к империи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 rowSpan="2"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</a:rPr>
                        <a:t>9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Всеобщая</a:t>
                      </a:r>
                      <a:r>
                        <a:rPr lang="ru-RU" sz="2800" spc="-3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история.</a:t>
                      </a:r>
                      <a:r>
                        <a:rPr lang="ru-RU" sz="2800" spc="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История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нового</a:t>
                      </a:r>
                      <a:r>
                        <a:rPr lang="ru-RU" sz="2800" spc="-5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времени. </a:t>
                      </a:r>
                      <a:r>
                        <a:rPr lang="en-US" sz="2800">
                          <a:effectLst/>
                        </a:rPr>
                        <a:t>XIX</a:t>
                      </a:r>
                      <a:r>
                        <a:rPr lang="en-US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–</a:t>
                      </a:r>
                      <a:r>
                        <a:rPr lang="ru-RU" sz="2800" spc="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начало</a:t>
                      </a:r>
                      <a:r>
                        <a:rPr lang="ru-RU" sz="2800" spc="-3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ХХ</a:t>
                      </a:r>
                      <a:r>
                        <a:rPr lang="ru-RU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в.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23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9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</a:rPr>
                        <a:t>История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России.</a:t>
                      </a:r>
                      <a:r>
                        <a:rPr lang="ru-RU" sz="2800" spc="-2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Российская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империя в</a:t>
                      </a:r>
                      <a:r>
                        <a:rPr lang="ru-RU" sz="2800" spc="-25">
                          <a:effectLst/>
                        </a:rPr>
                        <a:t> </a:t>
                      </a:r>
                      <a:r>
                        <a:rPr lang="en-US" sz="2800">
                          <a:effectLst/>
                        </a:rPr>
                        <a:t>XIX</a:t>
                      </a:r>
                      <a:r>
                        <a:rPr lang="en-US" sz="2800" spc="-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–</a:t>
                      </a:r>
                      <a:r>
                        <a:rPr lang="ru-RU" sz="2800" spc="10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начале</a:t>
                      </a:r>
                      <a:r>
                        <a:rPr lang="ru-RU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ХХ</a:t>
                      </a:r>
                      <a:r>
                        <a:rPr lang="ru-RU" sz="2800" spc="-15">
                          <a:effectLst/>
                        </a:rPr>
                        <a:t> </a:t>
                      </a:r>
                      <a:r>
                        <a:rPr lang="ru-RU" sz="2800">
                          <a:effectLst/>
                        </a:rPr>
                        <a:t>в.</a:t>
                      </a:r>
                      <a:endParaRPr lang="ru-RU" sz="2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</a:rPr>
                        <a:t>45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5048"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Модуль</a:t>
                      </a:r>
                      <a:r>
                        <a:rPr lang="ru-RU" sz="2000" spc="-1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«Введение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в</a:t>
                      </a:r>
                      <a:r>
                        <a:rPr lang="ru-RU" sz="2000" spc="-3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новейшую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историю</a:t>
                      </a:r>
                      <a:r>
                        <a:rPr lang="ru-RU" sz="2000" spc="-25" dirty="0">
                          <a:effectLst/>
                        </a:rPr>
                        <a:t> </a:t>
                      </a:r>
                      <a:r>
                        <a:rPr lang="ru-RU" sz="2000" dirty="0">
                          <a:effectLst/>
                        </a:rPr>
                        <a:t>России».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17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0977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537882" y="717930"/>
            <a:ext cx="11388001" cy="6149704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400" b="1" dirty="0"/>
              <a:t>Системно</a:t>
            </a:r>
            <a:r>
              <a:rPr lang="ru-RU" sz="2000" b="1" dirty="0"/>
              <a:t> </a:t>
            </a:r>
            <a:r>
              <a:rPr lang="ru-RU" sz="2400" b="1" dirty="0"/>
              <a:t>–деятельностный подход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sp>
        <p:nvSpPr>
          <p:cNvPr id="29" name="object 11"/>
          <p:cNvSpPr/>
          <p:nvPr/>
        </p:nvSpPr>
        <p:spPr>
          <a:xfrm rot="5400000">
            <a:off x="6213229" y="-3362690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394709" y="1897508"/>
            <a:ext cx="1107871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/>
              <a:t>Научно-методологической основой для разработки требований к личностным, метапредметным и предметным результатам является системно-деятельностный подход. </a:t>
            </a:r>
          </a:p>
          <a:p>
            <a:pPr algn="ctr"/>
            <a:r>
              <a:rPr lang="ru-RU" sz="3200" dirty="0"/>
              <a:t>Основная идея системно-</a:t>
            </a:r>
            <a:r>
              <a:rPr lang="ru-RU" sz="3200" dirty="0" err="1"/>
              <a:t>деятельностного</a:t>
            </a:r>
            <a:r>
              <a:rPr lang="ru-RU" sz="3200" dirty="0"/>
              <a:t> подхода состоит в том, что новые знания не даются в готовом виде.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5815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717930"/>
            <a:ext cx="11388001" cy="583614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800" b="1" dirty="0"/>
              <a:t>Современная образовательная технология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213229" y="-3709715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371061" y="1524000"/>
            <a:ext cx="11078718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– это система совместной деятельности учителя и учащихся в процессе изучения предмета, направленная на планирование, организацию, коррекцию результатов для реализации требований Федерального государственного образовательного стандарта основного общего образования. </a:t>
            </a:r>
            <a:endParaRPr lang="ru-RU" sz="28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62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1600200"/>
            <a:ext cx="10972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sz="3200" dirty="0"/>
              <a:t>31 мая 2021 года Приказом Министерства просвещения РФ № 287 </a:t>
            </a:r>
          </a:p>
          <a:p>
            <a:pPr algn="ctr"/>
            <a:r>
              <a:rPr lang="ru-RU" sz="3200" dirty="0"/>
              <a:t>утвержден</a:t>
            </a:r>
          </a:p>
          <a:p>
            <a:pPr algn="ctr"/>
            <a:r>
              <a:rPr lang="ru-RU" sz="3200" dirty="0"/>
              <a:t> федеральный государственный образовательный стандарт основного общего образования (ФГОС ООО), </a:t>
            </a:r>
          </a:p>
          <a:p>
            <a:pPr algn="ctr"/>
            <a:r>
              <a:rPr lang="ru-RU" sz="3200" dirty="0"/>
              <a:t>который вступил в силу 01 сентября 2022 года.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28599" y="304800"/>
            <a:ext cx="11388001" cy="624927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400" b="1" dirty="0"/>
              <a:t>Современные образовательные технологии</a:t>
            </a:r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pic>
        <p:nvPicPr>
          <p:cNvPr id="27" name="Picture 4" descr="Picture backgrou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0"/>
            <a:ext cx="1219200" cy="1219200"/>
          </a:xfrm>
          <a:prstGeom prst="rect">
            <a:avLst/>
          </a:prstGeom>
          <a:noFill/>
        </p:spPr>
      </p:pic>
      <p:sp>
        <p:nvSpPr>
          <p:cNvPr id="29" name="object 11"/>
          <p:cNvSpPr/>
          <p:nvPr/>
        </p:nvSpPr>
        <p:spPr>
          <a:xfrm rot="5400000">
            <a:off x="6213229" y="-4265981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1920765" y="1362959"/>
            <a:ext cx="996096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2800" b="1" dirty="0"/>
              <a:t>Проектные технологии;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800" b="1" dirty="0"/>
              <a:t>Технологии проблемного обучения;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800" b="1" dirty="0"/>
              <a:t>Информационно-коммуникационные технологии;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2800" b="1" dirty="0"/>
              <a:t>Игровые технологии. </a:t>
            </a:r>
            <a:endParaRPr lang="ru-RU" sz="2800" dirty="0"/>
          </a:p>
          <a:p>
            <a:pPr marL="285750" indent="-285750" algn="just">
              <a:buFont typeface="Wingdings" pitchFamily="2" charset="2"/>
              <a:buChar char="Ø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300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10515600" cy="1325563"/>
          </a:xfrm>
        </p:spPr>
        <p:txBody>
          <a:bodyPr/>
          <a:lstStyle/>
          <a:p>
            <a:r>
              <a:rPr lang="ru-RU" i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9938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5800" y="685800"/>
            <a:ext cx="10972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ДЛЯ ЧЕГО НУЖНЫ СТАНДАРТЫ?</a:t>
            </a:r>
          </a:p>
          <a:p>
            <a:r>
              <a:rPr lang="ru-RU" sz="2800" dirty="0"/>
              <a:t>                                          Стандарты обеспечивают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/>
              <a:t>единство образовательного пространства Российской Федерации;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/>
              <a:t> преемственность основных образовательных программ,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/>
              <a:t>вариативность содержания образовательных программ соответствующего уровня образования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/>
              <a:t>государственные гарантии уровня и качества образования на основе единства обязательных требований к условиям реализации основных образовательных программ и результатам их освоения. </a:t>
            </a:r>
          </a:p>
          <a:p>
            <a:pPr marL="342900" indent="-342900">
              <a:buFont typeface="Arial" pitchFamily="34" charset="0"/>
              <a:buChar char="•"/>
            </a:pPr>
            <a:endParaRPr lang="ru-RU" sz="2800" dirty="0"/>
          </a:p>
          <a:p>
            <a:r>
              <a:rPr lang="ru-RU" sz="2800" b="1" dirty="0"/>
              <a:t>Главная цель стандартов </a:t>
            </a:r>
            <a:r>
              <a:rPr lang="ru-RU" sz="2800" dirty="0"/>
              <a:t>– это качество образовательных результатов на выходе и условия для их достижения на входе. </a:t>
            </a:r>
          </a:p>
        </p:txBody>
      </p:sp>
    </p:spTree>
    <p:extLst>
      <p:ext uri="{BB962C8B-B14F-4D97-AF65-F5344CB8AC3E}">
        <p14:creationId xmlns:p14="http://schemas.microsoft.com/office/powerpoint/2010/main" val="300124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" y="151852"/>
            <a:ext cx="11506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Предметные результаты изучения предметной области "Общественно-научные предметы" должны отражать: </a:t>
            </a:r>
          </a:p>
          <a:p>
            <a:pPr algn="ctr"/>
            <a:r>
              <a:rPr lang="ru-RU" sz="2800" b="1" dirty="0"/>
              <a:t>История России. Всеобщая история: </a:t>
            </a:r>
          </a:p>
          <a:p>
            <a:pPr algn="ctr"/>
            <a:endParaRPr lang="ru-RU" sz="2800" b="1" dirty="0"/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/>
              <a:t>формирование основ гражданской, </a:t>
            </a:r>
            <a:r>
              <a:rPr lang="ru-RU" sz="2400" dirty="0" err="1"/>
              <a:t>этнонациональной</a:t>
            </a:r>
            <a:r>
              <a:rPr lang="ru-RU" sz="2400" dirty="0"/>
              <a:t>, социальной, культурной самоидентификации личности обучающегося, осмысление им опыта российской истории как части мировой истории, усвоение базовых национальных ценностей современного российского общества: гуманистических и демократических ценностей, идей мира и взаимопонимания между народами, людьми разных культур; 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/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/>
              <a:t>овладение базовыми историческими знаниями, а также представлениями о                           закономерностях развития человеческого общества в социальной, экономической, политической, научной и культурной сферах; приобретение опыта историко-культурного, цивилизационного подхода к оценке социальных явлений, современных глобальных процессов; </a:t>
            </a:r>
          </a:p>
        </p:txBody>
      </p:sp>
    </p:spTree>
    <p:extLst>
      <p:ext uri="{BB962C8B-B14F-4D97-AF65-F5344CB8AC3E}">
        <p14:creationId xmlns:p14="http://schemas.microsoft.com/office/powerpoint/2010/main" val="174020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0"/>
            <a:ext cx="11805745" cy="6553200"/>
          </a:xfrm>
        </p:spPr>
        <p:txBody>
          <a:bodyPr>
            <a:normAutofit fontScale="90000"/>
          </a:bodyPr>
          <a:lstStyle/>
          <a:p>
            <a:pPr algn="just"/>
            <a:br>
              <a:rPr lang="ru-RU" sz="2700" dirty="0">
                <a:latin typeface="+mn-lt"/>
              </a:rPr>
            </a:br>
            <a:br>
              <a:rPr lang="ru-RU" sz="2700" dirty="0">
                <a:latin typeface="+mn-lt"/>
              </a:rPr>
            </a:b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3) формирование умений применения исторических знаний для осмысления сущности современных общественных явлений, жизни в современном поликультурном, </a:t>
            </a:r>
            <a:r>
              <a:rPr lang="ru-RU" sz="2700" dirty="0" err="1">
                <a:latin typeface="+mn-lt"/>
              </a:rPr>
              <a:t>полиэтничном</a:t>
            </a:r>
            <a:r>
              <a:rPr lang="ru-RU" sz="2700" dirty="0">
                <a:latin typeface="+mn-lt"/>
              </a:rPr>
              <a:t> и многоконфессиональном мире;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 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4) формирование важнейших культурно-исторических ориентиров для гражданской, </a:t>
            </a:r>
            <a:r>
              <a:rPr lang="ru-RU" sz="2700" dirty="0" err="1">
                <a:latin typeface="+mn-lt"/>
              </a:rPr>
              <a:t>этнонациональной</a:t>
            </a:r>
            <a:r>
              <a:rPr lang="ru-RU" sz="2700" dirty="0">
                <a:latin typeface="+mn-lt"/>
              </a:rPr>
              <a:t>, социальной, культурной самоидентификации личности, миропонимания и познания современного общества на основе изучения исторического опыта России и человечества;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 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5) развитие умений искать, анализировать, сопоставлять и оценивать содержащуюся в различных источниках информацию о событиях и явлениях прошлого и настоящего, способностей определять и аргументировать свое отношение к ней; 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6) воспитание уважения к историческому наследию народов России; восприятие традиций исторического диалога, сложившихся в поликультурном, </a:t>
            </a:r>
            <a:r>
              <a:rPr lang="ru-RU" sz="2700" dirty="0" err="1">
                <a:latin typeface="+mn-lt"/>
              </a:rPr>
              <a:t>полиэтничном</a:t>
            </a:r>
            <a:r>
              <a:rPr lang="ru-RU" sz="2700" dirty="0">
                <a:latin typeface="+mn-lt"/>
              </a:rPr>
              <a:t> и многоконфессиональном Российском государстве.</a:t>
            </a:r>
            <a:br>
              <a:rPr lang="ru-RU" sz="2700" dirty="0">
                <a:latin typeface="+mn-lt"/>
              </a:rPr>
            </a:br>
            <a:r>
              <a:rPr lang="ru-RU" sz="2700" dirty="0">
                <a:latin typeface="+mn-lt"/>
              </a:rPr>
              <a:t> </a:t>
            </a:r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4298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2452" y="1066800"/>
            <a:ext cx="10972800" cy="480060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/>
              <a:t>         </a:t>
            </a:r>
            <a:br>
              <a:rPr lang="ru-RU" sz="2000" b="1" dirty="0"/>
            </a:br>
            <a:br>
              <a:rPr lang="ru-RU" sz="2000" b="1" dirty="0"/>
            </a:br>
            <a:br>
              <a:rPr lang="ru-RU" sz="2000" dirty="0"/>
            </a:br>
            <a:r>
              <a:rPr lang="ru-RU" sz="2000" dirty="0"/>
              <a:t>1. </a:t>
            </a:r>
            <a:r>
              <a:rPr lang="ru-RU" sz="2400" dirty="0"/>
              <a:t>Федеральный закон от 29 декабря 2012 г. № 273-ФЗ «Об образовании в Российской Федерации»;</a:t>
            </a:r>
            <a:br>
              <a:rPr lang="ru-RU" sz="2400" dirty="0"/>
            </a:br>
            <a:r>
              <a:rPr lang="ru-RU" sz="2400" dirty="0"/>
              <a:t>2. Федеральный закон от 19 декабря 2023 г. № 618-ФЗ «О внесении изменений в Федеральный закон «Об образовании в Российской Федерации»;</a:t>
            </a:r>
            <a:br>
              <a:rPr lang="ru-RU" sz="2400" dirty="0"/>
            </a:br>
            <a:r>
              <a:rPr lang="ru-RU" sz="2400" dirty="0"/>
              <a:t>3. Постановление	Правительства	Российской	Федерации от 30 апреля 2024 г. № 556 «Об утверждении перечня мероприятий по оценке качества образования и Правил проведения мероприятий по оценке качества образования»;</a:t>
            </a:r>
            <a:br>
              <a:rPr lang="ru-RU" sz="2400" dirty="0"/>
            </a:br>
            <a:r>
              <a:rPr lang="ru-RU" sz="2400" dirty="0"/>
              <a:t>4. Федеральный государственный образовательный стандарт основного общего образования (утв. приказом </a:t>
            </a:r>
            <a:r>
              <a:rPr lang="ru-RU" sz="2400" dirty="0" err="1"/>
              <a:t>Минпросвещения</a:t>
            </a:r>
            <a:r>
              <a:rPr lang="ru-RU" sz="2400" dirty="0"/>
              <a:t> России от 31 мая 2021 г. № 287) (далее – ФГОС ООО);</a:t>
            </a:r>
            <a:br>
              <a:rPr lang="ru-RU" sz="2400" dirty="0"/>
            </a:br>
            <a:r>
              <a:rPr lang="ru-RU" sz="2400" dirty="0"/>
              <a:t>5. Приказ </a:t>
            </a:r>
            <a:r>
              <a:rPr lang="ru-RU" sz="2400" dirty="0" err="1"/>
              <a:t>Минпросвещения</a:t>
            </a:r>
            <a:r>
              <a:rPr lang="ru-RU" sz="2400" dirty="0"/>
              <a:t> России от 18 июля 2022 г. № 568 «О внесении изменений в федеральный государственный образовательный стандарт основного общего образования»;</a:t>
            </a:r>
            <a:br>
              <a:rPr lang="ru-RU" sz="2400" dirty="0"/>
            </a:br>
            <a:r>
              <a:rPr lang="ru-RU" sz="2400" dirty="0"/>
              <a:t>6. Федеральная образовательная программа основного общего образования (утв. приказом </a:t>
            </a:r>
            <a:r>
              <a:rPr lang="ru-RU" sz="2400" dirty="0" err="1"/>
              <a:t>Минпросвещения</a:t>
            </a:r>
            <a:r>
              <a:rPr lang="ru-RU" sz="2400" dirty="0"/>
              <a:t> России от 18 мая 2023 г. № 370) (далее – ФОП ООО);</a:t>
            </a:r>
            <a:br>
              <a:rPr lang="ru-RU" sz="2000" dirty="0"/>
            </a:br>
            <a:br>
              <a:rPr lang="ru-RU" sz="800" dirty="0"/>
            </a:br>
            <a:endParaRPr lang="ru-RU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228600"/>
            <a:ext cx="102298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/>
              <a:t>Нормативно-правовые документы, обеспечивающие организацию образовательной деятельности </a:t>
            </a:r>
          </a:p>
          <a:p>
            <a:pPr algn="ctr"/>
            <a:r>
              <a:rPr lang="ru-RU" b="1" dirty="0"/>
              <a:t>по   учебному предмету «История» в 2024/2025 учебном году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9119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897562"/>
          </a:xfrm>
        </p:spPr>
        <p:txBody>
          <a:bodyPr>
            <a:noAutofit/>
          </a:bodyPr>
          <a:lstStyle/>
          <a:p>
            <a:pPr algn="just"/>
            <a:r>
              <a:rPr lang="ru-RU" sz="1800" dirty="0"/>
              <a:t>7. Приказ </a:t>
            </a:r>
            <a:r>
              <a:rPr lang="ru-RU" sz="1800" dirty="0" err="1"/>
              <a:t>Минпросвещения</a:t>
            </a:r>
            <a:r>
              <a:rPr lang="ru-RU" sz="1800" dirty="0"/>
              <a:t>   России   от   4   октября   2023   г.   №   738</a:t>
            </a:r>
            <a:br>
              <a:rPr lang="ru-RU" sz="1800" dirty="0"/>
            </a:br>
            <a:r>
              <a:rPr lang="ru-RU" sz="1800" dirty="0"/>
              <a:t>«Об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образования»;</a:t>
            </a:r>
            <a:br>
              <a:rPr lang="ru-RU" sz="1800" dirty="0"/>
            </a:br>
            <a:r>
              <a:rPr lang="ru-RU" sz="1800" dirty="0"/>
              <a:t>8. Приказ </a:t>
            </a:r>
            <a:r>
              <a:rPr lang="ru-RU" sz="1800" dirty="0" err="1"/>
              <a:t>Минпросвещения</a:t>
            </a:r>
            <a:r>
              <a:rPr lang="ru-RU" sz="1800" dirty="0"/>
              <a:t> России от 19 марта 2024 г. № 171 «О внесении изменений в некоторые приказы Министерства просвещения Российской Федерации, касающиеся федеральных образовательных программ начального общего образования, основного общего образования и среднего общего образования»;</a:t>
            </a:r>
            <a:br>
              <a:rPr lang="ru-RU" sz="1800" dirty="0"/>
            </a:br>
            <a:r>
              <a:rPr lang="ru-RU" sz="1800" dirty="0"/>
              <a:t>9. Приказ </a:t>
            </a:r>
            <a:r>
              <a:rPr lang="ru-RU" sz="1800" dirty="0" err="1"/>
              <a:t>Минпросвещения</a:t>
            </a:r>
            <a:r>
              <a:rPr lang="ru-RU" sz="1800" dirty="0"/>
              <a:t>   России   от   21   февраля   2024   г.   № 119</a:t>
            </a:r>
            <a:br>
              <a:rPr lang="ru-RU" sz="1800" dirty="0"/>
            </a:br>
            <a:r>
              <a:rPr lang="ru-RU" sz="1800" dirty="0"/>
              <a:t>«О внесении изменений в приложения № 1 и № 2 к приказу Министерства просвещения Российской Федерации от 21 сентября 2022 г. № 858</a:t>
            </a:r>
            <a:br>
              <a:rPr lang="ru-RU" sz="1800" dirty="0"/>
            </a:br>
            <a:r>
              <a:rPr lang="ru-RU" sz="1800" dirty="0"/>
              <a:t>«Об      утверждении      федерального     перечня      учебников,     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учебников»;</a:t>
            </a:r>
            <a:br>
              <a:rPr lang="ru-RU" sz="1800" dirty="0"/>
            </a:br>
            <a:r>
              <a:rPr lang="ru-RU" sz="1800" dirty="0"/>
              <a:t>10. Приказ </a:t>
            </a:r>
            <a:r>
              <a:rPr lang="ru-RU" sz="1800" dirty="0" err="1"/>
              <a:t>Минпросвещения</a:t>
            </a:r>
            <a:r>
              <a:rPr lang="ru-RU" sz="1800" dirty="0"/>
              <a:t> России от 21 мая 2024 г. № 347 </a:t>
            </a:r>
            <a:br>
              <a:rPr lang="ru-RU" sz="1800" dirty="0"/>
            </a:br>
            <a:r>
              <a:rPr lang="ru-RU" sz="1800" dirty="0"/>
              <a:t>«О внесении изменений в   приказ   Министерства   просвещения   Российской   Федерации от 21 сентября 2022 г. № 858 «Об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учебников».</a:t>
            </a:r>
          </a:p>
        </p:txBody>
      </p:sp>
    </p:spTree>
    <p:extLst>
      <p:ext uri="{BB962C8B-B14F-4D97-AF65-F5344CB8AC3E}">
        <p14:creationId xmlns:p14="http://schemas.microsoft.com/office/powerpoint/2010/main" val="2628327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icture backgrou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76200"/>
            <a:ext cx="1219200" cy="12192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90600" y="1447800"/>
            <a:ext cx="10972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Документы размещены на информационном портале «Единое содержание общего образования» в разделе «Нормативные документы»: </a:t>
            </a:r>
            <a:r>
              <a:rPr lang="ru-RU" sz="2800" u="sng" dirty="0">
                <a:hlinkClick r:id="rId3"/>
              </a:rPr>
              <a:t>https://edsoo.ru/normativnye-dokumenty/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40202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/>
          <p:nvPr/>
        </p:nvSpPr>
        <p:spPr>
          <a:xfrm>
            <a:off x="262759" y="456322"/>
            <a:ext cx="11388001" cy="5806357"/>
          </a:xfrm>
          <a:custGeom>
            <a:avLst/>
            <a:gdLst/>
            <a:ahLst/>
            <a:cxnLst/>
            <a:rect l="l" t="t" r="r" b="b"/>
            <a:pathLst>
              <a:path w="3536950" h="4725035">
                <a:moveTo>
                  <a:pt x="2975864" y="0"/>
                </a:moveTo>
                <a:lnTo>
                  <a:pt x="561085" y="0"/>
                </a:lnTo>
                <a:lnTo>
                  <a:pt x="512673" y="2059"/>
                </a:lnTo>
                <a:lnTo>
                  <a:pt x="465404" y="8125"/>
                </a:lnTo>
                <a:lnTo>
                  <a:pt x="419446" y="18030"/>
                </a:lnTo>
                <a:lnTo>
                  <a:pt x="374970" y="31604"/>
                </a:lnTo>
                <a:lnTo>
                  <a:pt x="332142" y="48680"/>
                </a:lnTo>
                <a:lnTo>
                  <a:pt x="291132" y="69089"/>
                </a:lnTo>
                <a:lnTo>
                  <a:pt x="252107" y="92663"/>
                </a:lnTo>
                <a:lnTo>
                  <a:pt x="215236" y="119233"/>
                </a:lnTo>
                <a:lnTo>
                  <a:pt x="180688" y="148631"/>
                </a:lnTo>
                <a:lnTo>
                  <a:pt x="148631" y="180688"/>
                </a:lnTo>
                <a:lnTo>
                  <a:pt x="119233" y="215236"/>
                </a:lnTo>
                <a:lnTo>
                  <a:pt x="92663" y="252107"/>
                </a:lnTo>
                <a:lnTo>
                  <a:pt x="69089" y="291132"/>
                </a:lnTo>
                <a:lnTo>
                  <a:pt x="48680" y="332142"/>
                </a:lnTo>
                <a:lnTo>
                  <a:pt x="31604" y="374970"/>
                </a:lnTo>
                <a:lnTo>
                  <a:pt x="18030" y="419446"/>
                </a:lnTo>
                <a:lnTo>
                  <a:pt x="8125" y="465404"/>
                </a:lnTo>
                <a:lnTo>
                  <a:pt x="2059" y="512673"/>
                </a:lnTo>
                <a:lnTo>
                  <a:pt x="0" y="561086"/>
                </a:lnTo>
                <a:lnTo>
                  <a:pt x="0" y="4163326"/>
                </a:lnTo>
                <a:lnTo>
                  <a:pt x="2059" y="4211739"/>
                </a:lnTo>
                <a:lnTo>
                  <a:pt x="8125" y="4259008"/>
                </a:lnTo>
                <a:lnTo>
                  <a:pt x="18030" y="4304966"/>
                </a:lnTo>
                <a:lnTo>
                  <a:pt x="31604" y="4349443"/>
                </a:lnTo>
                <a:lnTo>
                  <a:pt x="48680" y="4392272"/>
                </a:lnTo>
                <a:lnTo>
                  <a:pt x="69089" y="4433283"/>
                </a:lnTo>
                <a:lnTo>
                  <a:pt x="92663" y="4472309"/>
                </a:lnTo>
                <a:lnTo>
                  <a:pt x="119233" y="4509180"/>
                </a:lnTo>
                <a:lnTo>
                  <a:pt x="148631" y="4543730"/>
                </a:lnTo>
                <a:lnTo>
                  <a:pt x="180688" y="4575788"/>
                </a:lnTo>
                <a:lnTo>
                  <a:pt x="215236" y="4605186"/>
                </a:lnTo>
                <a:lnTo>
                  <a:pt x="252107" y="4631757"/>
                </a:lnTo>
                <a:lnTo>
                  <a:pt x="291132" y="4655332"/>
                </a:lnTo>
                <a:lnTo>
                  <a:pt x="332142" y="4675742"/>
                </a:lnTo>
                <a:lnTo>
                  <a:pt x="374970" y="4692819"/>
                </a:lnTo>
                <a:lnTo>
                  <a:pt x="419446" y="4706394"/>
                </a:lnTo>
                <a:lnTo>
                  <a:pt x="465404" y="4716299"/>
                </a:lnTo>
                <a:lnTo>
                  <a:pt x="512673" y="4722365"/>
                </a:lnTo>
                <a:lnTo>
                  <a:pt x="561085" y="4724425"/>
                </a:lnTo>
                <a:lnTo>
                  <a:pt x="2975864" y="4724425"/>
                </a:lnTo>
                <a:lnTo>
                  <a:pt x="3024276" y="4722365"/>
                </a:lnTo>
                <a:lnTo>
                  <a:pt x="3071545" y="4716299"/>
                </a:lnTo>
                <a:lnTo>
                  <a:pt x="3117503" y="4706394"/>
                </a:lnTo>
                <a:lnTo>
                  <a:pt x="3161979" y="4692819"/>
                </a:lnTo>
                <a:lnTo>
                  <a:pt x="3204807" y="4675742"/>
                </a:lnTo>
                <a:lnTo>
                  <a:pt x="3245817" y="4655332"/>
                </a:lnTo>
                <a:lnTo>
                  <a:pt x="3284842" y="4631757"/>
                </a:lnTo>
                <a:lnTo>
                  <a:pt x="3321713" y="4605186"/>
                </a:lnTo>
                <a:lnTo>
                  <a:pt x="3356261" y="4575788"/>
                </a:lnTo>
                <a:lnTo>
                  <a:pt x="3388318" y="4543730"/>
                </a:lnTo>
                <a:lnTo>
                  <a:pt x="3417716" y="4509180"/>
                </a:lnTo>
                <a:lnTo>
                  <a:pt x="3444286" y="4472309"/>
                </a:lnTo>
                <a:lnTo>
                  <a:pt x="3467860" y="4433283"/>
                </a:lnTo>
                <a:lnTo>
                  <a:pt x="3488269" y="4392272"/>
                </a:lnTo>
                <a:lnTo>
                  <a:pt x="3505345" y="4349443"/>
                </a:lnTo>
                <a:lnTo>
                  <a:pt x="3518919" y="4304966"/>
                </a:lnTo>
                <a:lnTo>
                  <a:pt x="3528824" y="4259008"/>
                </a:lnTo>
                <a:lnTo>
                  <a:pt x="3534890" y="4211739"/>
                </a:lnTo>
                <a:lnTo>
                  <a:pt x="3536950" y="4163326"/>
                </a:lnTo>
                <a:lnTo>
                  <a:pt x="3536950" y="561086"/>
                </a:lnTo>
                <a:lnTo>
                  <a:pt x="3534890" y="512673"/>
                </a:lnTo>
                <a:lnTo>
                  <a:pt x="3528824" y="465404"/>
                </a:lnTo>
                <a:lnTo>
                  <a:pt x="3518919" y="419446"/>
                </a:lnTo>
                <a:lnTo>
                  <a:pt x="3505345" y="374970"/>
                </a:lnTo>
                <a:lnTo>
                  <a:pt x="3488269" y="332142"/>
                </a:lnTo>
                <a:lnTo>
                  <a:pt x="3467860" y="291132"/>
                </a:lnTo>
                <a:lnTo>
                  <a:pt x="3444286" y="252107"/>
                </a:lnTo>
                <a:lnTo>
                  <a:pt x="3417716" y="215236"/>
                </a:lnTo>
                <a:lnTo>
                  <a:pt x="3388318" y="180688"/>
                </a:lnTo>
                <a:lnTo>
                  <a:pt x="3356261" y="148631"/>
                </a:lnTo>
                <a:lnTo>
                  <a:pt x="3321713" y="119233"/>
                </a:lnTo>
                <a:lnTo>
                  <a:pt x="3284842" y="92663"/>
                </a:lnTo>
                <a:lnTo>
                  <a:pt x="3245817" y="69089"/>
                </a:lnTo>
                <a:lnTo>
                  <a:pt x="3204807" y="48680"/>
                </a:lnTo>
                <a:lnTo>
                  <a:pt x="3161979" y="31604"/>
                </a:lnTo>
                <a:lnTo>
                  <a:pt x="3117503" y="18030"/>
                </a:lnTo>
                <a:lnTo>
                  <a:pt x="3071545" y="8125"/>
                </a:lnTo>
                <a:lnTo>
                  <a:pt x="3024276" y="2059"/>
                </a:lnTo>
                <a:lnTo>
                  <a:pt x="2975864" y="0"/>
                </a:lnTo>
                <a:close/>
              </a:path>
            </a:pathLst>
          </a:custGeom>
          <a:solidFill>
            <a:srgbClr val="0EA9B8">
              <a:alpha val="10978"/>
            </a:srgbClr>
          </a:solidFill>
        </p:spPr>
        <p:txBody>
          <a:bodyPr wrap="square" lIns="0" tIns="0" rIns="0" bIns="0" rtlCol="0"/>
          <a:lstStyle/>
          <a:p>
            <a:pPr algn="ctr"/>
            <a:r>
              <a:rPr lang="ru-RU" sz="2400" b="1" dirty="0"/>
              <a:t>В содержании федеральной рабочей программы учебного предмета</a:t>
            </a:r>
            <a:endParaRPr lang="ru-RU" sz="2400" dirty="0"/>
          </a:p>
          <a:p>
            <a:pPr algn="ctr"/>
            <a:r>
              <a:rPr lang="ru-RU" sz="2400" b="1" dirty="0"/>
              <a:t>«История» (далее – ФРП) на уровне основного общего образования актуализируются следующие цели и задачи:</a:t>
            </a:r>
          </a:p>
          <a:p>
            <a:pPr algn="ctr"/>
            <a:endParaRPr lang="ru-RU" sz="2400" b="1" dirty="0"/>
          </a:p>
          <a:p>
            <a:pPr algn="ctr"/>
            <a:endParaRPr lang="ru-RU" sz="2400" b="1" dirty="0"/>
          </a:p>
          <a:p>
            <a:pPr algn="ctr"/>
            <a:endParaRPr lang="ru-RU" sz="2400" dirty="0"/>
          </a:p>
          <a:p>
            <a:pPr algn="ctr"/>
            <a:endParaRPr lang="ru-RU" sz="2000" b="1" dirty="0"/>
          </a:p>
        </p:txBody>
      </p:sp>
      <p:pic>
        <p:nvPicPr>
          <p:cNvPr id="16" name="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07318" y="194716"/>
            <a:ext cx="618566" cy="523214"/>
          </a:xfrm>
          <a:prstGeom prst="rect">
            <a:avLst/>
          </a:prstGeom>
        </p:spPr>
      </p:pic>
      <p:sp>
        <p:nvSpPr>
          <p:cNvPr id="29" name="object 11"/>
          <p:cNvSpPr/>
          <p:nvPr/>
        </p:nvSpPr>
        <p:spPr>
          <a:xfrm rot="5400000">
            <a:off x="6387934" y="-3438890"/>
            <a:ext cx="226755" cy="10230579"/>
          </a:xfrm>
          <a:custGeom>
            <a:avLst/>
            <a:gdLst/>
            <a:ahLst/>
            <a:cxnLst/>
            <a:rect l="l" t="t" r="r" b="b"/>
            <a:pathLst>
              <a:path h="5192395">
                <a:moveTo>
                  <a:pt x="0" y="0"/>
                </a:moveTo>
                <a:lnTo>
                  <a:pt x="0" y="5192293"/>
                </a:lnTo>
              </a:path>
            </a:pathLst>
          </a:custGeom>
          <a:ln w="6350">
            <a:solidFill>
              <a:srgbClr val="4471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/>
          <p:cNvSpPr txBox="1"/>
          <p:nvPr/>
        </p:nvSpPr>
        <p:spPr>
          <a:xfrm>
            <a:off x="501097" y="1766520"/>
            <a:ext cx="1107871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Wingdings" pitchFamily="2" charset="2"/>
              <a:buChar char="ü"/>
            </a:pPr>
            <a:r>
              <a:rPr lang="ru-RU" sz="2400" b="1" dirty="0"/>
              <a:t>формирование   и    развитие   личности    обучающегося,    способного к самоидентификации и определению своих ценностных ориентиров на основе осмысления и освоения исторического опыта своей страны и человечества в    целом,    активно    и    творчески     применяющего    исторические    знания и предметные умения в учебной и социальной практике;</a:t>
            </a:r>
            <a:endParaRPr lang="ru-RU" sz="2400" dirty="0"/>
          </a:p>
          <a:p>
            <a:pPr marL="457200" lvl="0" indent="-457200" algn="just">
              <a:buFont typeface="Wingdings" pitchFamily="2" charset="2"/>
              <a:buChar char="ü"/>
            </a:pPr>
            <a:r>
              <a:rPr lang="ru-RU" sz="2400" b="1" dirty="0"/>
              <a:t>воспитание обучающихся в духе патриотизма, уважения к своему Отечеству – многонациональному Российскому государству в соответствии с идеями взаимопонимания, согласия и мира между людьми и народами, в духе демократических ценностей современного общества.</a:t>
            </a:r>
            <a:endParaRPr lang="ru-RU" sz="2400" dirty="0"/>
          </a:p>
          <a:p>
            <a:pPr algn="just"/>
            <a:endParaRPr lang="ru-RU" sz="2800" dirty="0"/>
          </a:p>
          <a:p>
            <a:pPr algn="just"/>
            <a:endParaRPr lang="ru-RU" sz="2400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4955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1492</TotalTime>
  <Words>1540</Words>
  <Application>Microsoft Office PowerPoint</Application>
  <PresentationFormat>Широкоэкранный</PresentationFormat>
  <Paragraphs>93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  3) формирование умений применения исторических знаний для осмысления сущности современных общественных явлений, жизни в современном поликультурном, полиэтничном и многоконфессиональном мире;   4) формирование важнейших культурно-исторических ориентиров для гражданской, этнонациональной, социальной, культурной самоидентификации личности, миропонимания и познания современного общества на основе изучения исторического опыта России и человечества;   5) развитие умений искать, анализировать, сопоставлять и оценивать содержащуюся в различных источниках информацию о событиях и явлениях прошлого и настоящего, способностей определять и аргументировать свое отношение к ней;  6) воспитание уважения к историческому наследию народов России; восприятие традиций исторического диалога, сложившихся в поликультурном, полиэтничном и многоконфессиональном Российском государстве.   </vt:lpstr>
      <vt:lpstr>            1. Федеральный закон от 29 декабря 2012 г. № 273-ФЗ «Об образовании в Российской Федерации»; 2. Федеральный закон от 19 декабря 2023 г. № 618-ФЗ «О внесении изменений в Федеральный закон «Об образовании в Российской Федерации»; 3. Постановление Правительства Российской Федерации от 30 апреля 2024 г. № 556 «Об утверждении перечня мероприятий по оценке качества образования и Правил проведения мероприятий по оценке качества образования»; 4. Федеральный государственный образовательный стандарт основного общего образования (утв. приказом Минпросвещения России от 31 мая 2021 г. № 287) (далее – ФГОС ООО); 5. Приказ Минпросвещения России от 18 июля 2022 г. № 568 «О внесении изменений в федеральный государственный образовательный стандарт основного общего образования»; 6. Федеральная образовательная программа основного общего образования (утв. приказом Минпросвещения России от 18 мая 2023 г. № 370) (далее – ФОП ООО);  </vt:lpstr>
      <vt:lpstr>7. Приказ Минпросвещения   России   от   4   октября   2023   г.   №   738 «Об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образования»; 8. Приказ Минпросвещения России от 19 марта 2024 г. № 171 «О внесении изменений в некоторые приказы Министерства просвещения Российской Федерации, касающиеся федеральных образовательных программ начального общего образования, основного общего образования и среднего общего образования»; 9. Приказ Минпросвещения   России   от   21   февраля   2024   г.   № 119 «О внесении изменений в приложения № 1 и № 2 к приказу Министерства просвещения Российской Федерации от 21 сентября 2022 г. № 858 «Об      утверждении      федерального     перечня      учебников,     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учебников»; 10. Приказ Минпросвещения России от 21 мая 2024 г. № 347  «О внесении изменений в   приказ   Министерства   просвещения   Российской   Федерации от 21 сентября 2022 г. № 858 «Об утверждении федерального перечня учебников, допущенных к использованию при реализации имеющих государственную аккредитацию образовательных программ начального общего, основного общего, среднего общего образования организациями, осуществляющими образовательную деятельность и установления предельного срока использования исключённых учебников».</vt:lpstr>
      <vt:lpstr>Презентация PowerPoint</vt:lpstr>
      <vt:lpstr>Презентация PowerPoint</vt:lpstr>
      <vt:lpstr>Поправки  в федеральный закон  «Об образовании в Российской Федерации» (федеральный закон от 19 декабря 2023 г.  № 618-ФЗ  «О внесении изменений в Федеральный закон «Об образовании в Российской Федерации»</vt:lpstr>
      <vt:lpstr>Образование в России должно соответствовать традиционным российским духовно-нравственным ценностям и ориентироваться на задачи развития государства и общества. </vt:lpstr>
      <vt:lpstr>Указ Президента РФ от 9 ноября 2022 г. № 809 «Об утверждении Основ государственной политики по сохранению и укреплению традиционных российских духовно-нравственных ценностей» (далее – Указ № 809).  Указ Президента РФ от 8 мая 2024 г. № 314 «Об утверждении Основ государственной политики Российской Федерации в области исторического просвещения» (далее – Указ № 314). </vt:lpstr>
      <vt:lpstr>Указ № 809  нормативно закрепляет набор традиционных духовно- нравственных ценностей,  к их числу относятся  жизнь, достоинство, права и свободы человека, патриотизм, гражданственность, служение Отечеству и ответственность за его судьбу,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России.  </vt:lpstr>
      <vt:lpstr>Положения Указа № 314  «Об утверждении Основ государственной политики Российской Федерации в области исторического просвещения»</vt:lpstr>
      <vt:lpstr>Презентация PowerPoint</vt:lpstr>
      <vt:lpstr>В 2024/2025 учебном году сохраняется структура преподавания учебного предмета     «История»      на      уровне      основного      общего      образования  в соответствии с федеральным учебным планом основного общего образования, который предполагает изучение учебных курсов в 5, 6, 7, 8, 9 классах в количестве 2 часа в неделю (всего 68 часов за год по каждому классу). 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181</cp:revision>
  <dcterms:created xsi:type="dcterms:W3CDTF">2024-07-17T08:48:25Z</dcterms:created>
  <dcterms:modified xsi:type="dcterms:W3CDTF">2024-12-20T12:33:11Z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2022-12-21T00:00:00Z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2024-07-17T00:00:00Z</vt:filetime>
  </property>
</Properties>
</file>