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9" r:id="rId1"/>
  </p:sldMasterIdLst>
  <p:sldIdLst>
    <p:sldId id="256" r:id="rId2"/>
    <p:sldId id="275" r:id="rId3"/>
    <p:sldId id="283" r:id="rId4"/>
    <p:sldId id="297" r:id="rId5"/>
    <p:sldId id="298" r:id="rId6"/>
    <p:sldId id="299" r:id="rId7"/>
    <p:sldId id="304" r:id="rId8"/>
    <p:sldId id="285" r:id="rId9"/>
    <p:sldId id="286" r:id="rId10"/>
    <p:sldId id="305" r:id="rId11"/>
    <p:sldId id="287" r:id="rId12"/>
    <p:sldId id="301" r:id="rId13"/>
    <p:sldId id="302" r:id="rId14"/>
    <p:sldId id="303" r:id="rId15"/>
    <p:sldId id="306" r:id="rId16"/>
    <p:sldId id="279" r:id="rId1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4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07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34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3351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42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5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98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36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65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9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35957" y="3581400"/>
            <a:ext cx="4038600" cy="22281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lang="ru-RU" sz="2400" b="1" dirty="0"/>
              <a:t>Рыбалкина Ю.В.</a:t>
            </a:r>
          </a:p>
          <a:p>
            <a:pPr algn="just"/>
            <a:r>
              <a:rPr lang="ru-RU" sz="2000" dirty="0"/>
              <a:t>преподаватель высшей квалификационной категории,</a:t>
            </a:r>
          </a:p>
          <a:p>
            <a:pPr algn="just"/>
            <a:r>
              <a:rPr lang="ru-RU" sz="2000" dirty="0"/>
              <a:t>ГБОУ СПО ЛНР «Луганский колледж </a:t>
            </a:r>
          </a:p>
          <a:p>
            <a:pPr algn="just"/>
            <a:r>
              <a:rPr lang="ru-RU" sz="2000" dirty="0"/>
              <a:t>моды, парикмахерского искусства и </a:t>
            </a:r>
          </a:p>
          <a:p>
            <a:pPr algn="just"/>
            <a:r>
              <a:rPr lang="ru-RU" sz="2000" dirty="0"/>
              <a:t>компьютерных технологий»,</a:t>
            </a:r>
          </a:p>
          <a:p>
            <a:pPr algn="just"/>
            <a:r>
              <a:rPr lang="ru-RU" sz="2000" dirty="0"/>
              <a:t>г. Луганск</a:t>
            </a:r>
          </a:p>
        </p:txBody>
      </p:sp>
      <p:sp>
        <p:nvSpPr>
          <p:cNvPr id="7170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7172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1066800" cy="1066800"/>
          </a:xfrm>
          <a:prstGeom prst="rect">
            <a:avLst/>
          </a:prstGeom>
          <a:noFill/>
        </p:spPr>
      </p:pic>
      <p:sp>
        <p:nvSpPr>
          <p:cNvPr id="7174" name="AutoShape 6" descr="https://lkmpikt.org/wp-content/themes/brilliance/images/year/prof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176" name="AutoShape 8" descr="https://lkmpikt.org/wp-content/themes/brilliance/images/year/prof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178" name="AutoShape 10" descr="https://lkmpikt.org/wp-content/themes/brilliance/images/year/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180" name="AutoShape 12" descr="https://lkmpikt.org/wp-content/themes/brilliance/images/year/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81283" y="1066800"/>
            <a:ext cx="747871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/>
              <a:t>Особенности обучения обществознанию</a:t>
            </a:r>
          </a:p>
          <a:p>
            <a:pPr algn="ctr"/>
            <a:r>
              <a:rPr lang="ru-RU" sz="3200" b="1" dirty="0"/>
              <a:t>в условиях обновленных ФГОС ООО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26162"/>
          </a:xfrm>
        </p:spPr>
        <p:txBody>
          <a:bodyPr>
            <a:normAutofit/>
          </a:bodyPr>
          <a:lstStyle/>
          <a:p>
            <a:r>
              <a:rPr lang="ru-RU" sz="2700" dirty="0"/>
              <a:t>Концепция духовно-нравственного развития и воспитания личности гражданина России гласит, </a:t>
            </a:r>
            <a:br>
              <a:rPr lang="ru-RU" sz="2700" dirty="0"/>
            </a:br>
            <a:r>
              <a:rPr lang="ru-RU" sz="2700" dirty="0"/>
              <a:t>что целью «воспитания выступает формирование личности гражданина, принимающего судьбу своего Отечества как свою личную, </a:t>
            </a:r>
            <a:br>
              <a:rPr lang="ru-RU" sz="2700" dirty="0"/>
            </a:br>
            <a:r>
              <a:rPr lang="ru-RU" sz="2700" dirty="0"/>
              <a:t>осознающего ответственность за настоящее и будущее своей страны, укорененного в духовные и культурные традиции своего народа. </a:t>
            </a:r>
            <a:br>
              <a:rPr lang="ru-RU" sz="2700" dirty="0"/>
            </a:br>
            <a:br>
              <a:rPr lang="ru-RU" sz="2700" dirty="0"/>
            </a:br>
            <a:r>
              <a:rPr lang="ru-RU" sz="2700" dirty="0"/>
              <a:t>Причем, исходя из этого воспитательного идеала, </a:t>
            </a:r>
            <a:r>
              <a:rPr lang="ru-RU" sz="2700"/>
              <a:t>а так </a:t>
            </a:r>
            <a:r>
              <a:rPr lang="ru-RU" sz="2700" dirty="0"/>
              <a:t>же основываясь на базовых для нашего общества ценностях, «таких как семья, труд, отечество, природа, мир, знания, культура, здоровье, человека», формулируется общая цель воспитания в общеобразовательной организации – личностное развитие школьников».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54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537883" y="696333"/>
            <a:ext cx="11388001" cy="583614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r>
              <a:rPr lang="ru-RU" sz="2800" b="1" dirty="0"/>
              <a:t>«Эмоциональное благополучие»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166" y="2514600"/>
            <a:ext cx="11078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400" dirty="0"/>
              <a:t>умение принимать себя и других, не осуждая;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dirty="0"/>
              <a:t>умение осознавать эмоциональное состояние себя и других, уметь управлять собственным эмоциональным состоянием;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dirty="0"/>
              <a:t> сформированность навыка рефлексии, признание своего права на ошибку и такого же права другого человека.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506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537883" y="696333"/>
            <a:ext cx="11388001" cy="583614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r>
              <a:rPr lang="ru-RU" sz="2800" b="1" dirty="0"/>
              <a:t>«Функциональная грамотность»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166" y="2514600"/>
            <a:ext cx="110787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способность приобретать и использовать знания, умения, навыки </a:t>
            </a:r>
          </a:p>
          <a:p>
            <a:pPr algn="ctr"/>
            <a:r>
              <a:rPr lang="ru-RU" sz="2800" dirty="0"/>
              <a:t>для решения максимально широкого диапазона жизненных задач </a:t>
            </a:r>
          </a:p>
          <a:p>
            <a:pPr algn="ctr"/>
            <a:r>
              <a:rPr lang="ru-RU" sz="2800" dirty="0"/>
              <a:t>в различных сферах человеческой деятельности, </a:t>
            </a:r>
          </a:p>
          <a:p>
            <a:pPr algn="ctr"/>
            <a:r>
              <a:rPr lang="ru-RU" sz="2800" dirty="0"/>
              <a:t>общения и социальных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3277904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537883" y="696333"/>
            <a:ext cx="11388001" cy="583614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endParaRPr lang="ru-RU" sz="2400" dirty="0"/>
          </a:p>
          <a:p>
            <a:pPr algn="ctr"/>
            <a:endParaRPr lang="ru-RU" sz="2400" b="1" dirty="0"/>
          </a:p>
          <a:p>
            <a:pPr algn="ctr"/>
            <a:r>
              <a:rPr lang="ru-RU" sz="2400" b="1" dirty="0"/>
              <a:t>Особенности характеристики функциональной грамотности: 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– направленность на решение житейских проблем; </a:t>
            </a:r>
          </a:p>
          <a:p>
            <a:pPr algn="ctr"/>
            <a:r>
              <a:rPr lang="ru-RU" sz="2400" dirty="0"/>
              <a:t>– владение базовыми навыками основ чтения и письма; </a:t>
            </a:r>
          </a:p>
          <a:p>
            <a:pPr algn="ctr"/>
            <a:r>
              <a:rPr lang="ru-RU" sz="2400" dirty="0"/>
              <a:t>– возможность решения стандартных стереотипных задач. 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17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533400" y="696333"/>
            <a:ext cx="11083201" cy="583614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endParaRPr lang="ru-RU" sz="2400" dirty="0"/>
          </a:p>
          <a:p>
            <a:pPr algn="ctr"/>
            <a:endParaRPr lang="ru-RU" sz="2400" b="1" dirty="0"/>
          </a:p>
          <a:p>
            <a:pPr algn="ctr"/>
            <a:r>
              <a:rPr lang="ru-RU" sz="2400" dirty="0"/>
              <a:t>Современные исследователи выделяют интегративные компоненты как метапредметной сущности функциональной грамотности. </a:t>
            </a:r>
          </a:p>
          <a:p>
            <a:pPr algn="ctr"/>
            <a:r>
              <a:rPr lang="ru-RU" sz="2400" dirty="0"/>
              <a:t>К интегративным компонентам </a:t>
            </a:r>
          </a:p>
          <a:p>
            <a:pPr algn="ctr"/>
            <a:r>
              <a:rPr lang="ru-RU" sz="2400" dirty="0"/>
              <a:t>функциональной грамотности предложено относить: </a:t>
            </a:r>
          </a:p>
          <a:p>
            <a:pPr algn="ctr"/>
            <a:endParaRPr lang="ru-RU" sz="2400" dirty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/>
              <a:t>коммуникативную;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/>
              <a:t>читательскую;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/>
              <a:t>информационную;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/>
              <a:t>социальную грамотности (в т. ч. финансовую грамотность). 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068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10972800" cy="6202362"/>
          </a:xfrm>
        </p:spPr>
        <p:txBody>
          <a:bodyPr>
            <a:normAutofit/>
          </a:bodyPr>
          <a:lstStyle/>
          <a:p>
            <a:r>
              <a:rPr lang="ru-RU" sz="2700" dirty="0">
                <a:latin typeface="+mn-lt"/>
              </a:rPr>
              <a:t>Финансовая грамотность 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как интегративный компонент функциональной грамотности представляет собой знание и понимание, 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навыки, мотивацию и уверенность, 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необходимые для применения знаний по финансовой грамотности 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с целью принятия эффективных решений 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для улучшения финансового благополучия и возможности участия в экономической жизни. </a:t>
            </a:r>
            <a:br>
              <a:rPr lang="ru-RU" sz="2700" dirty="0">
                <a:latin typeface="+mn-lt"/>
              </a:rPr>
            </a:br>
            <a:r>
              <a:rPr lang="ru-RU" sz="2700">
                <a:latin typeface="+mn-lt"/>
              </a:rPr>
              <a:t>Она </a:t>
            </a:r>
            <a:r>
              <a:rPr lang="ru-RU" sz="2700" dirty="0">
                <a:latin typeface="+mn-lt"/>
              </a:rPr>
              <a:t>связана с управлением личными финансами и  финансами своей семьи, принятием эффективных </a:t>
            </a:r>
            <a:r>
              <a:rPr lang="ru-RU" sz="2700">
                <a:latin typeface="+mn-lt"/>
              </a:rPr>
              <a:t>решений </a:t>
            </a:r>
            <a:br>
              <a:rPr lang="ru-RU" sz="2700">
                <a:latin typeface="+mn-lt"/>
              </a:rPr>
            </a:br>
            <a:r>
              <a:rPr lang="ru-RU" sz="2700">
                <a:latin typeface="+mn-lt"/>
              </a:rPr>
              <a:t>в </a:t>
            </a:r>
            <a:r>
              <a:rPr lang="ru-RU" sz="2700" dirty="0">
                <a:latin typeface="+mn-lt"/>
              </a:rPr>
              <a:t>реальных жизненных ситуациях.</a:t>
            </a:r>
            <a:r>
              <a:rPr lang="ru-RU" dirty="0">
                <a:latin typeface="+mn-lt"/>
              </a:rPr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854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10515600" cy="1325563"/>
          </a:xfrm>
        </p:spPr>
        <p:txBody>
          <a:bodyPr/>
          <a:lstStyle/>
          <a:p>
            <a:r>
              <a:rPr lang="ru-RU" i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9938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1600200"/>
            <a:ext cx="10972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sz="3200" dirty="0"/>
              <a:t>31 мая 2021 года Приказом Министерства просвещения РФ № 287 </a:t>
            </a:r>
          </a:p>
          <a:p>
            <a:pPr algn="ctr"/>
            <a:r>
              <a:rPr lang="ru-RU" sz="3200" dirty="0"/>
              <a:t>утвержден</a:t>
            </a:r>
          </a:p>
          <a:p>
            <a:pPr algn="ctr"/>
            <a:r>
              <a:rPr lang="ru-RU" sz="3200" dirty="0"/>
              <a:t> федеральный государственный образовательный стандарт основного общего образования (ФГОС ООО), </a:t>
            </a:r>
          </a:p>
          <a:p>
            <a:pPr algn="ctr"/>
            <a:r>
              <a:rPr lang="ru-RU" sz="3200" dirty="0"/>
              <a:t>который вступил в силу 01 сентября 2022 года.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" y="151852"/>
            <a:ext cx="115062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Предметные результаты изучения предметной области </a:t>
            </a:r>
          </a:p>
          <a:p>
            <a:pPr algn="ctr"/>
            <a:r>
              <a:rPr lang="ru-RU" sz="2800" b="1" dirty="0"/>
              <a:t>"Общественно-научные предметы" должны отражать: </a:t>
            </a:r>
          </a:p>
          <a:p>
            <a:pPr algn="ctr"/>
            <a:r>
              <a:rPr lang="ru-RU" sz="2800" b="1" dirty="0"/>
              <a:t>Обществознание: </a:t>
            </a:r>
          </a:p>
          <a:p>
            <a:pPr algn="ctr"/>
            <a:endParaRPr lang="ru-RU" sz="2800" b="1" dirty="0"/>
          </a:p>
          <a:p>
            <a:pPr algn="just"/>
            <a:r>
              <a:rPr lang="ru-RU" sz="2400" dirty="0"/>
              <a:t>1) формирование у обучающихся личностных представлений об основах российской гражданской идентичности, патриотизма, гражданственности, социальной ответственности, правового самосознания, толерантности, приверженности ценностям, закрепленным в Конституции Российской Федерации; </a:t>
            </a:r>
          </a:p>
          <a:p>
            <a:pPr algn="just"/>
            <a:r>
              <a:rPr lang="ru-RU" sz="2400" dirty="0"/>
              <a:t>2) понимание основных принципов жизни общества, основ современных научных теорий общественного развития; 3) приобретение теоретических знаний и опыта применения полученных знаний и умений для определения собственной активной позиции в общественной жизни, для решения типичных задач в области социальных отношений, адекватных возрасту обучающихся, межличностных отношений, включая отношения между людьми различных национальностей и вероисповеданий, возрастов и социальных групп; </a:t>
            </a:r>
          </a:p>
        </p:txBody>
      </p:sp>
    </p:spTree>
    <p:extLst>
      <p:ext uri="{BB962C8B-B14F-4D97-AF65-F5344CB8AC3E}">
        <p14:creationId xmlns:p14="http://schemas.microsoft.com/office/powerpoint/2010/main" val="174020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-304800"/>
            <a:ext cx="9144000" cy="4648200"/>
          </a:xfrm>
        </p:spPr>
        <p:txBody>
          <a:bodyPr anchor="t">
            <a:normAutofit fontScale="90000"/>
          </a:bodyPr>
          <a:lstStyle/>
          <a:p>
            <a:pPr algn="just"/>
            <a:br>
              <a:rPr lang="ru-RU" sz="2700" dirty="0">
                <a:latin typeface="+mn-lt"/>
              </a:rPr>
            </a:b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4) формирование основ правосознания для соотнесения собственного поведения и поступков других людей с нравственными ценностями и нормами поведения, установленными законодательством Российской Федерации, убежденности в необходимости защищать правопорядок правовыми способами и средствами, умений реализовывать основные социальные роли в пределах своей дееспособности; </a:t>
            </a:r>
            <a:br>
              <a:rPr lang="ru-RU" sz="2700" dirty="0">
                <a:latin typeface="+mn-lt"/>
              </a:rPr>
            </a:b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5) освоение приемов работы с социально значимой информацией, ее осмысление; развитие способностей обучающихся делать необходимые выводы и давать обоснованные оценки социальным событиям и процессам;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 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6) развитие социального кругозора и формирование познавательного интереса к изучению общественных дисциплин</a:t>
            </a:r>
            <a:r>
              <a:rPr lang="ru-RU" sz="2700" dirty="0"/>
              <a:t>.</a:t>
            </a:r>
            <a:br>
              <a:rPr lang="ru-RU" sz="2700" dirty="0"/>
            </a:br>
            <a:br>
              <a:rPr lang="ru-RU" sz="2400" dirty="0"/>
            </a:br>
            <a:br>
              <a:rPr lang="ru-RU" sz="2400" dirty="0"/>
            </a:br>
            <a:r>
              <a:rPr lang="ru-RU" sz="2700" dirty="0">
                <a:latin typeface="+mn-lt"/>
              </a:rPr>
              <a:t> </a:t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429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452" y="1066800"/>
            <a:ext cx="10972800" cy="396240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         </a:t>
            </a:r>
            <a:br>
              <a:rPr lang="ru-RU" sz="2000" b="1" dirty="0"/>
            </a:br>
            <a:br>
              <a:rPr lang="ru-RU" sz="2000" b="1" dirty="0"/>
            </a:br>
            <a:br>
              <a:rPr lang="ru-RU" sz="3100" dirty="0"/>
            </a:br>
            <a:r>
              <a:rPr lang="ru-RU" sz="3100" dirty="0"/>
              <a:t> </a:t>
            </a:r>
            <a:r>
              <a:rPr lang="ru-RU" sz="3100" dirty="0">
                <a:latin typeface="+mn-lt"/>
              </a:rPr>
              <a:t>Главная цель его реализации на всех уровнях образования состоит в том, чтобы пробудить у обучаемого интерес к предмету, знаниям, а также развить навыки самообразования, сформировать предметные, личностные и метапредметные результаты.</a:t>
            </a:r>
            <a:br>
              <a:rPr lang="ru-RU" sz="3100" dirty="0">
                <a:latin typeface="+mn-lt"/>
              </a:rPr>
            </a:br>
            <a:r>
              <a:rPr lang="ru-RU" sz="3100" dirty="0">
                <a:latin typeface="+mn-lt"/>
              </a:rPr>
              <a:t> Развитие личности в системе образования обеспечивается, прежде всего, формированием универсальных учебных действий (УУД) как основы образовательного процесса. </a:t>
            </a:r>
            <a:br>
              <a:rPr lang="ru-RU" sz="2000" dirty="0"/>
            </a:br>
            <a:br>
              <a:rPr lang="ru-RU" sz="800" dirty="0"/>
            </a:br>
            <a:endParaRPr lang="ru-RU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3858561" y="1066800"/>
            <a:ext cx="4607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/>
              <a:t>ДЕЯТЕЛЬНОСТНЫЙ ПОДХОД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911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897562"/>
          </a:xfrm>
        </p:spPr>
        <p:txBody>
          <a:bodyPr>
            <a:noAutofit/>
          </a:bodyPr>
          <a:lstStyle/>
          <a:p>
            <a:r>
              <a:rPr lang="ru-RU" sz="2800" dirty="0">
                <a:latin typeface="+mn-lt"/>
              </a:rPr>
              <a:t>Учебные действия рассматриваются как интеллектуальные операции, адекватные целям изучения, содержанию учебного материала, возрастным познавательным особенностям учащихся. Рассматривая образовательный процесс, прежде всего, как комплексную деятельность, направляемую и корректируемую учителем, стоит отметить, что структура урока, в свою очередь, должна соответствовать структуре этой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62832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882134"/>
            <a:ext cx="109728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ru-RU" sz="2400" b="1" dirty="0"/>
              <a:t>Изучаются следующие модули: </a:t>
            </a:r>
            <a:br>
              <a:rPr lang="ru-RU" sz="2400" b="1" dirty="0"/>
            </a:br>
            <a:endParaRPr lang="ru-RU" sz="2400" b="1" dirty="0"/>
          </a:p>
          <a:p>
            <a:pPr algn="l"/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 6-й класс: «Человек и его социальное окружение», «Общество, в котором мы живем»; </a:t>
            </a:r>
          </a:p>
          <a:p>
            <a:pPr algn="l"/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 7-й класс: «Социальные ценности и нормы», «Человек как участник правовых отношений», «Основы российского права»; </a:t>
            </a:r>
          </a:p>
          <a:p>
            <a:pPr algn="l"/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 8-й класс: «Человек в экономических отношениях», «Человек в мире культуры»; </a:t>
            </a:r>
          </a:p>
          <a:p>
            <a:pPr algn="l"/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 9-й класс: «Человек в политическом измерении», «Гражданин и государство», «Человек в системе социальных отношений», «Человек в современном изменяющемся мире». </a:t>
            </a:r>
          </a:p>
        </p:txBody>
      </p:sp>
    </p:spTree>
    <p:extLst>
      <p:ext uri="{BB962C8B-B14F-4D97-AF65-F5344CB8AC3E}">
        <p14:creationId xmlns:p14="http://schemas.microsoft.com/office/powerpoint/2010/main" val="2567914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0600" y="1447800"/>
            <a:ext cx="10972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Предмет «Обществознание» обеспечивает достижение обучающимися следующих личностных результатов:</a:t>
            </a:r>
          </a:p>
          <a:p>
            <a:pPr algn="ctr"/>
            <a:endParaRPr lang="ru-RU" sz="2800" dirty="0"/>
          </a:p>
          <a:p>
            <a:r>
              <a:rPr lang="ru-RU" sz="2800" dirty="0"/>
              <a:t>– формирование у обучающихся основ российской идентичности; </a:t>
            </a:r>
          </a:p>
          <a:p>
            <a:r>
              <a:rPr lang="ru-RU" sz="2800" dirty="0"/>
              <a:t>– готовность обучающихся к саморазвитию; </a:t>
            </a:r>
          </a:p>
          <a:p>
            <a:r>
              <a:rPr lang="ru-RU" sz="2800" dirty="0"/>
              <a:t>– мотивация к познанию и обучению; </a:t>
            </a:r>
          </a:p>
          <a:p>
            <a:r>
              <a:rPr lang="ru-RU" sz="2800" dirty="0"/>
              <a:t>– ценностные установки и социально значимые качества личности; </a:t>
            </a:r>
          </a:p>
          <a:p>
            <a:r>
              <a:rPr lang="ru-RU" sz="2800" dirty="0"/>
              <a:t>– активное участие в социально значимой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174020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62759" y="456322"/>
            <a:ext cx="11388001" cy="580635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endParaRPr lang="ru-RU" sz="2400" b="1" dirty="0"/>
          </a:p>
          <a:p>
            <a:pPr algn="ctr"/>
            <a:r>
              <a:rPr lang="ru-RU" sz="2400" b="1" dirty="0"/>
              <a:t>В обновленном ФГО ООО (2021) личностные результаты сгруппированы в такие блоки, как: </a:t>
            </a:r>
          </a:p>
          <a:p>
            <a:pPr algn="ctr"/>
            <a:endParaRPr lang="ru-RU" sz="2400" b="1" dirty="0"/>
          </a:p>
          <a:p>
            <a:pPr algn="ctr"/>
            <a:endParaRPr lang="ru-RU" sz="2400" dirty="0"/>
          </a:p>
          <a:p>
            <a:pPr algn="ctr"/>
            <a:endParaRPr lang="ru-RU" sz="2000" b="1" dirty="0"/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sp>
        <p:nvSpPr>
          <p:cNvPr id="29" name="object 11"/>
          <p:cNvSpPr/>
          <p:nvPr/>
        </p:nvSpPr>
        <p:spPr>
          <a:xfrm rot="5400000">
            <a:off x="6387934" y="-3438890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386021" y="1766520"/>
            <a:ext cx="9586779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 патриотическое воспитание; </a:t>
            </a:r>
          </a:p>
          <a:p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 гражданское воспитание; </a:t>
            </a:r>
          </a:p>
          <a:p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 духовно-нравственное воспитание; </a:t>
            </a:r>
          </a:p>
          <a:p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 эстетическое воспитание; </a:t>
            </a:r>
          </a:p>
          <a:p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 ценности научного познания; </a:t>
            </a:r>
          </a:p>
          <a:p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 экологическое воспитание; </a:t>
            </a:r>
          </a:p>
          <a:p>
            <a:r>
              <a:rPr lang="ru-RU" sz="2400" dirty="0">
                <a:sym typeface="Symbol"/>
              </a:rPr>
              <a:t></a:t>
            </a:r>
            <a:r>
              <a:rPr lang="ru-RU" sz="2400" dirty="0"/>
              <a:t> физическое воспитание, формирование культуры здоровья и эмоционального благополучия. </a:t>
            </a:r>
          </a:p>
          <a:p>
            <a:pPr algn="just"/>
            <a:endParaRPr lang="ru-RU" sz="2800" dirty="0"/>
          </a:p>
          <a:p>
            <a:pPr algn="just"/>
            <a:endParaRPr lang="ru-RU" sz="2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4955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</TotalTime>
  <Words>909</Words>
  <Application>Microsoft Office PowerPoint</Application>
  <PresentationFormat>Широкоэкранный</PresentationFormat>
  <Paragraphs>78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  4) формирование основ правосознания для соотнесения собственного поведения и поступков других людей с нравственными ценностями и нормами поведения, установленными законодательством Российской Федерации, убежденности в необходимости защищать правопорядок правовыми способами и средствами, умений реализовывать основные социальные роли в пределах своей дееспособности;   5) освоение приемов работы с социально значимой информацией, ее осмысление; развитие способностей обучающихся делать необходимые выводы и давать обоснованные оценки социальным событиям и процессам;   6) развитие социального кругозора и формирование познавательного интереса к изучению общественных дисциплин.     </vt:lpstr>
      <vt:lpstr>             Главная цель его реализации на всех уровнях образования состоит в том, чтобы пробудить у обучаемого интерес к предмету, знаниям, а также развить навыки самообразования, сформировать предметные, личностные и метапредметные результаты.  Развитие личности в системе образования обеспечивается, прежде всего, формированием универсальных учебных действий (УУД) как основы образовательного процесса.   </vt:lpstr>
      <vt:lpstr>Учебные действия рассматриваются как интеллектуальные операции, адекватные целям изучения, содержанию учебного материала, возрастным познавательным особенностям учащихся. Рассматривая образовательный процесс, прежде всего, как комплексную деятельность, направляемую и корректируемую учителем, стоит отметить, что структура урока, в свою очередь, должна соответствовать структуре этой деятельности.</vt:lpstr>
      <vt:lpstr>Изучаются следующие модули:    6-й класс: «Человек и его социальное окружение», «Общество, в котором мы живем»;   7-й класс: «Социальные ценности и нормы», «Человек как участник правовых отношений», «Основы российского права»;   8-й класс: «Человек в экономических отношениях», «Человек в мире культуры»;   9-й класс: «Человек в политическом измерении», «Гражданин и государство», «Человек в системе социальных отношений», «Человек в современном изменяющемся мире». </vt:lpstr>
      <vt:lpstr>Презентация PowerPoint</vt:lpstr>
      <vt:lpstr>Презентация PowerPoint</vt:lpstr>
      <vt:lpstr>Концепция духовно-нравственного развития и воспитания личности гражданина России гласит,  что целью «воспитания выступает формирование личности гражданина, принимающего судьбу своего Отечества как свою личную,  осознающего ответственность за настоящее и будущее своей страны, укорененного в духовные и культурные традиции своего народа.   Причем, исходя из этого воспитательного идеала, а так же основываясь на базовых для нашего общества ценностях, «таких как семья, труд, отечество, природа, мир, знания, культура, здоровье, человека», формулируется общая цель воспитания в общеобразовательной организации – личностное развитие школьников». </vt:lpstr>
      <vt:lpstr>Презентация PowerPoint</vt:lpstr>
      <vt:lpstr>Презентация PowerPoint</vt:lpstr>
      <vt:lpstr>Презентация PowerPoint</vt:lpstr>
      <vt:lpstr>Презентация PowerPoint</vt:lpstr>
      <vt:lpstr>Финансовая грамотность  как интегративный компонент функциональной грамотности представляет собой знание и понимание,  навыки, мотивацию и уверенность,  необходимые для применения знаний по финансовой грамотности  с целью принятия эффективных решений  для улучшения финансового благополучия и возможности участия в экономической жизни.  Она связана с управлением личными финансами и  финансами своей семьи, принятием эффективных решений  в реальных жизненных ситуациях. 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190</cp:revision>
  <dcterms:created xsi:type="dcterms:W3CDTF">2024-07-17T08:48:25Z</dcterms:created>
  <dcterms:modified xsi:type="dcterms:W3CDTF">2024-12-20T12:32:49Z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2024-07-17T00:00:00Z</vt:filetime>
  </property>
</Properties>
</file>