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1" r:id="rId17"/>
    <p:sldId id="272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7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B9DFA1-50DE-4BE1-B0AC-783512C0576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8592D90-AB43-4F2F-95E2-F1347091D3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-roditel.ru/parents/base/education/lekoteka-psikhologo-pedagogicheskogo-soprovozhdeniya-detey-s-problemami-razvitiy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5933256" cy="21336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Психология семьи ребенка с ОВЗ раннего возраста</a:t>
            </a:r>
            <a:endParaRPr lang="ru-RU" sz="7200" b="1" dirty="0">
              <a:solidFill>
                <a:schemeClr val="tx1">
                  <a:lumMod val="65000"/>
                  <a:lumOff val="3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6348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Направления работы с семьей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Информационная помощь. Направлена на удовлетворение потребности членов семьи в информации и может осуществляться в виде консультаций, семинаров, лекториев. </a:t>
            </a:r>
            <a:r>
              <a:rPr lang="ru-RU" b="1" dirty="0"/>
              <a:t>Содержательно помощь </a:t>
            </a:r>
            <a:r>
              <a:rPr lang="ru-RU" b="1" dirty="0" smtClean="0"/>
              <a:t>может касаться болезни ребенка, существующих методов лечения, реабилитации или правовых аспектов.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Социальная поддержка. Не ставит перед собой задачу чему то научить членов семьи. Главное здесь поддержка, понимание и сочувствие со стороны других людей, возможность поделиться своими переживаниями. Основную роль играют группы взаимопомощи родственников, родительские клубы.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78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087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Организационное и координационное направление. Заключается в организации семейного досуга, включении семьи в разные мероприятия, а также помощь семье в установлении и поддержании связей с различными ведомствами, службами и организациями.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Образовательное направление. Включает помощь родителям в воспитании и развитии ребенка. Это может быть обучение родителей приемам организации игровой и учебной деятельности детей, способствующей психическому развитию, ознакомление родителей с </a:t>
            </a:r>
            <a:r>
              <a:rPr lang="ru-RU" b="1" dirty="0" err="1" smtClean="0"/>
              <a:t>психокорекционными</a:t>
            </a:r>
            <a:r>
              <a:rPr lang="ru-RU" b="1" dirty="0" smtClean="0"/>
              <a:t> приемами, которые целесообразно использовать в процессе воспитания и развития ребенка.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Социально-психологическая помощь предполагает психологическую поддержку членов семьи и оптимизацию системы внутрисемейных отношений для повышения их позитивного влияния на развитие ребенка.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06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947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Техники активного слушания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3285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Активное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слушание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—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техника коммуникации, которая требует полной сосредоточенности на собеседнике, чтобы действительно услышать 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понять его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Поддакивание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Задавание вопросов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Перефразирование (Перефразирование может начинаться так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«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я правильно понимаю, то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…».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Иными словами, вы считаете, что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…».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Возможно, я ошибаюсь, но вы сказали, что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…».)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Эхо (Фраза: «Я обожаю заниматься бегом по утрам». Эхо: «Вы любите бегать по утрам? Это отличная привычка! Как долго вы этим занимаетесь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?»).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Резюмирование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Техника отражения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эмоций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Некоторые базовые принципы активного слушания</a:t>
            </a:r>
            <a:r>
              <a:rPr lang="ru-RU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ru-RU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Направлять всё внимание на собеседника. Погружаться в разговор, стремясь понять не только слова, но и чувства собеседника.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Создавать атмосферу спокойствия и комфорта. Чтобы собеседник чувствовал себя в безопасности.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Показывать искренний интерес. Дать понять, что для вас важны и сам человек, и то, что он говорит.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Не перебивать. Даже если у вас есть желание высказаться, дайте собеседнику возможность завершить свою мысль.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Обращать внимание на невербальные сигналы. Обратите внимание на свою мимику, жесты и позы: не закрывайтесь от </a:t>
            </a:r>
            <a:r>
              <a:rPr lang="ru-RU" dirty="0" smtClean="0"/>
              <a:t>собеседника, </a:t>
            </a:r>
            <a:r>
              <a:rPr lang="ru-RU" dirty="0"/>
              <a:t>кивайте в знак согласия и улыбайтесь.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Проверять, правильно ли вы поняли. Перефразируйте слова собеседника и задайте уточняющие вопросы, чтобы убедиться, что между вами нет недоразумений.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Проявлять терпение. Не торопите собеседника, дайте ему время выразить свои мысли.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Избегать критики и осуждения. Даже если вы не согласны с мнением или поступками собеседника, выражайте своё несогласие уважительно.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0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/>
              <a:t>Некоторые приёмы активного слушания</a:t>
            </a:r>
            <a:r>
              <a:rPr lang="ru-RU" sz="2600" dirty="0" smtClean="0"/>
              <a:t>:</a:t>
            </a:r>
          </a:p>
          <a:p>
            <a:pPr marL="0" indent="0" algn="ctr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b="1" dirty="0" smtClean="0"/>
              <a:t>Поддакивание</a:t>
            </a:r>
            <a:r>
              <a:rPr lang="ru-RU" dirty="0"/>
              <a:t>.  Во время разговора необходимо периодически кивать головой, говорить «да», «угу», «ага» и т.п.. Этим вы даёте собеседнику понять, что слушаете его и заинтересованы. </a:t>
            </a:r>
          </a:p>
          <a:p>
            <a:pPr marL="0" indent="0" algn="just">
              <a:buNone/>
            </a:pPr>
            <a:r>
              <a:rPr lang="ru-RU" b="1" dirty="0"/>
              <a:t>Пауза</a:t>
            </a:r>
            <a:r>
              <a:rPr lang="ru-RU" dirty="0"/>
              <a:t>. Необходима, чтобы предоставить собеседнику возможность выговориться до конца. </a:t>
            </a:r>
          </a:p>
          <a:p>
            <a:pPr marL="0" indent="0" algn="just">
              <a:buNone/>
            </a:pPr>
            <a:r>
              <a:rPr lang="ru-RU" b="1" dirty="0"/>
              <a:t>Парафраз</a:t>
            </a:r>
            <a:r>
              <a:rPr lang="ru-RU" dirty="0"/>
              <a:t>. Буквально повторение последней фразы собеседника. Это позволяет ему убедиться в том, что вы его поняли, и побуждает к дальнейшему повествованию. </a:t>
            </a:r>
          </a:p>
          <a:p>
            <a:pPr marL="0" indent="0" algn="just">
              <a:buNone/>
            </a:pPr>
            <a:r>
              <a:rPr lang="ru-RU" b="1" dirty="0"/>
              <a:t>Резюме</a:t>
            </a:r>
            <a:r>
              <a:rPr lang="ru-RU" dirty="0"/>
              <a:t>. Используя слова и выражения говорящего, вы подводите итог определённого этапа разговора. </a:t>
            </a:r>
          </a:p>
          <a:p>
            <a:pPr marL="0" indent="0" algn="just">
              <a:buNone/>
            </a:pPr>
            <a:r>
              <a:rPr lang="ru-RU" b="1" dirty="0"/>
              <a:t>Отражение своих чувств</a:t>
            </a:r>
            <a:r>
              <a:rPr lang="ru-RU" dirty="0"/>
              <a:t>. Говоря о своих чувствах, можно снизить негативные чувства и переживания. Кроме того, беседа станет более полной и искренней. </a:t>
            </a:r>
          </a:p>
          <a:p>
            <a:pPr marL="0" indent="0" algn="just">
              <a:buNone/>
            </a:pPr>
            <a:r>
              <a:rPr lang="ru-RU" b="1" dirty="0"/>
              <a:t>Отражение чувств собеседника</a:t>
            </a:r>
            <a:r>
              <a:rPr lang="ru-RU" dirty="0"/>
              <a:t>. Когда вы называете чувства, которые испытывает собеседник, и «попадаете» в его ощущение, человек чувствует «родственность душ», начинает больше доверять вам, раскрывается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Принципы использования </a:t>
            </a:r>
            <a:r>
              <a:rPr lang="ru-RU" sz="3600" b="1" dirty="0" smtClean="0"/>
              <a:t>техники активного слушания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Применение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техник активного слушания на практике не такое сложное, как может показаться на первый взгляд. </a:t>
            </a:r>
            <a:endParaRPr lang="ru-RU" sz="2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Достаточно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следовать базовым принципам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внимание должно быть направлено на собеседника. Отложите в сторону все отвлекающие вещи. Погружайтесь в разговор, стремясь понять не только слова, но и чувства собеседника. Это поможет вам лучше поддержать и подобрать нужные слова. Создавайте атмосферу спокойствия и комфорта, чтобы собеседник чувствовал себя в безопасности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Показывайте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искренний интерес. Дайте понять, что для вас важны и сам человек, и то, что он говорит. Вовлекайте себя в беседу жестами, вопросами и выражением своего мнения. Старайтесь не показывать скуку или утомление. Сопереживание и эмоциональная вовлеченность помогут наладить более 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глубокую связь</a:t>
            </a:r>
            <a:endParaRPr lang="ru-RU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9268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Не перебивайте. Даже если у вас есть желание высказаться, дайте собеседнику возможность завершить свою мысль. Перебивание может привести к недоразумениям и нарушить ход разговора. Это также позволяет собеседнику полностью выразить свои мысли, что может открыть перспективы или углубить понимание темы</a:t>
            </a:r>
            <a:r>
              <a:rPr lang="ru-RU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Обращайте </a:t>
            </a:r>
            <a:r>
              <a:rPr lang="ru-RU" b="1" dirty="0"/>
              <a:t>внимание на невербальные сигналы. Ваше тело может выдать незаинтересованность, даже если вы активно участвуете в разговоре.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Обратите </a:t>
            </a:r>
            <a:r>
              <a:rPr lang="ru-RU" b="1" dirty="0"/>
              <a:t>внимание на свою мимику, жесты и позы: не закрывайтесь от собеседника, кивайте в знак согласия и улыбайтесь. Поддерживайте открытые и дружелюбные позы, чтобы не создавалось впечатление отчужденности</a:t>
            </a:r>
            <a:r>
              <a:rPr lang="ru-RU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Проверяйте</a:t>
            </a:r>
            <a:r>
              <a:rPr lang="ru-RU" b="1" dirty="0"/>
              <a:t>, правильно ли вы поняли. Перефразируйте слова собеседника и задайте уточняющие вопросы, чтобы убедиться, что между вами нет недоразумений. Это не только подтверждает ваше внимание, но и дает собеседнику возможность уточнить или дополнить свои мысли, если это </a:t>
            </a:r>
            <a:r>
              <a:rPr lang="ru-RU" b="1" dirty="0" smtClean="0"/>
              <a:t>необходимо.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2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b="1" dirty="0"/>
              <a:t>Проявляйте терпение. Люди говорят по-разному: одни быстро формулируют мысли, другим требуется некоторое время. Не торопите собеседника, дайте ему время выразить свои мысли. После его слов подождите немного, возможно, он захочет добавить что-то еще. Проявление терпения способствует установлению доверительных отношений</a:t>
            </a:r>
            <a:r>
              <a:rPr lang="ru-RU" b="1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Избегайте </a:t>
            </a:r>
            <a:r>
              <a:rPr lang="ru-RU" b="1" dirty="0"/>
              <a:t>критики и осуждения. Даже если вы не согласны с мнением или поступками собеседника, выражайте свое несогласие уважительно. Жесткая критика может сделать человека менее склонным обращаться к вам в будущем. Старайтесь выражать свои мысли так, чтобы это звучало как конструктивная обратная связь, а не </a:t>
            </a:r>
            <a:r>
              <a:rPr lang="ru-RU" b="1" dirty="0" smtClean="0"/>
              <a:t>нападение.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9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Конструктивный диалог: основы и </a:t>
            </a:r>
            <a:r>
              <a:rPr lang="ru-RU" b="1" dirty="0" smtClean="0"/>
              <a:t>правила</a:t>
            </a:r>
          </a:p>
          <a:p>
            <a:pPr marL="0" indent="0">
              <a:buNone/>
            </a:pPr>
            <a:r>
              <a:rPr lang="ru-RU" dirty="0"/>
              <a:t>Конструктивный диалог — форма общения, которая позволяет разрешать конфликты, находить решения и устанавливать взаимопонимание между людьми. Этот навык имеет огромное значение в личных отношениях, профессиональной среде, переговорах и повседневной жизни. Давайте вместе разберемся, из чего он состоит и как правильно выстроить продуктивную беседу.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7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Некоторые техники конструктивного диалога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Активное слушание</a:t>
            </a:r>
            <a:r>
              <a:rPr lang="ru-RU" dirty="0"/>
              <a:t>. </a:t>
            </a:r>
            <a:r>
              <a:rPr lang="ru-RU" dirty="0" smtClean="0"/>
              <a:t>Важно </a:t>
            </a:r>
            <a:r>
              <a:rPr lang="ru-RU" dirty="0"/>
              <a:t>не просто ждать своей очереди высказаться, а внимательно слушать собеседника, чтобы понять его точку зрения. </a:t>
            </a:r>
          </a:p>
          <a:p>
            <a:pPr marL="0" indent="0">
              <a:buNone/>
            </a:pPr>
            <a:r>
              <a:rPr lang="ru-RU" b="1" dirty="0"/>
              <a:t>Конкретизация формулировок</a:t>
            </a:r>
            <a:r>
              <a:rPr lang="ru-RU" dirty="0"/>
              <a:t>. Важно выражать свои мысли и чувства чётко, избегая общих фраз. </a:t>
            </a:r>
          </a:p>
          <a:p>
            <a:pPr marL="0" indent="0">
              <a:buNone/>
            </a:pPr>
            <a:r>
              <a:rPr lang="ru-RU" b="1" dirty="0"/>
              <a:t>Избегание обвинений</a:t>
            </a:r>
            <a:r>
              <a:rPr lang="ru-RU" dirty="0"/>
              <a:t>. Обвинения заставляют собеседника защищаться, это делает диалог непродуктивным и чересчур эмоциональным. Вместо этого лучше </a:t>
            </a:r>
            <a:r>
              <a:rPr lang="ru-RU" dirty="0" smtClean="0"/>
              <a:t>говорить о своих чувствах и реакциях, используя технику «Я-сообщений». </a:t>
            </a:r>
          </a:p>
          <a:p>
            <a:pPr marL="0" indent="0">
              <a:buNone/>
            </a:pPr>
            <a:r>
              <a:rPr lang="ru-RU" b="1" dirty="0" smtClean="0"/>
              <a:t>Проявление </a:t>
            </a:r>
            <a:r>
              <a:rPr lang="ru-RU" b="1" dirty="0" err="1" smtClean="0"/>
              <a:t>эмпатии</a:t>
            </a:r>
            <a:r>
              <a:rPr lang="ru-RU" dirty="0" smtClean="0"/>
              <a:t>. Это умение поставить себя на место другого человека, чтобы понять его чувства и мысли. </a:t>
            </a:r>
          </a:p>
          <a:p>
            <a:pPr marL="0" indent="0">
              <a:buNone/>
            </a:pPr>
            <a:r>
              <a:rPr lang="ru-RU" b="1" dirty="0" smtClean="0"/>
              <a:t>Фокусировка </a:t>
            </a:r>
            <a:r>
              <a:rPr lang="ru-RU" b="1" dirty="0"/>
              <a:t>на решении, а не на проблеме</a:t>
            </a:r>
            <a:r>
              <a:rPr lang="ru-RU" dirty="0"/>
              <a:t>. Главное не победа в споре, а совместное решение проблемы. 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Использование </a:t>
            </a:r>
            <a:r>
              <a:rPr lang="ru-RU" b="1" dirty="0"/>
              <a:t>паузы</a:t>
            </a:r>
            <a:r>
              <a:rPr lang="ru-RU" dirty="0"/>
              <a:t>. Если эмоции накаляются, можно сделать небольшой перерыв, чтобы обдумать свои слова и вернуться к диалогу с более взвешенной позицией.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2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768751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98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7504"/>
          </a:xfrm>
        </p:spPr>
        <p:txBody>
          <a:bodyPr/>
          <a:lstStyle/>
          <a:p>
            <a:r>
              <a:rPr lang="ru-RU" dirty="0" smtClean="0"/>
              <a:t>ЛЕКОТЕКА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2" y="1600200"/>
            <a:ext cx="75154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1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u="sng" dirty="0" err="1" smtClean="0"/>
              <a:t>Лекотека</a:t>
            </a:r>
            <a:r>
              <a:rPr lang="ru-RU" sz="3200" b="1" dirty="0" smtClean="0"/>
              <a:t> </a:t>
            </a:r>
            <a:r>
              <a:rPr lang="ru-RU" sz="3200" b="1" dirty="0"/>
              <a:t>(произошло от шведского слова </a:t>
            </a:r>
            <a:r>
              <a:rPr lang="ru-RU" sz="3200" b="1" dirty="0" err="1"/>
              <a:t>leco</a:t>
            </a:r>
            <a:r>
              <a:rPr lang="ru-RU" sz="3200" b="1" dirty="0"/>
              <a:t>- игрушка и греческого </a:t>
            </a:r>
            <a:r>
              <a:rPr lang="ru-RU" sz="3200" b="1" dirty="0" err="1"/>
              <a:t>theke</a:t>
            </a:r>
            <a:r>
              <a:rPr lang="ru-RU" sz="3200" b="1" dirty="0"/>
              <a:t>- хранилище) - это служба психологического сопровождения и специальной педагогической помощи родителям, воспитывающим детей с выраженными нарушениями и проблемами развития</a:t>
            </a:r>
            <a:r>
              <a:rPr lang="ru-RU" sz="3200" b="1" dirty="0" smtClean="0"/>
              <a:t>.</a:t>
            </a:r>
          </a:p>
          <a:p>
            <a:pPr marL="0" indent="0" algn="just">
              <a:buNone/>
            </a:pPr>
            <a:r>
              <a:rPr lang="ru-RU" sz="3200" b="1" u="sng" dirty="0" smtClean="0"/>
              <a:t>Игра</a:t>
            </a:r>
            <a:r>
              <a:rPr lang="ru-RU" sz="3200" b="1" dirty="0" smtClean="0"/>
              <a:t>- основной метод </a:t>
            </a:r>
            <a:r>
              <a:rPr lang="ru-RU" sz="3200" b="1" dirty="0" err="1" smtClean="0"/>
              <a:t>Лекотеки</a:t>
            </a:r>
            <a:r>
              <a:rPr lang="ru-RU" sz="3200" b="1" dirty="0" smtClean="0"/>
              <a:t>.     </a:t>
            </a:r>
            <a:r>
              <a:rPr lang="ru-RU" sz="3200" b="1" u="sng" dirty="0" smtClean="0"/>
              <a:t>Равноправное партнерство специалистов и родителей </a:t>
            </a:r>
            <a:r>
              <a:rPr lang="ru-RU" sz="3200" b="1" dirty="0" smtClean="0"/>
              <a:t>– главное условие эффективной работы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211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          </a:t>
            </a:r>
            <a:r>
              <a:rPr lang="ru-RU" b="1" dirty="0" err="1" smtClean="0"/>
              <a:t>Лекотека</a:t>
            </a:r>
            <a:r>
              <a:rPr lang="ru-RU" b="1" dirty="0" smtClean="0"/>
              <a:t> подразумевает еженедельные индивидуальные занятия для детей с различными специалистами. Отправной точкой сотрудничества с родителями является оказание им помощи в понимании сущности имеющихся у ребенка отклонений в развитии и динамики их развития, в определении и осознании сильных и слабых сторон ребенка.</a:t>
            </a:r>
          </a:p>
          <a:p>
            <a:pPr marL="0" indent="0" algn="ctr">
              <a:buNone/>
            </a:pPr>
            <a:r>
              <a:rPr lang="ru-RU" b="1" dirty="0"/>
              <a:t>Деятельность </a:t>
            </a:r>
            <a:r>
              <a:rPr lang="ru-RU" b="1" dirty="0" err="1"/>
              <a:t>лекотеки</a:t>
            </a:r>
            <a:r>
              <a:rPr lang="ru-RU" b="1" dirty="0"/>
              <a:t> основана на гуманистическом подходе к воспитанию и направлена на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поддержку </a:t>
            </a:r>
            <a:r>
              <a:rPr lang="ru-RU" b="1" dirty="0"/>
              <a:t>усилий родителей по развитию </a:t>
            </a:r>
            <a:r>
              <a:rPr lang="ru-RU" b="1" dirty="0" smtClean="0"/>
              <a:t>личности </a:t>
            </a:r>
            <a:r>
              <a:rPr lang="ru-RU" b="1" dirty="0"/>
              <a:t>ребенка;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налаживание </a:t>
            </a:r>
            <a:r>
              <a:rPr lang="ru-RU" b="1" dirty="0"/>
              <a:t>эффективного общения ребенка с другими членами семьи;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формирование </a:t>
            </a:r>
            <a:r>
              <a:rPr lang="ru-RU" b="1" dirty="0"/>
              <a:t>предпосылок к обучению;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гармонизацию </a:t>
            </a:r>
            <a:r>
              <a:rPr lang="ru-RU" b="1" dirty="0" err="1"/>
              <a:t>родительско</a:t>
            </a:r>
            <a:r>
              <a:rPr lang="ru-RU" b="1" dirty="0"/>
              <a:t>-детских отношений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4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b="1" dirty="0"/>
              <a:t>Основной целью </a:t>
            </a:r>
            <a:r>
              <a:rPr lang="ru-RU" b="1" dirty="0" err="1"/>
              <a:t>лекотеки</a:t>
            </a:r>
            <a:r>
              <a:rPr lang="ru-RU" b="1" dirty="0"/>
              <a:t> является развитие речи, математических навыков, и психологическая помощь детям, имеющим проблемы в общении со сверстниками. Посещать такие учреждения могут малыши от 2 месяцев до 7 лет.</a:t>
            </a:r>
          </a:p>
          <a:p>
            <a:pPr marL="0" indent="457200" algn="just">
              <a:buNone/>
            </a:pPr>
            <a:r>
              <a:rPr lang="ru-RU" b="1" dirty="0"/>
              <a:t>Педагоги </a:t>
            </a:r>
            <a:r>
              <a:rPr lang="ru-RU" b="1" dirty="0" err="1"/>
              <a:t>лекотеки</a:t>
            </a:r>
            <a:r>
              <a:rPr lang="ru-RU" b="1" dirty="0"/>
              <a:t> помогают деткам с нарушениями развития, формирования у них предпосылки к учебной деятельности, поддерживают развитие личности детей и даже оказывают психолого-педагогическую помощь родителям. Обучение проходит в форме игры.</a:t>
            </a:r>
          </a:p>
          <a:p>
            <a:pPr marL="0" indent="457200" algn="just">
              <a:buNone/>
            </a:pPr>
            <a:r>
              <a:rPr lang="ru-RU" b="1" dirty="0"/>
              <a:t>Преподаватели </a:t>
            </a:r>
            <a:r>
              <a:rPr lang="ru-RU" b="1" dirty="0" err="1"/>
              <a:t>лекотеки</a:t>
            </a:r>
            <a:r>
              <a:rPr lang="ru-RU" b="1" dirty="0"/>
              <a:t> уверены, что взрослые, воспитывающие ребенка с особыми нуждами, должны воспринимать игру, как жизненную необходимость для детей раннего возраста. Ведь это основной источник знаний, навыков и хорошего настроения. Родители должны быть готовы обыграть любую текущую ситуацию. А действия взрослых при этом должны быть выразительными, мягкими и адекватными возможностям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7652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Деятельность </a:t>
            </a:r>
            <a:r>
              <a:rPr lang="ru-RU" sz="3200" b="1" dirty="0" err="1" smtClean="0"/>
              <a:t>лекотеки</a:t>
            </a:r>
            <a:r>
              <a:rPr lang="ru-RU" sz="3200" b="1" dirty="0" smtClean="0"/>
              <a:t> связана с использованием вспомогательных средств, обеспечивающих полноценное вовлечение ребенка с особыми нуждами и окружающих его людей в игровую активность для обучения и развития общения в игре. Эти средства должны перекрывать все основные потребности ребенка с особыми нуждами, связанные с организацией его игровой деятельности.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093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424936" cy="6480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Материальная база </a:t>
            </a:r>
            <a:r>
              <a:rPr lang="ru-RU" sz="1800" b="1" dirty="0" err="1"/>
              <a:t>лекотеки</a:t>
            </a:r>
            <a:r>
              <a:rPr lang="ru-RU" sz="1800" b="1" dirty="0"/>
              <a:t> должна включать как минимум следующие разделы</a:t>
            </a:r>
            <a:r>
              <a:rPr lang="ru-RU" sz="1800" b="1" dirty="0" smtClean="0"/>
              <a:t>:</a:t>
            </a:r>
          </a:p>
          <a:p>
            <a:pPr marL="0" indent="0"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специальное </a:t>
            </a:r>
            <a:r>
              <a:rPr lang="ru-RU" sz="1800" b="1" dirty="0"/>
              <a:t>оборудование для детей с </a:t>
            </a:r>
            <a:r>
              <a:rPr lang="ru-RU" sz="1800" b="1" dirty="0" smtClean="0"/>
              <a:t>нарушениями движений</a:t>
            </a:r>
            <a:r>
              <a:rPr lang="ru-RU" sz="1800" b="1" dirty="0"/>
              <a:t>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оборудование </a:t>
            </a:r>
            <a:r>
              <a:rPr lang="ru-RU" sz="1800" b="1" dirty="0"/>
              <a:t>для развития общей подвижности;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игрушки </a:t>
            </a:r>
            <a:r>
              <a:rPr lang="ru-RU" sz="1800" b="1" dirty="0"/>
              <a:t>для развития ручных навыков;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-игрушки </a:t>
            </a:r>
            <a:r>
              <a:rPr lang="ru-RU" sz="1800" b="1" dirty="0"/>
              <a:t>для развития тактильного восприятия;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игрушки </a:t>
            </a:r>
            <a:r>
              <a:rPr lang="ru-RU" sz="1800" b="1" dirty="0"/>
              <a:t>и средства для развития зрительного восприятия;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игрушки </a:t>
            </a:r>
            <a:r>
              <a:rPr lang="ru-RU" sz="1800" b="1" dirty="0"/>
              <a:t>для развития слухового восприятия;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игрушки </a:t>
            </a:r>
            <a:r>
              <a:rPr lang="ru-RU" sz="1800" b="1" dirty="0"/>
              <a:t>для развития мышления;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игрушки </a:t>
            </a:r>
            <a:r>
              <a:rPr lang="ru-RU" sz="1800" b="1" dirty="0"/>
              <a:t>для развития речи и языка;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игрушки </a:t>
            </a:r>
            <a:r>
              <a:rPr lang="ru-RU" sz="1800" b="1" dirty="0"/>
              <a:t>для поддержки социально-эмоционального развития;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игрушки </a:t>
            </a:r>
            <a:r>
              <a:rPr lang="ru-RU" sz="1800" b="1" dirty="0"/>
              <a:t>для игры с водой;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игрушки </a:t>
            </a:r>
            <a:r>
              <a:rPr lang="ru-RU" sz="1800" b="1" dirty="0"/>
              <a:t>для игры с сыпучими материалами;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материалы </a:t>
            </a:r>
            <a:r>
              <a:rPr lang="ru-RU" sz="1800" b="1" dirty="0"/>
              <a:t>для изобразительного творчества;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музыкальные </a:t>
            </a:r>
            <a:r>
              <a:rPr lang="ru-RU" sz="1800" b="1" dirty="0"/>
              <a:t>игрушки;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книги </a:t>
            </a:r>
            <a:r>
              <a:rPr lang="ru-RU" sz="1800" b="1" dirty="0"/>
              <a:t>для детей;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фонотека</a:t>
            </a:r>
            <a:r>
              <a:rPr lang="ru-RU" sz="1800" b="1" dirty="0"/>
              <a:t>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видеотека</a:t>
            </a:r>
            <a:r>
              <a:rPr lang="ru-RU" sz="1800" b="1" dirty="0"/>
              <a:t>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книги </a:t>
            </a:r>
            <a:r>
              <a:rPr lang="ru-RU" sz="1800" b="1" dirty="0"/>
              <a:t>для родителей;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средства </a:t>
            </a:r>
            <a:r>
              <a:rPr lang="ru-RU" sz="1800" b="1" dirty="0"/>
              <a:t>для развития невербальной коммуникации;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выставка </a:t>
            </a:r>
            <a:r>
              <a:rPr lang="ru-RU" sz="1800" b="1" dirty="0"/>
              <a:t>самодельных игрушек;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 специальное </a:t>
            </a:r>
            <a:r>
              <a:rPr lang="ru-RU" sz="1800" b="1" dirty="0"/>
              <a:t>оборудование для слепых детей и детей со сложным дефектом.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233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/>
              <a:t>Основные формы работы </a:t>
            </a:r>
            <a:r>
              <a:rPr lang="ru-RU" sz="5100" b="1" dirty="0" err="1" smtClean="0"/>
              <a:t>лекотеки</a:t>
            </a:r>
            <a:endParaRPr lang="ru-RU" sz="5100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2900" b="1" dirty="0" smtClean="0"/>
              <a:t>Консультация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Консультация–это встреча специалиста </a:t>
            </a:r>
            <a:r>
              <a:rPr lang="ru-RU" sz="2900" dirty="0" err="1"/>
              <a:t>Лекотеки</a:t>
            </a:r>
            <a:r>
              <a:rPr lang="ru-RU" sz="2900" dirty="0"/>
              <a:t> с родителями (воспитателями), во время которой реализуется конструктивное сотрудничество специалистов и родителей.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>Диагностический игровой </a:t>
            </a:r>
            <a:r>
              <a:rPr lang="ru-RU" sz="2900" b="1" dirty="0" smtClean="0"/>
              <a:t>сеанс (ДИС)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Диагностический игровой сеанс представляет собой совместную игру родителей (воспитателей) с ребенком в специально оборудованном зале. Специалист ведет наблюдение за происходящим, в идеале–ДИС фиксируется на видеокассету. Результаты наблюдения фиксируются на формализованных бланках. По результатам ДИС составляется сезонный план сопровождения семьи.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/>
            </a:r>
            <a:br>
              <a:rPr lang="ru-RU" sz="2900" dirty="0"/>
            </a:br>
            <a:r>
              <a:rPr lang="ru-RU" sz="2900" b="1" dirty="0"/>
              <a:t>Терапевтический игровой </a:t>
            </a:r>
            <a:r>
              <a:rPr lang="ru-RU" sz="2900" b="1" dirty="0" smtClean="0"/>
              <a:t>сеанс (ТИС)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Во время терапевтического игрового сеанса (обычно–40 минут) происходит игровое взаимодействие специалиста с ребенком в присутствии, а иногда–с участием родителей (воспитателей). Перед началом ТИС и после его окончания специалисты коротко (5 минут) беседуют с родителями (воспитателями). После ТИС специалист заполняет протокол.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/>
            </a:r>
            <a:br>
              <a:rPr lang="ru-RU" sz="2900" dirty="0"/>
            </a:br>
            <a:r>
              <a:rPr lang="ru-RU" sz="2900" b="1" dirty="0"/>
              <a:t>Групповой родительский тренинг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В групповой родительский тренинг участники включаются добровольно. Обычно – это тренинги по общению, игре, </a:t>
            </a:r>
            <a:r>
              <a:rPr lang="ru-RU" sz="2900" dirty="0" err="1"/>
              <a:t>ассертивности</a:t>
            </a:r>
            <a:r>
              <a:rPr lang="ru-RU" sz="2900" dirty="0"/>
              <a:t>, арт-методам, специальным техникам, по изготовлению игрушек и другие. В ряде случаев родителям предлагается участвовать в тренинге исходя из результатов ДИС.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5160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С</a:t>
            </a:r>
            <a:r>
              <a:rPr lang="ru-RU" sz="3200" b="1" dirty="0" smtClean="0"/>
              <a:t>лужба </a:t>
            </a:r>
            <a:r>
              <a:rPr lang="ru-RU" sz="3200" b="1" dirty="0"/>
              <a:t>ранней помощи (далее – СРП) – это система помощи детям </a:t>
            </a:r>
            <a:r>
              <a:rPr lang="ru-RU" sz="3200" b="1" dirty="0" smtClean="0"/>
              <a:t>раннего </a:t>
            </a:r>
            <a:r>
              <a:rPr lang="ru-RU" sz="3200" b="1" dirty="0"/>
              <a:t>возраста с нарушениями развития или риском их возникновения и их семьям, реализуемая на межведомственной основе. Данный вид деятельности включает в себя интегрированный набор медицинских, социальных и психолого-педагогических услуг, направленный на развитие навыков, необходимых </a:t>
            </a:r>
            <a:r>
              <a:rPr lang="ru-RU" sz="3200" b="1" dirty="0" smtClean="0"/>
              <a:t>ребенку </a:t>
            </a:r>
            <a:r>
              <a:rPr lang="ru-RU" sz="3200" b="1" dirty="0"/>
              <a:t>в повседневной жизни.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797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/>
              <a:t>Целевая группа службы ранней помощи — дети в возрасте от 0 до 3 лет, имеющие нарушения развития, ограничение жизнедеятельности или из группы риска. </a:t>
            </a:r>
          </a:p>
          <a:p>
            <a:pPr marL="0" indent="0" algn="just">
              <a:buNone/>
            </a:pPr>
            <a:r>
              <a:rPr lang="ru-RU" sz="3200" b="1" dirty="0"/>
              <a:t>Также в эту группу входят члены семей, совместно проживающие с ребёнком (родители, опекуны, попечители, приёмные родители, родственники и другие непосредственно ухаживающие за ребёнком лица)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92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Задачами ранней помощи являются: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/>
              <a:t>проведение психолого- педагогического обследования детей раннего возраста с нарушениями развития (риском нарушения) и их семей;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/>
              <a:t>оказание комплексной коррекционно-развивающей помощи детям с нарушениями развития (риском) нарушения и психолого-педагогической поддержки их семьям;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/>
              <a:t>повышение родительской компетентности в вопросах воспитания и развития ребенка.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78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8517632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b="1" dirty="0" smtClean="0"/>
              <a:t>Рождение ребенка с нарушением развития или с тяжелыми нарушениями здоровья обрушивается неожиданным и тяжелым ударом для </a:t>
            </a:r>
            <a:r>
              <a:rPr lang="ru-RU" sz="4800" b="1" dirty="0" smtClean="0"/>
              <a:t>семьи.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1470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Междисциплинарная команда в службе ранней помощи</a:t>
            </a:r>
            <a:r>
              <a:rPr lang="ru-RU" dirty="0"/>
              <a:t> — это группа специалистов, которые сотрудничают в процессе оказания помощи детям и семьям.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В состав команды могут входить</a:t>
            </a:r>
            <a:r>
              <a:rPr lang="ru-RU" dirty="0"/>
              <a:t> психолог, специальный педагог, учитель-логопед, инструктор-методист по адаптивной физической культуре, социальный педагог, педиатр, физический терапевт, </a:t>
            </a:r>
            <a:r>
              <a:rPr lang="ru-RU" dirty="0" err="1"/>
              <a:t>эрготерапевт</a:t>
            </a:r>
            <a:r>
              <a:rPr lang="ru-RU" dirty="0"/>
              <a:t>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Работа междисциплинарной команды строится на совместном ведении семьи по маршруту ранней помощи</a:t>
            </a:r>
            <a:r>
              <a:rPr lang="ru-RU" dirty="0"/>
              <a:t>. Она включает в себя проведение оценочных процедур, обсуждение целей программы помощи и регулярные обсуждения текущего состояния дел с её реализацией.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Для координации работы группы специалистов с семьёй назначается ведущий специалист</a:t>
            </a:r>
            <a:r>
              <a:rPr lang="ru-RU" dirty="0"/>
              <a:t>. Он также держит связь с семьёй и курирует реализацию индивидуальной программы помощи.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Работа в команде строится на партнёрских взаимоотношениях</a:t>
            </a:r>
            <a:r>
              <a:rPr lang="ru-RU" dirty="0"/>
              <a:t> между специалистами, все решения принимаются ими совместно после обсуждений. При этом каждый член команды несёт ответственность за свою профессиональную работу. 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807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900" b="1" dirty="0" smtClean="0"/>
          </a:p>
          <a:p>
            <a:pPr marL="0" indent="0" algn="ctr">
              <a:buNone/>
            </a:pPr>
            <a:endParaRPr lang="ru-RU" sz="2900" b="1" dirty="0"/>
          </a:p>
          <a:p>
            <a:pPr marL="0" indent="0" algn="ctr">
              <a:buNone/>
            </a:pPr>
            <a:r>
              <a:rPr lang="ru-RU" sz="2900" b="1" dirty="0" smtClean="0"/>
              <a:t>Некоторые </a:t>
            </a:r>
            <a:r>
              <a:rPr lang="ru-RU" sz="2900" b="1" dirty="0"/>
              <a:t>формы работы службы ранней помощи:</a:t>
            </a:r>
          </a:p>
          <a:p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/>
              <a:t>Однократная встреча. Родителям и ребёнку достаточно одной встречи с командой службы, чтобы получить диагностическое заключение и рекомендации по взаимодействию с ребёнком.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/>
              <a:t>Кратковременная терапия. От 2 до 5 встреч семьи со специалистом, отвечающих основному запросу семьи и проблемам ребёнка.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/>
              <a:t>Долговременная терапия. Может продолжаться несколько лет. Такая терапия необходима для младенцев и детей раннего возраста со значительным отставанием в развитии и требует разработки индивидуальной программы помощи ребёнку и сопровождения семьи.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/>
              <a:t>Индивидуальное педагогическое консультирование семьи и ребёнка или индивидуальные занятия с ребёнком в присутствии родителей на базе службы. Проводится 1–3 раза в неделю, в зависимости от потребности и возможностей семьи, а также индивидуальных особенностей ребёнка. 3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/>
              <a:t>Индивидуальное консультирование на дому (домашнее </a:t>
            </a:r>
            <a:r>
              <a:rPr lang="ru-RU" sz="2600" b="1" dirty="0" err="1"/>
              <a:t>визитирование</a:t>
            </a:r>
            <a:r>
              <a:rPr lang="ru-RU" sz="2600" b="1" dirty="0"/>
              <a:t>) или индивидуальные занятия на дому. Организуются в зависимости от возможностей семьи и ребёнка, возможностей службы и её специалистов от 1 раза в неделю до 1 раза в две недели. 3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/>
              <a:t>Дистанционная работа с семьёй с использованием информационно-коммуникативных технологий (общение в программе </a:t>
            </a:r>
            <a:r>
              <a:rPr lang="ru-RU" sz="2600" b="1" dirty="0" err="1"/>
              <a:t>Skype</a:t>
            </a:r>
            <a:r>
              <a:rPr lang="ru-RU" sz="2600" b="1" dirty="0"/>
              <a:t>, организация видеоконференций со специалистами по месту проживания семьи).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/>
              <a:t>Выезды мобильной бригады специалистов в отдалённые районы для проведения диагностических обследований детей и консультирования родителей по выявленным проблемам</a:t>
            </a:r>
          </a:p>
        </p:txBody>
      </p:sp>
    </p:spTree>
    <p:extLst>
      <p:ext uri="{BB962C8B-B14F-4D97-AF65-F5344CB8AC3E}">
        <p14:creationId xmlns:p14="http://schemas.microsoft.com/office/powerpoint/2010/main" val="2055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sz="2800" dirty="0"/>
              <a:t>Терапия взаимодействия родителя и ребенка или </a:t>
            </a:r>
            <a:r>
              <a:rPr lang="ru-RU" sz="2800" dirty="0" err="1"/>
              <a:t>Parent</a:t>
            </a:r>
            <a:r>
              <a:rPr lang="ru-RU" sz="2800" dirty="0"/>
              <a:t> </a:t>
            </a:r>
            <a:r>
              <a:rPr lang="ru-RU" sz="2800" dirty="0" err="1"/>
              <a:t>Child</a:t>
            </a:r>
            <a:r>
              <a:rPr lang="ru-RU" sz="2800" dirty="0"/>
              <a:t> </a:t>
            </a:r>
            <a:r>
              <a:rPr lang="ru-RU" sz="2800" dirty="0" err="1"/>
              <a:t>Interaction</a:t>
            </a:r>
            <a:r>
              <a:rPr lang="ru-RU" sz="2800" dirty="0"/>
              <a:t> </a:t>
            </a:r>
            <a:r>
              <a:rPr lang="ru-RU" sz="2800" dirty="0" err="1"/>
              <a:t>Therapy</a:t>
            </a:r>
            <a:r>
              <a:rPr lang="ru-RU" sz="2800" dirty="0"/>
              <a:t> (PCIT) - это научно обоснованная семейно-центрированная терапия для детей с эмоциональными и поведенческими сложностями, которая делает акцент на улучшение качества отношений между родителем и ребенком и изменении паттернов взаимодействия между ними. 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Эта </a:t>
            </a:r>
            <a:r>
              <a:rPr lang="ru-RU" sz="2800" dirty="0"/>
              <a:t>терапия была разработана для семей с детьми в возрасте </a:t>
            </a:r>
            <a:r>
              <a:rPr lang="ru-RU" sz="2800" b="1" dirty="0"/>
              <a:t>от 2 до 7 лет</a:t>
            </a:r>
            <a:r>
              <a:rPr lang="ru-RU" sz="2800" dirty="0"/>
              <a:t>, но может быть использована для детей более старшего возраста тоже, если есть небольшие сложности в </a:t>
            </a:r>
            <a:r>
              <a:rPr lang="ru-RU" sz="2800" dirty="0" err="1"/>
              <a:t>когнитивно</a:t>
            </a:r>
            <a:r>
              <a:rPr lang="ru-RU" sz="2800" dirty="0"/>
              <a:t>-психологическом развитии. Основная цель PCIT - научить родителей эффективным методам взаимодействия с детьми, включая игровым навыкам, что способствует формированию у ребенка здорового поведения, а также укрепляет отношения между ребёнком и родителями.</a:t>
            </a:r>
          </a:p>
          <a:p>
            <a:pPr marL="0" indent="457200" algn="just">
              <a:buNone/>
            </a:pPr>
            <a:r>
              <a:rPr lang="ru-RU" sz="2800" dirty="0"/>
              <a:t>Ребенок обучается разным социально-эмоциональным навыкам, развивает речь, а родитель научается разным игровым навыкам и навыкам по регулированию поведения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4361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7504"/>
          </a:xfrm>
        </p:spPr>
        <p:txBody>
          <a:bodyPr/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Кому подходит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PCIT?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PCIT идеально подходит для семей, где дети сталкиваются с </a:t>
            </a:r>
            <a:r>
              <a:rPr lang="ru-RU" b="1" dirty="0" err="1"/>
              <a:t>с</a:t>
            </a:r>
            <a:r>
              <a:rPr lang="ru-RU" b="1" dirty="0"/>
              <a:t> разными социально-эмоциональными сложностями, такими как проблемы в общении, </a:t>
            </a:r>
            <a:r>
              <a:rPr lang="ru-RU" b="1" dirty="0" err="1"/>
              <a:t>гиперактивность</a:t>
            </a:r>
            <a:r>
              <a:rPr lang="ru-RU" b="1" dirty="0"/>
              <a:t>, непослушание, агрессивное поведение или дефицит внимания.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PCIT также подходит детям переживающими травматические события, включая жестокое обращение, тревогу, депрессию и другие расстройства настроения.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Эта терапия полезна и важна для родителей, которые стремятся улучшить свои навыки воспитания и укрепить связь с ребенком.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0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63488"/>
          </a:xfrm>
        </p:spPr>
        <p:txBody>
          <a:bodyPr/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Преимущества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PCIT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ребенка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PCIT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помогает улучшить поведение 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Cнижает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уровень тревожности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Повышает самооценку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Улучшает общее настроение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Обучает социальным навыкам, а также навыкам по эмоциональной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регуляции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родителей</a:t>
            </a:r>
          </a:p>
          <a:p>
            <a:pPr marL="0" indent="0" algn="ctr">
              <a:buNone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глубже понять потребности своего 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Приобретение более эффективных способов справляться с поведенческими проблемами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ребенка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родителя и 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Помогает строить более гармоничные отношения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Снижает общий семейный стресс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Улучшает навыки коммуникации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1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400" b="1" dirty="0"/>
              <a:t>Постепенно родитель будет замечать следующие изменения на протяжении терапии</a:t>
            </a:r>
            <a:r>
              <a:rPr lang="ru-RU" sz="3400" b="1" dirty="0" smtClean="0"/>
              <a:t>:</a:t>
            </a:r>
          </a:p>
          <a:p>
            <a:pPr marL="0" indent="0" algn="ctr">
              <a:buNone/>
            </a:pPr>
            <a:endParaRPr lang="ru-RU" sz="3400" b="1" dirty="0"/>
          </a:p>
          <a:p>
            <a:pPr marL="0" indent="0" algn="ctr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Уменьшение частоты, силы и/или продолжительности истерик.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Снижение уровня активности.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Уменьшение поведения, направленного на привлечение отрицательного внимания (такого как нытье и властность).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Снижение раздражения у родителей.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Увеличение чувства безопасности, уверенности и привязанности к основному опекуну.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Увеличение продолжительности концентрации внимания.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Повышение самооценки.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Увеличение про-социального поведения (такого как умение делиться и ждать своей очереди).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Уменьшение частоты, силы и/или продолжительности агрессивного поведения.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Снижение частоты разрушительного поведения (такого как намеренное ломание игрушек).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Уменьшение неповиновения.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Увеличение послушания в ответ на просьбы взрослых.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Увеличение уважения к домашним правилам.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Улучшение поведения в общественных местах.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/>
              <a:t>Увеличение спокойствия и уверенности родителей в процессе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0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Методики</a:t>
            </a:r>
            <a:r>
              <a:rPr lang="ru-RU" b="1" dirty="0"/>
              <a:t>, которые применяются в терапии </a:t>
            </a:r>
            <a:r>
              <a:rPr lang="ru-RU" b="1" dirty="0" err="1"/>
              <a:t>родительско</a:t>
            </a:r>
            <a:r>
              <a:rPr lang="ru-RU" b="1" dirty="0"/>
              <a:t>-детского взаимодействия (PCIT</a:t>
            </a:r>
            <a:r>
              <a:rPr lang="ru-RU" b="1" dirty="0" smtClean="0"/>
              <a:t>)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Фаза улучшения отношений</a:t>
            </a:r>
            <a:r>
              <a:rPr lang="ru-RU" dirty="0"/>
              <a:t>. Помогает родителям научиться сводить к минимуму любые отрицательные символы в </a:t>
            </a:r>
            <a:r>
              <a:rPr lang="ru-RU" dirty="0" err="1"/>
              <a:t>родительско</a:t>
            </a:r>
            <a:r>
              <a:rPr lang="ru-RU" dirty="0"/>
              <a:t>-детских отношениях. Эта фаза также направляет их на развитие более позитивных поведенческих и коммуникативных навыков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Фаза соответствия и повышения квалификации</a:t>
            </a:r>
            <a:r>
              <a:rPr lang="ru-RU" dirty="0"/>
              <a:t>. Подчёркивает безопасные и эффективные дисциплинарные меры, которые могут помочь улучшить поведение ребёнка. Родителям рекомендуется практиковать эти навыки, пока они не научатся легко ими пользоваться.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Также в терапии </a:t>
            </a:r>
            <a:r>
              <a:rPr lang="ru-RU" b="1" dirty="0" err="1"/>
              <a:t>родительско</a:t>
            </a:r>
            <a:r>
              <a:rPr lang="ru-RU" b="1" dirty="0"/>
              <a:t>-детского взаимодействия могут применяться следующие методики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Сенсорная стимуляция двигательного и когнитивного развития</a:t>
            </a:r>
            <a:r>
              <a:rPr lang="ru-RU" dirty="0"/>
              <a:t>. Для создания здоровых отношений и усиления эмоциональных связей в паре родитель-ребёнок психотерапевты практикуют эти </a:t>
            </a:r>
            <a:r>
              <a:rPr lang="ru-RU" dirty="0" smtClean="0"/>
              <a:t>методы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Использование невербальных действий</a:t>
            </a:r>
            <a:r>
              <a:rPr lang="ru-RU" dirty="0"/>
              <a:t>. Например, символическое изображение ребёнком родителя, а родителем — ребёнка, помогает создать здоровые отношения между детьми и родителями.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Метод </a:t>
            </a:r>
            <a:r>
              <a:rPr lang="ru-RU" b="1" dirty="0" err="1"/>
              <a:t>ментализации</a:t>
            </a:r>
            <a:r>
              <a:rPr lang="ru-RU" dirty="0"/>
              <a:t>. Позволяет развивать понимание как своих собственных состояний, так и аффективных состояний других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7951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Литература: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Акатов Л. И. социальная реабилитация детей с ограниченными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возможностяи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здоровья. Психологические основы: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Учебн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Пособие для студ.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Высш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Учебн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Заведений. – М.: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Владос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2003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Лекотека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психолого-педагогическое сопровождение детей с проблемами развития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Режим доступа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www.ya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-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roditel.ru/parents/base/education/lekoteka-psikhologo-pedagogicheskogo-soprovozhdeniya-detey-s-problemami-razvitiya/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Оказание услуг ранней помощи детям от 0 до 3 лет, имеющим ограничения жизнедеятельности, и их семьям в организациях социальной сферы: методическое пособие/ М-во образования и науки РФ,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Новосиб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Гос.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Пед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Ун-т; М-во труда и соц. Развития НСО. – Новосибирск: Изд-во НГПУ, 2018.- 128 с.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Часто родители не могут быть вместе (отец на работе, мать с ребенком и т.д.), они не имеют возможности быть рядом, когда они в этом особенно нуждаются. Некоторые семьи чувствуют потребность быть вместе практически все время, поддерживая друг друга. Для других общение является чрезвычайно болезненным, и поэтому мать и отец ребенка могут избегать встреч.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914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семьи в этот момент важно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Быть ресурсом для поддержки друг друга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Начать общий разговор о сложившейся ситуации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Учитывать, что процесс переживания кризисной ситуации для разных членов семьи идет в разном темпе: один из родителей, может находиться на стадии шока, а другой – вначале отрицания проблем с ребенком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Помнить, что кризисная ситуация и стресс могут актуализировать проблемы взаимоотношений и жизни родителей в прошлом, «напомнить старые обиды», мешая искать родителям взаимопонимание и поддержку друг друга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Учитывать, что препятствием для продуктивного общения родителей может быть разъединяющее острое чувство вины каждого из них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забывать, что семья – это не только родители ребенка, но и братья или сестры, бабушки и дедушки, они тоже испытывают сложные противоречивые чувства, которые связаны с ситуацией рождения ребенка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правило, вокруг семьи существует круг значимых людей. Это люди могут как поддержать родителей, так и осложнить процесс переживания кризис, усугубляя тяжелые чувства. Однако, ВАЖНО, не избегать контакта с друзьями и родственниками – это позволит получить помощь и поддержку от тех из них, кто эмоционально готов ее дать.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Поддержка друзей и близких, как и квалифицированные специалисты, необходимы для прохождения кризиса семьей. Однако, люди, находящиеся рядом с семьями в кризисе, тоже сталкиваются с тяжелыми эмоциями. Такие эмоции вызываются естественным откликом и сопереживание у друзей, близких или специалистов, оказывающих помощь семье.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040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ВАЖНО ПОМНИТЬ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для каждого ребенка и его родителей очень важна поддержка друзей, родных и близких! Эта поддержка помогает преодолевать кризисы и нормализовать жизнь семьи.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это значит – дать ребенку возможность: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Развиваться и расти в доме своих родителей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Общаться с родственниками и друзьями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Получать помощь, необходимую для развития личности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Ходить в садик и школу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Посещать места общего пользования – детские площадки, магазины и т.д.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828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направления сопровождения семьи, воспитывающей ребенка с ОВЗ и ребенка с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инвалидностью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Основной задачей работы с семьей ребенка с ОВЗ, с инвалидностью является помощь семье в обретении прежнего социально-психологического и социокультурного статуса, преодоление психологического стресса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164</TotalTime>
  <Words>2196</Words>
  <Application>Microsoft Office PowerPoint</Application>
  <PresentationFormat>Экран (4:3)</PresentationFormat>
  <Paragraphs>177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Исполнительная</vt:lpstr>
      <vt:lpstr>Психология семьи ребенка с ОВЗ раннего возраста</vt:lpstr>
      <vt:lpstr>Презентация PowerPoint</vt:lpstr>
      <vt:lpstr>Презентация PowerPoint</vt:lpstr>
      <vt:lpstr>Презентация PowerPoint</vt:lpstr>
      <vt:lpstr>Для семьи в этот момент важно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работы с семьей</vt:lpstr>
      <vt:lpstr>Презентация PowerPoint</vt:lpstr>
      <vt:lpstr>Техники активного слушания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Кому подходит PCIT?</vt:lpstr>
      <vt:lpstr>Преимущества PCIT</vt:lpstr>
      <vt:lpstr>Презентация PowerPoint</vt:lpstr>
      <vt:lpstr>Презентация PowerPoint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семьи ребенка с ОВЗ раннего возраста</dc:title>
  <dc:creator>Админ</dc:creator>
  <cp:lastModifiedBy>Админ</cp:lastModifiedBy>
  <cp:revision>17</cp:revision>
  <dcterms:created xsi:type="dcterms:W3CDTF">2024-11-25T17:32:23Z</dcterms:created>
  <dcterms:modified xsi:type="dcterms:W3CDTF">2024-11-26T21:40:31Z</dcterms:modified>
</cp:coreProperties>
</file>