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57" r:id="rId3"/>
    <p:sldId id="266" r:id="rId4"/>
    <p:sldId id="267" r:id="rId5"/>
    <p:sldId id="258" r:id="rId6"/>
    <p:sldId id="259" r:id="rId7"/>
    <p:sldId id="260" r:id="rId8"/>
    <p:sldId id="264" r:id="rId9"/>
    <p:sldId id="265" r:id="rId10"/>
    <p:sldId id="268" r:id="rId11"/>
    <p:sldId id="261" r:id="rId12"/>
    <p:sldId id="262" r:id="rId13"/>
    <p:sldId id="269" r:id="rId14"/>
    <p:sldId id="271" r:id="rId15"/>
    <p:sldId id="272" r:id="rId16"/>
    <p:sldId id="270" r:id="rId17"/>
    <p:sldId id="263" r:id="rId18"/>
    <p:sldId id="273" r:id="rId19"/>
    <p:sldId id="276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9480B2-2A1C-435F-B56B-1EB2CE1A2988}" type="datetimeFigureOut">
              <a:rPr lang="ru-RU" smtClean="0"/>
              <a:t>14.11.2024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2BA277-06EB-44B1-AD11-D690A7A24C55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#NUL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365104"/>
            <a:ext cx="8208912" cy="1894362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Психолого--педагогический консилиум</a:t>
            </a:r>
            <a:b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ru-RU" sz="6600" dirty="0" smtClean="0">
                <a:solidFill>
                  <a:schemeClr val="accent3">
                    <a:lumMod val="75000"/>
                  </a:schemeClr>
                </a:solidFill>
              </a:rPr>
              <a:t>(ППк</a:t>
            </a:r>
            <a:r>
              <a:rPr lang="ru-RU" sz="6600" dirty="0">
                <a:solidFill>
                  <a:schemeClr val="accent3">
                    <a:lumMod val="75000"/>
                  </a:schemeClr>
                </a:solidFill>
              </a:rPr>
              <a:t>)</a:t>
            </a:r>
            <a:br>
              <a:rPr lang="ru-RU" sz="6600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6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68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712968" cy="648072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ru-RU" sz="5800" b="1" dirty="0" smtClean="0">
                <a:solidFill>
                  <a:schemeClr val="accent3">
                    <a:lumMod val="75000"/>
                  </a:schemeClr>
                </a:solidFill>
              </a:rPr>
              <a:t>Проведение обследования</a:t>
            </a:r>
          </a:p>
          <a:p>
            <a:pPr marL="0" indent="0" algn="ctr">
              <a:buNone/>
            </a:pP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Процедура и продолжительность обследования ППк определяются исходя из задач обследования, а также возрастных, психофизических и иных индивидуальных особенностей обследуемого обучающегося.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Обследование обучающегося специалистами ППк осуществляется по инициативе родителей (законных представителей) или сотрудников Организации с письменного согласия родителей (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законных представителей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) 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Секретарь ППк по согласованию с председателем ППк заблаговременно информирует членов ППк о предстоящем заседании ППк, организует подготовку и проведение заседания ППк.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На период подготовки к ППк и последующей реализации рекомендаций обучающемуся назначается ведущий специалист: учитель и/или классный руководитель, воспитатель или другой специалист. Ведущий специалист представляет обучающегося на ППк и выходит с инициативой повторных обсуждений на ППк (при необходимости).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По данным обследования каждым специалистом составляется заключение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и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разрабатываются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рекомендации.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На заседании ППк обсуждаются результаты обследования ребенка каждым специалистом, составляется коллегиальное заключение ППк.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Родители (законные представители) имеют право принимать участие в обсуждении результатов освоения содержания образовательной программы, комплексного обследования специалистами ППк, степени социализации и адаптации обучающегося.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endParaRPr lang="ru-RU" b="1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282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352928" cy="6480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chemeClr val="accent3">
                    <a:lumMod val="75000"/>
                  </a:schemeClr>
                </a:solidFill>
              </a:rPr>
              <a:t>Содержание рекомендаций ППк по </a:t>
            </a:r>
            <a:r>
              <a:rPr lang="ru-RU" sz="34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организации</a:t>
            </a:r>
            <a:r>
              <a:rPr lang="ru-RU" sz="3400" b="1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400" b="1" dirty="0" smtClean="0">
                <a:solidFill>
                  <a:schemeClr val="accent3">
                    <a:lumMod val="75000"/>
                  </a:schemeClr>
                </a:solidFill>
              </a:rPr>
              <a:t>психолого-педагогического </a:t>
            </a:r>
            <a:r>
              <a:rPr lang="ru-RU" sz="3400" b="1" dirty="0">
                <a:solidFill>
                  <a:schemeClr val="accent3">
                    <a:lumMod val="75000"/>
                  </a:schemeClr>
                </a:solidFill>
              </a:rPr>
              <a:t>сопровождения обучающихся</a:t>
            </a:r>
          </a:p>
          <a:p>
            <a:endParaRPr lang="ru-RU" sz="2900" dirty="0" smtClean="0"/>
          </a:p>
          <a:p>
            <a:pPr marL="0" indent="457200" algn="just">
              <a:buNone/>
            </a:pP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</a:rPr>
              <a:t>Рекомендации </a:t>
            </a: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ППк по организации психолого-педагогического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</a:rPr>
              <a:t>сопровождения обучающегося </a:t>
            </a: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с ограниченными возможностями здоровья конкретизируют, дополняют рекомендации ПМПК и могут включать в том числе: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разработку адаптированной основной общеобразовательной программы;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разработку индивидуального учебного плана обучающегося;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адаптацию учебных и контрольно-измерительных материалов;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предоставление услуг тьютора, ассистента (помощника), оказывающего обучающемуся необходимую техническую помощь, услуг по сурдопереводу, тифлопереводу, тифлосурдопереводу (индивидуально или на группу обучающихся), в том числе на период адаптации обучающегося в Организации / учебную четверть, полугодие, учебный год / на постоянной основе другие условия</a:t>
            </a:r>
          </a:p>
          <a:p>
            <a:pPr marL="0" indent="0"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27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260648"/>
            <a:ext cx="8496944" cy="6336704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013" y="117693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Рекомендации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ППк по организации психолого-педагогического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сопровождения обучающегося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на основании медицинского заключения могут включать условия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обучения, воспитания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и развития, требующие организации обучения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по: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индивидуальному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учебному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плану, учебному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расписанию,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дополнительный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выходной день;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организация дополнительной двигательной нагрузки в течение учебного дня /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снижение двигательной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нагрузки;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предоставление дополнительных перерывов для приема пищи, лекарств;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снижение объема задаваемой на дом работы;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предоставление услуг ассистента (помощника),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оказывающего обучающимся необходимую техническую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помощь;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другие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условия 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рамках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</a:rPr>
              <a:t>компетенции Организации</a:t>
            </a:r>
            <a:r>
              <a:rPr lang="ru-RU" sz="2400" dirty="0">
                <a:solidFill>
                  <a:schemeClr val="accent3">
                    <a:lumMod val="75000"/>
                  </a:schemeClr>
                </a:solidFill>
              </a:rPr>
              <a:t>.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5496" y="404664"/>
            <a:ext cx="8856984" cy="487375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Проведение заседаний ППк, рекомендации </a:t>
            </a:r>
            <a:r>
              <a:rPr lang="ru-RU" sz="4400" dirty="0">
                <a:solidFill>
                  <a:srgbClr val="FF0000"/>
                </a:solidFill>
              </a:rPr>
              <a:t>по организации психолого-педагогического </a:t>
            </a:r>
            <a:r>
              <a:rPr lang="ru-RU" sz="4400" dirty="0" smtClean="0">
                <a:solidFill>
                  <a:srgbClr val="FF0000"/>
                </a:solidFill>
              </a:rPr>
              <a:t>сопровождения обучающегося </a:t>
            </a:r>
            <a:r>
              <a:rPr lang="ru-RU" sz="4400" dirty="0">
                <a:solidFill>
                  <a:srgbClr val="FF0000"/>
                </a:solidFill>
              </a:rPr>
              <a:t>реализуются </a:t>
            </a:r>
            <a:r>
              <a:rPr lang="ru-RU" sz="4400" dirty="0" smtClean="0">
                <a:solidFill>
                  <a:srgbClr val="FF0000"/>
                </a:solidFill>
              </a:rPr>
              <a:t>только на </a:t>
            </a:r>
            <a:r>
              <a:rPr lang="ru-RU" sz="4400" dirty="0">
                <a:solidFill>
                  <a:srgbClr val="FF0000"/>
                </a:solidFill>
              </a:rPr>
              <a:t>основании письменного согласия родителей (</a:t>
            </a:r>
            <a:r>
              <a:rPr lang="ru-RU" sz="4400" dirty="0" smtClean="0">
                <a:solidFill>
                  <a:srgbClr val="FF0000"/>
                </a:solidFill>
              </a:rPr>
              <a:t>законных представителей).</a:t>
            </a:r>
          </a:p>
          <a:p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34294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580926"/>
          </a:xfrm>
        </p:spPr>
        <p:txBody>
          <a:bodyPr/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Документация ППк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568952" cy="4873752"/>
          </a:xfrm>
        </p:spPr>
        <p:txBody>
          <a:bodyPr>
            <a:noAutofit/>
          </a:bodyPr>
          <a:lstStyle/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Приказ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о создании ППк с утвержденным составом специалистов ППк;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Положение о ППк;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График проведения плановых заседаний ППк на учебный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год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Журнал учета заседаний ППк и обучающихся, прошедших ППк 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Журнал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регистрации коллегиальных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  <a:hlinkClick r:id="rId2" action="ppaction://hlinkfile"/>
              </a:rPr>
              <a:t>заключений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 психолого-педагогического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консилиума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Протоколы заседания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ППк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Карта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развития обучающегося, получающего психолого-педагогическое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сопровождение</a:t>
            </a:r>
          </a:p>
          <a:p>
            <a:pPr lvl="0" eaLnBrk="0" hangingPunct="0"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Журнал направлений обучающихся на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ПМПК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Коллегиальное заключение психолого-педагогического</a:t>
            </a:r>
          </a:p>
          <a:p>
            <a:pPr marL="0" indent="0">
              <a:buNone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   консилиума </a:t>
            </a:r>
            <a:r>
              <a:rPr lang="ru-RU" sz="2000" dirty="0">
                <a:solidFill>
                  <a:schemeClr val="accent3">
                    <a:lumMod val="75000"/>
                  </a:schemeClr>
                </a:solidFill>
              </a:rPr>
              <a:t>(наименование образовательной организации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Индивидуальный образовательный маршрут</a:t>
            </a:r>
            <a:endParaRPr lang="ru-RU" sz="2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874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467600" cy="936104"/>
          </a:xfrm>
        </p:spPr>
        <p:txBody>
          <a:bodyPr>
            <a:noAutofit/>
          </a:bodyPr>
          <a:lstStyle/>
          <a:p>
            <a:pPr marL="274320" lvl="0" indent="-274320" algn="ctr" eaLnBrk="0" hangingPunct="0">
              <a:spcBef>
                <a:spcPts val="600"/>
              </a:spcBef>
            </a:pPr>
            <a: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 smtClean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ru-RU" sz="2800" cap="none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ru-RU" sz="2800" b="1" cap="none" dirty="0">
                <a:solidFill>
                  <a:schemeClr val="accent3">
                    <a:lumMod val="75000"/>
                  </a:schemeClr>
                </a:solidFill>
                <a:ea typeface="+mn-ea"/>
                <a:cs typeface="+mn-cs"/>
              </a:rPr>
              <a:t>Журнал учета заседаний ППк и обучающихся, прошедших ППк </a:t>
            </a:r>
            <a:br>
              <a:rPr lang="ru-RU" sz="2800" b="1" cap="none" dirty="0">
                <a:solidFill>
                  <a:schemeClr val="accent3">
                    <a:lumMod val="75000"/>
                  </a:schemeClr>
                </a:solidFill>
                <a:ea typeface="+mn-ea"/>
                <a:cs typeface="+mn-cs"/>
              </a:rPr>
            </a:br>
            <a:endParaRPr lang="ru-RU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070165309"/>
              </p:ext>
            </p:extLst>
          </p:nvPr>
        </p:nvGraphicFramePr>
        <p:xfrm>
          <a:off x="107503" y="1340768"/>
          <a:ext cx="8640960" cy="12822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9145"/>
                <a:gridCol w="1289809"/>
                <a:gridCol w="4320004"/>
                <a:gridCol w="2592002"/>
              </a:tblGrid>
              <a:tr h="631190">
                <a:tc>
                  <a:txBody>
                    <a:bodyPr/>
                    <a:lstStyle/>
                    <a:p>
                      <a:pPr marL="90805" eaLnBrk="0" hangingPunct="0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№</a:t>
                      </a:r>
                    </a:p>
                    <a:p>
                      <a:pPr marL="90805" eaLnBrk="0" hangingPunct="0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п/п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6860" eaLnBrk="0" hangingPunct="0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Дата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50240" eaLnBrk="0" hangingPunct="0">
                        <a:lnSpc>
                          <a:spcPct val="11500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Тематика заседания 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6215" marR="188595" algn="ctr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Вид консилиума </a:t>
                      </a: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(плановый/</a:t>
                      </a:r>
                      <a:r>
                        <a:rPr lang="ru-RU" sz="1600" spc="-1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внеплано</a:t>
                      </a: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вый)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990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690336"/>
            <a:ext cx="8280920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Журнал регистрации коллегиальных заключений психолого-педагогического консилиума по форме: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1363051"/>
              </p:ext>
            </p:extLst>
          </p:nvPr>
        </p:nvGraphicFramePr>
        <p:xfrm>
          <a:off x="143507" y="4352329"/>
          <a:ext cx="8640962" cy="171034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0909"/>
                <a:gridCol w="1685784"/>
                <a:gridCol w="1033346"/>
                <a:gridCol w="1335146"/>
                <a:gridCol w="1485688"/>
                <a:gridCol w="1577364"/>
                <a:gridCol w="1142725"/>
              </a:tblGrid>
              <a:tr h="875881">
                <a:tc>
                  <a:txBody>
                    <a:bodyPr/>
                    <a:lstStyle/>
                    <a:p>
                      <a:pPr marL="70485" eaLnBrk="0" hangingPunct="0">
                        <a:lnSpc>
                          <a:spcPts val="134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N</a:t>
                      </a:r>
                    </a:p>
                    <a:p>
                      <a:pPr marL="85090" marR="52705" indent="-21590" eaLnBrk="0" hangingPunct="0">
                        <a:lnSpc>
                          <a:spcPct val="93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600" spc="-3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п/ </a:t>
                      </a:r>
                      <a:r>
                        <a:rPr lang="ru-RU" sz="1600" spc="-6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2230" marR="55880" algn="ctr" eaLnBrk="0" hangingPunct="0">
                        <a:lnSpc>
                          <a:spcPts val="1340"/>
                        </a:lnSpc>
                        <a:spcBef>
                          <a:spcPts val="530"/>
                        </a:spcBef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ФИО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marL="64135" marR="55880" algn="ctr" eaLnBrk="0" hangingPunct="0">
                        <a:lnSpc>
                          <a:spcPct val="93000"/>
                        </a:lnSpc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обучающегося, класс/группа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40335" marR="132715" indent="-635" algn="ctr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Дата </a:t>
                      </a:r>
                      <a:r>
                        <a:rPr lang="ru-RU" sz="1600" spc="-2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рожде</a:t>
                      </a: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spc="-2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ния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07315" indent="-3810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Инициатор обращения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5245" marR="47625" algn="ctr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Повод </a:t>
                      </a: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обращения</a:t>
                      </a:r>
                      <a:r>
                        <a:rPr lang="ru-RU" sz="1600" spc="-75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в </a:t>
                      </a: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ППк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38430" marR="130810" algn="ctr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Коллегиаль</a:t>
                      </a: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spc="-2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ное</a:t>
                      </a:r>
                      <a:r>
                        <a:rPr lang="ru-RU" sz="1600" spc="-2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заключение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0325" marR="52705" algn="ctr" ea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Результат </a:t>
                      </a:r>
                      <a:r>
                        <a:rPr lang="ru-RU" sz="1600" spc="-1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обраще</a:t>
                      </a:r>
                      <a:r>
                        <a:rPr lang="ru-RU" sz="1600" spc="-1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ru-RU" sz="1600" spc="-20" dirty="0" err="1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ния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793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7674"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eaLnBrk="0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ru-RU" sz="11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8202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424936" cy="6408712"/>
          </a:xfrm>
        </p:spPr>
        <p:txBody>
          <a:bodyPr>
            <a:normAutofit/>
          </a:bodyPr>
          <a:lstStyle/>
          <a:p>
            <a:pPr marL="0" indent="0" algn="ctr"/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:</a:t>
            </a: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ru-RU" sz="24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19256" cy="5133184"/>
          </a:xfrm>
        </p:spPr>
        <p:txBody>
          <a:bodyPr>
            <a:normAutofit/>
          </a:bodyPr>
          <a:lstStyle/>
          <a:p>
            <a:endParaRPr lang="ru-RU" dirty="0"/>
          </a:p>
          <a:p>
            <a:pPr marL="0" indent="0">
              <a:buNone/>
            </a:pPr>
            <a:r>
              <a:rPr lang="ru-RU" b="1" dirty="0"/>
              <a:t>	</a:t>
            </a:r>
            <a:r>
              <a:rPr lang="ru-RU" dirty="0"/>
              <a:t>					</a:t>
            </a:r>
          </a:p>
          <a:p>
            <a:pPr marL="0" indent="0">
              <a:buNone/>
            </a:pPr>
            <a:r>
              <a:rPr lang="ru-RU" dirty="0"/>
              <a:t>							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913" y="3421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60648"/>
            <a:ext cx="8424936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/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Протокол заседания психолого-педагогического консилиума наименование ОО</a:t>
            </a:r>
          </a:p>
          <a:p>
            <a:pPr eaLnBrk="0" hangingPunct="0"/>
            <a:r>
              <a:rPr lang="ru-RU" sz="1000" dirty="0"/>
              <a:t> </a:t>
            </a:r>
            <a:endParaRPr lang="ru-RU" sz="1200" dirty="0"/>
          </a:p>
          <a:p>
            <a:pPr eaLnBrk="0" hangingPunct="0"/>
            <a:r>
              <a:rPr lang="ru-RU" sz="1200" dirty="0" smtClean="0"/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N </a:t>
            </a:r>
            <a:r>
              <a:rPr lang="ru-RU" sz="1400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        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от "</a:t>
            </a:r>
            <a:r>
              <a:rPr lang="ru-RU" sz="1400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" </a:t>
            </a:r>
            <a:r>
              <a:rPr lang="ru-RU" sz="1400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ru-RU" sz="1400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г.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Присутствовали: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err="1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(должность в ОО, роль в ППк),</a:t>
            </a:r>
          </a:p>
          <a:p>
            <a:pPr eaLnBrk="0" hangingPunct="0"/>
            <a:r>
              <a:rPr lang="ru-RU" sz="1400" dirty="0" err="1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(мать/отец ФИО обучающегося).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Повестка дня: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Ход заседания ППк: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Решение ППк: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lvl="2"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...</a:t>
            </a:r>
          </a:p>
          <a:p>
            <a:pPr lvl="2"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...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i="1" dirty="0">
                <a:solidFill>
                  <a:schemeClr val="accent3">
                    <a:lumMod val="75000"/>
                  </a:schemeClr>
                </a:solidFill>
              </a:rPr>
              <a:t>Приложения (характеристики,  представления на обучающегося, результаты продуктивной деятельности обучающегося, копии рабочих тетрадей, контрольных и проверочных работ и другие необходимые материалы):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Председатель ППк </a:t>
            </a:r>
            <a:r>
              <a:rPr lang="ru-RU" sz="14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               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Члены ППк</a:t>
            </a:r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:                                                  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     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dirty="0">
                <a:solidFill>
                  <a:schemeClr val="accent3">
                    <a:lumMod val="75000"/>
                  </a:schemeClr>
                </a:solidFill>
              </a:rPr>
              <a:t> </a:t>
            </a:r>
          </a:p>
          <a:p>
            <a:pPr eaLnBrk="0" hangingPunct="0"/>
            <a:r>
              <a:rPr lang="ru-RU" sz="1400" b="1" dirty="0">
                <a:solidFill>
                  <a:schemeClr val="accent3">
                    <a:lumMod val="75000"/>
                  </a:schemeClr>
                </a:solidFill>
              </a:rPr>
              <a:t>Другие присутствующие на заседании:      </a:t>
            </a:r>
            <a:r>
              <a:rPr lang="ru-RU" sz="14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endParaRPr lang="ru-RU" sz="1400" dirty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1200" b="1" dirty="0"/>
              <a:t> 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202615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331913" y="34210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107504" y="116632"/>
            <a:ext cx="8640960" cy="6696744"/>
          </a:xfrm>
        </p:spPr>
        <p:txBody>
          <a:bodyPr>
            <a:normAutofit fontScale="70000" lnSpcReduction="20000"/>
          </a:bodyPr>
          <a:lstStyle/>
          <a:p>
            <a:pPr marL="0" indent="0" algn="ctr" eaLnBrk="0" hangingPunct="0">
              <a:buNone/>
            </a:pP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Коллегиальное заключение </a:t>
            </a:r>
            <a:r>
              <a:rPr lang="ru-RU" sz="2600" b="1" dirty="0" smtClean="0">
                <a:solidFill>
                  <a:schemeClr val="accent3">
                    <a:lumMod val="75000"/>
                  </a:schemeClr>
                </a:solidFill>
              </a:rPr>
              <a:t>ППк (наименование </a:t>
            </a:r>
            <a:r>
              <a:rPr lang="ru-RU" sz="2600" b="1" dirty="0">
                <a:solidFill>
                  <a:schemeClr val="accent3">
                    <a:lumMod val="75000"/>
                  </a:schemeClr>
                </a:solidFill>
              </a:rPr>
              <a:t>образовательной организации</a:t>
            </a:r>
            <a:r>
              <a:rPr lang="ru-RU" sz="2200" dirty="0"/>
              <a:t>)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Дата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"</a:t>
            </a:r>
            <a:r>
              <a:rPr lang="ru-RU" sz="2200" b="1" u="sng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" </a:t>
            </a: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</a:rPr>
              <a:t>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20</a:t>
            </a:r>
            <a:r>
              <a:rPr lang="ru-RU" sz="2200" b="1" u="sng" dirty="0" smtClean="0">
                <a:solidFill>
                  <a:schemeClr val="accent3">
                    <a:lumMod val="75000"/>
                  </a:schemeClr>
                </a:solidFill>
              </a:rPr>
              <a:t> 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года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Общие сведения: </a:t>
            </a: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ФИО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обучающегося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:</a:t>
            </a:r>
          </a:p>
          <a:p>
            <a:pPr marL="0" indent="0" eaLnBrk="0" hangingPunct="0"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Дата рождения обучающегося:    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Класс/группа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Образовательная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программа:</a:t>
            </a:r>
          </a:p>
          <a:p>
            <a:pPr marL="0" indent="0" eaLnBrk="0" hangingPunct="0"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Причина направления на ППк:</a:t>
            </a:r>
          </a:p>
          <a:p>
            <a:pPr marL="0" indent="0" eaLnBrk="0" hangingPunct="0">
              <a:buNone/>
            </a:pPr>
            <a:r>
              <a:rPr lang="ru-RU" sz="2200" i="1" dirty="0" smtClean="0">
                <a:solidFill>
                  <a:schemeClr val="accent3">
                    <a:lumMod val="75000"/>
                  </a:schemeClr>
                </a:solidFill>
              </a:rPr>
              <a:t>Выводы </a:t>
            </a:r>
            <a:r>
              <a:rPr lang="ru-RU" sz="2200" i="1" dirty="0">
                <a:solidFill>
                  <a:schemeClr val="accent3">
                    <a:lumMod val="75000"/>
                  </a:schemeClr>
                </a:solidFill>
              </a:rPr>
              <a:t>об имеющихся у ребенка трудностях (без указания диагноза) в развитии, обучении, адаптации (исходя из актуального запроса) и о мерах, необходимых для разрешения этих трудностей, включая определение видов, сроков оказания психолого-медико-педагогической помощи.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Рекомендации педагогам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___________________________________________________________________________________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Рекомендации родителям 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___________________________________________________________________________________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i="1" dirty="0" smtClean="0">
                <a:solidFill>
                  <a:schemeClr val="accent3">
                    <a:lumMod val="75000"/>
                  </a:schemeClr>
                </a:solidFill>
              </a:rPr>
              <a:t>Приложение</a:t>
            </a:r>
            <a:r>
              <a:rPr lang="ru-RU" sz="2200" i="1" dirty="0">
                <a:solidFill>
                  <a:schemeClr val="accent3">
                    <a:lumMod val="75000"/>
                  </a:schemeClr>
                </a:solidFill>
              </a:rPr>
              <a:t>:  (планы  коррекционно-развивающей  работы,  индивидуальный образовательный маршрут и другие необходимые материалы):</a:t>
            </a:r>
          </a:p>
          <a:p>
            <a:pPr marL="0" indent="0" eaLnBrk="0" hangingPunct="0"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Председатель ППк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    </a:t>
            </a:r>
            <a:r>
              <a:rPr lang="ru-RU" sz="2200" dirty="0" err="1" smtClean="0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Члены ППк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:                                                       </a:t>
            </a:r>
            <a:r>
              <a:rPr lang="ru-RU" sz="2200" dirty="0" err="1">
                <a:solidFill>
                  <a:schemeClr val="accent3">
                    <a:lumMod val="75000"/>
                  </a:schemeClr>
                </a:solidFill>
              </a:rPr>
              <a:t>И.О.Фамилия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 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решением ознакомлен(а) </a:t>
            </a:r>
            <a:r>
              <a:rPr lang="ru-RU" sz="2200" b="1" u="sng" dirty="0">
                <a:solidFill>
                  <a:schemeClr val="accent3">
                    <a:lumMod val="75000"/>
                  </a:schemeClr>
                </a:solidFill>
              </a:rPr>
              <a:t>             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ru-RU" sz="2200" u="sng" dirty="0">
                <a:solidFill>
                  <a:schemeClr val="accent3">
                    <a:lumMod val="75000"/>
                  </a:schemeClr>
                </a:solidFill>
              </a:rPr>
              <a:t>           </a:t>
            </a:r>
            <a:endParaRPr lang="ru-RU" sz="22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dirty="0" smtClean="0">
                <a:solidFill>
                  <a:schemeClr val="accent3">
                    <a:lumMod val="75000"/>
                  </a:schemeClr>
                </a:solidFill>
              </a:rPr>
              <a:t>(</a:t>
            </a: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подпись и ФИО (полностью) родителя (законного представителя)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решением согласен (на) </a:t>
            </a:r>
            <a:r>
              <a:rPr lang="ru-RU" sz="2200" b="1" u="sng" dirty="0">
                <a:solidFill>
                  <a:schemeClr val="accent3">
                    <a:lumMod val="75000"/>
                  </a:schemeClr>
                </a:solidFill>
              </a:rPr>
              <a:t>           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/</a:t>
            </a:r>
            <a:r>
              <a:rPr lang="ru-RU" sz="2200" b="1" u="sng" dirty="0">
                <a:solidFill>
                  <a:schemeClr val="accent3">
                    <a:lumMod val="75000"/>
                  </a:schemeClr>
                </a:solidFill>
              </a:rPr>
              <a:t>           </a:t>
            </a:r>
            <a:endParaRPr lang="ru-RU" sz="22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eaLnBrk="0" hangingPunct="0">
              <a:buNone/>
            </a:pPr>
            <a:r>
              <a:rPr lang="ru-RU" sz="2200" dirty="0">
                <a:solidFill>
                  <a:schemeClr val="accent3">
                    <a:lumMod val="75000"/>
                  </a:schemeClr>
                </a:solidFill>
              </a:rPr>
              <a:t>(подпись и ФИО (полностью) родителя (законного представителя)</a:t>
            </a:r>
          </a:p>
          <a:p>
            <a:pPr marL="0" indent="0" eaLnBrk="0" hangingPunct="0"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</a:rPr>
              <a:t>С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</a:rPr>
              <a:t>решением согласен(на) частично, не согласен(на) с пунктами: </a:t>
            </a:r>
            <a:r>
              <a:rPr lang="ru-RU" sz="2200" b="1" u="sng" dirty="0">
                <a:solidFill>
                  <a:schemeClr val="accent3">
                    <a:lumMod val="75000"/>
                  </a:schemeClr>
                </a:solidFill>
              </a:rPr>
              <a:t>    </a:t>
            </a:r>
            <a:r>
              <a:rPr lang="ru-RU" sz="2200" b="1" u="sng" dirty="0"/>
              <a:t> </a:t>
            </a:r>
            <a:endParaRPr lang="ru-RU" sz="2200" b="1" dirty="0"/>
          </a:p>
          <a:p>
            <a:pPr marL="0" indent="0" eaLnBrk="0" hangingPunct="0">
              <a:buNone/>
            </a:pPr>
            <a:r>
              <a:rPr lang="ru-RU" sz="2900" b="1" dirty="0"/>
              <a:t> 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2345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11560" y="476672"/>
            <a:ext cx="7467600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КАРТА РАЗВИТИЯ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РЕБЕНКА</a:t>
            </a:r>
          </a:p>
          <a:p>
            <a:pPr marL="0" indent="0" algn="just">
              <a:buNone/>
            </a:pPr>
            <a:endParaRPr lang="ru-RU" sz="32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 Приложении к Приказу 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Приказ МОН ЛНР № 225-од от 15.03.2018 Об утверждении Типового положения о психолого-медико-педагогическом консилиуме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9008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352928" cy="655272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Коллегиальное заключение 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ППк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(выводы об имеющихся у ребенка трудностях (без указания диагноза) в развитии, обучении, адаптации (исходя из актуального </a:t>
            </a:r>
            <a:r>
              <a:rPr lang="ru-RU" sz="2200" b="1" dirty="0" err="1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запроа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) и о мерах, необходимых для разрешения этих трудностей, включая определение видов, сроков оказания психолого-медико-педагогической помощи)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Рекомендации педагогам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Рекомендации родителям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Приложение: (планы коррекционно-развивающей работы, индивидуальный образовательный маршрут и другие необходимые материалы):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Председатель ППк                                                    Ф.И.О.                                    Подпись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Члены ППк                                                          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Ф.И.О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.                                    Подпись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С решением ознакомлен (а)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                                            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                    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подпись  Ф. И. О. полностью родителя (законного представителя)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С решением согласен (а)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                                             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                   подпись 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Ф. И. О. полностью родителя (законного представителя)</a:t>
            </a: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С решением согласен частично, не согласен (на) с пунктами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___________________________________________________________________________________________________________</a:t>
            </a:r>
            <a:endParaRPr lang="ru-RU" sz="2200" b="1" dirty="0">
              <a:solidFill>
                <a:schemeClr val="accent3">
                  <a:lumMod val="75000"/>
                </a:schemeClr>
              </a:solidFill>
              <a:latin typeface="Century Schoolbook" panose="02040604050505020304" pitchFamily="18" charset="0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                   </a:t>
            </a:r>
            <a:r>
              <a:rPr lang="ru-RU" sz="2200" b="1" dirty="0" smtClean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              подпись  </a:t>
            </a:r>
            <a:r>
              <a:rPr lang="ru-RU" sz="2200" b="1" dirty="0">
                <a:solidFill>
                  <a:schemeClr val="accent3">
                    <a:lumMod val="75000"/>
                  </a:schemeClr>
                </a:solidFill>
                <a:latin typeface="Century Schoolbook" panose="02040604050505020304" pitchFamily="18" charset="0"/>
                <a:ea typeface="Calibri"/>
                <a:cs typeface="Times New Roman"/>
              </a:rPr>
              <a:t>Ф. И. О. полностью родителя (законного представителя)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11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539552" y="476672"/>
            <a:ext cx="7992888" cy="606928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3500" dirty="0" smtClean="0">
                <a:solidFill>
                  <a:schemeClr val="accent3">
                    <a:lumMod val="75000"/>
                  </a:schemeClr>
                </a:solidFill>
              </a:rPr>
              <a:t>Согласно Распоряжению Министерства Просвещениия Российской Федерации от </a:t>
            </a:r>
            <a:r>
              <a:rPr lang="ru-RU" sz="3500" b="1" dirty="0">
                <a:solidFill>
                  <a:schemeClr val="accent3">
                    <a:lumMod val="75000"/>
                  </a:schemeClr>
                </a:solidFill>
              </a:rPr>
              <a:t>9 сентября 2019 г. N Р-93</a:t>
            </a:r>
            <a:r>
              <a:rPr lang="ru-RU" sz="3500" dirty="0">
                <a:solidFill>
                  <a:schemeClr val="accent3">
                    <a:lumMod val="75000"/>
                  </a:schemeClr>
                </a:solidFill>
              </a:rPr>
              <a:t> руководителям органов государственной власти субъектов Российской Федерации, осуществляющих государственное управление в сфере образования, организовать работу организаций, осуществляющих образовательную деятельность, по созданию и обеспечению функционирования психолого-педагогических консилиумов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408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sz="quarter" idx="1"/>
          </p:nvPr>
        </p:nvSpPr>
        <p:spPr>
          <a:xfrm>
            <a:off x="251520" y="332656"/>
            <a:ext cx="8424936" cy="633670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900" b="1" dirty="0">
                <a:solidFill>
                  <a:schemeClr val="accent3">
                    <a:lumMod val="75000"/>
                  </a:schemeClr>
                </a:solidFill>
              </a:rPr>
              <a:t>НАПРАВЛЕНИЕ на </a:t>
            </a:r>
            <a:r>
              <a:rPr lang="ru-RU" sz="2900" b="1" dirty="0" smtClean="0">
                <a:solidFill>
                  <a:schemeClr val="accent3">
                    <a:lumMod val="75000"/>
                  </a:schemeClr>
                </a:solidFill>
              </a:rPr>
              <a:t>ПМПК</a:t>
            </a:r>
          </a:p>
          <a:p>
            <a:pPr marL="0" indent="0" algn="ctr">
              <a:buNone/>
            </a:pPr>
            <a:endParaRPr lang="ru-RU" sz="29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      (официальное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название учреждения, ведомственная принадлежность)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направляет 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                                                                     (Ф.И.О. ребенка)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«____» ___________ _____ года рождения, </a:t>
            </a:r>
            <a:r>
              <a:rPr lang="ru-RU" sz="2600" dirty="0" err="1">
                <a:solidFill>
                  <a:schemeClr val="accent3">
                    <a:lumMod val="75000"/>
                  </a:schemeClr>
                </a:solidFill>
              </a:rPr>
              <a:t>прож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. (адрес постоянного места жительства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)____________________________________________________________________________________________________________________________________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на обследование в ПМПК в связи с (указываются конкретные показания к направлению ребенка </a:t>
            </a: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 на ПМПК)______________________________________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3">
                    <a:lumMod val="75000"/>
                  </a:schemeClr>
                </a:solidFill>
              </a:rPr>
              <a:t>Приложение (перечень документов, направляемых обратившимся учреждением): _______________________________________________________________________</a:t>
            </a:r>
          </a:p>
          <a:p>
            <a:pPr marL="0" indent="0">
              <a:buNone/>
            </a:pPr>
            <a:r>
              <a:rPr lang="ru-RU" sz="2600" dirty="0" smtClean="0">
                <a:solidFill>
                  <a:schemeClr val="accent3">
                    <a:lumMod val="75000"/>
                  </a:schemeClr>
                </a:solidFill>
              </a:rPr>
              <a:t>________________________________________________________________________________________________________________________________________________</a:t>
            </a:r>
            <a:endParaRPr lang="ru-RU" sz="26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263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83568" y="548680"/>
            <a:ext cx="7467600" cy="48737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Журнал направлений обучающихся на ПМПК</a:t>
            </a:r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676168"/>
              </p:ext>
            </p:extLst>
          </p:nvPr>
        </p:nvGraphicFramePr>
        <p:xfrm>
          <a:off x="323528" y="2060848"/>
          <a:ext cx="8352928" cy="24800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638"/>
                <a:gridCol w="1680046"/>
                <a:gridCol w="1117708"/>
                <a:gridCol w="1584176"/>
                <a:gridCol w="1686169"/>
                <a:gridCol w="1554191"/>
              </a:tblGrid>
              <a:tr h="8266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№ п/п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Ф. И. О.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Дата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Цель направления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Причина направления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</a:rPr>
                        <a:t>Отметка о получении</a:t>
                      </a:r>
                      <a:endParaRPr lang="ru-RU" sz="1600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533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Я, ___________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Пакет документов получила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50" dirty="0">
                          <a:effectLst/>
                        </a:rPr>
                        <a:t>«  «  ____ 20   г.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050925" y="33321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581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075240" cy="606928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chemeClr val="accent3">
                    <a:lumMod val="75000"/>
                  </a:schemeClr>
                </a:solidFill>
              </a:rPr>
              <a:t>Основные нормативно-правовые документы, регулирующие деятельность ППк</a:t>
            </a:r>
          </a:p>
          <a:p>
            <a:endParaRPr lang="ru-RU" b="1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ФЗ «Об образовании в РФ» (ФЗ -№ 273 от 29.12.2012)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Распоряжение №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Р-93 </a:t>
            </a: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Министерства просвещения «Об утверждении примерного Положения о психолого-педагогическом консилиуме образовательной организации» (от 09.09. 2019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Приказ МОН ЛНР № 225-од от 15.03.2018 Об утверждении Типового положения о психолого-медико-педагогическом </a:t>
            </a:r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консилиуме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3">
                    <a:lumMod val="75000"/>
                  </a:schemeClr>
                </a:solidFill>
              </a:rPr>
              <a:t>Локальные нормативно-правовые акты.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83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188640"/>
            <a:ext cx="856895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Организационные мероприятия по созданию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ППк ОО</a:t>
            </a:r>
            <a:r>
              <a:rPr lang="ru-RU" sz="32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ДОУ</a:t>
            </a:r>
          </a:p>
          <a:p>
            <a:endParaRPr lang="ru-RU" sz="3200" dirty="0"/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Издание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приказа о создании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 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Разработка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Положения о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 </a:t>
            </a:r>
          </a:p>
          <a:p>
            <a:pPr marL="514350" indent="-514350">
              <a:buAutoNum type="arabicPeriod"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Формирование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пакета документов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ru-RU" sz="3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indent="457200" algn="just"/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Порядок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хранения и срок хранения документов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 должен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быть определен в Положении о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ППк.</a:t>
            </a:r>
            <a:endParaRPr lang="ru-RU" sz="3200" dirty="0">
              <a:solidFill>
                <a:schemeClr val="accent3">
                  <a:lumMod val="75000"/>
                </a:schemeClr>
              </a:solidFill>
            </a:endParaRPr>
          </a:p>
          <a:p>
            <a:pPr indent="457200" algn="just"/>
            <a:r>
              <a:rPr lang="ru-RU" sz="32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8221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476672"/>
            <a:ext cx="8219256" cy="606928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Психолого-педагогический 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консилиум (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ППк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) </a:t>
            </a:r>
            <a:r>
              <a:rPr lang="ru-RU" sz="3200" dirty="0" smtClean="0">
                <a:solidFill>
                  <a:schemeClr val="accent3">
                    <a:lumMod val="75000"/>
                  </a:schemeClr>
                </a:solidFill>
              </a:rPr>
              <a:t>является </a:t>
            </a:r>
            <a:r>
              <a:rPr lang="ru-RU" sz="3200" dirty="0">
                <a:solidFill>
                  <a:schemeClr val="accent3">
                    <a:lumMod val="75000"/>
                  </a:schemeClr>
                </a:solidFill>
              </a:rPr>
              <a:t>одной из форм взаимодействия руководящих (административных) и педагогических работников образовательной организации по созданию оптимальных условий обучения, развития, социализации и адаптации обучающихся посредством психолого-педагогического сопровождения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5892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219256" cy="6069288"/>
          </a:xfrm>
        </p:spPr>
        <p:txBody>
          <a:bodyPr/>
          <a:lstStyle/>
          <a:p>
            <a:pPr marL="0" indent="0" algn="just">
              <a:buNone/>
            </a:pP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Целью деятельности Консилиума является разработка системы психолого-педагогической помощи обучающимся, имеющих трудности в освоении основных общеобразовательных про-грамм, развитии и социальной адаптации, исходя из реальных возможностей образовательной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организации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и в соответствии с особыми образовательными потребностями, возрастными и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индивидуальными </a:t>
            </a:r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особенностями, состоянием соматического и нервно-психического здоровья детей и подростков. </a:t>
            </a:r>
          </a:p>
          <a:p>
            <a:pPr marL="0" indent="0" algn="just">
              <a:buNone/>
            </a:pP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sz="7200" b="1" dirty="0">
                <a:solidFill>
                  <a:schemeClr val="accent3">
                    <a:lumMod val="75000"/>
                  </a:schemeClr>
                </a:solidFill>
              </a:rPr>
              <a:t>Задачами деятельности Консилиума образовательной организации являются: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организация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и проведение комплексной психолого-педагогической диагностики </a:t>
            </a: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обучающегося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с использованием современных диагностических методик, направленных на выявление актуального уровня развития обучающихся: особенностей сенсомоторного развития, познавательной деятельности, эмоционально-личностной сферы, уровня развития речи; и определение потенциальных возможностей обучающихся;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выявление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детей, не проходивших ПМПК, но, тем не менее, нуждающихся в дополни-тельных специализированных условиях и помощи со стороны различных специалистов для успешной адаптации и обучения; организация работы с родителями таких детей по выполнению рекомендаций п направлению их на ПМПК;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определение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характера, продолжительности и эффективности психолого-педагогической, коррекционно-развивающей помощи в условиях образовательной организации;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подбор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дифференцированных психолого-педагогических технологий сопровождения, не-обходимых для коррекции недостатков развития и реализации программы сопровождения;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содействие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созданию специальных условий обучения и воспитания детей с ОВЗ и </a:t>
            </a: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инвалидностью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в соответствии с заключением ПМПК;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отслеживание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динамики развития ребенка и эффективности реализации программ </a:t>
            </a: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коррекционно-развивающей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работы;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координация 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и согласование межпрофессионального взаимодействия и планов работы по сопровождению </a:t>
            </a:r>
            <a:r>
              <a:rPr lang="ru-RU" sz="7200" dirty="0" smtClean="0">
                <a:solidFill>
                  <a:schemeClr val="accent3">
                    <a:lumMod val="75000"/>
                  </a:schemeClr>
                </a:solidFill>
              </a:rPr>
              <a:t>обучающихся</a:t>
            </a:r>
            <a:r>
              <a:rPr lang="ru-RU" sz="7200" dirty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87649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147248" cy="6141296"/>
          </a:xfrm>
        </p:spPr>
        <p:txBody>
          <a:bodyPr>
            <a:normAutofit fontScale="92500" lnSpcReduction="10000"/>
          </a:bodyPr>
          <a:lstStyle/>
          <a:p>
            <a:pPr marL="0" lvl="0" indent="0" algn="ctr">
              <a:buClr>
                <a:srgbClr val="FE8637"/>
              </a:buClr>
              <a:buNone/>
            </a:pPr>
            <a:r>
              <a:rPr lang="ru-RU" sz="2800" b="1" dirty="0">
                <a:solidFill>
                  <a:srgbClr val="B32C16">
                    <a:lumMod val="75000"/>
                  </a:srgbClr>
                </a:solidFill>
              </a:rPr>
              <a:t>Состав психолого-педагогического консилиума </a:t>
            </a:r>
            <a:r>
              <a:rPr lang="ru-RU" sz="2800" b="1" dirty="0" smtClean="0">
                <a:solidFill>
                  <a:srgbClr val="B32C16">
                    <a:lumMod val="75000"/>
                  </a:srgbClr>
                </a:solidFill>
              </a:rPr>
              <a:t>ОО</a:t>
            </a:r>
          </a:p>
          <a:p>
            <a:pPr marL="0" lvl="0" indent="0" algn="ctr">
              <a:buClr>
                <a:srgbClr val="FE8637"/>
              </a:buClr>
              <a:buNone/>
            </a:pPr>
            <a:endParaRPr lang="ru-RU" sz="2800" b="1" dirty="0">
              <a:solidFill>
                <a:srgbClr val="B32C16">
                  <a:lumMod val="75000"/>
                </a:srgbClr>
              </a:solidFill>
            </a:endParaRP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председатель ППк – заместитель руководителя образовательной организации; </a:t>
            </a:r>
            <a:endParaRPr lang="ru-RU" b="1" dirty="0" smtClean="0">
              <a:solidFill>
                <a:srgbClr val="B32C16">
                  <a:lumMod val="75000"/>
                </a:srgbClr>
              </a:solidFill>
            </a:endParaRP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B32C16">
                    <a:lumMod val="75000"/>
                  </a:srgbClr>
                </a:solidFill>
              </a:rPr>
              <a:t>заместитель </a:t>
            </a: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председателя ППк; 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секретарь ППк;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педагог-психолог; 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учитель-логопед;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учитель-дефектолог;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социальный педагог;</a:t>
            </a:r>
          </a:p>
          <a:p>
            <a:pPr lvl="0">
              <a:buClr>
                <a:srgbClr val="FE8637"/>
              </a:buCl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B32C16">
                    <a:lumMod val="75000"/>
                  </a:srgbClr>
                </a:solidFill>
              </a:rPr>
              <a:t>другие педагогические работники образовательной организации, которые могут быть привлечены по необходимости (учителя начальных классов, учителя-предметники, тьюторы и др.)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444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65293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75000"/>
                  </a:schemeClr>
                </a:solidFill>
              </a:rPr>
              <a:t>Деятельность ППк</a:t>
            </a:r>
            <a:endParaRPr lang="ru-RU" sz="4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908720"/>
            <a:ext cx="8280920" cy="583264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5900" dirty="0" smtClean="0"/>
              <a:t>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Заседания ППк подразделяются на плановые и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внеплановые</a:t>
            </a:r>
          </a:p>
          <a:p>
            <a:pPr marL="0" indent="0" algn="ctr">
              <a:buNone/>
            </a:pPr>
            <a:endParaRPr lang="ru-RU" sz="62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Плановые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заседания ППк проводятся в соответствии с графиком проведения, но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не реже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одного раза в полугодие, для оценки динамики обучения и коррекции для внесения (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при необходимости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) изменений и дополнений в рекомендации по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организации психолого-педагогического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сопровождения обучающихся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marL="0" indent="0" algn="just">
              <a:buNone/>
            </a:pPr>
            <a:endParaRPr lang="ru-RU" sz="6200" b="1" dirty="0">
              <a:solidFill>
                <a:schemeClr val="accent3">
                  <a:lumMod val="75000"/>
                </a:schemeClr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Внеплановые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заседания ППк проводятся при зачислении нового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обучающегося, нуждающегося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в психолого-педагогическом сопровождении; при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отрицательной (положительной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) динамике обучения и развития обучающегося; при возникновении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новых обстоятельств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, влияющих на обучение и развитие обучающегося в соответствии с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запросами родителей </a:t>
            </a:r>
            <a:r>
              <a:rPr lang="ru-RU" sz="6200" b="1" dirty="0">
                <a:solidFill>
                  <a:schemeClr val="accent3">
                    <a:lumMod val="75000"/>
                  </a:schemeClr>
                </a:solidFill>
              </a:rPr>
              <a:t>(законных представителей) обучающегося, педагогических </a:t>
            </a:r>
            <a:r>
              <a:rPr lang="ru-RU" sz="6200" b="1" dirty="0" smtClean="0">
                <a:solidFill>
                  <a:schemeClr val="accent3">
                    <a:lumMod val="75000"/>
                  </a:schemeClr>
                </a:solidFill>
              </a:rPr>
              <a:t>работников</a:t>
            </a:r>
            <a:endParaRPr lang="ru-RU" sz="6200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523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</TotalTime>
  <Words>1455</Words>
  <Application>Microsoft Office PowerPoint</Application>
  <PresentationFormat>Экран (4:3)</PresentationFormat>
  <Paragraphs>215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Эркер</vt:lpstr>
      <vt:lpstr>Психолого--педагогический консилиум (ППк)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Деятельность ППк</vt:lpstr>
      <vt:lpstr>Презентация PowerPoint</vt:lpstr>
      <vt:lpstr>Презентация PowerPoint</vt:lpstr>
      <vt:lpstr>Презентация PowerPoint</vt:lpstr>
      <vt:lpstr>Презентация PowerPoint</vt:lpstr>
      <vt:lpstr>Документация ППк</vt:lpstr>
      <vt:lpstr>   Журнал учета заседаний ППк и обучающихся, прошедших ППк  </vt:lpstr>
      <vt:lpstr>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Психолого-медико-педагогический консилиум (ПМПк)</dc:title>
  <dc:creator>Админ</dc:creator>
  <cp:lastModifiedBy>Админ</cp:lastModifiedBy>
  <cp:revision>24</cp:revision>
  <dcterms:created xsi:type="dcterms:W3CDTF">2024-11-12T08:29:26Z</dcterms:created>
  <dcterms:modified xsi:type="dcterms:W3CDTF">2024-11-14T21:03:42Z</dcterms:modified>
</cp:coreProperties>
</file>