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9" r:id="rId10"/>
    <p:sldId id="263" r:id="rId11"/>
    <p:sldId id="264" r:id="rId12"/>
    <p:sldId id="265" r:id="rId13"/>
    <p:sldId id="270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D26-B7DA-4D2B-BA42-8561E9B57A8A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4AB-057A-4085-8106-B1D6A62E5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D26-B7DA-4D2B-BA42-8561E9B57A8A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4AB-057A-4085-8106-B1D6A62E5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D26-B7DA-4D2B-BA42-8561E9B57A8A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4AB-057A-4085-8106-B1D6A62E532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D26-B7DA-4D2B-BA42-8561E9B57A8A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4AB-057A-4085-8106-B1D6A62E53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D26-B7DA-4D2B-BA42-8561E9B57A8A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4AB-057A-4085-8106-B1D6A62E5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D26-B7DA-4D2B-BA42-8561E9B57A8A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4AB-057A-4085-8106-B1D6A62E53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D26-B7DA-4D2B-BA42-8561E9B57A8A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4AB-057A-4085-8106-B1D6A62E5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D26-B7DA-4D2B-BA42-8561E9B57A8A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4AB-057A-4085-8106-B1D6A62E5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D26-B7DA-4D2B-BA42-8561E9B57A8A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4AB-057A-4085-8106-B1D6A62E53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D26-B7DA-4D2B-BA42-8561E9B57A8A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4AB-057A-4085-8106-B1D6A62E532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5D26-B7DA-4D2B-BA42-8561E9B57A8A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94AB-057A-4085-8106-B1D6A62E53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4D5D26-B7DA-4D2B-BA42-8561E9B57A8A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1B694AB-057A-4085-8106-B1D6A62E53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6672"/>
            <a:ext cx="6400800" cy="1473200"/>
          </a:xfrm>
        </p:spPr>
        <p:txBody>
          <a:bodyPr>
            <a:noAutofit/>
          </a:bodyPr>
          <a:lstStyle/>
          <a:p>
            <a:r>
              <a:rPr lang="ru-RU" sz="4800" dirty="0"/>
              <a:t>Смысловое чтение на уроках</a:t>
            </a:r>
          </a:p>
          <a:p>
            <a:r>
              <a:rPr lang="ru-RU" sz="4800" dirty="0"/>
              <a:t>английского языка</a:t>
            </a:r>
          </a:p>
          <a:p>
            <a:r>
              <a:rPr lang="ru-RU" sz="2400" dirty="0"/>
              <a:t>На примере УМК «</a:t>
            </a:r>
            <a:r>
              <a:rPr lang="en-US" sz="2400" dirty="0"/>
              <a:t>Spotlight</a:t>
            </a:r>
            <a:endParaRPr lang="de-DE" sz="4800" dirty="0"/>
          </a:p>
          <a:p>
            <a:r>
              <a:rPr lang="de-DE" sz="4800" dirty="0"/>
              <a:t>     </a:t>
            </a:r>
          </a:p>
          <a:p>
            <a:pPr algn="r"/>
            <a:r>
              <a:rPr lang="ru-RU" sz="2400" dirty="0"/>
              <a:t>                                                            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7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текстом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439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534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r>
              <a:rPr lang="ru-RU" dirty="0"/>
              <a:t>обеспечивает контроль понимания прочитанного, успешность выполнения смысловой обработки информации в соответствии с вопросами и заданиями, сформулированными в текстовых упражнениях (обдумывание текста и выполнение заданий творческого характера)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Послетекстовый</a:t>
            </a:r>
            <a:r>
              <a:rPr lang="ru-RU" dirty="0"/>
              <a:t> этап	</a:t>
            </a:r>
          </a:p>
        </p:txBody>
      </p:sp>
    </p:spTree>
    <p:extLst>
      <p:ext uri="{BB962C8B-B14F-4D97-AF65-F5344CB8AC3E}">
        <p14:creationId xmlns:p14="http://schemas.microsoft.com/office/powerpoint/2010/main" val="135256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возвращение к ключевым словам, верным и неверным утверждениям</a:t>
            </a:r>
          </a:p>
          <a:p>
            <a:r>
              <a:rPr lang="ru-RU" dirty="0"/>
              <a:t>достраивание кластера из ключевых слов</a:t>
            </a:r>
          </a:p>
          <a:p>
            <a:r>
              <a:rPr lang="ru-RU" dirty="0"/>
              <a:t>ответы на поставленные вопросы</a:t>
            </a:r>
          </a:p>
          <a:p>
            <a:r>
              <a:rPr lang="ru-RU" dirty="0"/>
              <a:t>организация устных и письменных круглых столов</a:t>
            </a:r>
          </a:p>
          <a:p>
            <a:r>
              <a:rPr lang="ru-RU" dirty="0"/>
              <a:t>организация различных видов споров</a:t>
            </a:r>
          </a:p>
          <a:p>
            <a:r>
              <a:rPr lang="ru-RU" dirty="0"/>
              <a:t>написание творческих работ.</a:t>
            </a:r>
          </a:p>
          <a:p>
            <a:pPr marL="0" indent="0">
              <a:buNone/>
            </a:pPr>
            <a:r>
              <a:rPr lang="ru-RU" dirty="0"/>
              <a:t>На данном этапе можно организовать спор, дебаты, ролевую игру, презентацию, провести опрос мнений, написать письмо, сочинение.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095132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8680"/>
            <a:ext cx="27908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55" y="762645"/>
            <a:ext cx="233092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7704" cy="587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" y="4853980"/>
            <a:ext cx="58388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18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>
            <a:noAutofit/>
          </a:bodyPr>
          <a:lstStyle/>
          <a:p>
            <a:r>
              <a:rPr lang="ru-RU" sz="3200" dirty="0"/>
              <a:t>Таким образом, работе с текстом, а в особенности смысловому чтению, которое включает в себя все виды чтения и их переплетения, уделяется центральное внимание в процессе обучения иностранному языку. Вместе с тем, попутно тренируются универсальные действия по работе с текстом и извлечению информации, по анализу и ценностному осмыслению текста.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052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СПАСИБО ЗА ВНИМАНИЕ!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6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r>
              <a:rPr lang="ru-RU" dirty="0"/>
              <a:t> умение воспринимать текст как единое смысловое целое (точно и полно понять содержание текста и практически осмыслить извлеченную информацию);</a:t>
            </a:r>
          </a:p>
          <a:p>
            <a:r>
              <a:rPr lang="ru-RU" dirty="0"/>
              <a:t>осмысление цели чтения и выбор вида чтения в зависимости от цели;</a:t>
            </a:r>
          </a:p>
          <a:p>
            <a:r>
              <a:rPr lang="ru-RU" dirty="0"/>
              <a:t>определение основной и второстепенной информации;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Смысловое чтение</a:t>
            </a:r>
          </a:p>
        </p:txBody>
      </p:sp>
    </p:spTree>
    <p:extLst>
      <p:ext uri="{BB962C8B-B14F-4D97-AF65-F5344CB8AC3E}">
        <p14:creationId xmlns:p14="http://schemas.microsoft.com/office/powerpoint/2010/main" val="159178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5400" dirty="0" err="1"/>
              <a:t>Предтекстовый</a:t>
            </a:r>
            <a:endParaRPr lang="ru-RU" sz="5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5400" dirty="0"/>
              <a:t>Текстовый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400" dirty="0" err="1"/>
              <a:t>Послетекстовый</a:t>
            </a:r>
            <a:r>
              <a:rPr lang="ru-RU" sz="5400" dirty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работы с текстом </a:t>
            </a:r>
          </a:p>
        </p:txBody>
      </p:sp>
    </p:spTree>
    <p:extLst>
      <p:ext uri="{BB962C8B-B14F-4D97-AF65-F5344CB8AC3E}">
        <p14:creationId xmlns:p14="http://schemas.microsoft.com/office/powerpoint/2010/main" val="144188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/>
          </a:bodyPr>
          <a:lstStyle/>
          <a:p>
            <a:r>
              <a:rPr lang="ru-RU" sz="2800" dirty="0"/>
              <a:t>Постановка цели и задач чтения, актуализация или знакомство с важными понятиями , формирование установки на чтение с помощью вопросов или заданий, мотивирование читателя, включение механизма адаптации-прогнозирования содержания.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Предтекстовый</a:t>
            </a:r>
            <a:r>
              <a:rPr lang="ru-RU" dirty="0"/>
              <a:t> этап</a:t>
            </a:r>
          </a:p>
        </p:txBody>
      </p:sp>
    </p:spTree>
    <p:extLst>
      <p:ext uri="{BB962C8B-B14F-4D97-AF65-F5344CB8AC3E}">
        <p14:creationId xmlns:p14="http://schemas.microsoft.com/office/powerpoint/2010/main" val="45562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/>
          <a:lstStyle/>
          <a:p>
            <a:r>
              <a:rPr lang="ru-RU" dirty="0"/>
              <a:t>Создание глоссария слов;</a:t>
            </a:r>
          </a:p>
          <a:p>
            <a:r>
              <a:rPr lang="ru-RU" dirty="0"/>
              <a:t>Кластеры;</a:t>
            </a:r>
          </a:p>
          <a:p>
            <a:r>
              <a:rPr lang="ru-RU" dirty="0"/>
              <a:t>Прогнозирование (по портрету, картине), предсказание содержания текста по заголовку;</a:t>
            </a:r>
          </a:p>
          <a:p>
            <a:r>
              <a:rPr lang="ru-RU" dirty="0"/>
              <a:t>-Прогнозирование по ключевым словам;</a:t>
            </a:r>
          </a:p>
          <a:p>
            <a:r>
              <a:rPr lang="ru-RU" dirty="0"/>
              <a:t>- Формулировка вопросов, ответы на которые нужно найти в тексте;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Задания </a:t>
            </a:r>
          </a:p>
        </p:txBody>
      </p:sp>
    </p:spTree>
    <p:extLst>
      <p:ext uri="{BB962C8B-B14F-4D97-AF65-F5344CB8AC3E}">
        <p14:creationId xmlns:p14="http://schemas.microsoft.com/office/powerpoint/2010/main" val="2154269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</a:t>
            </a:r>
            <a:r>
              <a:rPr lang="en-US" sz="1400" dirty="0"/>
              <a:t>Spotlight 7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536504" cy="477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3744416" cy="503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73216"/>
            <a:ext cx="2976042" cy="14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38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556792"/>
            <a:ext cx="7408333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2800" dirty="0"/>
              <a:t>Основной задачей на этом этапе считается обеспечение полного восприятия текста. Это стадия осмысления, где учащиеся знакомятся с текстом.</a:t>
            </a:r>
            <a:endParaRPr lang="en-US" sz="2800" dirty="0"/>
          </a:p>
          <a:p>
            <a:r>
              <a:rPr lang="ru-RU" sz="2800" dirty="0"/>
              <a:t>Цели текстового этапа:</a:t>
            </a:r>
            <a:r>
              <a:rPr lang="ru-RU" sz="2800" b="1" dirty="0"/>
              <a:t> </a:t>
            </a:r>
            <a:r>
              <a:rPr lang="ru-RU" sz="2800" dirty="0"/>
              <a:t>   проконтролировать степень </a:t>
            </a:r>
            <a:r>
              <a:rPr lang="ru-RU" sz="2800" dirty="0" err="1"/>
              <a:t>сформированности</a:t>
            </a:r>
            <a:r>
              <a:rPr lang="ru-RU" sz="2800" dirty="0"/>
              <a:t> различных языковых навыков и речевых умений;</a:t>
            </a:r>
          </a:p>
          <a:p>
            <a:r>
              <a:rPr lang="ru-RU" sz="2800" dirty="0"/>
              <a:t>продолжить формирование соответствующих навыков и умений</a:t>
            </a:r>
            <a:r>
              <a:rPr lang="en-US" sz="2800" dirty="0"/>
              <a:t>.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Текстовый этап</a:t>
            </a:r>
          </a:p>
        </p:txBody>
      </p:sp>
    </p:spTree>
    <p:extLst>
      <p:ext uri="{BB962C8B-B14F-4D97-AF65-F5344CB8AC3E}">
        <p14:creationId xmlns:p14="http://schemas.microsoft.com/office/powerpoint/2010/main" val="325875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/>
              <a:t>Стратегия «</a:t>
            </a:r>
            <a:r>
              <a:rPr lang="ru-RU" i="1" dirty="0" err="1"/>
              <a:t>фишбоун</a:t>
            </a:r>
            <a:r>
              <a:rPr lang="ru-RU" i="1" dirty="0"/>
              <a:t>»;</a:t>
            </a:r>
          </a:p>
          <a:p>
            <a:r>
              <a:rPr lang="ru-RU" i="1" dirty="0"/>
              <a:t>Выделение ключевых слов подчёркиванием;</a:t>
            </a:r>
          </a:p>
          <a:p>
            <a:r>
              <a:rPr lang="ru-RU" i="1" dirty="0"/>
              <a:t>Выделение основной мысли текста; </a:t>
            </a:r>
          </a:p>
          <a:p>
            <a:r>
              <a:rPr lang="ru-RU" dirty="0"/>
              <a:t> Поиск ответов на поставленные в первой части урока вопросы;</a:t>
            </a:r>
          </a:p>
          <a:p>
            <a:r>
              <a:rPr lang="ru-RU" dirty="0"/>
              <a:t>Чтение текста с остановками;</a:t>
            </a:r>
          </a:p>
          <a:p>
            <a:r>
              <a:rPr lang="ru-RU" dirty="0"/>
              <a:t>Деление текста на смысловые куски;</a:t>
            </a:r>
          </a:p>
          <a:p>
            <a:r>
              <a:rPr lang="ru-RU" dirty="0"/>
              <a:t> Поиск связи между частями текста;</a:t>
            </a:r>
            <a:endParaRPr lang="en-US" dirty="0"/>
          </a:p>
          <a:p>
            <a:r>
              <a:rPr lang="ru-RU" dirty="0"/>
              <a:t> Найти ответы на предложенные вопросы.</a:t>
            </a:r>
          </a:p>
          <a:p>
            <a:r>
              <a:rPr lang="ru-RU" dirty="0"/>
              <a:t> Подтвердить правильность или ложность утверждений, либо выявить, что это в тексте не упомянуто.</a:t>
            </a:r>
          </a:p>
          <a:p>
            <a:r>
              <a:rPr lang="ru-RU" dirty="0"/>
              <a:t>Найти соответствия.</a:t>
            </a:r>
          </a:p>
          <a:p>
            <a:r>
              <a:rPr lang="ru-RU" dirty="0"/>
              <a:t> Расположить предложения по порядку</a:t>
            </a:r>
          </a:p>
          <a:p>
            <a:r>
              <a:rPr lang="ru-RU" dirty="0"/>
              <a:t> Вставить подходящее по смыслу слово или предложение, попущенное в тексте .</a:t>
            </a:r>
          </a:p>
          <a:p>
            <a:r>
              <a:rPr lang="ru-RU" dirty="0"/>
              <a:t>Выбрать предложения со следующими словами/ грамматическими явлениями/ идиоматическими выражениями и так далее.</a:t>
            </a:r>
          </a:p>
          <a:p>
            <a:r>
              <a:rPr lang="ru-RU" dirty="0"/>
              <a:t> Догадаться о значении слова или слов по контексту,  какой из предложенных переводов слова наиболее точно отражает его значение в данном контексте.</a:t>
            </a:r>
          </a:p>
          <a:p>
            <a:r>
              <a:rPr lang="ru-RU" dirty="0"/>
              <a:t> Выполнить задание на множественный выбор</a:t>
            </a:r>
          </a:p>
          <a:p>
            <a:r>
              <a:rPr lang="ru-RU" dirty="0"/>
              <a:t>Прочесть описание внешности, места события,  иллюстрации, отношения кого-либо к чему-либо.</a:t>
            </a:r>
          </a:p>
          <a:p>
            <a:r>
              <a:rPr lang="ru-RU" dirty="0"/>
              <a:t>  «Текст с пропущенными словами»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52262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18" y="4581128"/>
            <a:ext cx="2495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5045"/>
            <a:ext cx="33528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349" y="548680"/>
            <a:ext cx="17716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07" y="1838077"/>
            <a:ext cx="18192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0788"/>
            <a:ext cx="2950011" cy="508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236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405</TotalTime>
  <Words>487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Candara</vt:lpstr>
      <vt:lpstr>Symbol</vt:lpstr>
      <vt:lpstr>Wingdings</vt:lpstr>
      <vt:lpstr>Волна</vt:lpstr>
      <vt:lpstr>Презентация PowerPoint</vt:lpstr>
      <vt:lpstr>Смысловое чтение</vt:lpstr>
      <vt:lpstr>Этапы работы с текстом </vt:lpstr>
      <vt:lpstr>Предтекстовый этап</vt:lpstr>
      <vt:lpstr>Задания </vt:lpstr>
      <vt:lpstr>                                                   Spotlight 7</vt:lpstr>
      <vt:lpstr>Текстовый этап</vt:lpstr>
      <vt:lpstr>Задания</vt:lpstr>
      <vt:lpstr>Презентация PowerPoint</vt:lpstr>
      <vt:lpstr>Работа с текстом</vt:lpstr>
      <vt:lpstr>Послетекстовый этап </vt:lpstr>
      <vt:lpstr>Задания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24</cp:revision>
  <dcterms:created xsi:type="dcterms:W3CDTF">2019-10-08T14:48:41Z</dcterms:created>
  <dcterms:modified xsi:type="dcterms:W3CDTF">2024-12-03T12:03:01Z</dcterms:modified>
</cp:coreProperties>
</file>