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2" r:id="rId8"/>
    <p:sldId id="266" r:id="rId9"/>
    <p:sldId id="268" r:id="rId10"/>
    <p:sldId id="269" r:id="rId11"/>
    <p:sldId id="270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7" autoAdjust="0"/>
    <p:restoredTop sz="94660"/>
  </p:normalViewPr>
  <p:slideViewPr>
    <p:cSldViewPr snapToGrid="0">
      <p:cViewPr varScale="1">
        <p:scale>
          <a:sx n="83" d="100"/>
          <a:sy n="83" d="100"/>
        </p:scale>
        <p:origin x="8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
</a:t>
            </a:r>
            <a:r>
              <a:rPr lang="ru-RU" sz="2400" b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</a:t>
            </a:r>
            <a:r>
              <a:rPr lang="ru-RU" sz="2400" b="0" baseline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участников (%) по первичным баллам Россия </a:t>
            </a:r>
            <a:endParaRPr lang="en-US" sz="2400" b="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1439718809735952E-2"/>
          <c:y val="1.8616471960612765E-2"/>
          <c:w val="0.94551219448156121"/>
          <c:h val="0.76841696258555914"/>
        </c:manualLayout>
      </c:layout>
      <c:barChart>
        <c:barDir val="col"/>
        <c:grouping val="clustered"/>
        <c:varyColors val="0"/>
        <c:ser>
          <c:idx val="0"/>
          <c:order val="0"/>
          <c:tx>
            <c:v>%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Lit>
              <c:formatCode>General</c:formatCode>
              <c:ptCount val="46"/>
              <c:pt idx="0">
                <c:v>0</c:v>
              </c:pt>
              <c:pt idx="1">
                <c:v>1</c:v>
              </c:pt>
              <c:pt idx="2">
                <c:v>2</c:v>
              </c:pt>
              <c:pt idx="3">
                <c:v>3</c:v>
              </c:pt>
              <c:pt idx="4">
                <c:v>4</c:v>
              </c:pt>
              <c:pt idx="5">
                <c:v>5</c:v>
              </c:pt>
              <c:pt idx="6">
                <c:v>6</c:v>
              </c:pt>
              <c:pt idx="7">
                <c:v>7</c:v>
              </c:pt>
              <c:pt idx="8">
                <c:v>8</c:v>
              </c:pt>
              <c:pt idx="9">
                <c:v>9</c:v>
              </c:pt>
              <c:pt idx="10">
                <c:v>10</c:v>
              </c:pt>
              <c:pt idx="11">
                <c:v>11</c:v>
              </c:pt>
              <c:pt idx="12">
                <c:v>12</c:v>
              </c:pt>
              <c:pt idx="13">
                <c:v>13</c:v>
              </c:pt>
              <c:pt idx="14">
                <c:v>14</c:v>
              </c:pt>
              <c:pt idx="15">
                <c:v>15</c:v>
              </c:pt>
              <c:pt idx="16">
                <c:v>16</c:v>
              </c:pt>
              <c:pt idx="17">
                <c:v>17</c:v>
              </c:pt>
              <c:pt idx="18">
                <c:v>18</c:v>
              </c:pt>
              <c:pt idx="19">
                <c:v>19</c:v>
              </c:pt>
              <c:pt idx="20">
                <c:v>20</c:v>
              </c:pt>
              <c:pt idx="21">
                <c:v>21</c:v>
              </c:pt>
              <c:pt idx="22">
                <c:v>22</c:v>
              </c:pt>
              <c:pt idx="23">
                <c:v>23</c:v>
              </c:pt>
              <c:pt idx="24">
                <c:v>24</c:v>
              </c:pt>
              <c:pt idx="25">
                <c:v>25</c:v>
              </c:pt>
              <c:pt idx="26">
                <c:v>26</c:v>
              </c:pt>
              <c:pt idx="27">
                <c:v>27</c:v>
              </c:pt>
              <c:pt idx="28">
                <c:v>28</c:v>
              </c:pt>
              <c:pt idx="29">
                <c:v>29</c:v>
              </c:pt>
              <c:pt idx="30">
                <c:v>30</c:v>
              </c:pt>
              <c:pt idx="31">
                <c:v>31</c:v>
              </c:pt>
              <c:pt idx="32">
                <c:v>32</c:v>
              </c:pt>
              <c:pt idx="33">
                <c:v>33</c:v>
              </c:pt>
              <c:pt idx="34">
                <c:v>34</c:v>
              </c:pt>
              <c:pt idx="35">
                <c:v>35</c:v>
              </c:pt>
              <c:pt idx="36">
                <c:v>36</c:v>
              </c:pt>
              <c:pt idx="37">
                <c:v>37</c:v>
              </c:pt>
              <c:pt idx="38">
                <c:v>38</c:v>
              </c:pt>
              <c:pt idx="39">
                <c:v>39</c:v>
              </c:pt>
              <c:pt idx="40">
                <c:v>40</c:v>
              </c:pt>
              <c:pt idx="41">
                <c:v>41</c:v>
              </c:pt>
              <c:pt idx="42">
                <c:v>42</c:v>
              </c:pt>
              <c:pt idx="43">
                <c:v>43</c:v>
              </c:pt>
              <c:pt idx="44">
                <c:v>44</c:v>
              </c:pt>
              <c:pt idx="45">
                <c:v>45</c:v>
              </c:pt>
            </c:numLit>
          </c:cat>
          <c:val>
            <c:numRef>
              <c:f>Лист1!$C$8:$AV$8</c:f>
              <c:numCache>
                <c:formatCode>General</c:formatCode>
                <c:ptCount val="46"/>
                <c:pt idx="0">
                  <c:v>0.21</c:v>
                </c:pt>
                <c:pt idx="1">
                  <c:v>0.01</c:v>
                </c:pt>
                <c:pt idx="2">
                  <c:v>0.01</c:v>
                </c:pt>
                <c:pt idx="3">
                  <c:v>0.04</c:v>
                </c:pt>
                <c:pt idx="4">
                  <c:v>0.08</c:v>
                </c:pt>
                <c:pt idx="5">
                  <c:v>0.15</c:v>
                </c:pt>
                <c:pt idx="6">
                  <c:v>0.24</c:v>
                </c:pt>
                <c:pt idx="7">
                  <c:v>0.39</c:v>
                </c:pt>
                <c:pt idx="8">
                  <c:v>0.55000000000000004</c:v>
                </c:pt>
                <c:pt idx="9">
                  <c:v>0.71</c:v>
                </c:pt>
                <c:pt idx="10">
                  <c:v>0.96</c:v>
                </c:pt>
                <c:pt idx="11">
                  <c:v>1.3</c:v>
                </c:pt>
                <c:pt idx="12">
                  <c:v>1.6</c:v>
                </c:pt>
                <c:pt idx="13">
                  <c:v>1.8</c:v>
                </c:pt>
                <c:pt idx="14">
                  <c:v>2.2000000000000002</c:v>
                </c:pt>
                <c:pt idx="15">
                  <c:v>2.5</c:v>
                </c:pt>
                <c:pt idx="16">
                  <c:v>2.7</c:v>
                </c:pt>
                <c:pt idx="17">
                  <c:v>3</c:v>
                </c:pt>
                <c:pt idx="18">
                  <c:v>3.2</c:v>
                </c:pt>
                <c:pt idx="19">
                  <c:v>3.4</c:v>
                </c:pt>
                <c:pt idx="20">
                  <c:v>3.5</c:v>
                </c:pt>
                <c:pt idx="21">
                  <c:v>3.7</c:v>
                </c:pt>
                <c:pt idx="22">
                  <c:v>3.7</c:v>
                </c:pt>
                <c:pt idx="23">
                  <c:v>3.9</c:v>
                </c:pt>
                <c:pt idx="24">
                  <c:v>4.0999999999999996</c:v>
                </c:pt>
                <c:pt idx="25">
                  <c:v>4.3</c:v>
                </c:pt>
                <c:pt idx="26">
                  <c:v>4.8</c:v>
                </c:pt>
                <c:pt idx="27">
                  <c:v>5.4</c:v>
                </c:pt>
                <c:pt idx="28">
                  <c:v>4.5</c:v>
                </c:pt>
                <c:pt idx="29">
                  <c:v>4.3</c:v>
                </c:pt>
                <c:pt idx="30">
                  <c:v>4</c:v>
                </c:pt>
                <c:pt idx="31">
                  <c:v>3.7</c:v>
                </c:pt>
                <c:pt idx="32">
                  <c:v>3.4</c:v>
                </c:pt>
                <c:pt idx="33">
                  <c:v>3.2</c:v>
                </c:pt>
                <c:pt idx="34">
                  <c:v>3</c:v>
                </c:pt>
                <c:pt idx="35">
                  <c:v>2.7</c:v>
                </c:pt>
                <c:pt idx="36">
                  <c:v>2.6</c:v>
                </c:pt>
                <c:pt idx="37">
                  <c:v>2.2999999999999998</c:v>
                </c:pt>
                <c:pt idx="38">
                  <c:v>2</c:v>
                </c:pt>
                <c:pt idx="39">
                  <c:v>1.7</c:v>
                </c:pt>
                <c:pt idx="40">
                  <c:v>1.4</c:v>
                </c:pt>
                <c:pt idx="41">
                  <c:v>1.1000000000000001</c:v>
                </c:pt>
                <c:pt idx="42">
                  <c:v>0.79</c:v>
                </c:pt>
                <c:pt idx="43">
                  <c:v>0.56999999999999995</c:v>
                </c:pt>
                <c:pt idx="44">
                  <c:v>0.3</c:v>
                </c:pt>
                <c:pt idx="45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EC-4BE0-8529-29A496BA56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2801792"/>
        <c:axId val="62803328"/>
      </c:barChart>
      <c:catAx>
        <c:axId val="62801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2803328"/>
        <c:crosses val="autoZero"/>
        <c:auto val="1"/>
        <c:lblAlgn val="ctr"/>
        <c:lblOffset val="100"/>
        <c:noMultiLvlLbl val="0"/>
      </c:catAx>
      <c:valAx>
        <c:axId val="62803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2801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2700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50CB3C-9CC9-1FB6-12B4-3922A70969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681D3ED-FAC1-0A5E-15A0-ADB1BBDDA2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869E4E-2660-61FB-F613-3617C925F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7540-9598-497A-8851-F747AD3B3F9B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6C287A-C278-179B-6F5A-E033CCEA3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3E3D1E9-4BD5-781B-6D93-D3388EB76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E655-083B-42E4-B7F6-2681B1CD65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180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FA012B-0957-4B11-8F0E-729041C75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031A95B-340E-F95C-2BCE-A1F2DD39E6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B50679F-A765-0F1E-2DC7-CE5511712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7540-9598-497A-8851-F747AD3B3F9B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844BDF1-60C3-367A-E46D-B0E7C786C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28B8D0-5E22-DD89-6978-DCE05E616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E655-083B-42E4-B7F6-2681B1CD65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611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977FAA4-22AC-3D69-EEFB-2A3CDF4564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126D4EC-E3C8-0D29-2520-0E70487AAD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F848B6-24AC-2ACE-628B-F26EDDA20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7540-9598-497A-8851-F747AD3B3F9B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8F4BFD6-0C78-2F03-1E13-892826617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DB8419C-4607-F027-C4A3-BE1832C19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E655-083B-42E4-B7F6-2681B1CD65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103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3864E8-77EF-5D58-EFD0-8ED4C0175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DAAC33A-C2FE-C3A9-6A85-83A6771E2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FBAE64F-7724-F3CF-BF85-5E2FE54EB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7540-9598-497A-8851-F747AD3B3F9B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59820E8-9C50-8A42-E657-8A9BADB9F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2F98CD-9960-B7A7-BD9A-0ED6169E5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E655-083B-42E4-B7F6-2681B1CD65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685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8C7BFB-9DFF-584B-7F44-A4CBA3719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8C2BE6A-CF8C-0001-3617-59DB8E2E25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456970B-F1A4-B9C3-C749-13D4259A5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7540-9598-497A-8851-F747AD3B3F9B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CF38B7-ADC6-B530-B004-3D79F2581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0BA2D4-92C6-3287-6BFF-9F866DD0A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E655-083B-42E4-B7F6-2681B1CD65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548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6CF5FE-3804-CDC1-5A48-3DA920709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3325BB0-A619-3AE3-BCBA-64C5D572FC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FEE83CD-A9C5-D3AB-A16B-CDCF11AF79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6E47333-CC3F-9F58-EC3D-35D19C1F4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7540-9598-497A-8851-F747AD3B3F9B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C11F6E6-372D-EA32-3F37-C3371FAE8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003F392-87F0-30B0-83D3-272F6DC30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E655-083B-42E4-B7F6-2681B1CD65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573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D197B6-0E24-EC67-E395-D95160D9F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12C0031-FF80-C0B7-98C7-52C9C815C1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A76F1DE-64BB-78C3-E11E-BF0D7334AE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8438FB5-28AE-AFD9-4E25-F43231AAAA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CEB5A1C-C941-C502-28EC-C6FBB6ACA2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81C067D-0A59-9E97-233E-023C2647D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7540-9598-497A-8851-F747AD3B3F9B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E97A47F-ECC5-9884-9DB0-8C10D3345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7A7FD48-9A8F-F349-D154-52926054B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E655-083B-42E4-B7F6-2681B1CD65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225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405D3F-F943-E778-A794-B4F02A476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04C3A63-C02F-42BF-0936-EC660FCCC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7540-9598-497A-8851-F747AD3B3F9B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5870228-6027-B661-4CA7-F707D35FB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EC09355-FFC8-31E0-AE68-D382512DF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E655-083B-42E4-B7F6-2681B1CD65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7133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0EDCFBB-E788-EB92-C219-7EDB6B7DA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7540-9598-497A-8851-F747AD3B3F9B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4C2F272-3AE0-4A1D-CE76-52DA85634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C4E8AF3-2B84-CF4C-A755-739F191CA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E655-083B-42E4-B7F6-2681B1CD65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00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A86D41-9551-751E-8C23-529EA1C01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0DFB12-8564-2BD5-D870-D267C533E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60BB1AA-4C8C-C480-7895-92438A1130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A370398-BCD5-20B3-13D4-6B31974E7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7540-9598-497A-8851-F747AD3B3F9B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6092E89-477E-7C8A-AB9D-52E575700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801BB8E-B001-3CDC-E7B7-A7EAB0E49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E655-083B-42E4-B7F6-2681B1CD65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698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C242A4-96AC-643F-03A2-F7A4D1C6A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FDFA84B-90D4-9D14-8ED0-EA62957BBA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C0A33A6-206B-66CC-D699-CC9BF89943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9D7487D-C7FA-42A1-8DFA-EC251308E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7540-9598-497A-8851-F747AD3B3F9B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DC737F-739E-767B-18C4-5BE2E3411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C746F35-4F5E-7875-E5E1-E7AA27AD7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E655-083B-42E4-B7F6-2681B1CD65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8443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lin ang="3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5D63AF-4286-F37F-FA0E-087521C7A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FDB3412-E833-DDA7-A817-7B6EA4001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9474734-7511-94C7-4516-C277ECF2F4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97540-9598-497A-8851-F747AD3B3F9B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BE57B6C-BB7D-C1E5-CE0F-DA8431C35F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8927F1D-8E18-1464-EA3E-80C0DF5373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AE655-083B-42E4-B7F6-2681B1CD65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22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0BEA66-FC1B-777C-02BB-6C28AB7BB5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6400"/>
            <a:ext cx="9144000" cy="2387600"/>
          </a:xfrm>
        </p:spPr>
        <p:txBody>
          <a:bodyPr>
            <a:normAutofit/>
          </a:bodyPr>
          <a:lstStyle/>
          <a:p>
            <a:r>
              <a:rPr lang="ru-RU" sz="66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ИТОГИ ОГЭ 2024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F307D2A-2099-1DA2-6729-E527F1E669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62250" y="4611688"/>
            <a:ext cx="9144000" cy="1655762"/>
          </a:xfrm>
        </p:spPr>
        <p:txBody>
          <a:bodyPr/>
          <a:lstStyle/>
          <a:p>
            <a:pPr algn="r"/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ЛУГАНСКИЙ ИНСТИТУТ РАЗВИТИЯ ОБРАЗОВАНИЯ</a:t>
            </a:r>
          </a:p>
          <a:p>
            <a:pPr algn="r"/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отдел методического сопровождения</a:t>
            </a:r>
          </a:p>
          <a:p>
            <a:pPr algn="r"/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Скиперская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А. И.</a:t>
            </a:r>
          </a:p>
        </p:txBody>
      </p:sp>
    </p:spTree>
    <p:extLst>
      <p:ext uri="{BB962C8B-B14F-4D97-AF65-F5344CB8AC3E}">
        <p14:creationId xmlns:p14="http://schemas.microsoft.com/office/powerpoint/2010/main" val="803884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990555-CAAD-D02B-439A-5F3CE2120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838200" y="0"/>
            <a:ext cx="10515600" cy="36512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76A011-A17E-447E-0D6F-DB90F3F77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264" y="365124"/>
            <a:ext cx="9143736" cy="64928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1.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Общее число заданий сокращено с 25 до 22. 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Одна из качественных задач переведена в форму задания с кратким ответом.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Удалены задания на распознавание формул и одна из линий заданий на работу со схемами и таблицами. Эти способы представления информации интегрированы в различные линии заданий КИМ. 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Уменьшен объём текста физического содержания, к которому предлагается только одно задание на применение информации из текста в новой ситуации.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В качестве расчётных задач предлагается только одна комбинированная задача (№ 22). 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Задачи 20 и 21 различаются уровнем сложности и могут базироваться на материале любого из разделов (механические, тепловые или электромагнитные явления). 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Максимальный первичный балл за выполнение экзаменационной работы уменьшился с 45 до 39 баллов.</a:t>
            </a: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A53EA6E-059E-FBCE-4B05-0378D7D8A0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24258"/>
            <a:ext cx="3048264" cy="1609483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2C1F399-CB3B-EFC5-CC38-8EF5039FD4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77812"/>
            <a:ext cx="2554445" cy="148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72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62FFD7-A309-4B62-9B05-3A3D26032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681037"/>
            <a:ext cx="10515600" cy="1101725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Демоверсии, спецификация, кодификатор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FA0D6F-92DF-3F31-F2F8-E61F2D97D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93874"/>
            <a:ext cx="1135380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Удалены:  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задание № 2 на распознавание формул (на соответствие, базового уровня сложности, 1балл),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одно из заданий (13/14) на работу со схемами и таблицами (множественный выбор, повышенного уровня сложности, 2 балла), 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одно из заданий (19) к тексту физического содержания (множественный выбор, повышенного уровня сложности, 2 балла).</a:t>
            </a:r>
          </a:p>
          <a:p>
            <a:endParaRPr lang="ru-RU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Одна из качественных задач (21/22) повышенного уровня сложности с развернутым ответом (2 балла) переведена в задание базового уровня сложности с выбором одного верного ответа (1 балл). </a:t>
            </a:r>
          </a:p>
          <a:p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0EA1024-1130-09B7-6DA9-357685855B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7555" y="0"/>
            <a:ext cx="2554445" cy="148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904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D87AFD-8F87-8B99-8C0B-F42B53823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52400" y="43278"/>
            <a:ext cx="10515600" cy="3957222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Общее количество по России участников основного периода ОГЭ 2024 по физике – около 140 тыс. человек, что составляет примерно 9% от числа выпускников основной школы. </a:t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7E81728-DE7B-4E8D-60B7-CB04DD1AEE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0750" y="1965958"/>
            <a:ext cx="2381250" cy="1481456"/>
          </a:xfrm>
          <a:prstGeom prst="rect">
            <a:avLst/>
          </a:prstGeom>
        </p:spPr>
      </p:pic>
      <p:sp>
        <p:nvSpPr>
          <p:cNvPr id="7" name="Объект 6">
            <a:extLst>
              <a:ext uri="{FF2B5EF4-FFF2-40B4-BE49-F238E27FC236}">
                <a16:creationId xmlns:a16="http://schemas.microsoft.com/office/drawing/2014/main" id="{46BAE77F-4EEF-6DF9-D292-13D54F5D72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619500"/>
            <a:ext cx="12192000" cy="3238499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В период 2023-2024 гг. количество выпускников – участников ОГЭ по физике увеличилось примерно на 2%, однако уменьшилось на 0,4 % в процентном отношении к общему к числу участников экзаменов.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6F22973C-6E39-0D86-CCD5-57CA603D3F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6461472"/>
              </p:ext>
            </p:extLst>
          </p:nvPr>
        </p:nvGraphicFramePr>
        <p:xfrm>
          <a:off x="450849" y="5100956"/>
          <a:ext cx="11290302" cy="138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2900">
                  <a:extLst>
                    <a:ext uri="{9D8B030D-6E8A-4147-A177-3AD203B41FA5}">
                      <a16:colId xmlns:a16="http://schemas.microsoft.com/office/drawing/2014/main" val="1902453568"/>
                    </a:ext>
                  </a:extLst>
                </a:gridCol>
                <a:gridCol w="909692">
                  <a:extLst>
                    <a:ext uri="{9D8B030D-6E8A-4147-A177-3AD203B41FA5}">
                      <a16:colId xmlns:a16="http://schemas.microsoft.com/office/drawing/2014/main" val="1235058092"/>
                    </a:ext>
                  </a:extLst>
                </a:gridCol>
                <a:gridCol w="2316109">
                  <a:extLst>
                    <a:ext uri="{9D8B030D-6E8A-4147-A177-3AD203B41FA5}">
                      <a16:colId xmlns:a16="http://schemas.microsoft.com/office/drawing/2014/main" val="3147102094"/>
                    </a:ext>
                  </a:extLst>
                </a:gridCol>
                <a:gridCol w="833721">
                  <a:extLst>
                    <a:ext uri="{9D8B030D-6E8A-4147-A177-3AD203B41FA5}">
                      <a16:colId xmlns:a16="http://schemas.microsoft.com/office/drawing/2014/main" val="2546659039"/>
                    </a:ext>
                  </a:extLst>
                </a:gridCol>
                <a:gridCol w="2392080">
                  <a:extLst>
                    <a:ext uri="{9D8B030D-6E8A-4147-A177-3AD203B41FA5}">
                      <a16:colId xmlns:a16="http://schemas.microsoft.com/office/drawing/2014/main" val="541913623"/>
                    </a:ext>
                  </a:extLst>
                </a:gridCol>
                <a:gridCol w="900924">
                  <a:extLst>
                    <a:ext uri="{9D8B030D-6E8A-4147-A177-3AD203B41FA5}">
                      <a16:colId xmlns:a16="http://schemas.microsoft.com/office/drawing/2014/main" val="3231098227"/>
                    </a:ext>
                  </a:extLst>
                </a:gridCol>
                <a:gridCol w="2324876">
                  <a:extLst>
                    <a:ext uri="{9D8B030D-6E8A-4147-A177-3AD203B41FA5}">
                      <a16:colId xmlns:a16="http://schemas.microsoft.com/office/drawing/2014/main" val="1271588237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Экзамен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2022 год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2023 год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2024 год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32258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чел.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% от общего числа участников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чел.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% от общего числа участников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чел.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% от общего числа участников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053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ОГЭ</a:t>
                      </a:r>
                      <a:endParaRPr lang="ru-RU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945</a:t>
                      </a:r>
                      <a:endParaRPr lang="ru-RU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9,6</a:t>
                      </a:r>
                      <a:endParaRPr lang="ru-RU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923</a:t>
                      </a:r>
                      <a:endParaRPr lang="ru-RU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8,6</a:t>
                      </a:r>
                      <a:endParaRPr lang="ru-RU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941</a:t>
                      </a:r>
                      <a:endParaRPr lang="ru-RU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8,2</a:t>
                      </a:r>
                      <a:endParaRPr lang="ru-RU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170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5692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20C0A8-4252-8E4C-4D1C-4A954299C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6DAB5F53-4AFB-9095-72FB-A9BF3FE8AC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37554" y="2146775"/>
            <a:ext cx="2554445" cy="1481456"/>
          </a:xfrm>
          <a:prstGeom prst="rect">
            <a:avLst/>
          </a:prstGeom>
        </p:spPr>
      </p:pic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23508742-4925-26B6-BEE2-0D2942E2D0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6300836"/>
              </p:ext>
            </p:extLst>
          </p:nvPr>
        </p:nvGraphicFramePr>
        <p:xfrm>
          <a:off x="1" y="365125"/>
          <a:ext cx="9353550" cy="6526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85357EE-3DF6-7796-52B5-5E5920268DE1}"/>
              </a:ext>
            </a:extLst>
          </p:cNvPr>
          <p:cNvSpPr txBox="1"/>
          <p:nvPr/>
        </p:nvSpPr>
        <p:spPr>
          <a:xfrm>
            <a:off x="9353550" y="5646450"/>
            <a:ext cx="297179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Средний первичный балл ОГЭ по России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2024 г. – 26,09   </a:t>
            </a:r>
          </a:p>
        </p:txBody>
      </p:sp>
    </p:spTree>
    <p:extLst>
      <p:ext uri="{BB962C8B-B14F-4D97-AF65-F5344CB8AC3E}">
        <p14:creationId xmlns:p14="http://schemas.microsoft.com/office/powerpoint/2010/main" val="1726556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7B5E6F-93FC-D64A-B762-0E43AEFF5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98C9E9-5633-8791-8363-07EED7C417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622935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анализе результатов ОГЭ по физике в 2024 году относительно 2023 года прослеживается повышение качества знаний с 53,4% до 65,9% (доля участников, получивших «4» и «5») и небольшое повышение среднего балла ОГЭ по физике. Процент получивших «5» в 2024 году увеличился на 3,2%. Это говорит об улучшении качества подготовки обучающихся к государственной итоговой аттестации.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наблюдается увеличение процента (на 0,6%) обучающихся получивших отметку «2», это произошло на фоне уменьшения на 13% количество «3».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D280B2C-126A-779E-E194-280D511844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2066" y="2641664"/>
            <a:ext cx="6469412" cy="385121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5E0FA72-EEB4-4DC6-9B10-334BB6B43A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8877" y="1027906"/>
            <a:ext cx="2554445" cy="148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03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886B39-4320-767E-116F-92A9E5D36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53E1A476-11E6-3A34-B49F-08809B9546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37555" y="287178"/>
            <a:ext cx="2554445" cy="1481456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8B03B56-658E-0CCB-5425-B7A364840A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88697"/>
            <a:ext cx="6639119" cy="3517697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6E0B149-8246-5344-11FD-E54ADB537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08535" y="2974651"/>
            <a:ext cx="6297714" cy="381033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72CDFB6-FF4A-B938-5CEB-04F2A2CD5E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76020" y="3417251"/>
            <a:ext cx="2432515" cy="3310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832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E3BA3F-F5BC-DD44-FAD2-195EF7544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36526"/>
            <a:ext cx="12039600" cy="2492374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№9 КИМ ОГЭ базового уровня (средний процент выполнения 63,3%), контролирует знание и понимание смысла физических законов и физических величин. В ответах учащихся были выявлены следующие ошибки: неверная интерпретация информации, представленной в виде рисунков или графиков, недостаточные навыки анализа физических явлений.</a:t>
            </a:r>
            <a:b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319B318-5CDA-F804-753F-E79867E0AB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5324" y="1694537"/>
            <a:ext cx="1976676" cy="1146377"/>
          </a:xfrm>
          <a:prstGeom prst="rect">
            <a:avLst/>
          </a:prstGeom>
        </p:spPr>
      </p:pic>
      <p:sp>
        <p:nvSpPr>
          <p:cNvPr id="7" name="Объект 6">
            <a:extLst>
              <a:ext uri="{FF2B5EF4-FFF2-40B4-BE49-F238E27FC236}">
                <a16:creationId xmlns:a16="http://schemas.microsoft.com/office/drawing/2014/main" id="{CFF05174-C96A-9D6D-BD63-1E8471E347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534855"/>
            <a:ext cx="11201400" cy="41866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Невысокий процент выполнения (35,9%) имеет задание №11, КИМ ОГЭ базового уровня, которое проверяет умения описывать изменения физических величин при протекании физических явлений и процессов. Это задание на установление соответствия, в которых нужно для каждого из элементов первого столбца  найти верный элемент из второго столбца. Задания 11 требуют анализа описанного физического процесса.</a:t>
            </a:r>
            <a:endParaRPr lang="en-US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Большинство заданий базового уровня сложности выполнены выше границы в 50%. В группе базового уровня низкий процент (ниже 50%) выполнения имеет задание № 19 (36,6%), которое проверяет умение интерпретировать информацию физического содержания, отвечать на вопросы с использованием явно и неявно заданной информации, преобразовывать информацию из одной знаковой системы в другую.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8411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159620-DA55-6E76-313B-F30D48BF3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300" y="111125"/>
            <a:ext cx="10515600" cy="13652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9D8CDC-CF3F-8505-1BA7-5A6F842BB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47651"/>
            <a:ext cx="12192000" cy="6578600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№19 КИМ ОГЭ базового уровня контролирует умение: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Понимать тексты физического содержания;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Смысл использованных в тексте физических терминов;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отвечать на простые вопросы к содержанию текста;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отвечать на вопросы, требующие сопоставления информации из разных частей текста;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использовать информацию из текста в измененной ситуации;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Переводить информацию из одной знаковой системы в другую.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выполнении этого задания допущены ошибки: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В анализе описываемого явления (процесса).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В интерпретации графической и табличной информации.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В умении применять информацию из текста для решения учебно-познавательных и учебно-практических задач в измененной ситуации.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 Выполнение этого задания осложняется тем, что варианты ответов предполагают верную информацию физического содержания, однако не все имеют отношение к тексту, ответы на вопросы не явно отражены в тексте, они требуют логических умозаключений.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 Низкий процент выполнения задания 19 говорит о том, что у многих участников экзамена слабо развита читательская грамотность</a:t>
            </a:r>
          </a:p>
          <a:p>
            <a:pPr marL="0" indent="0">
              <a:lnSpc>
                <a:spcPct val="100000"/>
              </a:lnSpc>
              <a:buNone/>
            </a:pPr>
            <a:endParaRPr lang="ru-RU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ru-RU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485C5E6-DEAD-2ADA-26B2-DCE534386F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3755" y="0"/>
            <a:ext cx="2554445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061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D5E204-313E-13CE-6D80-C847AED75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11301979" cy="132556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79CA5B7-DE0E-87FB-463E-50DEBF290D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7112" y="2147208"/>
            <a:ext cx="1271244" cy="73726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6EEFACA-1D73-8C07-2AFA-C832C148F64A}"/>
              </a:ext>
            </a:extLst>
          </p:cNvPr>
          <p:cNvSpPr txBox="1"/>
          <p:nvPr/>
        </p:nvSpPr>
        <p:spPr>
          <a:xfrm>
            <a:off x="103644" y="206813"/>
            <a:ext cx="119847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Многие ошибки обусловлены слабой сформированностью некоторых метапредметных результатов. Такое метапредметное умение, как смысловое чтение, неразвито у учащихся , а также умение  аргументировать , формулировать, владение устной и письменной речью, монологической контекстной речью. Задание № 20 на проверку умения применять информацию из текста при решении учебно-познавательных и учебно-практических задач выполнено лишь у менее половины участников экзамена (42,8%).</a:t>
            </a:r>
          </a:p>
          <a:p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CDB15D9-1E1C-91DC-8CC0-1DBC0D005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44" y="2942342"/>
            <a:ext cx="11984712" cy="391565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Среди заданий повышенного уровня сложности затруднения вызвало задание №21 (38,7% выполнения), которое проверяет навыки объяснять физические процессы и свойства тел, где опираться нужно на собственные знания. Трудности учащихся обусловлены тем, что качественным задачам в школьном курсе уделяется значительно меньше внимания, чем расчетным задачам. При этом возникают трудности с: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формулировкой правильного ответа; 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выделением главного явления или процесса в описанной ситуации; 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аргументацией ответа со ссылкой на известные закономерности, законы и принципы. 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решении качественных задач учащиеся практически не пользуются наглядными способами представления информации (рисунок, схема, график), которые смогли бы значительно облегчить описание решения.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8400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0C11B6-A417-DF1D-D362-B8BA91CE6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B79022-3A41-82C9-1CEE-9E17A0A310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6770"/>
            <a:ext cx="12192000" cy="66612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Среди заданий повышенного и высокого уровня самым сложным оказалось задание №24 высокого уровня сложности – 20,1% выполнения, комбинированная расчетная задача высокого уровня сложности, в которой необходимо использовать законы и формулы, связывающие физические величины. При проверке были выявлены следующие недостатки: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отсутствие исходных формул или законов, необходимых для решения задачи; 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ошибки в математических преобразованиях и расчетах, приводящих к ответу; 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не умение применять в нужном месте законы физики, 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неточности при записи единиц измерения в СИ.</a:t>
            </a: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DEA81B1-F824-D974-EB66-98BBCF63EF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2589" y="1609352"/>
            <a:ext cx="1719411" cy="997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0466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Ретро">
    <a:dk1>
      <a:sysClr val="windowText" lastClr="000000"/>
    </a:dk1>
    <a:lt1>
      <a:sysClr val="window" lastClr="FFFFFF"/>
    </a:lt1>
    <a:dk2>
      <a:srgbClr val="344068"/>
    </a:dk2>
    <a:lt2>
      <a:srgbClr val="D9E0E6"/>
    </a:lt2>
    <a:accent1>
      <a:srgbClr val="1CADE4"/>
    </a:accent1>
    <a:accent2>
      <a:srgbClr val="2683C6"/>
    </a:accent2>
    <a:accent3>
      <a:srgbClr val="28C4CC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  <a:fontScheme name="Ретро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Ретро">
    <a:fillStyleLst>
      <a:solidFill>
        <a:schemeClr val="phClr"/>
      </a:solidFill>
      <a:gradFill rotWithShape="1">
        <a:gsLst>
          <a:gs pos="0">
            <a:schemeClr val="phClr">
              <a:tint val="65000"/>
              <a:shade val="92000"/>
              <a:satMod val="130000"/>
            </a:schemeClr>
          </a:gs>
          <a:gs pos="45000">
            <a:schemeClr val="phClr">
              <a:tint val="60000"/>
              <a:shade val="99000"/>
              <a:satMod val="120000"/>
            </a:schemeClr>
          </a:gs>
          <a:gs pos="100000">
            <a:schemeClr val="phClr">
              <a:tint val="55000"/>
              <a:satMod val="140000"/>
            </a:schemeClr>
          </a:gs>
        </a:gsLst>
        <a:path path="circle">
          <a:fillToRect l="100000" t="100000" r="100000" b="100000"/>
        </a:path>
      </a:gradFill>
      <a:gradFill rotWithShape="1">
        <a:gsLst>
          <a:gs pos="0">
            <a:schemeClr val="phClr">
              <a:shade val="85000"/>
              <a:satMod val="130000"/>
            </a:schemeClr>
          </a:gs>
          <a:gs pos="34000">
            <a:schemeClr val="phClr">
              <a:shade val="87000"/>
              <a:satMod val="125000"/>
            </a:schemeClr>
          </a:gs>
          <a:gs pos="70000">
            <a:schemeClr val="phClr">
              <a:tint val="100000"/>
              <a:shade val="90000"/>
              <a:satMod val="130000"/>
            </a:schemeClr>
          </a:gs>
          <a:gs pos="100000">
            <a:schemeClr val="phClr">
              <a:tint val="100000"/>
              <a:shade val="100000"/>
              <a:satMod val="11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/>
        </a:solidFill>
        <a:prstDash val="solid"/>
      </a:ln>
      <a:ln w="1587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</a:effectStyle>
      <a:effectStyle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a:effectStyle>
    </a:effectStyleLst>
    <a:bgFillStyleLst>
      <a:solidFill>
        <a:schemeClr val="phClr"/>
      </a:solidFill>
      <a:solidFill>
        <a:schemeClr val="phClr">
          <a:tint val="90000"/>
          <a:shade val="97000"/>
          <a:satMod val="130000"/>
        </a:schemeClr>
      </a:solidFill>
      <a:gradFill rotWithShape="1">
        <a:gsLst>
          <a:gs pos="0">
            <a:schemeClr val="phClr">
              <a:tint val="96000"/>
              <a:shade val="99000"/>
              <a:satMod val="140000"/>
            </a:schemeClr>
          </a:gs>
          <a:gs pos="65000">
            <a:schemeClr val="phClr">
              <a:tint val="100000"/>
              <a:shade val="80000"/>
              <a:satMod val="130000"/>
            </a:schemeClr>
          </a:gs>
          <a:gs pos="100000">
            <a:schemeClr val="phClr">
              <a:tint val="100000"/>
              <a:shade val="48000"/>
              <a:satMod val="120000"/>
            </a:schemeClr>
          </a:gs>
        </a:gsLst>
        <a:lin ang="162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1059</Words>
  <Application>Microsoft Office PowerPoint</Application>
  <PresentationFormat>Широкоэкранный</PresentationFormat>
  <Paragraphs>72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ИТОГИ ОГЭ 2024</vt:lpstr>
      <vt:lpstr>Общее количество по России участников основного периода ОГЭ 2024 по физике – около 140 тыс. человек, что составляет примерно 9% от числа выпускников основной школы.  </vt:lpstr>
      <vt:lpstr>Презентация PowerPoint</vt:lpstr>
      <vt:lpstr>Презентация PowerPoint</vt:lpstr>
      <vt:lpstr>Презентация PowerPoint</vt:lpstr>
      <vt:lpstr>Задание №9 КИМ ОГЭ базового уровня (средний процент выполнения 63,3%), контролирует знание и понимание смысла физических законов и физических величин. В ответах учащихся были выявлены следующие ошибки: неверная интерпретация информации, представленной в виде рисунков или графиков, недостаточные навыки анализа физических явлений. </vt:lpstr>
      <vt:lpstr>Презентация PowerPoint</vt:lpstr>
      <vt:lpstr>Презентация PowerPoint</vt:lpstr>
      <vt:lpstr>Презентация PowerPoint</vt:lpstr>
      <vt:lpstr>Презентация PowerPoint</vt:lpstr>
      <vt:lpstr>Демоверсии, спецификация, кодификатор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Пользователь</dc:creator>
  <cp:lastModifiedBy>Пользователь</cp:lastModifiedBy>
  <cp:revision>2</cp:revision>
  <dcterms:created xsi:type="dcterms:W3CDTF">2025-01-27T10:25:46Z</dcterms:created>
  <dcterms:modified xsi:type="dcterms:W3CDTF">2025-01-28T06:05:06Z</dcterms:modified>
</cp:coreProperties>
</file>