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5" r:id="rId1"/>
  </p:sldMasterIdLst>
  <p:notesMasterIdLst>
    <p:notesMasterId r:id="rId52"/>
  </p:notesMasterIdLst>
  <p:sldIdLst>
    <p:sldId id="278" r:id="rId2"/>
    <p:sldId id="257" r:id="rId3"/>
    <p:sldId id="280" r:id="rId4"/>
    <p:sldId id="258" r:id="rId5"/>
    <p:sldId id="279" r:id="rId6"/>
    <p:sldId id="264" r:id="rId7"/>
    <p:sldId id="281" r:id="rId8"/>
    <p:sldId id="283" r:id="rId9"/>
    <p:sldId id="284" r:id="rId10"/>
    <p:sldId id="286" r:id="rId11"/>
    <p:sldId id="287" r:id="rId12"/>
    <p:sldId id="311" r:id="rId13"/>
    <p:sldId id="312" r:id="rId14"/>
    <p:sldId id="313" r:id="rId15"/>
    <p:sldId id="288" r:id="rId16"/>
    <p:sldId id="314" r:id="rId17"/>
    <p:sldId id="297" r:id="rId18"/>
    <p:sldId id="296" r:id="rId19"/>
    <p:sldId id="290" r:id="rId20"/>
    <p:sldId id="293" r:id="rId21"/>
    <p:sldId id="294" r:id="rId22"/>
    <p:sldId id="295" r:id="rId23"/>
    <p:sldId id="298" r:id="rId24"/>
    <p:sldId id="299" r:id="rId25"/>
    <p:sldId id="315" r:id="rId26"/>
    <p:sldId id="300" r:id="rId27"/>
    <p:sldId id="301" r:id="rId28"/>
    <p:sldId id="316" r:id="rId29"/>
    <p:sldId id="317" r:id="rId30"/>
    <p:sldId id="265" r:id="rId31"/>
    <p:sldId id="266" r:id="rId32"/>
    <p:sldId id="268" r:id="rId33"/>
    <p:sldId id="302" r:id="rId34"/>
    <p:sldId id="269" r:id="rId35"/>
    <p:sldId id="303" r:id="rId36"/>
    <p:sldId id="271" r:id="rId37"/>
    <p:sldId id="304" r:id="rId38"/>
    <p:sldId id="305" r:id="rId39"/>
    <p:sldId id="272" r:id="rId40"/>
    <p:sldId id="307" r:id="rId41"/>
    <p:sldId id="306" r:id="rId42"/>
    <p:sldId id="308" r:id="rId43"/>
    <p:sldId id="309" r:id="rId44"/>
    <p:sldId id="310" r:id="rId45"/>
    <p:sldId id="276" r:id="rId46"/>
    <p:sldId id="318" r:id="rId47"/>
    <p:sldId id="319" r:id="rId48"/>
    <p:sldId id="320" r:id="rId49"/>
    <p:sldId id="321" r:id="rId50"/>
    <p:sldId id="322" r:id="rId51"/>
  </p:sldIdLst>
  <p:sldSz cx="12192000" cy="6858000"/>
  <p:notesSz cx="6858000" cy="9144000"/>
  <p:embeddedFontLst>
    <p:embeddedFont>
      <p:font typeface="Constantia" panose="02030602050306030303" pitchFamily="18" charset="0"/>
      <p:regular r:id="rId53"/>
      <p:bold r:id="rId54"/>
      <p:italic r:id="rId55"/>
      <p:boldItalic r:id="rId56"/>
    </p:embeddedFont>
    <p:embeddedFont>
      <p:font typeface="Wingdings 2" panose="05020102010507070707" pitchFamily="18" charset="2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iVt0CF1jR8i6RfoXuixMLYufsY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7126" autoAdjust="0"/>
  </p:normalViewPr>
  <p:slideViewPr>
    <p:cSldViewPr snapToGrid="0">
      <p:cViewPr varScale="1">
        <p:scale>
          <a:sx n="37" d="100"/>
          <a:sy n="37" d="100"/>
        </p:scale>
        <p:origin x="112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66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67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" name="Google Shape;3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45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" name="Google Shape;4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39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1200" y="301658"/>
            <a:ext cx="10468864" cy="162141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Итоговое </a:t>
            </a:r>
            <a:r>
              <a:rPr lang="ru-RU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собеседовние</a:t>
            </a: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Особенности заданий ОГЭ</a:t>
            </a:r>
            <a:b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русскому языку.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480" y="2224726"/>
            <a:ext cx="11241989" cy="4138367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языке сказывается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интеллигентность человека,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его умение точно и правильно мыслить,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его уважение к другим,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его «опрятность» в широком смысле слова.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Д.С. Лихачев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Выполнила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Чупахина Наталья Пантелеевна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ГБОУ ЛНР «ЛУВК №51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имени 10-летия Республики»</a:t>
            </a:r>
          </a:p>
          <a:p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71931" y="443059"/>
          <a:ext cx="8867956" cy="5610761"/>
        </p:xfrm>
        <a:graphic>
          <a:graphicData uri="http://schemas.openxmlformats.org/drawingml/2006/table">
            <a:tbl>
              <a:tblPr/>
              <a:tblGrid>
                <a:gridCol w="255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783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-4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-3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чтения</a:t>
                      </a:r>
                      <a:r>
                        <a:rPr lang="ru-RU" sz="2000" b="1" spc="-4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вслух</a:t>
                      </a:r>
                      <a:r>
                        <a:rPr lang="ru-RU" sz="2000" b="1" spc="-3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(Ч)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-10"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682">
                <a:tc>
                  <a:txBody>
                    <a:bodyPr/>
                    <a:lstStyle/>
                    <a:p>
                      <a:pPr marL="635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latin typeface="Times New Roman"/>
                          <a:ea typeface="Times New Roman"/>
                        </a:rPr>
                        <a:t>Ч1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>
                          <a:latin typeface="Times New Roman"/>
                          <a:ea typeface="Times New Roman"/>
                        </a:rPr>
                        <a:t>Интонация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221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Интонация</a:t>
                      </a:r>
                      <a:r>
                        <a:rPr lang="ru-RU" sz="1800" spc="2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соответствует</a:t>
                      </a:r>
                      <a:r>
                        <a:rPr lang="ru-RU" sz="1800" spc="2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пунктуационному</a:t>
                      </a:r>
                      <a:r>
                        <a:rPr lang="ru-RU" sz="1800" spc="20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10">
                          <a:latin typeface="Times New Roman"/>
                          <a:ea typeface="Times New Roman"/>
                        </a:rPr>
                        <a:t>оформлению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marL="66040">
                        <a:lnSpc>
                          <a:spcPts val="1540"/>
                        </a:lnSpc>
                        <a:spcAft>
                          <a:spcPts val="0"/>
                        </a:spcAft>
                      </a:pPr>
                      <a:r>
                        <a:rPr lang="ru-RU" sz="1800" spc="-10">
                          <a:latin typeface="Times New Roman"/>
                          <a:ea typeface="Times New Roman"/>
                        </a:rPr>
                        <a:t>текста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0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75"/>
                        </a:lnSpc>
                        <a:spcAft>
                          <a:spcPts val="0"/>
                        </a:spcAft>
                        <a:tabLst>
                          <a:tab pos="1250950" algn="l"/>
                          <a:tab pos="1772920" algn="l"/>
                          <a:tab pos="3181985" algn="l"/>
                        </a:tabLst>
                      </a:pP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Интонация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800" spc="-25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соответствует</a:t>
                      </a:r>
                      <a:r>
                        <a:rPr lang="ru-RU" sz="18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пунктуационному</a:t>
                      </a:r>
                      <a:r>
                        <a:rPr lang="ru-RU" sz="18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оформлению</a:t>
                      </a:r>
                      <a:r>
                        <a:rPr lang="ru-RU" sz="18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текста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8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682">
                <a:tc>
                  <a:txBody>
                    <a:bodyPr/>
                    <a:lstStyle/>
                    <a:p>
                      <a:pPr marL="635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>
                          <a:latin typeface="Times New Roman"/>
                          <a:ea typeface="Times New Roman"/>
                        </a:rPr>
                        <a:t>Ч2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Темп</a:t>
                      </a:r>
                      <a:r>
                        <a:rPr lang="ru-RU" sz="1800" b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spc="-10" dirty="0">
                          <a:latin typeface="Times New Roman"/>
                          <a:ea typeface="Times New Roman"/>
                        </a:rPr>
                        <a:t>чтения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116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Темп</a:t>
                      </a:r>
                      <a:r>
                        <a:rPr lang="ru-RU" sz="18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чтения</a:t>
                      </a:r>
                      <a:r>
                        <a:rPr lang="ru-RU" sz="18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соответствует</a:t>
                      </a:r>
                      <a:r>
                        <a:rPr lang="ru-RU" sz="18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18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задаче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Темп</a:t>
                      </a:r>
                      <a:r>
                        <a:rPr lang="ru-RU" sz="18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чтения</a:t>
                      </a:r>
                      <a:r>
                        <a:rPr lang="ru-RU" sz="18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18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соответствует</a:t>
                      </a:r>
                      <a:r>
                        <a:rPr lang="ru-RU" sz="18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18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задаче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682">
                <a:tc>
                  <a:txBody>
                    <a:bodyPr/>
                    <a:lstStyle/>
                    <a:p>
                      <a:pPr marL="6350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>
                          <a:latin typeface="Times New Roman"/>
                          <a:ea typeface="Times New Roman"/>
                        </a:rPr>
                        <a:t>Ч3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Искажения</a:t>
                      </a: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spc="-20">
                          <a:latin typeface="Times New Roman"/>
                          <a:ea typeface="Times New Roman"/>
                        </a:rPr>
                        <a:t>слов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68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Искажений</a:t>
                      </a:r>
                      <a:r>
                        <a:rPr lang="ru-RU" sz="1800" spc="-2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слов</a:t>
                      </a:r>
                      <a:r>
                        <a:rPr lang="ru-RU" sz="1800" spc="-4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25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8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Допущено</a:t>
                      </a:r>
                      <a:r>
                        <a:rPr lang="ru-RU" sz="1800" spc="-1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одно</a:t>
                      </a:r>
                      <a:r>
                        <a:rPr lang="ru-RU" sz="1800" spc="-3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искажение</a:t>
                      </a:r>
                      <a:r>
                        <a:rPr lang="ru-RU" sz="18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слова</a:t>
                      </a:r>
                      <a:r>
                        <a:rPr lang="ru-RU" sz="18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1800" spc="-3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2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8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682">
                <a:tc gridSpan="2"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1800" b="1" spc="-5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1800" b="1" spc="-5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spc="-10"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5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02936" y="370937"/>
          <a:ext cx="9673351" cy="5952224"/>
        </p:xfrm>
        <a:graphic>
          <a:graphicData uri="http://schemas.openxmlformats.org/drawingml/2006/table">
            <a:tbl>
              <a:tblPr/>
              <a:tblGrid>
                <a:gridCol w="1093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2828"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</a:pP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-4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-5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подробного</a:t>
                      </a:r>
                      <a:r>
                        <a:rPr lang="ru-RU" sz="2000" b="1" spc="-4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пересказа</a:t>
                      </a:r>
                      <a:r>
                        <a:rPr lang="ru-RU" sz="2000" b="1" spc="-3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текста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 algn="ctr">
                        <a:spcAft>
                          <a:spcPts val="0"/>
                        </a:spcAft>
                      </a:pPr>
                      <a:r>
                        <a:rPr lang="ru-RU" sz="1300" b="1" spc="-10" dirty="0"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7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89"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Сохранение</a:t>
                      </a:r>
                      <a:r>
                        <a:rPr lang="ru-RU" sz="2000" b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при</a:t>
                      </a:r>
                      <a:r>
                        <a:rPr lang="ru-RU" sz="2000" b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пересказе</a:t>
                      </a:r>
                      <a:r>
                        <a:rPr lang="ru-RU" sz="2000" b="1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</a:rPr>
                        <a:t>микротем</a:t>
                      </a:r>
                      <a:r>
                        <a:rPr lang="ru-RU" sz="2000" b="1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текста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789"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Все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основные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микротемы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исходного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текста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сохранены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 marR="3175" algn="ctr"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420"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Упущена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добавлена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 err="1">
                          <a:latin typeface="Times New Roman"/>
                          <a:ea typeface="Times New Roman"/>
                        </a:rPr>
                        <a:t>микротема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 marR="3175" algn="ctr"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89"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Упущены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добавлены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две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более</a:t>
                      </a:r>
                      <a:r>
                        <a:rPr lang="ru-RU" sz="20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 err="1">
                          <a:latin typeface="Times New Roman"/>
                          <a:ea typeface="Times New Roman"/>
                        </a:rPr>
                        <a:t>микротемы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 marR="3175" algn="ctr"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420"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Работа</a:t>
                      </a:r>
                      <a:r>
                        <a:rPr lang="ru-RU" sz="2000" b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b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высказыванием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839"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Приведённое</a:t>
                      </a:r>
                      <a:r>
                        <a:rPr lang="ru-RU" sz="2000" spc="36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высказывание</a:t>
                      </a:r>
                      <a:r>
                        <a:rPr lang="ru-RU" sz="2000" spc="3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включено</a:t>
                      </a:r>
                      <a:r>
                        <a:rPr lang="ru-RU" sz="2000" spc="3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3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текст</a:t>
                      </a:r>
                      <a:r>
                        <a:rPr lang="ru-RU" sz="2000" spc="3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ru-RU" sz="2000" spc="37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пересказа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уместно,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логично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 marR="3175" algn="ctr"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7679"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Приведённое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высказывание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включено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текст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время пересказа неуместно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и/или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нелогично,</a:t>
                      </a:r>
                      <a:r>
                        <a:rPr lang="ru-RU" sz="2000" b="1" spc="-25" dirty="0" err="1">
                          <a:latin typeface="Times New Roman"/>
                          <a:ea typeface="Times New Roman"/>
                        </a:rPr>
                        <a:t>или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приведённое высказывание не включено в текст во время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пересказа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 marR="3175" algn="ctr"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420"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Способы</a:t>
                      </a:r>
                      <a:r>
                        <a:rPr lang="ru-RU" sz="2000" b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цитирования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420"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цитировании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 marR="3175" algn="ctr"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789"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Допущена</a:t>
                      </a:r>
                      <a:r>
                        <a:rPr lang="ru-RU" sz="20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цитировании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0" marR="3175" algn="ctr"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042">
                <a:tc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350" marR="317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28234" y="1527142"/>
          <a:ext cx="9218322" cy="3794637"/>
        </p:xfrm>
        <a:graphic>
          <a:graphicData uri="http://schemas.openxmlformats.org/drawingml/2006/table">
            <a:tbl>
              <a:tblPr/>
              <a:tblGrid>
                <a:gridCol w="1042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852">
                <a:tc>
                  <a:txBody>
                    <a:bodyPr/>
                    <a:lstStyle/>
                    <a:p>
                      <a:pPr marL="31750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Тема</a:t>
                      </a:r>
                      <a:r>
                        <a:rPr lang="ru-RU" sz="2400" b="1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spc="-25" dirty="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400" b="1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музее</a:t>
                      </a:r>
                      <a:r>
                        <a:rPr lang="ru-RU" sz="2400" b="1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(на</a:t>
                      </a:r>
                      <a:r>
                        <a:rPr lang="ru-RU" sz="2400" b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основе</a:t>
                      </a:r>
                      <a:r>
                        <a:rPr lang="ru-RU" sz="2400" b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описания</a:t>
                      </a:r>
                      <a:r>
                        <a:rPr lang="ru-RU" sz="2400" b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spc="-10" dirty="0">
                          <a:latin typeface="Times New Roman"/>
                          <a:ea typeface="Times New Roman"/>
                        </a:rPr>
                        <a:t>фотографии)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871">
                <a:tc>
                  <a:txBody>
                    <a:bodyPr/>
                    <a:lstStyle/>
                    <a:p>
                      <a:pPr>
                        <a:spcBef>
                          <a:spcPts val="130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marR="6477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Тема</a:t>
                      </a:r>
                      <a:r>
                        <a:rPr lang="ru-RU" sz="2400" b="1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spc="-25" dirty="0"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5"/>
                        </a:spcBef>
                        <a:spcAft>
                          <a:spcPts val="0"/>
                        </a:spcAft>
                      </a:pP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marL="161290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Помощь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другу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(повествование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основе</a:t>
                      </a:r>
                      <a:r>
                        <a:rPr lang="ru-RU" sz="2400" b="1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жизненного </a:t>
                      </a:r>
                      <a:r>
                        <a:rPr lang="ru-RU" sz="2400" b="1" spc="-10" dirty="0">
                          <a:latin typeface="Times New Roman"/>
                          <a:ea typeface="Times New Roman"/>
                        </a:rPr>
                        <a:t>опыта)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1914">
                <a:tc>
                  <a:txBody>
                    <a:bodyPr/>
                    <a:lstStyle/>
                    <a:p>
                      <a:pPr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64770" algn="ctr">
                        <a:lnSpc>
                          <a:spcPct val="100000"/>
                        </a:lnSpc>
                        <a:spcBef>
                          <a:spcPts val="125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Тема</a:t>
                      </a:r>
                      <a:r>
                        <a:rPr lang="ru-RU" sz="2400" b="1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spc="-25" dirty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61290" marR="30480" algn="just">
                        <a:lnSpc>
                          <a:spcPct val="100000"/>
                        </a:lnSpc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Что</a:t>
                      </a:r>
                      <a:r>
                        <a:rPr lang="ru-RU" sz="2400" b="1" spc="4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значит</a:t>
                      </a:r>
                      <a:r>
                        <a:rPr lang="ru-RU" sz="2400" b="1" spc="4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быть</a:t>
                      </a:r>
                      <a:r>
                        <a:rPr lang="ru-RU" sz="2400" b="1" spc="4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образованным</a:t>
                      </a:r>
                      <a:r>
                        <a:rPr lang="ru-RU" sz="2400" b="1" spc="4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человеком</a:t>
                      </a:r>
                      <a:r>
                        <a:rPr lang="ru-RU" sz="2400" b="1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в современном мире? (Рассуждение по поставленному </a:t>
                      </a:r>
                      <a:r>
                        <a:rPr lang="ru-RU" sz="2400" b="1" spc="-10" dirty="0">
                          <a:latin typeface="Times New Roman"/>
                          <a:ea typeface="Times New Roman"/>
                        </a:rPr>
                        <a:t>вопросу)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498102" y="-263454"/>
            <a:ext cx="812590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Выберите одну из предложенных тем беседы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2441542" y="428497"/>
            <a:ext cx="8267307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3. Тема 1. В музее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Опишите фотографию.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забудьте описать: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место действия;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интерьера, экспонаты;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 заняты люди;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преимущества музейных экскурсий как источника знаний.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Вас есть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минута на подготовку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Ваше высказывание должно занимать </a:t>
            </a:r>
            <a:r>
              <a:rPr kumimoji="0" 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более 3 минут</a:t>
            </a:r>
            <a:r>
              <a:rPr kumimoji="0" lang="ru-RU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678729" y="273407"/>
            <a:ext cx="1085025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3. Тема 2. Помощь другу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.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Расскажите, как Вы помогли своему другу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забудьте рассказать: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какой случай произошёл;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чём заключалась Ваша помощь;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чувства Вы испытывали при этом;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друг отреагировал на Ваш поступок.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Вас есть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мин. на подготовку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Ваше высказывание должно занимать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более 3 минут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725864" y="3303865"/>
            <a:ext cx="1041661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87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7525" algn="l"/>
                <a:tab pos="522288" algn="l"/>
              </a:tabLs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3.Тема</a:t>
            </a: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3.Что	значит</a:t>
            </a: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быть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образованным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человеком</a:t>
            </a:r>
            <a:r>
              <a:rPr lang="ru-RU" sz="1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современном мире?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7525" algn="l"/>
                <a:tab pos="522288" algn="l"/>
              </a:tabLst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забудьте дать ответы на вопросы.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7525" algn="l"/>
                <a:tab pos="522288" algn="l"/>
              </a:tabLs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	требования</a:t>
            </a: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знаниям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sz="1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умениям	человека</a:t>
            </a:r>
            <a:r>
              <a:rPr kumimoji="0" lang="ru-RU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предъявляет современный мир?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7525" algn="l"/>
                <a:tab pos="522288" algn="l"/>
              </a:tabLs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качества характера необходимы для успешного человека?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7525" algn="l"/>
                <a:tab pos="522288" algn="l"/>
              </a:tabLs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в современном мире необходимо постоянно приобретать новые знания и умения?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7525" algn="l"/>
                <a:tab pos="522288" algn="l"/>
              </a:tabLs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Вашему мнению, школа должна давать готовые знания или учить добывать их самостоятельно?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7525" algn="l"/>
                <a:tab pos="522288" algn="l"/>
              </a:tabLs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Вас есть 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минута на подготовку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7525" algn="l"/>
                <a:tab pos="522288" algn="l"/>
              </a:tabLst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Ваше высказывание должно занимать </a:t>
            </a: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более 3 минут</a:t>
            </a: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77042" y="258793"/>
          <a:ext cx="8382957" cy="5778206"/>
        </p:xfrm>
        <a:graphic>
          <a:graphicData uri="http://schemas.openxmlformats.org/drawingml/2006/table">
            <a:tbl>
              <a:tblPr/>
              <a:tblGrid>
                <a:gridCol w="122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9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3311">
                <a:tc>
                  <a:txBody>
                    <a:bodyPr/>
                    <a:lstStyle/>
                    <a:p>
                      <a:pPr marL="5715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9090" indent="-856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-9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-8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монологического высказывания (М)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311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М1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Выполнение</a:t>
                      </a:r>
                      <a:r>
                        <a:rPr lang="ru-RU" sz="2000" b="1" spc="7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b="1" spc="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задачи</a:t>
                      </a:r>
                      <a:r>
                        <a:rPr lang="ru-RU" sz="2000" b="1" spc="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b="1" spc="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монологическом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высказывании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56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spc="2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spc="2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spc="2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полностью</a:t>
                      </a:r>
                      <a:r>
                        <a:rPr lang="ru-RU" sz="2000" spc="2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7945" marR="6223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задачей: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приведено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менее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10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фраз по теме высказывания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6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6223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34085" algn="l"/>
                          <a:tab pos="1830705" algn="l"/>
                          <a:tab pos="3076575" algn="l"/>
                          <a:tab pos="390969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частично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spc="30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задачей:</a:t>
                      </a:r>
                      <a:r>
                        <a:rPr lang="ru-RU" sz="2000" spc="3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приведено</a:t>
                      </a:r>
                      <a:r>
                        <a:rPr lang="ru-RU" sz="2000" spc="3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5‒9</a:t>
                      </a:r>
                      <a:r>
                        <a:rPr lang="ru-RU" sz="2000" spc="3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фраз</a:t>
                      </a:r>
                      <a:r>
                        <a:rPr lang="ru-RU" sz="2000" spc="3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2000" spc="3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теме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высказывания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66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63625" algn="l"/>
                          <a:tab pos="2089785" algn="l"/>
                          <a:tab pos="3467100" algn="l"/>
                          <a:tab pos="3910330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задачей: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привёл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менее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фраз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теме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высказывания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656"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М2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Логичность</a:t>
                      </a:r>
                      <a:r>
                        <a:rPr lang="ru-RU" sz="2000" b="1" spc="-7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монологического</a:t>
                      </a:r>
                      <a:r>
                        <a:rPr lang="ru-RU" sz="2000" b="1" spc="-6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высказывания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65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Логические</a:t>
                      </a:r>
                      <a:r>
                        <a:rPr lang="ru-RU" sz="2000" spc="-4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ошибки</a:t>
                      </a:r>
                      <a:r>
                        <a:rPr lang="ru-RU" sz="2000" spc="-3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>
                          <a:latin typeface="Times New Roman"/>
                          <a:ea typeface="Times New Roman"/>
                        </a:rPr>
                        <a:t>отсутствуют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6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Допущена</a:t>
                      </a:r>
                      <a:r>
                        <a:rPr lang="ru-RU" sz="2000" spc="-2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одна</a:t>
                      </a:r>
                      <a:r>
                        <a:rPr lang="ru-RU" sz="20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логическая</a:t>
                      </a:r>
                      <a:r>
                        <a:rPr lang="ru-RU" sz="2000" spc="-3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ошибка</a:t>
                      </a:r>
                      <a:r>
                        <a:rPr lang="ru-RU" sz="2000" spc="-2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2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656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838986" y="139013"/>
            <a:ext cx="960591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Карточка собеседника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4. Тема 1. В музее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Опишите фотографию.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5087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Любите ли Вы ходить в музеи? Посещение какого музея Вам запомнилось больше всего и почему?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50875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Вы считаете, зачем нужны музеи?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942680" y="1907463"/>
            <a:ext cx="90497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Карточка собеседника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4. Тема 2. Помощь другу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Расскажите, как Вы помогли своему другу.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Нужно ли ждать благодарность за оказанную помощь?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важно всегда благодарить тех, кто Вам помог?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Согласны ли Вы с пословицей «Друг познаётся в беде»?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942679" y="3725948"/>
            <a:ext cx="1016209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  <a:tab pos="522288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Карточка собеседника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Задание 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	3.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значит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быть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образованным</a:t>
            </a: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человеком в современном мире?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Какие новые профессии появились в современном обществе?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	для	образованного	человека	важно	уметь	работать с информацией?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  <a:tab pos="52228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Насколько важно творческое отношение к жизни для образованного человека? Как развивать в себе творческие способности?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2000" y="848412"/>
          <a:ext cx="8128000" cy="5404701"/>
        </p:xfrm>
        <a:graphic>
          <a:graphicData uri="http://schemas.openxmlformats.org/drawingml/2006/table">
            <a:tbl>
              <a:tblPr/>
              <a:tblGrid>
                <a:gridCol w="1371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948">
                <a:tc>
                  <a:txBody>
                    <a:bodyPr/>
                    <a:lstStyle/>
                    <a:p>
                      <a:pPr marL="13335" marR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4905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-7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-7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диалога</a:t>
                      </a:r>
                      <a:r>
                        <a:rPr lang="ru-RU" sz="2000" b="1" spc="-7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(Д)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23">
                <a:tc rowSpan="5">
                  <a:txBody>
                    <a:bodyPr/>
                    <a:lstStyle/>
                    <a:p>
                      <a:pPr marL="13335"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Д1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Выполнение</a:t>
                      </a:r>
                      <a:r>
                        <a:rPr lang="ru-RU" sz="2000" b="1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b="1" spc="-6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задачи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b="1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диалоге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spc="3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spc="3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spc="3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полностью</a:t>
                      </a:r>
                      <a:r>
                        <a:rPr lang="ru-RU" sz="2000" spc="3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 коммуникативной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задачей: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даны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развёрнутые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ответы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 три вопроса в диалоге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99895" algn="l"/>
                          <a:tab pos="285432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spc="14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частично</a:t>
                      </a:r>
                      <a:r>
                        <a:rPr lang="ru-RU" sz="2000" spc="145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задачей: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даны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развёрнутые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ответы на два вопроса в диалоге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635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99895" algn="l"/>
                          <a:tab pos="285432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итогового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частично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справился с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задачей: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дан</a:t>
                      </a:r>
                      <a:r>
                        <a:rPr lang="ru-RU" sz="20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развёрнутый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ответ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один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вопрос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диалоге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6477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88695" algn="l"/>
                          <a:tab pos="1940560" algn="l"/>
                          <a:tab pos="3216275" algn="l"/>
                          <a:tab pos="3624580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 коммуникативной задачей: ответы на вопросы не даны,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b="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даны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односложные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ответы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25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2000" b="1" spc="-3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61534" y="5"/>
          <a:ext cx="10737130" cy="6724343"/>
        </p:xfrm>
        <a:graphic>
          <a:graphicData uri="http://schemas.openxmlformats.org/drawingml/2006/table">
            <a:tbl>
              <a:tblPr/>
              <a:tblGrid>
                <a:gridCol w="1045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5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930">
                <a:tc>
                  <a:txBody>
                    <a:bodyPr/>
                    <a:lstStyle/>
                    <a:p>
                      <a:pPr marL="13335" marR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97965" marR="231140" indent="-1207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-6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грамотности</a:t>
                      </a:r>
                      <a:r>
                        <a:rPr lang="ru-RU" sz="2000" b="1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000" b="1" spc="-5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фактической точности речи</a:t>
                      </a:r>
                      <a:r>
                        <a:rPr lang="ru-RU" sz="20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(Р)*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478">
                <a:tc rowSpan="4">
                  <a:txBody>
                    <a:bodyPr/>
                    <a:lstStyle/>
                    <a:p>
                      <a:pPr marL="13335" marR="69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Р1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Соблюдение</a:t>
                      </a:r>
                      <a:r>
                        <a:rPr lang="ru-RU" sz="2000" b="1" spc="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орфоэпических</a:t>
                      </a:r>
                      <a:r>
                        <a:rPr lang="ru-RU" sz="2000" b="1" spc="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норм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Орфоэпических</a:t>
                      </a:r>
                      <a:r>
                        <a:rPr lang="ru-RU" sz="2000" spc="-8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-8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одна-две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орфоэпические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ошибки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три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орфоэпические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ошибки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478">
                <a:tc rowSpan="4">
                  <a:txBody>
                    <a:bodyPr/>
                    <a:lstStyle/>
                    <a:p>
                      <a:pPr marL="13335" marR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Р2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Соблюдение</a:t>
                      </a:r>
                      <a:r>
                        <a:rPr lang="ru-RU" sz="2000" b="1" spc="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грамматических</a:t>
                      </a:r>
                      <a:r>
                        <a:rPr lang="ru-RU" sz="2000" b="1" spc="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норм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Грамматических</a:t>
                      </a:r>
                      <a:r>
                        <a:rPr lang="ru-RU" sz="2000" spc="-7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-8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6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одна-две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грамматические</a:t>
                      </a:r>
                      <a:r>
                        <a:rPr lang="ru-RU" sz="2000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ошибки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8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три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грамматические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ошибки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478">
                <a:tc rowSpan="4">
                  <a:txBody>
                    <a:bodyPr/>
                    <a:lstStyle/>
                    <a:p>
                      <a:pPr marL="13335" marR="69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Р3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Соблюдение</a:t>
                      </a:r>
                      <a:r>
                        <a:rPr lang="ru-RU" sz="2000" b="1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речевых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норм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5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Речевых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нет,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b="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одна-две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речевые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ошибки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три-четыре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речевые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ошибки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пять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речевых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478">
                <a:tc rowSpan="3">
                  <a:txBody>
                    <a:bodyPr/>
                    <a:lstStyle/>
                    <a:p>
                      <a:pPr marL="13335" marR="69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Р4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Фактическая</a:t>
                      </a:r>
                      <a:r>
                        <a:rPr lang="ru-RU" sz="2000" b="1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точность</a:t>
                      </a: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речи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Фактические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ошибки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отсутствуют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9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Допущена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фактическая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ошибка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478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2000" b="1" spc="-7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spc="-8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98862" y="2070099"/>
          <a:ext cx="9257123" cy="4474721"/>
        </p:xfrm>
        <a:graphic>
          <a:graphicData uri="http://schemas.openxmlformats.org/drawingml/2006/table">
            <a:tbl>
              <a:tblPr/>
              <a:tblGrid>
                <a:gridCol w="243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9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6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747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чтения</a:t>
                      </a:r>
                      <a:r>
                        <a:rPr lang="ru-RU" sz="2000" b="1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вслух</a:t>
                      </a:r>
                      <a:r>
                        <a:rPr lang="ru-RU" sz="2000" b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(Ч)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74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Ч1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Интонация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7121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Интонация</a:t>
                      </a:r>
                      <a:r>
                        <a:rPr lang="ru-RU" sz="2000" spc="2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соответствует</a:t>
                      </a:r>
                      <a:r>
                        <a:rPr lang="ru-RU" sz="2000" spc="2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пунктуационному</a:t>
                      </a:r>
                      <a:r>
                        <a:rPr lang="ru-RU" sz="2000" spc="20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оформлению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текста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50950" algn="l"/>
                          <a:tab pos="1772920" algn="l"/>
                          <a:tab pos="318198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Интонация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соответствует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пунктуационному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оформлению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текста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74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Ч2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Темп</a:t>
                      </a:r>
                      <a:r>
                        <a:rPr lang="ru-RU" sz="2000" b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чтения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3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Темп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чтения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соответствует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задаче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Темп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чтения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соответствует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задаче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374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Ч3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Искажения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слов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237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Искажений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слов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3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Допущено</a:t>
                      </a:r>
                      <a:r>
                        <a:rPr lang="ru-RU" sz="20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одно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искажение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слова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2374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36189" y="292231"/>
            <a:ext cx="81070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Аудиозапись 1. </a:t>
            </a:r>
            <a:r>
              <a:rPr lang="ru-RU" sz="2800" dirty="0">
                <a:solidFill>
                  <a:srgbClr val="FF0000"/>
                </a:solidFill>
              </a:rPr>
              <a:t>Прослушайте аудиозапись. Оцените устный ответ обучающегося по критериям Ч1, Ч2 и Ч3.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/>
          <p:nvPr/>
        </p:nvSpPr>
        <p:spPr>
          <a:xfrm>
            <a:off x="567159" y="107846"/>
            <a:ext cx="10168014" cy="9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Итоговое собеседование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692458" y="1571348"/>
            <a:ext cx="1023595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Итоговое собеседование направлено на проверку коммуникативной компетенции обучающихся IX классов — умения создавать монологические высказывания на разные темы, принимать участие в диалоге, выразительно читать текст вслух, пересказывать текст с привлечением дополнительной информации.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Итоговое собеседование проводится во вторую среду февраля. Дополнительные сроки проведения итогового собеседования — вторая рабочая среда марта и первый рабочий понедельник мая.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6251" y="471340"/>
            <a:ext cx="8408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Аудиозапись 2.	</a:t>
            </a:r>
            <a:r>
              <a:rPr lang="ru-RU" sz="2000" dirty="0">
                <a:solidFill>
                  <a:srgbClr val="FF0000"/>
                </a:solidFill>
              </a:rPr>
              <a:t>Прослушайте	аудиозапись.	Оцените	устный	ответ обучающегося по критериям П1–П3.</a:t>
            </a:r>
          </a:p>
        </p:txBody>
      </p:sp>
      <p:pic>
        <p:nvPicPr>
          <p:cNvPr id="61441" name="Image 159" descr="http://mccvu.ru.opt-images.1c-bitrix-cdn.ru/upload/medialibrary/fc8/fc8174bbe9ac8c1f8fa3cadb769ea98b.jpg?14164964781822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9956" y="2203369"/>
            <a:ext cx="2416175" cy="2300287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404594" y="1563104"/>
            <a:ext cx="10246937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4884738" y="1206500"/>
            <a:ext cx="7307262" cy="5148263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/>
              <a:t>Знаменитая фраза «Тяжело в ученье, легко в бою» принадлежит </a:t>
            </a:r>
            <a:r>
              <a:rPr lang="ru-RU" sz="7200" dirty="0" err="1"/>
              <a:t>генерали́ссимусу</a:t>
            </a:r>
            <a:r>
              <a:rPr lang="ru-RU" sz="7200" dirty="0"/>
              <a:t> Александру Васильевичу Суворову. За всю свою жизнь полководец участвовал более чем в 60 сражениях и не потерпел ни одного поражения на поле боя!</a:t>
            </a:r>
          </a:p>
          <a:p>
            <a:r>
              <a:rPr lang="ru-RU" sz="7200" dirty="0"/>
              <a:t>А свою первую победу он одержал ещё в детстве. Это была победа над собственной слабостью. Александр был очень болезненным ребёнком. Но с детства твёрдо решил стать военным и готовился к службе: занимался спортом, приучал себя к холоду, к физическим нагрузкам, к простой одежде и еде.</a:t>
            </a:r>
          </a:p>
          <a:p>
            <a:r>
              <a:rPr lang="ru-RU" sz="7200" dirty="0"/>
              <a:t>Суворов уважал своих подчинённых – офицеров и солдат, был врагом муштры́. Он лично заботился о пище и одежде воинов, об их здоровье, умел пошутить, подбодрить в трудную минуту. Солдаты любили своего полководца, беззаветно шли за ним и побеждали.</a:t>
            </a:r>
          </a:p>
          <a:p>
            <a:r>
              <a:rPr lang="ru-RU" sz="7200" dirty="0"/>
              <a:t>Суворов вошёл в историю военного искусства как полководец-новатор. Он оставил после себя знаменитое произведение «Наука побеждать», в котором в простой и доступной форме обобщил свой многолетний опыт обучения и воспитания войск. Школа Суворова сформировала целое поколение полководцев, прославивших Отечество. В честь великого полководца названы Суворовские военные училища, и сегодняшние мальчишки в погонах гордо называют себя «суворовцами».</a:t>
            </a:r>
          </a:p>
          <a:p>
            <a:endParaRPr lang="ru-RU" sz="4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1852" y="5279010"/>
            <a:ext cx="36010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1492250" algn="l"/>
                <a:tab pos="1990725" algn="l"/>
                <a:tab pos="3122613" algn="l"/>
                <a:tab pos="4119563" algn="l"/>
                <a:tab pos="4411663" algn="l"/>
                <a:tab pos="5641975" algn="l"/>
              </a:tabLs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Текст	для	подробного пересказа	с	включением приведённого высказывания</a:t>
            </a:r>
            <a:endParaRPr lang="ru-RU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57460" y="509047"/>
          <a:ext cx="9634194" cy="5841477"/>
        </p:xfrm>
        <a:graphic>
          <a:graphicData uri="http://schemas.openxmlformats.org/drawingml/2006/table">
            <a:tbl>
              <a:tblPr/>
              <a:tblGrid>
                <a:gridCol w="2022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0833"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подробного</a:t>
                      </a:r>
                      <a:r>
                        <a:rPr lang="ru-RU" sz="2000" b="1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пересказа</a:t>
                      </a:r>
                      <a:r>
                        <a:rPr lang="ru-RU" sz="2000" b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текста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35" marR="6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включением</a:t>
                      </a: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приведённого</a:t>
                      </a: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высказывания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(П)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44"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П1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Сохранение</a:t>
                      </a:r>
                      <a:r>
                        <a:rPr lang="ru-RU" sz="2000" b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при</a:t>
                      </a:r>
                      <a:r>
                        <a:rPr lang="ru-RU" sz="2000" b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пересказе</a:t>
                      </a:r>
                      <a:r>
                        <a:rPr lang="ru-RU" sz="2000" b="1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Times New Roman"/>
                          <a:ea typeface="Times New Roman"/>
                        </a:rPr>
                        <a:t>микротем</a:t>
                      </a:r>
                      <a:r>
                        <a:rPr lang="ru-RU" sz="2000" b="1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текста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64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Все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основные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микротемы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исходного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текста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сохранены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Упущена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добавлена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 err="1">
                          <a:latin typeface="Times New Roman"/>
                          <a:ea typeface="Times New Roman"/>
                        </a:rPr>
                        <a:t>микротема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Упущены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добавлены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две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более</a:t>
                      </a:r>
                      <a:r>
                        <a:rPr lang="ru-RU" sz="20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 err="1">
                          <a:latin typeface="Times New Roman"/>
                          <a:ea typeface="Times New Roman"/>
                        </a:rPr>
                        <a:t>микротемы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944"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П2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Работа</a:t>
                      </a:r>
                      <a:r>
                        <a:rPr lang="ru-RU" sz="2000" b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b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высказыванием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388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Приведённое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высказывание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включено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текст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время пересказа уместно, логично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47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Приведённое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высказывание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включено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текст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время пересказа неуместно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и/или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нелогично,</a:t>
                      </a:r>
                    </a:p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или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приведённое высказывание не включено в текст во время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пересказа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944">
                <a:tc>
                  <a:txBody>
                    <a:bodyPr/>
                    <a:lstStyle/>
                    <a:p>
                      <a:pPr marL="6350" marR="190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П3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Способы</a:t>
                      </a:r>
                      <a:r>
                        <a:rPr lang="ru-RU" sz="2000" b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цитирования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944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цитировании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69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Допущена</a:t>
                      </a:r>
                      <a:r>
                        <a:rPr lang="ru-RU" sz="20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цитировании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944">
                <a:tc gridSpan="2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2000" b="1" spc="-5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spc="-5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marR="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42913"/>
            <a:ext cx="10972800" cy="1649412"/>
          </a:xfrm>
        </p:spPr>
        <p:txBody>
          <a:bodyPr>
            <a:normAutofit/>
          </a:bodyPr>
          <a:lstStyle/>
          <a:p>
            <a:br>
              <a:rPr lang="ru-RU" dirty="0"/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82424" y="678731"/>
            <a:ext cx="10190375" cy="564587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Аудиозапись 3. </a:t>
            </a:r>
            <a:r>
              <a:rPr lang="ru-RU" sz="2800" dirty="0">
                <a:solidFill>
                  <a:srgbClr val="FF0000"/>
                </a:solidFill>
              </a:rPr>
              <a:t>Прослушайте аудиозапись. Оцените устный ответ обучающегося по критериям П1–П3.</a:t>
            </a:r>
            <a:br>
              <a:rPr lang="ru-RU" sz="2800" dirty="0"/>
            </a:br>
            <a:r>
              <a:rPr lang="ru-RU" sz="2800" b="1" dirty="0"/>
              <a:t>Текст к аудиозаписи 1</a:t>
            </a:r>
            <a:br>
              <a:rPr lang="ru-RU" sz="2800" dirty="0"/>
            </a:br>
            <a:r>
              <a:rPr lang="ru-RU" sz="2800" b="1" dirty="0"/>
              <a:t>Задание 2. Подробный пересказ текста с включением приведённого высказывания</a:t>
            </a:r>
            <a:br>
              <a:rPr lang="ru-RU" sz="2800" dirty="0"/>
            </a:br>
            <a:r>
              <a:rPr lang="ru-RU" sz="2800" dirty="0"/>
              <a:t>Подробно перескажите прочитанный Вами текст, включив в пересказ высказывание </a:t>
            </a:r>
            <a:r>
              <a:rPr lang="ru-RU" sz="2800" dirty="0" err="1"/>
              <a:t>Алекса́ндра</a:t>
            </a:r>
            <a:r>
              <a:rPr lang="ru-RU" sz="2800" dirty="0"/>
              <a:t> </a:t>
            </a:r>
            <a:r>
              <a:rPr lang="ru-RU" sz="2800" dirty="0" err="1"/>
              <a:t>Па́вловича</a:t>
            </a:r>
            <a:r>
              <a:rPr lang="ru-RU" sz="2800" dirty="0"/>
              <a:t> </a:t>
            </a:r>
            <a:r>
              <a:rPr lang="ru-RU" sz="2800" dirty="0" err="1"/>
              <a:t>Виногра́дова</a:t>
            </a:r>
            <a:r>
              <a:rPr lang="ru-RU" sz="2800" dirty="0"/>
              <a:t> – геохимика, ученика и преемника В.И. Вернадского:</a:t>
            </a:r>
            <a:r>
              <a:rPr lang="ru-RU" i="1" dirty="0"/>
              <a:t> «Он видел в науке на много лет вперёд. Создавая новые отрасли науки о Земле, он предвидел их огромное значение и связь с практической деятельностью человека».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2425" y="1319753"/>
          <a:ext cx="10765409" cy="4774071"/>
        </p:xfrm>
        <a:graphic>
          <a:graphicData uri="http://schemas.openxmlformats.org/drawingml/2006/table">
            <a:tbl>
              <a:tblPr/>
              <a:tblGrid>
                <a:gridCol w="180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3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340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26540" indent="-85661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-9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-8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монологического высказывания (М)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73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793">
                <a:tc>
                  <a:txBody>
                    <a:bodyPr/>
                    <a:lstStyle/>
                    <a:p>
                      <a:pPr marL="6350" marR="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М1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779270" algn="l"/>
                          <a:tab pos="3977640" algn="l"/>
                        </a:tabLs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Выполнение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задачи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b="1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монологическом</a:t>
                      </a:r>
                      <a:r>
                        <a:rPr lang="ru-RU" sz="2000" b="1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высказывании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68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spc="1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spc="1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spc="1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полностью</a:t>
                      </a:r>
                      <a:r>
                        <a:rPr lang="ru-RU" sz="2000" spc="1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6040" marR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 задачей: приведено не менее 10 фраз по теме высказывания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 marR="889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частично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справился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spc="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задачей:</a:t>
                      </a:r>
                      <a:r>
                        <a:rPr lang="ru-RU" sz="2000" spc="10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приведено</a:t>
                      </a:r>
                      <a:r>
                        <a:rPr lang="ru-RU" sz="2000" spc="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5‒9</a:t>
                      </a:r>
                      <a:r>
                        <a:rPr lang="ru-RU" sz="2000" spc="10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фраз</a:t>
                      </a:r>
                      <a:r>
                        <a:rPr lang="ru-RU" sz="2000" spc="10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2000" spc="1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теме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высказывания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7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22985" algn="l"/>
                          <a:tab pos="2009140" algn="l"/>
                          <a:tab pos="3345180" algn="l"/>
                          <a:tab pos="374840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 задачей: привёл менее 5 фраз по теме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высказывания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896">
                <a:tc>
                  <a:txBody>
                    <a:bodyPr/>
                    <a:lstStyle/>
                    <a:p>
                      <a:pPr marL="6350" marR="25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М2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Логичность</a:t>
                      </a:r>
                      <a:r>
                        <a:rPr lang="ru-RU" sz="2000" b="1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монологического</a:t>
                      </a: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высказывания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896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Логические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ошибки</a:t>
                      </a:r>
                      <a:r>
                        <a:rPr lang="ru-RU" sz="200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отсутствуют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логическая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079">
                <a:tc gridSpan="2">
                  <a:txBody>
                    <a:bodyPr/>
                    <a:lstStyle/>
                    <a:p>
                      <a:pPr marL="6794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1750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367645" y="-692759"/>
            <a:ext cx="11824354" cy="2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9790" tIns="863328" rIns="269790" bIns="6982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2350" algn="l"/>
                <a:tab pos="2009775" algn="l"/>
                <a:tab pos="3344863" algn="l"/>
                <a:tab pos="3748088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2350" algn="l"/>
                <a:tab pos="2009775" algn="l"/>
                <a:tab pos="3344863" algn="l"/>
                <a:tab pos="3748088" algn="l"/>
              </a:tabLst>
            </a:pPr>
            <a:endParaRPr lang="ru-RU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2350" algn="l"/>
                <a:tab pos="2009775" algn="l"/>
                <a:tab pos="3344863" algn="l"/>
                <a:tab pos="3748088" algn="l"/>
              </a:tabLst>
            </a:pPr>
            <a:b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9118" y="320511"/>
            <a:ext cx="8512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tabLst>
                <a:tab pos="1022350" algn="l"/>
                <a:tab pos="2009775" algn="l"/>
                <a:tab pos="3344863" algn="l"/>
                <a:tab pos="3748088" algn="l"/>
              </a:tabLst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Технология	оценивания	задания	3	«Монологическое высказывание»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1022350" algn="l"/>
                <a:tab pos="2009775" algn="l"/>
                <a:tab pos="3344863" algn="l"/>
                <a:tab pos="3748088" algn="l"/>
              </a:tabLst>
            </a:pPr>
            <a:endParaRPr lang="ru-RU" b="1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699000" y="3062287"/>
          <a:ext cx="2794000" cy="733425"/>
        </p:xfrm>
        <a:graphic>
          <a:graphicData uri="http://schemas.openxmlformats.org/drawingml/2006/table">
            <a:tbl>
              <a:tblPr/>
              <a:tblGrid>
                <a:gridCol w="890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425">
                <a:tc>
                  <a:txBody>
                    <a:bodyPr/>
                    <a:lstStyle/>
                    <a:p>
                      <a:pPr marL="31750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spcBef>
                          <a:spcPts val="143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Опишите</a:t>
                      </a:r>
                      <a:r>
                        <a:rPr lang="ru-RU" sz="14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spc="-10" dirty="0">
                          <a:latin typeface="Times New Roman"/>
                          <a:ea typeface="Times New Roman"/>
                        </a:rPr>
                        <a:t>фотографию</a:t>
                      </a:r>
                      <a:r>
                        <a:rPr lang="ru-RU" sz="1200" spc="-1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17714" y="466094"/>
            <a:ext cx="106742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4725" algn="l"/>
                <a:tab pos="3495675" algn="l"/>
                <a:tab pos="4702175" algn="l"/>
                <a:tab pos="5570538" algn="l"/>
                <a:tab pos="6345238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Аудиозапись 4.	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Прослушайте	аудиозапись.	Оцените	устный	ответ обучающегося по критериям М1–М2.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4725" algn="l"/>
                <a:tab pos="3495675" algn="l"/>
                <a:tab pos="4702175" algn="l"/>
                <a:tab pos="5570538" algn="l"/>
                <a:tab pos="63452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1. Летний отдых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189" descr="C:\Users\1\Desktop\ТАНЯ 3\summer camp teen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5348" y="2016633"/>
            <a:ext cx="4841303" cy="282473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2000" y="848412"/>
          <a:ext cx="8128000" cy="5404701"/>
        </p:xfrm>
        <a:graphic>
          <a:graphicData uri="http://schemas.openxmlformats.org/drawingml/2006/table">
            <a:tbl>
              <a:tblPr/>
              <a:tblGrid>
                <a:gridCol w="1371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2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948">
                <a:tc>
                  <a:txBody>
                    <a:bodyPr/>
                    <a:lstStyle/>
                    <a:p>
                      <a:pPr marL="13335" marR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4905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-7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-7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диалога</a:t>
                      </a:r>
                      <a:r>
                        <a:rPr lang="ru-RU" sz="2000" b="1" spc="-7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(Д)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23">
                <a:tc rowSpan="5">
                  <a:txBody>
                    <a:bodyPr/>
                    <a:lstStyle/>
                    <a:p>
                      <a:pPr marL="13335" marR="107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Д1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Выполнение</a:t>
                      </a:r>
                      <a:r>
                        <a:rPr lang="ru-RU" sz="2000" b="1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b="1" spc="-6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задачи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b="1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диалоге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0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spc="3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spc="3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spc="3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полностью</a:t>
                      </a:r>
                      <a:r>
                        <a:rPr lang="ru-RU" sz="2000" spc="3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 коммуникативной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задачей: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даны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развёрнутые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ответы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 три вопроса в диалоге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99895" algn="l"/>
                          <a:tab pos="285432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spc="14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частично</a:t>
                      </a:r>
                      <a:r>
                        <a:rPr lang="ru-RU" sz="2000" spc="145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задачей: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даны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развёрнутые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ответы на два вопроса в диалоге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6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6350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699895" algn="l"/>
                          <a:tab pos="2854325" algn="l"/>
                        </a:tabLs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итогового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частично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справился с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коммуникативной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задачей: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дан</a:t>
                      </a:r>
                      <a:r>
                        <a:rPr lang="ru-RU" sz="20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развёрнутый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ответ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один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вопрос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диалоге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4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 marR="64770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988695" algn="l"/>
                          <a:tab pos="1940560" algn="l"/>
                          <a:tab pos="3216275" algn="l"/>
                          <a:tab pos="3624580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Участник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итогового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20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справился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 коммуникативной задачей: ответы на вопросы не даны,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b="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даны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односложные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ответы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825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2000" b="1" spc="-3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 190" descr="https://smallbiztrends.com/wp-content/uploads/2014/11/hobby-into-a-business-850x4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60674" y="1485900"/>
            <a:ext cx="5472621" cy="4141902"/>
          </a:xfrm>
          <a:prstGeom prst="rect">
            <a:avLst/>
          </a:prstGeom>
          <a:noFill/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290713" y="150234"/>
            <a:ext cx="8804635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4725" algn="l"/>
                <a:tab pos="3495675" algn="l"/>
                <a:tab pos="4702175" algn="l"/>
                <a:tab pos="5570538" algn="l"/>
                <a:tab pos="6345238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Аудиозапись 5.	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Прослушайте	аудиозапись.	Оцените	устный	ответ обучающегося по критериям М1–М2 и Д1.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44725" algn="l"/>
                <a:tab pos="3495675" algn="l"/>
                <a:tab pos="4702175" algn="l"/>
                <a:tab pos="5570538" algn="l"/>
                <a:tab pos="6345238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1542" y="282804"/>
            <a:ext cx="77394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Аудиозапись 6. </a:t>
            </a:r>
            <a:r>
              <a:rPr lang="ru-RU" sz="2000" dirty="0">
                <a:solidFill>
                  <a:srgbClr val="FF0000"/>
                </a:solidFill>
              </a:rPr>
              <a:t>Прослушайте аудиозапись. Оцените устный ответ обучающегося по критериям Р1–Р4.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80387" y="989815"/>
          <a:ext cx="8889477" cy="5791200"/>
        </p:xfrm>
        <a:graphic>
          <a:graphicData uri="http://schemas.openxmlformats.org/drawingml/2006/table">
            <a:tbl>
              <a:tblPr/>
              <a:tblGrid>
                <a:gridCol w="865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1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2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029">
                <a:tc>
                  <a:txBody>
                    <a:bodyPr/>
                    <a:lstStyle/>
                    <a:p>
                      <a:pPr marL="13335" marR="9525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97965" marR="231140" indent="-120777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-6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грамотности</a:t>
                      </a:r>
                      <a:r>
                        <a:rPr lang="ru-RU" sz="2000" b="1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000" b="1" spc="-5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фактической точности речи</a:t>
                      </a:r>
                      <a:r>
                        <a:rPr lang="ru-RU" sz="2000" b="1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(Р)*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906">
                <a:tc rowSpan="4">
                  <a:txBody>
                    <a:bodyPr/>
                    <a:lstStyle/>
                    <a:p>
                      <a:pPr marL="13335" marR="69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Р1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Соблюдение</a:t>
                      </a:r>
                      <a:r>
                        <a:rPr lang="ru-RU" sz="2000" b="1" spc="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орфоэпических</a:t>
                      </a:r>
                      <a:r>
                        <a:rPr lang="ru-RU" sz="2000" b="1" spc="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норм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Орфоэпических</a:t>
                      </a:r>
                      <a:r>
                        <a:rPr lang="ru-RU" sz="2000" spc="-8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-8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одна-две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орфоэпические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ошибки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три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орфоэпические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ошибки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906">
                <a:tc rowSpan="4">
                  <a:txBody>
                    <a:bodyPr/>
                    <a:lstStyle/>
                    <a:p>
                      <a:pPr marL="13335" marR="6985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Р2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Соблюдение</a:t>
                      </a:r>
                      <a:r>
                        <a:rPr lang="ru-RU" sz="2000" b="1" spc="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грамматических</a:t>
                      </a:r>
                      <a:r>
                        <a:rPr lang="ru-RU" sz="2000" b="1" spc="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норм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Грамматических</a:t>
                      </a:r>
                      <a:r>
                        <a:rPr lang="ru-RU" sz="2000" spc="-7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-8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нет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6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одна-две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грамматические</a:t>
                      </a:r>
                      <a:r>
                        <a:rPr lang="ru-RU" sz="2000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ошибки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три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грамматические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ошибки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906">
                <a:tc rowSpan="4">
                  <a:txBody>
                    <a:bodyPr/>
                    <a:lstStyle/>
                    <a:p>
                      <a:pPr marL="13335" marR="69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Р3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Соблюдение</a:t>
                      </a:r>
                      <a:r>
                        <a:rPr lang="ru-RU" sz="2000" b="1" spc="-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речевых</a:t>
                      </a:r>
                      <a:r>
                        <a:rPr lang="ru-RU" sz="2000" b="1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норм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58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Речевых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нет,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b="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одна-две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речевые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ошибки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5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три-четыре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речевые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ошибки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Допущены</a:t>
                      </a:r>
                      <a:r>
                        <a:rPr lang="ru-RU" sz="200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пять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речевых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906">
                <a:tc rowSpan="3">
                  <a:txBody>
                    <a:bodyPr/>
                    <a:lstStyle/>
                    <a:p>
                      <a:pPr marL="13335" marR="69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Р4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Фактическая</a:t>
                      </a:r>
                      <a:r>
                        <a:rPr lang="ru-RU" sz="2000" b="1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точность</a:t>
                      </a: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речи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Фактические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ошибки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отсутствуют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Допущена</a:t>
                      </a:r>
                      <a:r>
                        <a:rPr lang="ru-RU" sz="2000" spc="-6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фактическая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ошибка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906">
                <a:tc gridSpan="2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2000" b="1" spc="-7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spc="-8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Контрольные вопросы</a:t>
            </a: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1199" y="207390"/>
            <a:ext cx="10949757" cy="6297105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900" b="1" i="1" dirty="0">
                <a:solidFill>
                  <a:srgbClr val="FF0000"/>
                </a:solidFill>
              </a:rPr>
              <a:t>Тема «Структура итогового собеседования, особенности его организации и проведения</a:t>
            </a:r>
            <a:r>
              <a:rPr lang="ru-RU" b="1" i="1" dirty="0"/>
              <a:t>»</a:t>
            </a:r>
          </a:p>
          <a:p>
            <a:pPr algn="l"/>
            <a:r>
              <a:rPr lang="ru-RU" b="1" dirty="0"/>
              <a:t>Вопросы к зачёту</a:t>
            </a:r>
            <a:endParaRPr lang="ru-RU" dirty="0"/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Каков статус процедуры итогового собеседования?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Какие виды заданий включает итоговое собеседование?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Охарактеризуйте речевую ситуацию итогового собеседования.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Какова роль собеседника при проведении итогового собеседования?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Имеет ли право обучающийся при подготовке к выполнению заданий делать пометы в КИМ (подчёркивать слова и т.п.)?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Имеет ли право обучающийся при подготовке к выполнению заданий вести записи и пользоваться ими при ответе?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Сколько времени даётся ученику на подготовку к пересказу текста с включением цитаты?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Должен ли собеседник рекомендовать обучающемуся тему монолога?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Имеет ли право обучающийся переспросить собеседника, уточнить заданный вопрос? Будут ли снижены за это баллы при оценивании задания?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Каково речевое поведение собеседника в том случае, если во время диалога  обучающийся  молчит  или  даёт  ответ  на  вопрос  типа «Не знаю...», «Мне нечего сказать...»?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Имеет ли право собеседник менять порядок предложенных вопросов или менять их в зависимости от содержания монолога обучающегося?</a:t>
            </a:r>
          </a:p>
          <a:p>
            <a:pPr marL="514350" lvl="0" indent="-514350" algn="l">
              <a:buFont typeface="+mj-lt"/>
              <a:buAutoNum type="arabicPeriod"/>
            </a:pPr>
            <a:r>
              <a:rPr lang="ru-RU" dirty="0"/>
              <a:t>Должен ли собеседник исправлять ошибки в речи ученика в ходе проведения итогового собеседования?</a:t>
            </a:r>
          </a:p>
          <a:p>
            <a:pPr marL="514350" indent="-514350" algn="l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50448" y="-105214"/>
            <a:ext cx="1078426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4125" algn="l"/>
                <a:tab pos="1255713" algn="l"/>
              </a:tabLst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Тема «Специфика оценивания итогового собеседования обучающихся основной школы»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54125" algn="l"/>
                <a:tab pos="1255713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каком случае по критерию «Темп чтения» выставляется 0 баллов?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54125" algn="l"/>
                <a:tab pos="1255713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выставить 2 балла по критерию «Соблюдение орфоэпических норм», если ученик допустил при чтении только одну ошибку в слове, сопровождающемся знаком ударения?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54125" algn="l"/>
                <a:tab pos="1255713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каком случае при оценивании чтения текста учитываются грамматические ошибки?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54125" algn="l"/>
                <a:tab pos="1255713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Рекомендуется ли контролировать речевые нормы при чтении текста?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1254125" algn="l"/>
                <a:tab pos="1255713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баллов следует выставить по критерию «Сохранение при пересказе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микротем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текста» (П1), если ученик сохранил только одну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микротему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4125" algn="l"/>
                <a:tab pos="1255713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1" name="docshape198"/>
          <p:cNvSpPr>
            <a:spLocks noChangeArrowheads="1"/>
          </p:cNvSpPr>
          <p:nvPr/>
        </p:nvSpPr>
        <p:spPr bwMode="auto">
          <a:xfrm>
            <a:off x="1081088" y="671513"/>
            <a:ext cx="1828800" cy="793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69302" y="1749914"/>
            <a:ext cx="10916239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b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6.При  оценивании  какого  задания  следует  обращать  внимание на искажения слов?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7.Какой вид пересказа представлен на итоговом собеседовании?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8.Если ученик допустил только одну фактическую ошибку при пересказе, какой балл должен быть выставлен по критерию Р5?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.Сколько баллов получит ученик по критериям оценивания пересказа текста с включением приведённого высказывания (П1–П3), если при ответе был дан подробный пересказ, сохранены все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микротемы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но приведённое высказывание включено не было?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10.Объём монолога ученика составил шесть фраз, но при этом были даны ответы на все вопросы, представленные в задании. Какой балл должен быть выставлен по критерию «Выполнение коммуникативной задачи в монологическом высказывании» (М1)?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11.Во время монолога ученик немотивированно использовал молодёжный сленг и разговорные слова. По какому критерию должен быть снижен балл при оценивании?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12.В монологе ученик привёл 10 фраз по теме высказывания, но дал их в форме ответов на вопросы, предложенные в задании, не создал целостный текст. По какому критерию должен быть снижен балл?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13.В диалоге с собеседником ученик дал три односложных ответа на  вопросы.  Какой  балл  должен  быть  выставлен  по  критерию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«Выполнение коммуникативной задачи в диалоге» (Д1)?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14.Во время итогового собеседования обучающийся допустил две орфоэпические  ошибки.  Сколько  баллов  следует  поставить по критерию «Соблюдение орфоэпических норм»?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60475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15.Во время итогового собеседования обучающийся допустил четыре речевые ошибки. Сколько баллов следует поставить по критерию</a:t>
            </a:r>
            <a:r>
              <a:rPr lang="ru-RU" sz="8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«Соблюдение речевых норм»?</a:t>
            </a: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docshapegroup4"/>
          <p:cNvGrpSpPr>
            <a:grpSpLocks/>
          </p:cNvGrpSpPr>
          <p:nvPr/>
        </p:nvGrpSpPr>
        <p:grpSpPr bwMode="auto">
          <a:xfrm>
            <a:off x="1242224" y="884913"/>
            <a:ext cx="8817849" cy="5464726"/>
            <a:chOff x="1953" y="349"/>
            <a:chExt cx="8877" cy="5445"/>
          </a:xfrm>
        </p:grpSpPr>
        <p:sp>
          <p:nvSpPr>
            <p:cNvPr id="58371" name="docshape5"/>
            <p:cNvSpPr>
              <a:spLocks/>
            </p:cNvSpPr>
            <p:nvPr/>
          </p:nvSpPr>
          <p:spPr bwMode="auto">
            <a:xfrm>
              <a:off x="3028" y="1090"/>
              <a:ext cx="6106" cy="3963"/>
            </a:xfrm>
            <a:custGeom>
              <a:avLst/>
              <a:gdLst/>
              <a:ahLst/>
              <a:cxnLst>
                <a:cxn ang="0">
                  <a:pos x="6106" y="3222"/>
                </a:cxn>
                <a:cxn ang="0">
                  <a:pos x="5822" y="3222"/>
                </a:cxn>
                <a:cxn ang="0">
                  <a:pos x="5822" y="2481"/>
                </a:cxn>
                <a:cxn ang="0">
                  <a:pos x="2" y="3963"/>
                </a:cxn>
                <a:cxn ang="0">
                  <a:pos x="2" y="3798"/>
                </a:cxn>
                <a:cxn ang="0">
                  <a:pos x="0" y="3798"/>
                </a:cxn>
                <a:cxn ang="0">
                  <a:pos x="0" y="3592"/>
                </a:cxn>
                <a:cxn ang="0">
                  <a:pos x="2713" y="3963"/>
                </a:cxn>
                <a:cxn ang="0">
                  <a:pos x="2713" y="3798"/>
                </a:cxn>
                <a:cxn ang="0">
                  <a:pos x="2711" y="3798"/>
                </a:cxn>
                <a:cxn ang="0">
                  <a:pos x="2711" y="3592"/>
                </a:cxn>
                <a:cxn ang="0">
                  <a:pos x="5539" y="3222"/>
                </a:cxn>
                <a:cxn ang="0">
                  <a:pos x="5822" y="3222"/>
                </a:cxn>
                <a:cxn ang="0">
                  <a:pos x="5822" y="2481"/>
                </a:cxn>
                <a:cxn ang="0">
                  <a:pos x="1863" y="3222"/>
                </a:cxn>
                <a:cxn ang="0">
                  <a:pos x="1357" y="3222"/>
                </a:cxn>
                <a:cxn ang="0">
                  <a:pos x="1357" y="2481"/>
                </a:cxn>
                <a:cxn ang="0">
                  <a:pos x="848" y="3222"/>
                </a:cxn>
                <a:cxn ang="0">
                  <a:pos x="1357" y="3222"/>
                </a:cxn>
                <a:cxn ang="0">
                  <a:pos x="1357" y="2481"/>
                </a:cxn>
                <a:cxn ang="0">
                  <a:pos x="5822" y="1740"/>
                </a:cxn>
                <a:cxn ang="0">
                  <a:pos x="5822" y="1575"/>
                </a:cxn>
                <a:cxn ang="0">
                  <a:pos x="3591" y="1575"/>
                </a:cxn>
                <a:cxn ang="0">
                  <a:pos x="3591" y="1369"/>
                </a:cxn>
                <a:cxn ang="0">
                  <a:pos x="1357" y="1740"/>
                </a:cxn>
                <a:cxn ang="0">
                  <a:pos x="1357" y="1575"/>
                </a:cxn>
                <a:cxn ang="0">
                  <a:pos x="3591" y="1575"/>
                </a:cxn>
                <a:cxn ang="0">
                  <a:pos x="3591" y="1369"/>
                </a:cxn>
                <a:cxn ang="0">
                  <a:pos x="3591" y="371"/>
                </a:cxn>
                <a:cxn ang="0">
                  <a:pos x="3591" y="206"/>
                </a:cxn>
                <a:cxn ang="0">
                  <a:pos x="1925" y="206"/>
                </a:cxn>
                <a:cxn ang="0">
                  <a:pos x="1925" y="0"/>
                </a:cxn>
                <a:cxn ang="0">
                  <a:pos x="259" y="371"/>
                </a:cxn>
                <a:cxn ang="0">
                  <a:pos x="259" y="206"/>
                </a:cxn>
                <a:cxn ang="0">
                  <a:pos x="1925" y="206"/>
                </a:cxn>
                <a:cxn ang="0">
                  <a:pos x="1925" y="0"/>
                </a:cxn>
              </a:cxnLst>
              <a:rect l="0" t="0" r="r" b="b"/>
              <a:pathLst>
                <a:path w="6106" h="3963">
                  <a:moveTo>
                    <a:pt x="6106" y="3222"/>
                  </a:moveTo>
                  <a:lnTo>
                    <a:pt x="5822" y="3222"/>
                  </a:lnTo>
                  <a:lnTo>
                    <a:pt x="5822" y="2481"/>
                  </a:lnTo>
                  <a:moveTo>
                    <a:pt x="2" y="3963"/>
                  </a:moveTo>
                  <a:lnTo>
                    <a:pt x="2" y="3798"/>
                  </a:lnTo>
                  <a:lnTo>
                    <a:pt x="0" y="3798"/>
                  </a:lnTo>
                  <a:lnTo>
                    <a:pt x="0" y="3592"/>
                  </a:lnTo>
                  <a:moveTo>
                    <a:pt x="2713" y="3963"/>
                  </a:moveTo>
                  <a:lnTo>
                    <a:pt x="2713" y="3798"/>
                  </a:lnTo>
                  <a:lnTo>
                    <a:pt x="2711" y="3798"/>
                  </a:lnTo>
                  <a:lnTo>
                    <a:pt x="2711" y="3592"/>
                  </a:lnTo>
                  <a:moveTo>
                    <a:pt x="5539" y="3222"/>
                  </a:moveTo>
                  <a:lnTo>
                    <a:pt x="5822" y="3222"/>
                  </a:lnTo>
                  <a:lnTo>
                    <a:pt x="5822" y="2481"/>
                  </a:lnTo>
                  <a:moveTo>
                    <a:pt x="1863" y="3222"/>
                  </a:moveTo>
                  <a:lnTo>
                    <a:pt x="1357" y="3222"/>
                  </a:lnTo>
                  <a:lnTo>
                    <a:pt x="1357" y="2481"/>
                  </a:lnTo>
                  <a:moveTo>
                    <a:pt x="848" y="3222"/>
                  </a:moveTo>
                  <a:lnTo>
                    <a:pt x="1357" y="3222"/>
                  </a:lnTo>
                  <a:lnTo>
                    <a:pt x="1357" y="2481"/>
                  </a:lnTo>
                  <a:moveTo>
                    <a:pt x="5822" y="1740"/>
                  </a:moveTo>
                  <a:lnTo>
                    <a:pt x="5822" y="1575"/>
                  </a:lnTo>
                  <a:lnTo>
                    <a:pt x="3591" y="1575"/>
                  </a:lnTo>
                  <a:lnTo>
                    <a:pt x="3591" y="1369"/>
                  </a:lnTo>
                  <a:moveTo>
                    <a:pt x="1357" y="1740"/>
                  </a:moveTo>
                  <a:lnTo>
                    <a:pt x="1357" y="1575"/>
                  </a:lnTo>
                  <a:lnTo>
                    <a:pt x="3591" y="1575"/>
                  </a:lnTo>
                  <a:lnTo>
                    <a:pt x="3591" y="1369"/>
                  </a:lnTo>
                  <a:moveTo>
                    <a:pt x="3591" y="371"/>
                  </a:moveTo>
                  <a:lnTo>
                    <a:pt x="3591" y="206"/>
                  </a:lnTo>
                  <a:lnTo>
                    <a:pt x="1925" y="206"/>
                  </a:lnTo>
                  <a:lnTo>
                    <a:pt x="1925" y="0"/>
                  </a:lnTo>
                  <a:moveTo>
                    <a:pt x="259" y="371"/>
                  </a:moveTo>
                  <a:lnTo>
                    <a:pt x="259" y="206"/>
                  </a:lnTo>
                  <a:lnTo>
                    <a:pt x="1925" y="206"/>
                  </a:lnTo>
                  <a:lnTo>
                    <a:pt x="1925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72" name="docshape6"/>
            <p:cNvSpPr>
              <a:spLocks/>
            </p:cNvSpPr>
            <p:nvPr/>
          </p:nvSpPr>
          <p:spPr bwMode="auto">
            <a:xfrm>
              <a:off x="3397" y="349"/>
              <a:ext cx="3111" cy="741"/>
            </a:xfrm>
            <a:custGeom>
              <a:avLst/>
              <a:gdLst/>
              <a:ahLst/>
              <a:cxnLst>
                <a:cxn ang="0">
                  <a:pos x="2987" y="0"/>
                </a:cxn>
                <a:cxn ang="0">
                  <a:pos x="123" y="0"/>
                </a:cxn>
                <a:cxn ang="0">
                  <a:pos x="75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5" y="731"/>
                </a:cxn>
                <a:cxn ang="0">
                  <a:pos x="123" y="741"/>
                </a:cxn>
                <a:cxn ang="0">
                  <a:pos x="2987" y="741"/>
                </a:cxn>
                <a:cxn ang="0">
                  <a:pos x="3035" y="731"/>
                </a:cxn>
                <a:cxn ang="0">
                  <a:pos x="3075" y="705"/>
                </a:cxn>
                <a:cxn ang="0">
                  <a:pos x="3101" y="665"/>
                </a:cxn>
                <a:cxn ang="0">
                  <a:pos x="3111" y="617"/>
                </a:cxn>
                <a:cxn ang="0">
                  <a:pos x="3111" y="123"/>
                </a:cxn>
                <a:cxn ang="0">
                  <a:pos x="3101" y="75"/>
                </a:cxn>
                <a:cxn ang="0">
                  <a:pos x="3075" y="36"/>
                </a:cxn>
                <a:cxn ang="0">
                  <a:pos x="3035" y="10"/>
                </a:cxn>
                <a:cxn ang="0">
                  <a:pos x="2987" y="0"/>
                </a:cxn>
              </a:cxnLst>
              <a:rect l="0" t="0" r="r" b="b"/>
              <a:pathLst>
                <a:path w="3111" h="741">
                  <a:moveTo>
                    <a:pt x="2987" y="0"/>
                  </a:moveTo>
                  <a:lnTo>
                    <a:pt x="123" y="0"/>
                  </a:lnTo>
                  <a:lnTo>
                    <a:pt x="75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5" y="731"/>
                  </a:lnTo>
                  <a:lnTo>
                    <a:pt x="123" y="741"/>
                  </a:lnTo>
                  <a:lnTo>
                    <a:pt x="2987" y="741"/>
                  </a:lnTo>
                  <a:lnTo>
                    <a:pt x="3035" y="731"/>
                  </a:lnTo>
                  <a:lnTo>
                    <a:pt x="3075" y="705"/>
                  </a:lnTo>
                  <a:lnTo>
                    <a:pt x="3101" y="665"/>
                  </a:lnTo>
                  <a:lnTo>
                    <a:pt x="3111" y="617"/>
                  </a:lnTo>
                  <a:lnTo>
                    <a:pt x="3111" y="123"/>
                  </a:lnTo>
                  <a:lnTo>
                    <a:pt x="3101" y="75"/>
                  </a:lnTo>
                  <a:lnTo>
                    <a:pt x="3075" y="36"/>
                  </a:lnTo>
                  <a:lnTo>
                    <a:pt x="3035" y="10"/>
                  </a:lnTo>
                  <a:lnTo>
                    <a:pt x="2987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73" name="docshape7"/>
            <p:cNvSpPr>
              <a:spLocks/>
            </p:cNvSpPr>
            <p:nvPr/>
          </p:nvSpPr>
          <p:spPr bwMode="auto">
            <a:xfrm>
              <a:off x="3397" y="349"/>
              <a:ext cx="3111" cy="741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75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5" y="731"/>
                </a:cxn>
                <a:cxn ang="0">
                  <a:pos x="123" y="741"/>
                </a:cxn>
                <a:cxn ang="0">
                  <a:pos x="2987" y="741"/>
                </a:cxn>
                <a:cxn ang="0">
                  <a:pos x="3035" y="731"/>
                </a:cxn>
                <a:cxn ang="0">
                  <a:pos x="3075" y="705"/>
                </a:cxn>
                <a:cxn ang="0">
                  <a:pos x="3101" y="665"/>
                </a:cxn>
                <a:cxn ang="0">
                  <a:pos x="3111" y="617"/>
                </a:cxn>
                <a:cxn ang="0">
                  <a:pos x="3111" y="123"/>
                </a:cxn>
                <a:cxn ang="0">
                  <a:pos x="3101" y="75"/>
                </a:cxn>
                <a:cxn ang="0">
                  <a:pos x="3075" y="36"/>
                </a:cxn>
                <a:cxn ang="0">
                  <a:pos x="3035" y="10"/>
                </a:cxn>
                <a:cxn ang="0">
                  <a:pos x="2987" y="0"/>
                </a:cxn>
                <a:cxn ang="0">
                  <a:pos x="123" y="0"/>
                </a:cxn>
              </a:cxnLst>
              <a:rect l="0" t="0" r="r" b="b"/>
              <a:pathLst>
                <a:path w="3111" h="741">
                  <a:moveTo>
                    <a:pt x="123" y="0"/>
                  </a:moveTo>
                  <a:lnTo>
                    <a:pt x="75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5" y="731"/>
                  </a:lnTo>
                  <a:lnTo>
                    <a:pt x="123" y="741"/>
                  </a:lnTo>
                  <a:lnTo>
                    <a:pt x="2987" y="741"/>
                  </a:lnTo>
                  <a:lnTo>
                    <a:pt x="3035" y="731"/>
                  </a:lnTo>
                  <a:lnTo>
                    <a:pt x="3075" y="705"/>
                  </a:lnTo>
                  <a:lnTo>
                    <a:pt x="3101" y="665"/>
                  </a:lnTo>
                  <a:lnTo>
                    <a:pt x="3111" y="617"/>
                  </a:lnTo>
                  <a:lnTo>
                    <a:pt x="3111" y="123"/>
                  </a:lnTo>
                  <a:lnTo>
                    <a:pt x="3101" y="75"/>
                  </a:lnTo>
                  <a:lnTo>
                    <a:pt x="3075" y="36"/>
                  </a:lnTo>
                  <a:lnTo>
                    <a:pt x="3035" y="10"/>
                  </a:lnTo>
                  <a:lnTo>
                    <a:pt x="2987" y="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74" name="docshape8"/>
            <p:cNvSpPr>
              <a:spLocks/>
            </p:cNvSpPr>
            <p:nvPr/>
          </p:nvSpPr>
          <p:spPr bwMode="auto">
            <a:xfrm>
              <a:off x="1957" y="1461"/>
              <a:ext cx="2658" cy="998"/>
            </a:xfrm>
            <a:custGeom>
              <a:avLst/>
              <a:gdLst/>
              <a:ahLst/>
              <a:cxnLst>
                <a:cxn ang="0">
                  <a:pos x="2492" y="0"/>
                </a:cxn>
                <a:cxn ang="0">
                  <a:pos x="166" y="0"/>
                </a:cxn>
                <a:cxn ang="0">
                  <a:pos x="102" y="13"/>
                </a:cxn>
                <a:cxn ang="0">
                  <a:pos x="49" y="49"/>
                </a:cxn>
                <a:cxn ang="0">
                  <a:pos x="13" y="101"/>
                </a:cxn>
                <a:cxn ang="0">
                  <a:pos x="0" y="166"/>
                </a:cxn>
                <a:cxn ang="0">
                  <a:pos x="0" y="831"/>
                </a:cxn>
                <a:cxn ang="0">
                  <a:pos x="13" y="896"/>
                </a:cxn>
                <a:cxn ang="0">
                  <a:pos x="49" y="949"/>
                </a:cxn>
                <a:cxn ang="0">
                  <a:pos x="102" y="985"/>
                </a:cxn>
                <a:cxn ang="0">
                  <a:pos x="166" y="998"/>
                </a:cxn>
                <a:cxn ang="0">
                  <a:pos x="2492" y="998"/>
                </a:cxn>
                <a:cxn ang="0">
                  <a:pos x="2556" y="985"/>
                </a:cxn>
                <a:cxn ang="0">
                  <a:pos x="2609" y="949"/>
                </a:cxn>
                <a:cxn ang="0">
                  <a:pos x="2645" y="896"/>
                </a:cxn>
                <a:cxn ang="0">
                  <a:pos x="2658" y="831"/>
                </a:cxn>
                <a:cxn ang="0">
                  <a:pos x="2658" y="166"/>
                </a:cxn>
                <a:cxn ang="0">
                  <a:pos x="2645" y="101"/>
                </a:cxn>
                <a:cxn ang="0">
                  <a:pos x="2609" y="49"/>
                </a:cxn>
                <a:cxn ang="0">
                  <a:pos x="2556" y="13"/>
                </a:cxn>
                <a:cxn ang="0">
                  <a:pos x="2492" y="0"/>
                </a:cxn>
              </a:cxnLst>
              <a:rect l="0" t="0" r="r" b="b"/>
              <a:pathLst>
                <a:path w="2658" h="998">
                  <a:moveTo>
                    <a:pt x="2492" y="0"/>
                  </a:moveTo>
                  <a:lnTo>
                    <a:pt x="166" y="0"/>
                  </a:lnTo>
                  <a:lnTo>
                    <a:pt x="102" y="13"/>
                  </a:lnTo>
                  <a:lnTo>
                    <a:pt x="49" y="49"/>
                  </a:lnTo>
                  <a:lnTo>
                    <a:pt x="13" y="101"/>
                  </a:lnTo>
                  <a:lnTo>
                    <a:pt x="0" y="166"/>
                  </a:lnTo>
                  <a:lnTo>
                    <a:pt x="0" y="831"/>
                  </a:lnTo>
                  <a:lnTo>
                    <a:pt x="13" y="896"/>
                  </a:lnTo>
                  <a:lnTo>
                    <a:pt x="49" y="949"/>
                  </a:lnTo>
                  <a:lnTo>
                    <a:pt x="102" y="985"/>
                  </a:lnTo>
                  <a:lnTo>
                    <a:pt x="166" y="998"/>
                  </a:lnTo>
                  <a:lnTo>
                    <a:pt x="2492" y="998"/>
                  </a:lnTo>
                  <a:lnTo>
                    <a:pt x="2556" y="985"/>
                  </a:lnTo>
                  <a:lnTo>
                    <a:pt x="2609" y="949"/>
                  </a:lnTo>
                  <a:lnTo>
                    <a:pt x="2645" y="896"/>
                  </a:lnTo>
                  <a:lnTo>
                    <a:pt x="2658" y="831"/>
                  </a:lnTo>
                  <a:lnTo>
                    <a:pt x="2658" y="166"/>
                  </a:lnTo>
                  <a:lnTo>
                    <a:pt x="2645" y="101"/>
                  </a:lnTo>
                  <a:lnTo>
                    <a:pt x="2609" y="49"/>
                  </a:lnTo>
                  <a:lnTo>
                    <a:pt x="2556" y="13"/>
                  </a:lnTo>
                  <a:lnTo>
                    <a:pt x="2492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75" name="docshape9"/>
            <p:cNvSpPr>
              <a:spLocks/>
            </p:cNvSpPr>
            <p:nvPr/>
          </p:nvSpPr>
          <p:spPr bwMode="auto">
            <a:xfrm>
              <a:off x="1957" y="1461"/>
              <a:ext cx="2658" cy="998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02" y="13"/>
                </a:cxn>
                <a:cxn ang="0">
                  <a:pos x="49" y="49"/>
                </a:cxn>
                <a:cxn ang="0">
                  <a:pos x="13" y="101"/>
                </a:cxn>
                <a:cxn ang="0">
                  <a:pos x="0" y="166"/>
                </a:cxn>
                <a:cxn ang="0">
                  <a:pos x="0" y="831"/>
                </a:cxn>
                <a:cxn ang="0">
                  <a:pos x="13" y="896"/>
                </a:cxn>
                <a:cxn ang="0">
                  <a:pos x="49" y="949"/>
                </a:cxn>
                <a:cxn ang="0">
                  <a:pos x="102" y="985"/>
                </a:cxn>
                <a:cxn ang="0">
                  <a:pos x="166" y="998"/>
                </a:cxn>
                <a:cxn ang="0">
                  <a:pos x="2492" y="998"/>
                </a:cxn>
                <a:cxn ang="0">
                  <a:pos x="2556" y="985"/>
                </a:cxn>
                <a:cxn ang="0">
                  <a:pos x="2609" y="949"/>
                </a:cxn>
                <a:cxn ang="0">
                  <a:pos x="2645" y="896"/>
                </a:cxn>
                <a:cxn ang="0">
                  <a:pos x="2658" y="831"/>
                </a:cxn>
                <a:cxn ang="0">
                  <a:pos x="2658" y="166"/>
                </a:cxn>
                <a:cxn ang="0">
                  <a:pos x="2645" y="101"/>
                </a:cxn>
                <a:cxn ang="0">
                  <a:pos x="2609" y="49"/>
                </a:cxn>
                <a:cxn ang="0">
                  <a:pos x="2556" y="13"/>
                </a:cxn>
                <a:cxn ang="0">
                  <a:pos x="2492" y="0"/>
                </a:cxn>
                <a:cxn ang="0">
                  <a:pos x="166" y="0"/>
                </a:cxn>
              </a:cxnLst>
              <a:rect l="0" t="0" r="r" b="b"/>
              <a:pathLst>
                <a:path w="2658" h="998">
                  <a:moveTo>
                    <a:pt x="166" y="0"/>
                  </a:moveTo>
                  <a:lnTo>
                    <a:pt x="102" y="13"/>
                  </a:lnTo>
                  <a:lnTo>
                    <a:pt x="49" y="49"/>
                  </a:lnTo>
                  <a:lnTo>
                    <a:pt x="13" y="101"/>
                  </a:lnTo>
                  <a:lnTo>
                    <a:pt x="0" y="166"/>
                  </a:lnTo>
                  <a:lnTo>
                    <a:pt x="0" y="831"/>
                  </a:lnTo>
                  <a:lnTo>
                    <a:pt x="13" y="896"/>
                  </a:lnTo>
                  <a:lnTo>
                    <a:pt x="49" y="949"/>
                  </a:lnTo>
                  <a:lnTo>
                    <a:pt x="102" y="985"/>
                  </a:lnTo>
                  <a:lnTo>
                    <a:pt x="166" y="998"/>
                  </a:lnTo>
                  <a:lnTo>
                    <a:pt x="2492" y="998"/>
                  </a:lnTo>
                  <a:lnTo>
                    <a:pt x="2556" y="985"/>
                  </a:lnTo>
                  <a:lnTo>
                    <a:pt x="2609" y="949"/>
                  </a:lnTo>
                  <a:lnTo>
                    <a:pt x="2645" y="896"/>
                  </a:lnTo>
                  <a:lnTo>
                    <a:pt x="2658" y="831"/>
                  </a:lnTo>
                  <a:lnTo>
                    <a:pt x="2658" y="166"/>
                  </a:lnTo>
                  <a:lnTo>
                    <a:pt x="2645" y="101"/>
                  </a:lnTo>
                  <a:lnTo>
                    <a:pt x="2609" y="49"/>
                  </a:lnTo>
                  <a:lnTo>
                    <a:pt x="2556" y="13"/>
                  </a:lnTo>
                  <a:lnTo>
                    <a:pt x="2492" y="0"/>
                  </a:lnTo>
                  <a:lnTo>
                    <a:pt x="16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76" name="docshape10"/>
            <p:cNvSpPr>
              <a:spLocks/>
            </p:cNvSpPr>
            <p:nvPr/>
          </p:nvSpPr>
          <p:spPr bwMode="auto">
            <a:xfrm>
              <a:off x="5289" y="1461"/>
              <a:ext cx="2658" cy="998"/>
            </a:xfrm>
            <a:custGeom>
              <a:avLst/>
              <a:gdLst/>
              <a:ahLst/>
              <a:cxnLst>
                <a:cxn ang="0">
                  <a:pos x="2492" y="0"/>
                </a:cxn>
                <a:cxn ang="0">
                  <a:pos x="166" y="0"/>
                </a:cxn>
                <a:cxn ang="0">
                  <a:pos x="102" y="13"/>
                </a:cxn>
                <a:cxn ang="0">
                  <a:pos x="49" y="49"/>
                </a:cxn>
                <a:cxn ang="0">
                  <a:pos x="13" y="101"/>
                </a:cxn>
                <a:cxn ang="0">
                  <a:pos x="0" y="166"/>
                </a:cxn>
                <a:cxn ang="0">
                  <a:pos x="0" y="831"/>
                </a:cxn>
                <a:cxn ang="0">
                  <a:pos x="13" y="896"/>
                </a:cxn>
                <a:cxn ang="0">
                  <a:pos x="49" y="949"/>
                </a:cxn>
                <a:cxn ang="0">
                  <a:pos x="102" y="985"/>
                </a:cxn>
                <a:cxn ang="0">
                  <a:pos x="166" y="998"/>
                </a:cxn>
                <a:cxn ang="0">
                  <a:pos x="2492" y="998"/>
                </a:cxn>
                <a:cxn ang="0">
                  <a:pos x="2556" y="985"/>
                </a:cxn>
                <a:cxn ang="0">
                  <a:pos x="2609" y="949"/>
                </a:cxn>
                <a:cxn ang="0">
                  <a:pos x="2645" y="896"/>
                </a:cxn>
                <a:cxn ang="0">
                  <a:pos x="2658" y="831"/>
                </a:cxn>
                <a:cxn ang="0">
                  <a:pos x="2658" y="166"/>
                </a:cxn>
                <a:cxn ang="0">
                  <a:pos x="2645" y="101"/>
                </a:cxn>
                <a:cxn ang="0">
                  <a:pos x="2609" y="49"/>
                </a:cxn>
                <a:cxn ang="0">
                  <a:pos x="2556" y="13"/>
                </a:cxn>
                <a:cxn ang="0">
                  <a:pos x="2492" y="0"/>
                </a:cxn>
              </a:cxnLst>
              <a:rect l="0" t="0" r="r" b="b"/>
              <a:pathLst>
                <a:path w="2658" h="998">
                  <a:moveTo>
                    <a:pt x="2492" y="0"/>
                  </a:moveTo>
                  <a:lnTo>
                    <a:pt x="166" y="0"/>
                  </a:lnTo>
                  <a:lnTo>
                    <a:pt x="102" y="13"/>
                  </a:lnTo>
                  <a:lnTo>
                    <a:pt x="49" y="49"/>
                  </a:lnTo>
                  <a:lnTo>
                    <a:pt x="13" y="101"/>
                  </a:lnTo>
                  <a:lnTo>
                    <a:pt x="0" y="166"/>
                  </a:lnTo>
                  <a:lnTo>
                    <a:pt x="0" y="831"/>
                  </a:lnTo>
                  <a:lnTo>
                    <a:pt x="13" y="896"/>
                  </a:lnTo>
                  <a:lnTo>
                    <a:pt x="49" y="949"/>
                  </a:lnTo>
                  <a:lnTo>
                    <a:pt x="102" y="985"/>
                  </a:lnTo>
                  <a:lnTo>
                    <a:pt x="166" y="998"/>
                  </a:lnTo>
                  <a:lnTo>
                    <a:pt x="2492" y="998"/>
                  </a:lnTo>
                  <a:lnTo>
                    <a:pt x="2556" y="985"/>
                  </a:lnTo>
                  <a:lnTo>
                    <a:pt x="2609" y="949"/>
                  </a:lnTo>
                  <a:lnTo>
                    <a:pt x="2645" y="896"/>
                  </a:lnTo>
                  <a:lnTo>
                    <a:pt x="2658" y="831"/>
                  </a:lnTo>
                  <a:lnTo>
                    <a:pt x="2658" y="166"/>
                  </a:lnTo>
                  <a:lnTo>
                    <a:pt x="2645" y="101"/>
                  </a:lnTo>
                  <a:lnTo>
                    <a:pt x="2609" y="49"/>
                  </a:lnTo>
                  <a:lnTo>
                    <a:pt x="2556" y="13"/>
                  </a:lnTo>
                  <a:lnTo>
                    <a:pt x="2492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77" name="docshape11"/>
            <p:cNvSpPr>
              <a:spLocks/>
            </p:cNvSpPr>
            <p:nvPr/>
          </p:nvSpPr>
          <p:spPr bwMode="auto">
            <a:xfrm>
              <a:off x="5289" y="1461"/>
              <a:ext cx="2658" cy="998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02" y="13"/>
                </a:cxn>
                <a:cxn ang="0">
                  <a:pos x="49" y="49"/>
                </a:cxn>
                <a:cxn ang="0">
                  <a:pos x="13" y="101"/>
                </a:cxn>
                <a:cxn ang="0">
                  <a:pos x="0" y="166"/>
                </a:cxn>
                <a:cxn ang="0">
                  <a:pos x="0" y="831"/>
                </a:cxn>
                <a:cxn ang="0">
                  <a:pos x="13" y="896"/>
                </a:cxn>
                <a:cxn ang="0">
                  <a:pos x="49" y="949"/>
                </a:cxn>
                <a:cxn ang="0">
                  <a:pos x="102" y="985"/>
                </a:cxn>
                <a:cxn ang="0">
                  <a:pos x="166" y="998"/>
                </a:cxn>
                <a:cxn ang="0">
                  <a:pos x="2492" y="998"/>
                </a:cxn>
                <a:cxn ang="0">
                  <a:pos x="2556" y="985"/>
                </a:cxn>
                <a:cxn ang="0">
                  <a:pos x="2609" y="949"/>
                </a:cxn>
                <a:cxn ang="0">
                  <a:pos x="2645" y="896"/>
                </a:cxn>
                <a:cxn ang="0">
                  <a:pos x="2658" y="831"/>
                </a:cxn>
                <a:cxn ang="0">
                  <a:pos x="2658" y="166"/>
                </a:cxn>
                <a:cxn ang="0">
                  <a:pos x="2645" y="101"/>
                </a:cxn>
                <a:cxn ang="0">
                  <a:pos x="2609" y="49"/>
                </a:cxn>
                <a:cxn ang="0">
                  <a:pos x="2556" y="13"/>
                </a:cxn>
                <a:cxn ang="0">
                  <a:pos x="2492" y="0"/>
                </a:cxn>
                <a:cxn ang="0">
                  <a:pos x="166" y="0"/>
                </a:cxn>
              </a:cxnLst>
              <a:rect l="0" t="0" r="r" b="b"/>
              <a:pathLst>
                <a:path w="2658" h="998">
                  <a:moveTo>
                    <a:pt x="166" y="0"/>
                  </a:moveTo>
                  <a:lnTo>
                    <a:pt x="102" y="13"/>
                  </a:lnTo>
                  <a:lnTo>
                    <a:pt x="49" y="49"/>
                  </a:lnTo>
                  <a:lnTo>
                    <a:pt x="13" y="101"/>
                  </a:lnTo>
                  <a:lnTo>
                    <a:pt x="0" y="166"/>
                  </a:lnTo>
                  <a:lnTo>
                    <a:pt x="0" y="831"/>
                  </a:lnTo>
                  <a:lnTo>
                    <a:pt x="13" y="896"/>
                  </a:lnTo>
                  <a:lnTo>
                    <a:pt x="49" y="949"/>
                  </a:lnTo>
                  <a:lnTo>
                    <a:pt x="102" y="985"/>
                  </a:lnTo>
                  <a:lnTo>
                    <a:pt x="166" y="998"/>
                  </a:lnTo>
                  <a:lnTo>
                    <a:pt x="2492" y="998"/>
                  </a:lnTo>
                  <a:lnTo>
                    <a:pt x="2556" y="985"/>
                  </a:lnTo>
                  <a:lnTo>
                    <a:pt x="2609" y="949"/>
                  </a:lnTo>
                  <a:lnTo>
                    <a:pt x="2645" y="896"/>
                  </a:lnTo>
                  <a:lnTo>
                    <a:pt x="2658" y="831"/>
                  </a:lnTo>
                  <a:lnTo>
                    <a:pt x="2658" y="166"/>
                  </a:lnTo>
                  <a:lnTo>
                    <a:pt x="2645" y="101"/>
                  </a:lnTo>
                  <a:lnTo>
                    <a:pt x="2609" y="49"/>
                  </a:lnTo>
                  <a:lnTo>
                    <a:pt x="2556" y="13"/>
                  </a:lnTo>
                  <a:lnTo>
                    <a:pt x="2492" y="0"/>
                  </a:lnTo>
                  <a:lnTo>
                    <a:pt x="166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78" name="docshape12"/>
            <p:cNvSpPr>
              <a:spLocks/>
            </p:cNvSpPr>
            <p:nvPr/>
          </p:nvSpPr>
          <p:spPr bwMode="auto">
            <a:xfrm>
              <a:off x="3536" y="2830"/>
              <a:ext cx="1697" cy="741"/>
            </a:xfrm>
            <a:custGeom>
              <a:avLst/>
              <a:gdLst/>
              <a:ahLst/>
              <a:cxnLst>
                <a:cxn ang="0">
                  <a:pos x="1573" y="0"/>
                </a:cxn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1573" y="741"/>
                </a:cxn>
                <a:cxn ang="0">
                  <a:pos x="1621" y="731"/>
                </a:cxn>
                <a:cxn ang="0">
                  <a:pos x="1661" y="705"/>
                </a:cxn>
                <a:cxn ang="0">
                  <a:pos x="1687" y="665"/>
                </a:cxn>
                <a:cxn ang="0">
                  <a:pos x="1697" y="617"/>
                </a:cxn>
                <a:cxn ang="0">
                  <a:pos x="1697" y="123"/>
                </a:cxn>
                <a:cxn ang="0">
                  <a:pos x="1687" y="75"/>
                </a:cxn>
                <a:cxn ang="0">
                  <a:pos x="1661" y="36"/>
                </a:cxn>
                <a:cxn ang="0">
                  <a:pos x="1621" y="10"/>
                </a:cxn>
                <a:cxn ang="0">
                  <a:pos x="1573" y="0"/>
                </a:cxn>
              </a:cxnLst>
              <a:rect l="0" t="0" r="r" b="b"/>
              <a:pathLst>
                <a:path w="1697" h="741">
                  <a:moveTo>
                    <a:pt x="1573" y="0"/>
                  </a:moveTo>
                  <a:lnTo>
                    <a:pt x="124" y="0"/>
                  </a:ln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1573" y="741"/>
                  </a:lnTo>
                  <a:lnTo>
                    <a:pt x="1621" y="731"/>
                  </a:lnTo>
                  <a:lnTo>
                    <a:pt x="1661" y="705"/>
                  </a:lnTo>
                  <a:lnTo>
                    <a:pt x="1687" y="665"/>
                  </a:lnTo>
                  <a:lnTo>
                    <a:pt x="1697" y="617"/>
                  </a:lnTo>
                  <a:lnTo>
                    <a:pt x="1697" y="123"/>
                  </a:lnTo>
                  <a:lnTo>
                    <a:pt x="1687" y="75"/>
                  </a:lnTo>
                  <a:lnTo>
                    <a:pt x="1661" y="36"/>
                  </a:lnTo>
                  <a:lnTo>
                    <a:pt x="1621" y="1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79" name="docshape13"/>
            <p:cNvSpPr>
              <a:spLocks/>
            </p:cNvSpPr>
            <p:nvPr/>
          </p:nvSpPr>
          <p:spPr bwMode="auto">
            <a:xfrm>
              <a:off x="3536" y="2830"/>
              <a:ext cx="1697" cy="74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1573" y="741"/>
                </a:cxn>
                <a:cxn ang="0">
                  <a:pos x="1621" y="731"/>
                </a:cxn>
                <a:cxn ang="0">
                  <a:pos x="1661" y="705"/>
                </a:cxn>
                <a:cxn ang="0">
                  <a:pos x="1687" y="665"/>
                </a:cxn>
                <a:cxn ang="0">
                  <a:pos x="1697" y="617"/>
                </a:cxn>
                <a:cxn ang="0">
                  <a:pos x="1697" y="123"/>
                </a:cxn>
                <a:cxn ang="0">
                  <a:pos x="1687" y="75"/>
                </a:cxn>
                <a:cxn ang="0">
                  <a:pos x="1661" y="36"/>
                </a:cxn>
                <a:cxn ang="0">
                  <a:pos x="1621" y="10"/>
                </a:cxn>
                <a:cxn ang="0">
                  <a:pos x="1573" y="0"/>
                </a:cxn>
                <a:cxn ang="0">
                  <a:pos x="124" y="0"/>
                </a:cxn>
              </a:cxnLst>
              <a:rect l="0" t="0" r="r" b="b"/>
              <a:pathLst>
                <a:path w="1697" h="741">
                  <a:moveTo>
                    <a:pt x="124" y="0"/>
                  </a:move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1573" y="741"/>
                  </a:lnTo>
                  <a:lnTo>
                    <a:pt x="1621" y="731"/>
                  </a:lnTo>
                  <a:lnTo>
                    <a:pt x="1661" y="705"/>
                  </a:lnTo>
                  <a:lnTo>
                    <a:pt x="1687" y="665"/>
                  </a:lnTo>
                  <a:lnTo>
                    <a:pt x="1697" y="617"/>
                  </a:lnTo>
                  <a:lnTo>
                    <a:pt x="1697" y="123"/>
                  </a:lnTo>
                  <a:lnTo>
                    <a:pt x="1687" y="75"/>
                  </a:lnTo>
                  <a:lnTo>
                    <a:pt x="1661" y="36"/>
                  </a:lnTo>
                  <a:lnTo>
                    <a:pt x="1621" y="10"/>
                  </a:lnTo>
                  <a:lnTo>
                    <a:pt x="1573" y="0"/>
                  </a:lnTo>
                  <a:lnTo>
                    <a:pt x="12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80" name="docshape14"/>
            <p:cNvSpPr>
              <a:spLocks/>
            </p:cNvSpPr>
            <p:nvPr/>
          </p:nvSpPr>
          <p:spPr bwMode="auto">
            <a:xfrm>
              <a:off x="8002" y="2830"/>
              <a:ext cx="1697" cy="741"/>
            </a:xfrm>
            <a:custGeom>
              <a:avLst/>
              <a:gdLst/>
              <a:ahLst/>
              <a:cxnLst>
                <a:cxn ang="0">
                  <a:pos x="1573" y="0"/>
                </a:cxn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1573" y="741"/>
                </a:cxn>
                <a:cxn ang="0">
                  <a:pos x="1621" y="731"/>
                </a:cxn>
                <a:cxn ang="0">
                  <a:pos x="1661" y="705"/>
                </a:cxn>
                <a:cxn ang="0">
                  <a:pos x="1687" y="665"/>
                </a:cxn>
                <a:cxn ang="0">
                  <a:pos x="1697" y="617"/>
                </a:cxn>
                <a:cxn ang="0">
                  <a:pos x="1697" y="123"/>
                </a:cxn>
                <a:cxn ang="0">
                  <a:pos x="1687" y="75"/>
                </a:cxn>
                <a:cxn ang="0">
                  <a:pos x="1661" y="36"/>
                </a:cxn>
                <a:cxn ang="0">
                  <a:pos x="1621" y="10"/>
                </a:cxn>
                <a:cxn ang="0">
                  <a:pos x="1573" y="0"/>
                </a:cxn>
              </a:cxnLst>
              <a:rect l="0" t="0" r="r" b="b"/>
              <a:pathLst>
                <a:path w="1697" h="741">
                  <a:moveTo>
                    <a:pt x="1573" y="0"/>
                  </a:moveTo>
                  <a:lnTo>
                    <a:pt x="124" y="0"/>
                  </a:ln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1573" y="741"/>
                  </a:lnTo>
                  <a:lnTo>
                    <a:pt x="1621" y="731"/>
                  </a:lnTo>
                  <a:lnTo>
                    <a:pt x="1661" y="705"/>
                  </a:lnTo>
                  <a:lnTo>
                    <a:pt x="1687" y="665"/>
                  </a:lnTo>
                  <a:lnTo>
                    <a:pt x="1697" y="617"/>
                  </a:lnTo>
                  <a:lnTo>
                    <a:pt x="1697" y="123"/>
                  </a:lnTo>
                  <a:lnTo>
                    <a:pt x="1687" y="75"/>
                  </a:lnTo>
                  <a:lnTo>
                    <a:pt x="1661" y="36"/>
                  </a:lnTo>
                  <a:lnTo>
                    <a:pt x="1621" y="1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81" name="docshape15"/>
            <p:cNvSpPr>
              <a:spLocks/>
            </p:cNvSpPr>
            <p:nvPr/>
          </p:nvSpPr>
          <p:spPr bwMode="auto">
            <a:xfrm>
              <a:off x="8002" y="2830"/>
              <a:ext cx="1697" cy="74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1573" y="741"/>
                </a:cxn>
                <a:cxn ang="0">
                  <a:pos x="1621" y="731"/>
                </a:cxn>
                <a:cxn ang="0">
                  <a:pos x="1661" y="705"/>
                </a:cxn>
                <a:cxn ang="0">
                  <a:pos x="1687" y="665"/>
                </a:cxn>
                <a:cxn ang="0">
                  <a:pos x="1697" y="617"/>
                </a:cxn>
                <a:cxn ang="0">
                  <a:pos x="1697" y="123"/>
                </a:cxn>
                <a:cxn ang="0">
                  <a:pos x="1687" y="75"/>
                </a:cxn>
                <a:cxn ang="0">
                  <a:pos x="1661" y="36"/>
                </a:cxn>
                <a:cxn ang="0">
                  <a:pos x="1621" y="10"/>
                </a:cxn>
                <a:cxn ang="0">
                  <a:pos x="1573" y="0"/>
                </a:cxn>
                <a:cxn ang="0">
                  <a:pos x="124" y="0"/>
                </a:cxn>
              </a:cxnLst>
              <a:rect l="0" t="0" r="r" b="b"/>
              <a:pathLst>
                <a:path w="1697" h="741">
                  <a:moveTo>
                    <a:pt x="124" y="0"/>
                  </a:move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1573" y="741"/>
                  </a:lnTo>
                  <a:lnTo>
                    <a:pt x="1621" y="731"/>
                  </a:lnTo>
                  <a:lnTo>
                    <a:pt x="1661" y="705"/>
                  </a:lnTo>
                  <a:lnTo>
                    <a:pt x="1687" y="665"/>
                  </a:lnTo>
                  <a:lnTo>
                    <a:pt x="1697" y="617"/>
                  </a:lnTo>
                  <a:lnTo>
                    <a:pt x="1697" y="123"/>
                  </a:lnTo>
                  <a:lnTo>
                    <a:pt x="1687" y="75"/>
                  </a:lnTo>
                  <a:lnTo>
                    <a:pt x="1661" y="36"/>
                  </a:lnTo>
                  <a:lnTo>
                    <a:pt x="1621" y="10"/>
                  </a:lnTo>
                  <a:lnTo>
                    <a:pt x="1573" y="0"/>
                  </a:lnTo>
                  <a:lnTo>
                    <a:pt x="12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82" name="docshape16"/>
            <p:cNvSpPr>
              <a:spLocks/>
            </p:cNvSpPr>
            <p:nvPr/>
          </p:nvSpPr>
          <p:spPr bwMode="auto">
            <a:xfrm>
              <a:off x="2180" y="3941"/>
              <a:ext cx="1696" cy="741"/>
            </a:xfrm>
            <a:custGeom>
              <a:avLst/>
              <a:gdLst/>
              <a:ahLst/>
              <a:cxnLst>
                <a:cxn ang="0">
                  <a:pos x="1572" y="0"/>
                </a:cxn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1572" y="741"/>
                </a:cxn>
                <a:cxn ang="0">
                  <a:pos x="1620" y="731"/>
                </a:cxn>
                <a:cxn ang="0">
                  <a:pos x="1660" y="705"/>
                </a:cxn>
                <a:cxn ang="0">
                  <a:pos x="1686" y="665"/>
                </a:cxn>
                <a:cxn ang="0">
                  <a:pos x="1696" y="617"/>
                </a:cxn>
                <a:cxn ang="0">
                  <a:pos x="1696" y="123"/>
                </a:cxn>
                <a:cxn ang="0">
                  <a:pos x="1686" y="75"/>
                </a:cxn>
                <a:cxn ang="0">
                  <a:pos x="1660" y="36"/>
                </a:cxn>
                <a:cxn ang="0">
                  <a:pos x="1620" y="10"/>
                </a:cxn>
                <a:cxn ang="0">
                  <a:pos x="1572" y="0"/>
                </a:cxn>
              </a:cxnLst>
              <a:rect l="0" t="0" r="r" b="b"/>
              <a:pathLst>
                <a:path w="1696" h="741">
                  <a:moveTo>
                    <a:pt x="1572" y="0"/>
                  </a:moveTo>
                  <a:lnTo>
                    <a:pt x="124" y="0"/>
                  </a:ln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1572" y="741"/>
                  </a:lnTo>
                  <a:lnTo>
                    <a:pt x="1620" y="731"/>
                  </a:lnTo>
                  <a:lnTo>
                    <a:pt x="1660" y="705"/>
                  </a:lnTo>
                  <a:lnTo>
                    <a:pt x="1686" y="665"/>
                  </a:lnTo>
                  <a:lnTo>
                    <a:pt x="1696" y="617"/>
                  </a:lnTo>
                  <a:lnTo>
                    <a:pt x="1696" y="123"/>
                  </a:lnTo>
                  <a:lnTo>
                    <a:pt x="1686" y="75"/>
                  </a:lnTo>
                  <a:lnTo>
                    <a:pt x="1660" y="36"/>
                  </a:lnTo>
                  <a:lnTo>
                    <a:pt x="1620" y="10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83" name="docshape17"/>
            <p:cNvSpPr>
              <a:spLocks/>
            </p:cNvSpPr>
            <p:nvPr/>
          </p:nvSpPr>
          <p:spPr bwMode="auto">
            <a:xfrm>
              <a:off x="2180" y="3941"/>
              <a:ext cx="1696" cy="74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1572" y="741"/>
                </a:cxn>
                <a:cxn ang="0">
                  <a:pos x="1620" y="731"/>
                </a:cxn>
                <a:cxn ang="0">
                  <a:pos x="1660" y="705"/>
                </a:cxn>
                <a:cxn ang="0">
                  <a:pos x="1686" y="665"/>
                </a:cxn>
                <a:cxn ang="0">
                  <a:pos x="1696" y="617"/>
                </a:cxn>
                <a:cxn ang="0">
                  <a:pos x="1696" y="123"/>
                </a:cxn>
                <a:cxn ang="0">
                  <a:pos x="1686" y="75"/>
                </a:cxn>
                <a:cxn ang="0">
                  <a:pos x="1660" y="36"/>
                </a:cxn>
                <a:cxn ang="0">
                  <a:pos x="1620" y="10"/>
                </a:cxn>
                <a:cxn ang="0">
                  <a:pos x="1572" y="0"/>
                </a:cxn>
                <a:cxn ang="0">
                  <a:pos x="124" y="0"/>
                </a:cxn>
              </a:cxnLst>
              <a:rect l="0" t="0" r="r" b="b"/>
              <a:pathLst>
                <a:path w="1696" h="741">
                  <a:moveTo>
                    <a:pt x="124" y="0"/>
                  </a:move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1572" y="741"/>
                  </a:lnTo>
                  <a:lnTo>
                    <a:pt x="1620" y="731"/>
                  </a:lnTo>
                  <a:lnTo>
                    <a:pt x="1660" y="705"/>
                  </a:lnTo>
                  <a:lnTo>
                    <a:pt x="1686" y="665"/>
                  </a:lnTo>
                  <a:lnTo>
                    <a:pt x="1696" y="617"/>
                  </a:lnTo>
                  <a:lnTo>
                    <a:pt x="1696" y="123"/>
                  </a:lnTo>
                  <a:lnTo>
                    <a:pt x="1686" y="75"/>
                  </a:lnTo>
                  <a:lnTo>
                    <a:pt x="1660" y="36"/>
                  </a:lnTo>
                  <a:lnTo>
                    <a:pt x="1620" y="10"/>
                  </a:lnTo>
                  <a:lnTo>
                    <a:pt x="1572" y="0"/>
                  </a:lnTo>
                  <a:lnTo>
                    <a:pt x="12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84" name="docshape18"/>
            <p:cNvSpPr>
              <a:spLocks/>
            </p:cNvSpPr>
            <p:nvPr/>
          </p:nvSpPr>
          <p:spPr bwMode="auto">
            <a:xfrm>
              <a:off x="4891" y="3941"/>
              <a:ext cx="1696" cy="741"/>
            </a:xfrm>
            <a:custGeom>
              <a:avLst/>
              <a:gdLst/>
              <a:ahLst/>
              <a:cxnLst>
                <a:cxn ang="0">
                  <a:pos x="1572" y="0"/>
                </a:cxn>
                <a:cxn ang="0">
                  <a:pos x="123" y="0"/>
                </a:cxn>
                <a:cxn ang="0">
                  <a:pos x="75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5" y="731"/>
                </a:cxn>
                <a:cxn ang="0">
                  <a:pos x="123" y="741"/>
                </a:cxn>
                <a:cxn ang="0">
                  <a:pos x="1572" y="741"/>
                </a:cxn>
                <a:cxn ang="0">
                  <a:pos x="1620" y="731"/>
                </a:cxn>
                <a:cxn ang="0">
                  <a:pos x="1660" y="705"/>
                </a:cxn>
                <a:cxn ang="0">
                  <a:pos x="1686" y="665"/>
                </a:cxn>
                <a:cxn ang="0">
                  <a:pos x="1696" y="617"/>
                </a:cxn>
                <a:cxn ang="0">
                  <a:pos x="1696" y="123"/>
                </a:cxn>
                <a:cxn ang="0">
                  <a:pos x="1686" y="75"/>
                </a:cxn>
                <a:cxn ang="0">
                  <a:pos x="1660" y="36"/>
                </a:cxn>
                <a:cxn ang="0">
                  <a:pos x="1620" y="10"/>
                </a:cxn>
                <a:cxn ang="0">
                  <a:pos x="1572" y="0"/>
                </a:cxn>
              </a:cxnLst>
              <a:rect l="0" t="0" r="r" b="b"/>
              <a:pathLst>
                <a:path w="1696" h="741">
                  <a:moveTo>
                    <a:pt x="1572" y="0"/>
                  </a:moveTo>
                  <a:lnTo>
                    <a:pt x="123" y="0"/>
                  </a:lnTo>
                  <a:lnTo>
                    <a:pt x="75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5" y="731"/>
                  </a:lnTo>
                  <a:lnTo>
                    <a:pt x="123" y="741"/>
                  </a:lnTo>
                  <a:lnTo>
                    <a:pt x="1572" y="741"/>
                  </a:lnTo>
                  <a:lnTo>
                    <a:pt x="1620" y="731"/>
                  </a:lnTo>
                  <a:lnTo>
                    <a:pt x="1660" y="705"/>
                  </a:lnTo>
                  <a:lnTo>
                    <a:pt x="1686" y="665"/>
                  </a:lnTo>
                  <a:lnTo>
                    <a:pt x="1696" y="617"/>
                  </a:lnTo>
                  <a:lnTo>
                    <a:pt x="1696" y="123"/>
                  </a:lnTo>
                  <a:lnTo>
                    <a:pt x="1686" y="75"/>
                  </a:lnTo>
                  <a:lnTo>
                    <a:pt x="1660" y="36"/>
                  </a:lnTo>
                  <a:lnTo>
                    <a:pt x="1620" y="10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85" name="docshape19"/>
            <p:cNvSpPr>
              <a:spLocks/>
            </p:cNvSpPr>
            <p:nvPr/>
          </p:nvSpPr>
          <p:spPr bwMode="auto">
            <a:xfrm>
              <a:off x="4891" y="3941"/>
              <a:ext cx="1696" cy="741"/>
            </a:xfrm>
            <a:custGeom>
              <a:avLst/>
              <a:gdLst/>
              <a:ahLst/>
              <a:cxnLst>
                <a:cxn ang="0">
                  <a:pos x="123" y="0"/>
                </a:cxn>
                <a:cxn ang="0">
                  <a:pos x="75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5" y="731"/>
                </a:cxn>
                <a:cxn ang="0">
                  <a:pos x="123" y="741"/>
                </a:cxn>
                <a:cxn ang="0">
                  <a:pos x="1572" y="741"/>
                </a:cxn>
                <a:cxn ang="0">
                  <a:pos x="1620" y="731"/>
                </a:cxn>
                <a:cxn ang="0">
                  <a:pos x="1660" y="705"/>
                </a:cxn>
                <a:cxn ang="0">
                  <a:pos x="1686" y="665"/>
                </a:cxn>
                <a:cxn ang="0">
                  <a:pos x="1696" y="617"/>
                </a:cxn>
                <a:cxn ang="0">
                  <a:pos x="1696" y="123"/>
                </a:cxn>
                <a:cxn ang="0">
                  <a:pos x="1686" y="75"/>
                </a:cxn>
                <a:cxn ang="0">
                  <a:pos x="1660" y="36"/>
                </a:cxn>
                <a:cxn ang="0">
                  <a:pos x="1620" y="10"/>
                </a:cxn>
                <a:cxn ang="0">
                  <a:pos x="1572" y="0"/>
                </a:cxn>
                <a:cxn ang="0">
                  <a:pos x="123" y="0"/>
                </a:cxn>
              </a:cxnLst>
              <a:rect l="0" t="0" r="r" b="b"/>
              <a:pathLst>
                <a:path w="1696" h="741">
                  <a:moveTo>
                    <a:pt x="123" y="0"/>
                  </a:moveTo>
                  <a:lnTo>
                    <a:pt x="75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5" y="731"/>
                  </a:lnTo>
                  <a:lnTo>
                    <a:pt x="123" y="741"/>
                  </a:lnTo>
                  <a:lnTo>
                    <a:pt x="1572" y="741"/>
                  </a:lnTo>
                  <a:lnTo>
                    <a:pt x="1620" y="731"/>
                  </a:lnTo>
                  <a:lnTo>
                    <a:pt x="1660" y="705"/>
                  </a:lnTo>
                  <a:lnTo>
                    <a:pt x="1686" y="665"/>
                  </a:lnTo>
                  <a:lnTo>
                    <a:pt x="1696" y="617"/>
                  </a:lnTo>
                  <a:lnTo>
                    <a:pt x="1696" y="123"/>
                  </a:lnTo>
                  <a:lnTo>
                    <a:pt x="1686" y="75"/>
                  </a:lnTo>
                  <a:lnTo>
                    <a:pt x="1660" y="36"/>
                  </a:lnTo>
                  <a:lnTo>
                    <a:pt x="1620" y="10"/>
                  </a:lnTo>
                  <a:lnTo>
                    <a:pt x="1572" y="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86" name="docshape20"/>
            <p:cNvSpPr>
              <a:spLocks/>
            </p:cNvSpPr>
            <p:nvPr/>
          </p:nvSpPr>
          <p:spPr bwMode="auto">
            <a:xfrm>
              <a:off x="6871" y="3941"/>
              <a:ext cx="1696" cy="741"/>
            </a:xfrm>
            <a:custGeom>
              <a:avLst/>
              <a:gdLst/>
              <a:ahLst/>
              <a:cxnLst>
                <a:cxn ang="0">
                  <a:pos x="1572" y="0"/>
                </a:cxn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1572" y="741"/>
                </a:cxn>
                <a:cxn ang="0">
                  <a:pos x="1620" y="731"/>
                </a:cxn>
                <a:cxn ang="0">
                  <a:pos x="1660" y="705"/>
                </a:cxn>
                <a:cxn ang="0">
                  <a:pos x="1686" y="665"/>
                </a:cxn>
                <a:cxn ang="0">
                  <a:pos x="1696" y="617"/>
                </a:cxn>
                <a:cxn ang="0">
                  <a:pos x="1696" y="123"/>
                </a:cxn>
                <a:cxn ang="0">
                  <a:pos x="1686" y="75"/>
                </a:cxn>
                <a:cxn ang="0">
                  <a:pos x="1660" y="36"/>
                </a:cxn>
                <a:cxn ang="0">
                  <a:pos x="1620" y="10"/>
                </a:cxn>
                <a:cxn ang="0">
                  <a:pos x="1572" y="0"/>
                </a:cxn>
              </a:cxnLst>
              <a:rect l="0" t="0" r="r" b="b"/>
              <a:pathLst>
                <a:path w="1696" h="741">
                  <a:moveTo>
                    <a:pt x="1572" y="0"/>
                  </a:moveTo>
                  <a:lnTo>
                    <a:pt x="124" y="0"/>
                  </a:ln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1572" y="741"/>
                  </a:lnTo>
                  <a:lnTo>
                    <a:pt x="1620" y="731"/>
                  </a:lnTo>
                  <a:lnTo>
                    <a:pt x="1660" y="705"/>
                  </a:lnTo>
                  <a:lnTo>
                    <a:pt x="1686" y="665"/>
                  </a:lnTo>
                  <a:lnTo>
                    <a:pt x="1696" y="617"/>
                  </a:lnTo>
                  <a:lnTo>
                    <a:pt x="1696" y="123"/>
                  </a:lnTo>
                  <a:lnTo>
                    <a:pt x="1686" y="75"/>
                  </a:lnTo>
                  <a:lnTo>
                    <a:pt x="1660" y="36"/>
                  </a:lnTo>
                  <a:lnTo>
                    <a:pt x="1620" y="10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87" name="docshape21"/>
            <p:cNvSpPr>
              <a:spLocks/>
            </p:cNvSpPr>
            <p:nvPr/>
          </p:nvSpPr>
          <p:spPr bwMode="auto">
            <a:xfrm>
              <a:off x="6871" y="3941"/>
              <a:ext cx="1696" cy="74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1572" y="741"/>
                </a:cxn>
                <a:cxn ang="0">
                  <a:pos x="1620" y="731"/>
                </a:cxn>
                <a:cxn ang="0">
                  <a:pos x="1660" y="705"/>
                </a:cxn>
                <a:cxn ang="0">
                  <a:pos x="1686" y="665"/>
                </a:cxn>
                <a:cxn ang="0">
                  <a:pos x="1696" y="617"/>
                </a:cxn>
                <a:cxn ang="0">
                  <a:pos x="1696" y="123"/>
                </a:cxn>
                <a:cxn ang="0">
                  <a:pos x="1686" y="75"/>
                </a:cxn>
                <a:cxn ang="0">
                  <a:pos x="1660" y="36"/>
                </a:cxn>
                <a:cxn ang="0">
                  <a:pos x="1620" y="10"/>
                </a:cxn>
                <a:cxn ang="0">
                  <a:pos x="1572" y="0"/>
                </a:cxn>
                <a:cxn ang="0">
                  <a:pos x="124" y="0"/>
                </a:cxn>
              </a:cxnLst>
              <a:rect l="0" t="0" r="r" b="b"/>
              <a:pathLst>
                <a:path w="1696" h="741">
                  <a:moveTo>
                    <a:pt x="124" y="0"/>
                  </a:move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1572" y="741"/>
                  </a:lnTo>
                  <a:lnTo>
                    <a:pt x="1620" y="731"/>
                  </a:lnTo>
                  <a:lnTo>
                    <a:pt x="1660" y="705"/>
                  </a:lnTo>
                  <a:lnTo>
                    <a:pt x="1686" y="665"/>
                  </a:lnTo>
                  <a:lnTo>
                    <a:pt x="1696" y="617"/>
                  </a:lnTo>
                  <a:lnTo>
                    <a:pt x="1696" y="123"/>
                  </a:lnTo>
                  <a:lnTo>
                    <a:pt x="1686" y="75"/>
                  </a:lnTo>
                  <a:lnTo>
                    <a:pt x="1660" y="36"/>
                  </a:lnTo>
                  <a:lnTo>
                    <a:pt x="1620" y="10"/>
                  </a:lnTo>
                  <a:lnTo>
                    <a:pt x="1572" y="0"/>
                  </a:lnTo>
                  <a:lnTo>
                    <a:pt x="12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88" name="docshape22"/>
            <p:cNvSpPr>
              <a:spLocks/>
            </p:cNvSpPr>
            <p:nvPr/>
          </p:nvSpPr>
          <p:spPr bwMode="auto">
            <a:xfrm>
              <a:off x="4668" y="5053"/>
              <a:ext cx="2144" cy="741"/>
            </a:xfrm>
            <a:custGeom>
              <a:avLst/>
              <a:gdLst/>
              <a:ahLst/>
              <a:cxnLst>
                <a:cxn ang="0">
                  <a:pos x="2020" y="0"/>
                </a:cxn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2020" y="741"/>
                </a:cxn>
                <a:cxn ang="0">
                  <a:pos x="2068" y="731"/>
                </a:cxn>
                <a:cxn ang="0">
                  <a:pos x="2108" y="705"/>
                </a:cxn>
                <a:cxn ang="0">
                  <a:pos x="2134" y="665"/>
                </a:cxn>
                <a:cxn ang="0">
                  <a:pos x="2144" y="617"/>
                </a:cxn>
                <a:cxn ang="0">
                  <a:pos x="2144" y="123"/>
                </a:cxn>
                <a:cxn ang="0">
                  <a:pos x="2134" y="75"/>
                </a:cxn>
                <a:cxn ang="0">
                  <a:pos x="2108" y="36"/>
                </a:cxn>
                <a:cxn ang="0">
                  <a:pos x="2068" y="10"/>
                </a:cxn>
                <a:cxn ang="0">
                  <a:pos x="2020" y="0"/>
                </a:cxn>
              </a:cxnLst>
              <a:rect l="0" t="0" r="r" b="b"/>
              <a:pathLst>
                <a:path w="2144" h="741">
                  <a:moveTo>
                    <a:pt x="2020" y="0"/>
                  </a:moveTo>
                  <a:lnTo>
                    <a:pt x="124" y="0"/>
                  </a:ln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2020" y="741"/>
                  </a:lnTo>
                  <a:lnTo>
                    <a:pt x="2068" y="731"/>
                  </a:lnTo>
                  <a:lnTo>
                    <a:pt x="2108" y="705"/>
                  </a:lnTo>
                  <a:lnTo>
                    <a:pt x="2134" y="665"/>
                  </a:lnTo>
                  <a:lnTo>
                    <a:pt x="2144" y="617"/>
                  </a:lnTo>
                  <a:lnTo>
                    <a:pt x="2144" y="123"/>
                  </a:lnTo>
                  <a:lnTo>
                    <a:pt x="2134" y="75"/>
                  </a:lnTo>
                  <a:lnTo>
                    <a:pt x="2108" y="36"/>
                  </a:lnTo>
                  <a:lnTo>
                    <a:pt x="2068" y="10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89" name="docshape23"/>
            <p:cNvSpPr>
              <a:spLocks/>
            </p:cNvSpPr>
            <p:nvPr/>
          </p:nvSpPr>
          <p:spPr bwMode="auto">
            <a:xfrm>
              <a:off x="4668" y="5053"/>
              <a:ext cx="2144" cy="74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2020" y="741"/>
                </a:cxn>
                <a:cxn ang="0">
                  <a:pos x="2068" y="731"/>
                </a:cxn>
                <a:cxn ang="0">
                  <a:pos x="2108" y="705"/>
                </a:cxn>
                <a:cxn ang="0">
                  <a:pos x="2134" y="665"/>
                </a:cxn>
                <a:cxn ang="0">
                  <a:pos x="2144" y="617"/>
                </a:cxn>
                <a:cxn ang="0">
                  <a:pos x="2144" y="123"/>
                </a:cxn>
                <a:cxn ang="0">
                  <a:pos x="2134" y="75"/>
                </a:cxn>
                <a:cxn ang="0">
                  <a:pos x="2108" y="36"/>
                </a:cxn>
                <a:cxn ang="0">
                  <a:pos x="2068" y="10"/>
                </a:cxn>
                <a:cxn ang="0">
                  <a:pos x="2020" y="0"/>
                </a:cxn>
                <a:cxn ang="0">
                  <a:pos x="124" y="0"/>
                </a:cxn>
              </a:cxnLst>
              <a:rect l="0" t="0" r="r" b="b"/>
              <a:pathLst>
                <a:path w="2144" h="741">
                  <a:moveTo>
                    <a:pt x="124" y="0"/>
                  </a:move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2020" y="741"/>
                  </a:lnTo>
                  <a:lnTo>
                    <a:pt x="2068" y="731"/>
                  </a:lnTo>
                  <a:lnTo>
                    <a:pt x="2108" y="705"/>
                  </a:lnTo>
                  <a:lnTo>
                    <a:pt x="2134" y="665"/>
                  </a:lnTo>
                  <a:lnTo>
                    <a:pt x="2144" y="617"/>
                  </a:lnTo>
                  <a:lnTo>
                    <a:pt x="2144" y="123"/>
                  </a:lnTo>
                  <a:lnTo>
                    <a:pt x="2134" y="75"/>
                  </a:lnTo>
                  <a:lnTo>
                    <a:pt x="2108" y="36"/>
                  </a:lnTo>
                  <a:lnTo>
                    <a:pt x="2068" y="10"/>
                  </a:lnTo>
                  <a:lnTo>
                    <a:pt x="2020" y="0"/>
                  </a:lnTo>
                  <a:lnTo>
                    <a:pt x="12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90" name="docshape24"/>
            <p:cNvSpPr>
              <a:spLocks/>
            </p:cNvSpPr>
            <p:nvPr/>
          </p:nvSpPr>
          <p:spPr bwMode="auto">
            <a:xfrm>
              <a:off x="1957" y="5053"/>
              <a:ext cx="2144" cy="741"/>
            </a:xfrm>
            <a:custGeom>
              <a:avLst/>
              <a:gdLst/>
              <a:ahLst/>
              <a:cxnLst>
                <a:cxn ang="0">
                  <a:pos x="2020" y="0"/>
                </a:cxn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2020" y="741"/>
                </a:cxn>
                <a:cxn ang="0">
                  <a:pos x="2068" y="731"/>
                </a:cxn>
                <a:cxn ang="0">
                  <a:pos x="2108" y="705"/>
                </a:cxn>
                <a:cxn ang="0">
                  <a:pos x="2134" y="665"/>
                </a:cxn>
                <a:cxn ang="0">
                  <a:pos x="2144" y="617"/>
                </a:cxn>
                <a:cxn ang="0">
                  <a:pos x="2144" y="123"/>
                </a:cxn>
                <a:cxn ang="0">
                  <a:pos x="2134" y="75"/>
                </a:cxn>
                <a:cxn ang="0">
                  <a:pos x="2108" y="36"/>
                </a:cxn>
                <a:cxn ang="0">
                  <a:pos x="2068" y="10"/>
                </a:cxn>
                <a:cxn ang="0">
                  <a:pos x="2020" y="0"/>
                </a:cxn>
              </a:cxnLst>
              <a:rect l="0" t="0" r="r" b="b"/>
              <a:pathLst>
                <a:path w="2144" h="741">
                  <a:moveTo>
                    <a:pt x="2020" y="0"/>
                  </a:moveTo>
                  <a:lnTo>
                    <a:pt x="124" y="0"/>
                  </a:ln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2020" y="741"/>
                  </a:lnTo>
                  <a:lnTo>
                    <a:pt x="2068" y="731"/>
                  </a:lnTo>
                  <a:lnTo>
                    <a:pt x="2108" y="705"/>
                  </a:lnTo>
                  <a:lnTo>
                    <a:pt x="2134" y="665"/>
                  </a:lnTo>
                  <a:lnTo>
                    <a:pt x="2144" y="617"/>
                  </a:lnTo>
                  <a:lnTo>
                    <a:pt x="2144" y="123"/>
                  </a:lnTo>
                  <a:lnTo>
                    <a:pt x="2134" y="75"/>
                  </a:lnTo>
                  <a:lnTo>
                    <a:pt x="2108" y="36"/>
                  </a:lnTo>
                  <a:lnTo>
                    <a:pt x="2068" y="10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91" name="docshape25"/>
            <p:cNvSpPr>
              <a:spLocks/>
            </p:cNvSpPr>
            <p:nvPr/>
          </p:nvSpPr>
          <p:spPr bwMode="auto">
            <a:xfrm>
              <a:off x="1957" y="5053"/>
              <a:ext cx="2144" cy="74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2020" y="741"/>
                </a:cxn>
                <a:cxn ang="0">
                  <a:pos x="2068" y="731"/>
                </a:cxn>
                <a:cxn ang="0">
                  <a:pos x="2108" y="705"/>
                </a:cxn>
                <a:cxn ang="0">
                  <a:pos x="2134" y="665"/>
                </a:cxn>
                <a:cxn ang="0">
                  <a:pos x="2144" y="617"/>
                </a:cxn>
                <a:cxn ang="0">
                  <a:pos x="2144" y="123"/>
                </a:cxn>
                <a:cxn ang="0">
                  <a:pos x="2134" y="75"/>
                </a:cxn>
                <a:cxn ang="0">
                  <a:pos x="2108" y="36"/>
                </a:cxn>
                <a:cxn ang="0">
                  <a:pos x="2068" y="10"/>
                </a:cxn>
                <a:cxn ang="0">
                  <a:pos x="2020" y="0"/>
                </a:cxn>
                <a:cxn ang="0">
                  <a:pos x="124" y="0"/>
                </a:cxn>
              </a:cxnLst>
              <a:rect l="0" t="0" r="r" b="b"/>
              <a:pathLst>
                <a:path w="2144" h="741">
                  <a:moveTo>
                    <a:pt x="124" y="0"/>
                  </a:move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2020" y="741"/>
                  </a:lnTo>
                  <a:lnTo>
                    <a:pt x="2068" y="731"/>
                  </a:lnTo>
                  <a:lnTo>
                    <a:pt x="2108" y="705"/>
                  </a:lnTo>
                  <a:lnTo>
                    <a:pt x="2134" y="665"/>
                  </a:lnTo>
                  <a:lnTo>
                    <a:pt x="2144" y="617"/>
                  </a:lnTo>
                  <a:lnTo>
                    <a:pt x="2144" y="123"/>
                  </a:lnTo>
                  <a:lnTo>
                    <a:pt x="2134" y="75"/>
                  </a:lnTo>
                  <a:lnTo>
                    <a:pt x="2108" y="36"/>
                  </a:lnTo>
                  <a:lnTo>
                    <a:pt x="2068" y="10"/>
                  </a:lnTo>
                  <a:lnTo>
                    <a:pt x="2020" y="0"/>
                  </a:lnTo>
                  <a:lnTo>
                    <a:pt x="12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92" name="docshape26"/>
            <p:cNvSpPr>
              <a:spLocks/>
            </p:cNvSpPr>
            <p:nvPr/>
          </p:nvSpPr>
          <p:spPr bwMode="auto">
            <a:xfrm>
              <a:off x="9134" y="3941"/>
              <a:ext cx="1696" cy="741"/>
            </a:xfrm>
            <a:custGeom>
              <a:avLst/>
              <a:gdLst/>
              <a:ahLst/>
              <a:cxnLst>
                <a:cxn ang="0">
                  <a:pos x="1572" y="0"/>
                </a:cxn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1572" y="741"/>
                </a:cxn>
                <a:cxn ang="0">
                  <a:pos x="1620" y="731"/>
                </a:cxn>
                <a:cxn ang="0">
                  <a:pos x="1660" y="705"/>
                </a:cxn>
                <a:cxn ang="0">
                  <a:pos x="1686" y="665"/>
                </a:cxn>
                <a:cxn ang="0">
                  <a:pos x="1696" y="617"/>
                </a:cxn>
                <a:cxn ang="0">
                  <a:pos x="1696" y="123"/>
                </a:cxn>
                <a:cxn ang="0">
                  <a:pos x="1686" y="75"/>
                </a:cxn>
                <a:cxn ang="0">
                  <a:pos x="1660" y="36"/>
                </a:cxn>
                <a:cxn ang="0">
                  <a:pos x="1620" y="10"/>
                </a:cxn>
                <a:cxn ang="0">
                  <a:pos x="1572" y="0"/>
                </a:cxn>
              </a:cxnLst>
              <a:rect l="0" t="0" r="r" b="b"/>
              <a:pathLst>
                <a:path w="1696" h="741">
                  <a:moveTo>
                    <a:pt x="1572" y="0"/>
                  </a:moveTo>
                  <a:lnTo>
                    <a:pt x="124" y="0"/>
                  </a:ln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1572" y="741"/>
                  </a:lnTo>
                  <a:lnTo>
                    <a:pt x="1620" y="731"/>
                  </a:lnTo>
                  <a:lnTo>
                    <a:pt x="1660" y="705"/>
                  </a:lnTo>
                  <a:lnTo>
                    <a:pt x="1686" y="665"/>
                  </a:lnTo>
                  <a:lnTo>
                    <a:pt x="1696" y="617"/>
                  </a:lnTo>
                  <a:lnTo>
                    <a:pt x="1696" y="123"/>
                  </a:lnTo>
                  <a:lnTo>
                    <a:pt x="1686" y="75"/>
                  </a:lnTo>
                  <a:lnTo>
                    <a:pt x="1660" y="36"/>
                  </a:lnTo>
                  <a:lnTo>
                    <a:pt x="1620" y="10"/>
                  </a:lnTo>
                  <a:lnTo>
                    <a:pt x="1572" y="0"/>
                  </a:lnTo>
                  <a:close/>
                </a:path>
              </a:pathLst>
            </a:custGeom>
            <a:solidFill>
              <a:srgbClr val="BADF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93" name="docshape27"/>
            <p:cNvSpPr>
              <a:spLocks/>
            </p:cNvSpPr>
            <p:nvPr/>
          </p:nvSpPr>
          <p:spPr bwMode="auto">
            <a:xfrm>
              <a:off x="9134" y="3941"/>
              <a:ext cx="1696" cy="74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76" y="10"/>
                </a:cxn>
                <a:cxn ang="0">
                  <a:pos x="36" y="36"/>
                </a:cxn>
                <a:cxn ang="0">
                  <a:pos x="10" y="75"/>
                </a:cxn>
                <a:cxn ang="0">
                  <a:pos x="0" y="123"/>
                </a:cxn>
                <a:cxn ang="0">
                  <a:pos x="0" y="617"/>
                </a:cxn>
                <a:cxn ang="0">
                  <a:pos x="10" y="665"/>
                </a:cxn>
                <a:cxn ang="0">
                  <a:pos x="36" y="705"/>
                </a:cxn>
                <a:cxn ang="0">
                  <a:pos x="76" y="731"/>
                </a:cxn>
                <a:cxn ang="0">
                  <a:pos x="124" y="741"/>
                </a:cxn>
                <a:cxn ang="0">
                  <a:pos x="1572" y="741"/>
                </a:cxn>
                <a:cxn ang="0">
                  <a:pos x="1620" y="731"/>
                </a:cxn>
                <a:cxn ang="0">
                  <a:pos x="1660" y="705"/>
                </a:cxn>
                <a:cxn ang="0">
                  <a:pos x="1686" y="665"/>
                </a:cxn>
                <a:cxn ang="0">
                  <a:pos x="1696" y="617"/>
                </a:cxn>
                <a:cxn ang="0">
                  <a:pos x="1696" y="123"/>
                </a:cxn>
                <a:cxn ang="0">
                  <a:pos x="1686" y="75"/>
                </a:cxn>
                <a:cxn ang="0">
                  <a:pos x="1660" y="36"/>
                </a:cxn>
                <a:cxn ang="0">
                  <a:pos x="1620" y="10"/>
                </a:cxn>
                <a:cxn ang="0">
                  <a:pos x="1572" y="0"/>
                </a:cxn>
                <a:cxn ang="0">
                  <a:pos x="124" y="0"/>
                </a:cxn>
              </a:cxnLst>
              <a:rect l="0" t="0" r="r" b="b"/>
              <a:pathLst>
                <a:path w="1696" h="741">
                  <a:moveTo>
                    <a:pt x="124" y="0"/>
                  </a:moveTo>
                  <a:lnTo>
                    <a:pt x="76" y="10"/>
                  </a:lnTo>
                  <a:lnTo>
                    <a:pt x="36" y="36"/>
                  </a:lnTo>
                  <a:lnTo>
                    <a:pt x="10" y="75"/>
                  </a:lnTo>
                  <a:lnTo>
                    <a:pt x="0" y="123"/>
                  </a:lnTo>
                  <a:lnTo>
                    <a:pt x="0" y="617"/>
                  </a:lnTo>
                  <a:lnTo>
                    <a:pt x="10" y="665"/>
                  </a:lnTo>
                  <a:lnTo>
                    <a:pt x="36" y="705"/>
                  </a:lnTo>
                  <a:lnTo>
                    <a:pt x="76" y="731"/>
                  </a:lnTo>
                  <a:lnTo>
                    <a:pt x="124" y="741"/>
                  </a:lnTo>
                  <a:lnTo>
                    <a:pt x="1572" y="741"/>
                  </a:lnTo>
                  <a:lnTo>
                    <a:pt x="1620" y="731"/>
                  </a:lnTo>
                  <a:lnTo>
                    <a:pt x="1660" y="705"/>
                  </a:lnTo>
                  <a:lnTo>
                    <a:pt x="1686" y="665"/>
                  </a:lnTo>
                  <a:lnTo>
                    <a:pt x="1696" y="617"/>
                  </a:lnTo>
                  <a:lnTo>
                    <a:pt x="1696" y="123"/>
                  </a:lnTo>
                  <a:lnTo>
                    <a:pt x="1686" y="75"/>
                  </a:lnTo>
                  <a:lnTo>
                    <a:pt x="1660" y="36"/>
                  </a:lnTo>
                  <a:lnTo>
                    <a:pt x="1620" y="10"/>
                  </a:lnTo>
                  <a:lnTo>
                    <a:pt x="1572" y="0"/>
                  </a:lnTo>
                  <a:lnTo>
                    <a:pt x="124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94" name="Line 26"/>
            <p:cNvSpPr>
              <a:spLocks noChangeShapeType="1"/>
            </p:cNvSpPr>
            <p:nvPr/>
          </p:nvSpPr>
          <p:spPr bwMode="auto">
            <a:xfrm>
              <a:off x="3876" y="4614"/>
              <a:ext cx="1635" cy="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395" name="docshape28"/>
            <p:cNvSpPr txBox="1">
              <a:spLocks noChangeArrowheads="1"/>
            </p:cNvSpPr>
            <p:nvPr/>
          </p:nvSpPr>
          <p:spPr bwMode="auto">
            <a:xfrm>
              <a:off x="3577" y="429"/>
              <a:ext cx="2640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Коммуникативная компетенция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96" name="docshape29"/>
            <p:cNvSpPr txBox="1">
              <a:spLocks noChangeArrowheads="1"/>
            </p:cNvSpPr>
            <p:nvPr/>
          </p:nvSpPr>
          <p:spPr bwMode="auto">
            <a:xfrm>
              <a:off x="2129" y="1555"/>
              <a:ext cx="2332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28575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Речеведческие</a:t>
              </a: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знания, умения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97" name="docshape30"/>
            <p:cNvSpPr txBox="1">
              <a:spLocks noChangeArrowheads="1"/>
            </p:cNvSpPr>
            <p:nvPr/>
          </p:nvSpPr>
          <p:spPr bwMode="auto">
            <a:xfrm>
              <a:off x="5375" y="1555"/>
              <a:ext cx="2536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Коммуникативные умения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98" name="docshape31"/>
            <p:cNvSpPr txBox="1">
              <a:spLocks noChangeArrowheads="1"/>
            </p:cNvSpPr>
            <p:nvPr/>
          </p:nvSpPr>
          <p:spPr bwMode="auto">
            <a:xfrm>
              <a:off x="3629" y="2918"/>
              <a:ext cx="153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Продуктивные</a:t>
              </a:r>
              <a:endPara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399" name="docshape32"/>
            <p:cNvSpPr txBox="1">
              <a:spLocks noChangeArrowheads="1"/>
            </p:cNvSpPr>
            <p:nvPr/>
          </p:nvSpPr>
          <p:spPr bwMode="auto">
            <a:xfrm>
              <a:off x="8178" y="2918"/>
              <a:ext cx="1367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Рецептивные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400" name="docshape33"/>
            <p:cNvSpPr txBox="1">
              <a:spLocks noChangeArrowheads="1"/>
            </p:cNvSpPr>
            <p:nvPr/>
          </p:nvSpPr>
          <p:spPr bwMode="auto">
            <a:xfrm>
              <a:off x="2489" y="4029"/>
              <a:ext cx="1103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Говорение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401" name="docshape34"/>
            <p:cNvSpPr txBox="1">
              <a:spLocks noChangeArrowheads="1"/>
            </p:cNvSpPr>
            <p:nvPr/>
          </p:nvSpPr>
          <p:spPr bwMode="auto">
            <a:xfrm>
              <a:off x="5346" y="4029"/>
              <a:ext cx="810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Письмо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402" name="docshape35"/>
            <p:cNvSpPr txBox="1">
              <a:spLocks noChangeArrowheads="1"/>
            </p:cNvSpPr>
            <p:nvPr/>
          </p:nvSpPr>
          <p:spPr bwMode="auto">
            <a:xfrm>
              <a:off x="7355" y="4034"/>
              <a:ext cx="753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Чтение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403" name="docshape36"/>
            <p:cNvSpPr txBox="1">
              <a:spLocks noChangeArrowheads="1"/>
            </p:cNvSpPr>
            <p:nvPr/>
          </p:nvSpPr>
          <p:spPr bwMode="auto">
            <a:xfrm>
              <a:off x="9302" y="4032"/>
              <a:ext cx="138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6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Аудирование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404" name="docshape37"/>
            <p:cNvSpPr txBox="1">
              <a:spLocks noChangeArrowheads="1"/>
            </p:cNvSpPr>
            <p:nvPr/>
          </p:nvSpPr>
          <p:spPr bwMode="auto">
            <a:xfrm>
              <a:off x="1953" y="5136"/>
              <a:ext cx="2049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28575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Диалогическая речь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8405" name="docshape38"/>
            <p:cNvSpPr txBox="1">
              <a:spLocks noChangeArrowheads="1"/>
            </p:cNvSpPr>
            <p:nvPr/>
          </p:nvSpPr>
          <p:spPr bwMode="auto">
            <a:xfrm>
              <a:off x="4628" y="5136"/>
              <a:ext cx="2162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Монологическая речь</a:t>
              </a: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6"/>
          <p:cNvSpPr/>
          <p:nvPr/>
        </p:nvSpPr>
        <p:spPr>
          <a:xfrm>
            <a:off x="753590" y="1967217"/>
            <a:ext cx="11057682" cy="48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B32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6"/>
          <p:cNvSpPr txBox="1"/>
          <p:nvPr/>
        </p:nvSpPr>
        <p:spPr>
          <a:xfrm>
            <a:off x="567159" y="107846"/>
            <a:ext cx="10168014" cy="9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Связь экзаменационной модели ОГЭ 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 КИМ ЕГЭ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6"/>
          <p:cNvSpPr txBox="1"/>
          <p:nvPr/>
        </p:nvSpPr>
        <p:spPr>
          <a:xfrm>
            <a:off x="660375" y="1579225"/>
            <a:ext cx="9981582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arenR"/>
            </a:pPr>
            <a:r>
              <a:rPr lang="ru-RU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 контрольных измерительных материалах ОГЭ и ЕГЭ соблюдается преемственность в проверяемых предметных умениях;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2) в экзаменационные материалы ОГЭ входят задания, которые являются базовыми для обеспечения в дальнейшем успешного выполнения заданий ЕГЭ;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3) в экзаменационных моделях используются сходные типы заданий, направленных на проверку различных групп предметных результатов изучения учебного предмета «Русский язык»;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4) принципы проверки заданий с развёрнутым ответом на основном государственном экзамене соотносятся с принципами оценивания задания с развёрнутым ответом на ЕГЭ;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R="0" lvl="0" indent="450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5) содержание контрольных измерительных материалов ОГЭ и ЕГЭ связано с востребованными в жизни практическими умениями и навыками, направлено на проверку как предметных результатов, так и </a:t>
            </a:r>
            <a:r>
              <a:rPr lang="ru-RU" sz="1600" b="0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общеучебных</a:t>
            </a:r>
            <a:r>
              <a:rPr lang="ru-RU" sz="16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умений. 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7"/>
          <p:cNvSpPr/>
          <p:nvPr/>
        </p:nvSpPr>
        <p:spPr>
          <a:xfrm>
            <a:off x="753590" y="1967217"/>
            <a:ext cx="11057682" cy="48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B32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7"/>
          <p:cNvSpPr txBox="1"/>
          <p:nvPr/>
        </p:nvSpPr>
        <p:spPr>
          <a:xfrm>
            <a:off x="567159" y="107846"/>
            <a:ext cx="10168014" cy="9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Характеристика структуры и содержания КИМ ОГЭ 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7"/>
          <p:cNvSpPr txBox="1"/>
          <p:nvPr/>
        </p:nvSpPr>
        <p:spPr>
          <a:xfrm>
            <a:off x="1491449" y="1197205"/>
            <a:ext cx="9161755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Часть 1 – сжатое изложение (задание 1).</a:t>
            </a: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Часть 2 (задания 2–8) – задания с кратким ответом.</a:t>
            </a: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В экзаменационной работе предложены следующие разновидности заданий с кратким ответом:</a:t>
            </a: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 задания на запись самостоятельно сформулированного краткого ответа;</a:t>
            </a: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– задания на выбор и запись номеров правильных ответов из предложенного перечня.</a:t>
            </a: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Часть 3 (альтернативное задание 9) – задание с развёрнутым ответом</a:t>
            </a: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(сочинение), проверяющее умение создавать собственное высказывание на основе прочитанного текста</a:t>
            </a:r>
            <a:endParaRPr sz="20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9"/>
          <p:cNvSpPr txBox="1"/>
          <p:nvPr/>
        </p:nvSpPr>
        <p:spPr>
          <a:xfrm>
            <a:off x="567159" y="107846"/>
            <a:ext cx="10168014" cy="9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Демонстрационный вариант КИМ ОГЭ 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9"/>
          <p:cNvSpPr txBox="1"/>
          <p:nvPr/>
        </p:nvSpPr>
        <p:spPr>
          <a:xfrm>
            <a:off x="1491449" y="1967217"/>
            <a:ext cx="91617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12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3150" y="1065400"/>
            <a:ext cx="8145700" cy="564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838986" y="228931"/>
            <a:ext cx="982273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2.Укажите варианты ответов, в которых верно определена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грамматическая основа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в одном из предложений или в одной из частей сложного предложения текста. Запишите номера ответов.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876693" y="2750380"/>
            <a:ext cx="7145517" cy="173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8663" algn="l"/>
              </a:tabLst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8663" algn="l"/>
              </a:tabLst>
            </a:pPr>
            <a:b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28663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3.автор достоин (предложение 3)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28663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4.мы должны (предложение 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8663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5.узнавая, постигая, разгадывая тайны  (предложение</a:t>
            </a: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5)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168166"/>
            <a:ext cx="7475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tabLst>
                <a:tab pos="728663" algn="l"/>
              </a:tabLs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1.Владимир Иванович Даль говорил (предложение 1)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04973" y="2648933"/>
            <a:ext cx="46568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28663" algn="l"/>
              </a:tabLs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2.служение стало (предложение 2)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0"/>
          <p:cNvSpPr txBox="1"/>
          <p:nvPr/>
        </p:nvSpPr>
        <p:spPr>
          <a:xfrm>
            <a:off x="567159" y="107846"/>
            <a:ext cx="10168014" cy="9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0"/>
          <p:cNvSpPr txBox="1"/>
          <p:nvPr/>
        </p:nvSpPr>
        <p:spPr>
          <a:xfrm>
            <a:off x="1491449" y="1967217"/>
            <a:ext cx="91617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91" name="Rectangle 35"/>
          <p:cNvSpPr>
            <a:spLocks noChangeArrowheads="1"/>
          </p:cNvSpPr>
          <p:nvPr/>
        </p:nvSpPr>
        <p:spPr bwMode="auto">
          <a:xfrm>
            <a:off x="1112362" y="1548102"/>
            <a:ext cx="7927943" cy="96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69790" tIns="368184" rIns="358662" bIns="1777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28663" algn="l"/>
              </a:tabLst>
            </a:pPr>
            <a:b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одержимое 48"/>
          <p:cNvSpPr>
            <a:spLocks noGrp="1"/>
          </p:cNvSpPr>
          <p:nvPr>
            <p:ph idx="4294967295"/>
          </p:nvPr>
        </p:nvSpPr>
        <p:spPr>
          <a:xfrm>
            <a:off x="593888" y="423863"/>
            <a:ext cx="10378911" cy="5900737"/>
          </a:xfrm>
        </p:spPr>
        <p:txBody>
          <a:bodyPr>
            <a:normAutofit/>
          </a:bodyPr>
          <a:lstStyle/>
          <a:p>
            <a:endParaRPr lang="ru-RU" dirty="0"/>
          </a:p>
          <a:p>
            <a:pPr>
              <a:buNone/>
            </a:pPr>
            <a:r>
              <a:rPr lang="ru-RU" b="1" dirty="0"/>
              <a:t>3</a:t>
            </a:r>
            <a:r>
              <a:rPr lang="ru-RU" dirty="0"/>
              <a:t>. </a:t>
            </a:r>
            <a:r>
              <a:rPr lang="ru-RU" b="1" dirty="0">
                <a:solidFill>
                  <a:srgbClr val="FF0000"/>
                </a:solidFill>
              </a:rPr>
              <a:t>Укажите варианты ответов, в которых даны верные характеристики предложений текста. Запишите номера ответов. </a:t>
            </a:r>
          </a:p>
          <a:p>
            <a:pPr>
              <a:buNone/>
            </a:pPr>
            <a:r>
              <a:rPr lang="ru-RU" b="1" dirty="0"/>
              <a:t>1.Предложение 1 содержит цитирование.</a:t>
            </a:r>
          </a:p>
          <a:p>
            <a:pPr lvl="0">
              <a:buNone/>
            </a:pPr>
            <a:r>
              <a:rPr lang="ru-RU" dirty="0"/>
              <a:t>2.В первой части сложного предложения 2 содержится сказуемое составное именное.</a:t>
            </a:r>
          </a:p>
          <a:p>
            <a:pPr lvl="0">
              <a:buNone/>
            </a:pPr>
            <a:r>
              <a:rPr lang="ru-RU" dirty="0"/>
              <a:t>3.Предложение 3 сложносочинённое.</a:t>
            </a:r>
          </a:p>
          <a:p>
            <a:pPr lvl="0">
              <a:buNone/>
            </a:pPr>
            <a:r>
              <a:rPr lang="ru-RU" dirty="0"/>
              <a:t>4.Предложение 4 простое, распространённое.</a:t>
            </a:r>
          </a:p>
          <a:p>
            <a:pPr lvl="0">
              <a:buNone/>
            </a:pPr>
            <a:r>
              <a:rPr lang="ru-RU" dirty="0"/>
              <a:t>5.Предложение 5 осложнено однородными и обособленными членами предложения.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767" y="292232"/>
            <a:ext cx="108691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28663" algn="l"/>
              </a:tabLst>
            </a:pPr>
            <a:r>
              <a:rPr lang="ru-RU" sz="20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4.Установите   соответствие   между   пунктуационными   правилами и предложениями, которые могут служить примерами для приведённых пунктуационных правил. К каждой позиции первого столбца подберите соответствующую позицию из второго столбца.</a:t>
            </a: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tabLst>
                <a:tab pos="728663" algn="l"/>
              </a:tabLst>
            </a:pPr>
            <a:endParaRPr lang="ru-RU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31596" y="1935480"/>
            <a:ext cx="10950803" cy="43891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/>
              <a:t>А) Определение, выраженное причастным оборотом, стоящим после определяемого слова, обособляется.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Б) Между подлежащим</a:t>
            </a:r>
          </a:p>
          <a:p>
            <a:pPr>
              <a:buNone/>
            </a:pPr>
            <a:r>
              <a:rPr lang="ru-RU" dirty="0"/>
              <a:t>и сказуемым, выраженными именами существительными в именительном падеже, при нулевой связке ставится тире.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В) Между частями сложного бессоюзного предложения ставится двоеточие, если вторая часть дополняет первую.</a:t>
            </a:r>
          </a:p>
          <a:p>
            <a:pPr lvl="0">
              <a:buNone/>
            </a:pPr>
            <a:r>
              <a:rPr lang="ru-RU" dirty="0"/>
              <a:t>1.Язык – это зеркало, которое стоит между нами и миром, отражая общие представления всех говорящих на нём.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lvl="0">
              <a:buNone/>
            </a:pPr>
            <a:r>
              <a:rPr lang="ru-RU" dirty="0"/>
              <a:t>2.Причём зеркало языка отражает не все свойства окружающей действительности, а только те, которые казались особенно важными предкам – носителям этого языка.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lvl="0">
              <a:buNone/>
            </a:pPr>
            <a:r>
              <a:rPr lang="ru-RU" dirty="0"/>
              <a:t>3.Так, в языках некоторых северных народов: эскимосов, чукчей, коряков ‒ существует множество названий снега.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lvl="0">
              <a:buNone/>
            </a:pPr>
            <a:r>
              <a:rPr lang="ru-RU" dirty="0"/>
              <a:t>4.Люди понимают: снег занимает в их жизни заметное место, его количество, состояние, цвет очень важны.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 lvl="0">
              <a:buNone/>
            </a:pPr>
            <a:r>
              <a:rPr lang="ru-RU" dirty="0"/>
              <a:t>5.Каждый язык отражает картину мира и через грамматику, поэтому существуют языки, имеющие более тридцати падежей, которые служат способом указать точное положение предмета в пространстве.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2"/>
          <p:cNvSpPr txBox="1"/>
          <p:nvPr/>
        </p:nvSpPr>
        <p:spPr>
          <a:xfrm>
            <a:off x="5948313" y="107846"/>
            <a:ext cx="4786860" cy="25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2"/>
          <p:cNvSpPr txBox="1"/>
          <p:nvPr/>
        </p:nvSpPr>
        <p:spPr>
          <a:xfrm>
            <a:off x="1491449" y="1967217"/>
            <a:ext cx="91617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63192" y="459566"/>
            <a:ext cx="9238268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5.Расставьте знаки препинания.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Укажите все цифры, на месте которых должны стоять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кавычки</a:t>
            </a:r>
            <a:r>
              <a:rPr kumimoji="0" lang="ru-RU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Известно огромное количество картин с названием (1)Селигер(2). Все они посвящены озеру, точнее, целому царству, состоящему из озёр, проток, каналов и живописных островов. В озеро впадает множество рек и речушек, но запасы воды оно, подобно скупому хозяину, отдаёт через небольшую речку (3)</a:t>
            </a:r>
            <a:r>
              <a:rPr kumimoji="0" lang="ru-RU" sz="24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Селижаровку</a:t>
            </a:r>
            <a:r>
              <a:rPr kumimoji="0" lang="ru-RU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(4) только (5)Волге(6). Живописная природа этого края напоминает иллюстрации к русским сказкам. (7)И озеро в тихом вечернем огне лежит в глубине, неподвижно сияя, и сосны, как свечи, стоят в вышине, смыкаясь рядами от края до края(8) – эти строки Н.А. Заболоцкого словно переносят нас на берег этого чудесного озера.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848412" y="963215"/>
            <a:ext cx="10378912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6.Укажите варианты ответов, в которых дано верное объяснение написания выделенного слова. Запишите номера ответов.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73025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ПРЕУСПЕВАТЬ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написание приставки определяется её значением, близким к значению приставки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73025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РАСТАЯТЬ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в корне слова с чередующейся безударной гласной перед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025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-СТ- пишется буква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73025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ПОЛ-ОСТРОВА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слово пишется через дефис, потому что после ПОЛ- стоит гласная буква.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73025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БЕЗВРЕДНЫЙ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на конце приставки перед буквой, обозначающей глухой согласный звук, пишется буква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>
                <a:tab pos="730250" algn="l"/>
              </a:tabLst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ГОРЕЧЬ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в имени существительном 3-го склонения после шипящего согласного пишется буква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095" y="575035"/>
            <a:ext cx="9926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7.Прочитайте текст. Вставьте пропущенные буквы. Укажите все цифры, на месте которых пишется буква </a:t>
            </a:r>
            <a:r>
              <a:rPr lang="ru-RU" sz="2000" b="1" dirty="0">
                <a:solidFill>
                  <a:srgbClr val="FF0000"/>
                </a:solidFill>
              </a:rPr>
              <a:t>Е</a:t>
            </a:r>
            <a:r>
              <a:rPr lang="ru-RU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99241" y="1527142"/>
            <a:ext cx="105297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Над рекой стел..</a:t>
            </a:r>
            <a:r>
              <a:rPr lang="ru-RU" sz="2000" baseline="30000" dirty="0"/>
              <a:t>(1)</a:t>
            </a:r>
            <a:r>
              <a:rPr lang="ru-RU" sz="2000" dirty="0" err="1"/>
              <a:t>тся</a:t>
            </a:r>
            <a:r>
              <a:rPr lang="ru-RU" sz="2000" dirty="0"/>
              <a:t> туман. В неб..</a:t>
            </a:r>
            <a:r>
              <a:rPr lang="ru-RU" sz="2000" baseline="30000" dirty="0"/>
              <a:t>(2)</a:t>
            </a:r>
            <a:r>
              <a:rPr lang="ru-RU" sz="2000" dirty="0"/>
              <a:t> медленно та..</a:t>
            </a:r>
            <a:r>
              <a:rPr lang="ru-RU" sz="2000" baseline="30000" dirty="0"/>
              <a:t>(3)</a:t>
            </a:r>
            <a:r>
              <a:rPr lang="ru-RU" sz="2000" dirty="0"/>
              <a:t>т </a:t>
            </a:r>
            <a:r>
              <a:rPr lang="ru-RU" sz="2000" dirty="0" err="1"/>
              <a:t>серебр</a:t>
            </a:r>
            <a:r>
              <a:rPr lang="ru-RU" sz="2000" dirty="0"/>
              <a:t>..</a:t>
            </a:r>
            <a:r>
              <a:rPr lang="ru-RU" sz="2000" baseline="30000" dirty="0"/>
              <a:t>(4)</a:t>
            </a:r>
            <a:r>
              <a:rPr lang="ru-RU" sz="2000" dirty="0" err="1"/>
              <a:t>ный</a:t>
            </a:r>
            <a:r>
              <a:rPr lang="ru-RU" sz="2000" dirty="0"/>
              <a:t> серп молодого мес..</a:t>
            </a:r>
            <a:r>
              <a:rPr lang="ru-RU" sz="2000" baseline="30000" dirty="0"/>
              <a:t>(5)</a:t>
            </a:r>
            <a:r>
              <a:rPr lang="ru-RU" sz="2000" dirty="0" err="1"/>
              <a:t>ца</a:t>
            </a:r>
            <a:r>
              <a:rPr lang="ru-RU" sz="2000" dirty="0"/>
              <a:t>. </a:t>
            </a:r>
            <a:r>
              <a:rPr lang="ru-RU" sz="2000" dirty="0" err="1"/>
              <a:t>Вдал</a:t>
            </a:r>
            <a:r>
              <a:rPr lang="ru-RU" sz="2000" dirty="0"/>
              <a:t>..</a:t>
            </a:r>
            <a:r>
              <a:rPr lang="ru-RU" sz="2000" baseline="30000" dirty="0"/>
              <a:t>(6)</a:t>
            </a:r>
            <a:r>
              <a:rPr lang="ru-RU" sz="2000" dirty="0" err="1"/>
              <a:t>ке</a:t>
            </a:r>
            <a:r>
              <a:rPr lang="ru-RU" sz="2000" dirty="0"/>
              <a:t> при лунном </a:t>
            </a:r>
            <a:r>
              <a:rPr lang="ru-RU" sz="2000" dirty="0" err="1"/>
              <a:t>осв</a:t>
            </a:r>
            <a:r>
              <a:rPr lang="ru-RU" sz="2000" dirty="0"/>
              <a:t>..</a:t>
            </a:r>
            <a:r>
              <a:rPr lang="ru-RU" sz="2000" baseline="30000" dirty="0"/>
              <a:t>(7)</a:t>
            </a:r>
            <a:r>
              <a:rPr lang="ru-RU" sz="2000" dirty="0" err="1"/>
              <a:t>щении</a:t>
            </a:r>
            <a:r>
              <a:rPr lang="ru-RU" sz="2000" dirty="0"/>
              <a:t> можно </a:t>
            </a:r>
            <a:r>
              <a:rPr lang="ru-RU" sz="2000" dirty="0" err="1"/>
              <a:t>разл</a:t>
            </a:r>
            <a:r>
              <a:rPr lang="ru-RU" sz="2000" dirty="0"/>
              <a:t>..</a:t>
            </a:r>
            <a:r>
              <a:rPr lang="ru-RU" sz="2000" baseline="30000" dirty="0"/>
              <a:t>(8)</a:t>
            </a:r>
            <a:r>
              <a:rPr lang="ru-RU" sz="2000" dirty="0" err="1"/>
              <a:t>чить</a:t>
            </a:r>
            <a:r>
              <a:rPr lang="ru-RU" sz="2000" dirty="0"/>
              <a:t> крышу </a:t>
            </a:r>
            <a:r>
              <a:rPr lang="ru-RU" sz="2000" dirty="0" err="1"/>
              <a:t>крайн</a:t>
            </a:r>
            <a:r>
              <a:rPr lang="ru-RU" sz="2000" dirty="0"/>
              <a:t>..</a:t>
            </a:r>
            <a:r>
              <a:rPr lang="ru-RU" sz="2000" baseline="30000" dirty="0"/>
              <a:t>(9)</a:t>
            </a:r>
            <a:r>
              <a:rPr lang="ru-RU" sz="2000" dirty="0" err="1"/>
              <a:t>й</a:t>
            </a:r>
            <a:r>
              <a:rPr lang="ru-RU" sz="2000" dirty="0"/>
              <a:t> избушки.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8</a:t>
            </a:r>
            <a:r>
              <a:rPr lang="ru-RU" sz="2000" dirty="0">
                <a:solidFill>
                  <a:srgbClr val="FF0000"/>
                </a:solidFill>
              </a:rPr>
              <a:t>. Раскройте скобки и запишите слово </a:t>
            </a:r>
            <a:r>
              <a:rPr lang="ru-RU" sz="2000" b="1" dirty="0">
                <a:solidFill>
                  <a:srgbClr val="FF0000"/>
                </a:solidFill>
              </a:rPr>
              <a:t>«он» </a:t>
            </a:r>
            <a:r>
              <a:rPr lang="ru-RU" sz="2000" dirty="0">
                <a:solidFill>
                  <a:srgbClr val="FF0000"/>
                </a:solidFill>
              </a:rPr>
              <a:t>в соответствующей форме, соблюдая нормы современного русского литературного языка. </a:t>
            </a:r>
            <a:r>
              <a:rPr lang="ru-RU" sz="2000" dirty="0"/>
              <a:t> </a:t>
            </a:r>
          </a:p>
          <a:p>
            <a:r>
              <a:rPr lang="ru-RU" sz="2000" i="1" dirty="0"/>
              <a:t>Пароход отплывает, вслед (он) звучит прощальный марш.</a:t>
            </a:r>
            <a:endParaRPr lang="ru-RU" sz="2000" dirty="0"/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FF0000"/>
                </a:solidFill>
              </a:rPr>
              <a:t>9</a:t>
            </a:r>
            <a:r>
              <a:rPr lang="ru-RU" sz="2000" dirty="0">
                <a:solidFill>
                  <a:srgbClr val="FF0000"/>
                </a:solidFill>
              </a:rPr>
              <a:t>.Замените словосочетание </a:t>
            </a:r>
            <a:r>
              <a:rPr lang="ru-RU" sz="2000" b="1" dirty="0">
                <a:solidFill>
                  <a:srgbClr val="FF0000"/>
                </a:solidFill>
              </a:rPr>
              <a:t>«пробежка утром»</a:t>
            </a:r>
            <a:r>
              <a:rPr lang="ru-RU" sz="2000" dirty="0">
                <a:solidFill>
                  <a:srgbClr val="FF0000"/>
                </a:solidFill>
              </a:rPr>
              <a:t>, построенное на основе примыкания, синонимичным словосочетанием со связью </a:t>
            </a:r>
            <a:r>
              <a:rPr lang="ru-RU" sz="2000" b="1" dirty="0">
                <a:solidFill>
                  <a:srgbClr val="FF0000"/>
                </a:solidFill>
              </a:rPr>
              <a:t>согласование</a:t>
            </a:r>
            <a:r>
              <a:rPr lang="ru-RU" sz="2000" dirty="0">
                <a:solidFill>
                  <a:srgbClr val="FF0000"/>
                </a:solidFill>
              </a:rPr>
              <a:t>. Напишите получившееся словосочетание, соблюдая нормы современного русского литературного языка. 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3"/>
          <p:cNvSpPr txBox="1"/>
          <p:nvPr/>
        </p:nvSpPr>
        <p:spPr>
          <a:xfrm>
            <a:off x="567159" y="107846"/>
            <a:ext cx="10168014" cy="9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72BC"/>
              </a:buClr>
              <a:buSzPts val="3600"/>
            </a:pPr>
            <a:r>
              <a:rPr lang="ru-RU" sz="2000" b="1" i="1" dirty="0">
                <a:solidFill>
                  <a:srgbClr val="FF0000"/>
                </a:solidFill>
              </a:rPr>
              <a:t>Прочитайте текст и выполните задания 10–13.</a:t>
            </a:r>
            <a:endParaRPr lang="ru-RU" sz="2000" dirty="0">
              <a:solidFill>
                <a:srgbClr val="FF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endParaRPr sz="20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43"/>
          <p:cNvSpPr txBox="1"/>
          <p:nvPr/>
        </p:nvSpPr>
        <p:spPr>
          <a:xfrm>
            <a:off x="1491449" y="1967217"/>
            <a:ext cx="91617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3889" y="659874"/>
            <a:ext cx="113310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(1)Городской человек не ведает, чем пахнет земля, как она дышит, как страдает от жажды, – земля скрыта от его глаз застывшей лавой асфальта.</a:t>
            </a:r>
          </a:p>
          <a:p>
            <a:r>
              <a:rPr lang="ru-RU" sz="2000" dirty="0"/>
              <a:t>(2)Меня мать приучала к земле, как птица приучает своего птенца к небу. </a:t>
            </a:r>
          </a:p>
          <a:p>
            <a:r>
              <a:rPr lang="ru-RU" sz="2000" dirty="0"/>
              <a:t>(3)Но по-настоящему земля открылась мне на войне.</a:t>
            </a:r>
          </a:p>
          <a:p>
            <a:r>
              <a:rPr lang="ru-RU" sz="2000" dirty="0"/>
              <a:t> (4)Я узнал спасительное свойство земли: под сильным огнём прижимался к ней в надежде, что смерть минует меня. </a:t>
            </a:r>
          </a:p>
          <a:p>
            <a:r>
              <a:rPr lang="ru-RU" sz="2000" dirty="0"/>
              <a:t>(5)Это была земля моей матери, родная земля, и она хранила меня с материнской верностью.</a:t>
            </a:r>
          </a:p>
          <a:p>
            <a:r>
              <a:rPr lang="ru-RU" sz="2000" dirty="0"/>
              <a:t>(6)Один, только один раз земля не уберегла меня…</a:t>
            </a:r>
          </a:p>
          <a:p>
            <a:r>
              <a:rPr lang="ru-RU" sz="2000" dirty="0"/>
              <a:t>(7)Я очнулся в телеге, на сене. </a:t>
            </a:r>
          </a:p>
          <a:p>
            <a:r>
              <a:rPr lang="ru-RU" sz="2000" dirty="0"/>
              <a:t>(8)Я не почувствовал боли, меня мучила нечеловеческая жажда.</a:t>
            </a:r>
          </a:p>
          <a:p>
            <a:r>
              <a:rPr lang="ru-RU" sz="2000" dirty="0"/>
              <a:t> (9)Пить хотели губы, голова, грудь. </a:t>
            </a:r>
          </a:p>
          <a:p>
            <a:r>
              <a:rPr lang="ru-RU" sz="2000" dirty="0"/>
              <a:t>(10)Всё, что было во  мне  живого,  хотело  пить.  </a:t>
            </a:r>
          </a:p>
          <a:p>
            <a:r>
              <a:rPr lang="ru-RU" sz="2000" dirty="0"/>
              <a:t>(11)Это  была  жажда  горящего  дома.</a:t>
            </a:r>
          </a:p>
          <a:p>
            <a:r>
              <a:rPr lang="ru-RU" sz="2000" dirty="0"/>
              <a:t>(12)Я сгорал от жажды.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/>
          <p:nvPr/>
        </p:nvSpPr>
        <p:spPr>
          <a:xfrm>
            <a:off x="567159" y="107846"/>
            <a:ext cx="10168014" cy="9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Характеристика структуры и содержания КИМ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0"/>
          <p:cNvSpPr txBox="1"/>
          <p:nvPr/>
        </p:nvSpPr>
        <p:spPr>
          <a:xfrm>
            <a:off x="692458" y="1571348"/>
            <a:ext cx="10235955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Каждый вариант КИМ состоит из двух частей, включающих в себя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четыре задания базового уровня сложности.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Задание 1 – чтение вслух текста научно-публицистического стиля.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Задание 2 – подробный пересказ текста с привлечением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дополнительной информации.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Задание 3 – тематическое монологическое высказывание.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Задание 4 – участие в диалоге.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Все задания представляют собой задания с развёрнутым ответом. </a:t>
            </a:r>
            <a:endParaRPr sz="2400" b="0" i="0" u="none" strike="noStrike" cap="none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643" y="273377"/>
            <a:ext cx="10030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(12)Я сгорал от жажды.</a:t>
            </a:r>
          </a:p>
          <a:p>
            <a:r>
              <a:rPr lang="ru-RU" sz="2000" dirty="0"/>
              <a:t>(13)И вдруг я подумал, что единственный человек, который может меня спасти, – мама. (14)Во мне пробудилось забытое детское чувство: когда плохо, рядом должна быть мама. (15)Она утолит жажду, отведёт боль, успокоит, спасёт. (16)И я стал звать её.</a:t>
            </a:r>
          </a:p>
          <a:p>
            <a:r>
              <a:rPr lang="ru-RU" sz="2000" dirty="0"/>
              <a:t>(17)Телега грохотала, заглушая мой голос. (18)Жажда запечатала губы.</a:t>
            </a:r>
          </a:p>
          <a:p>
            <a:r>
              <a:rPr lang="ru-RU" sz="2000" dirty="0"/>
              <a:t>(19)А я из последних сил шептал незабываемое слово «мамочка». (20)Я звал её. (21)Я знал, что она откликнется и придёт. (22)И она появилась.</a:t>
            </a:r>
          </a:p>
          <a:p>
            <a:r>
              <a:rPr lang="ru-RU" sz="2000" dirty="0"/>
              <a:t>(23)И сразу смолк грохот, и холодная животворная влага хлынула гасить пожар: текла по губам, по подбородку, за воротник. (24)Мама поддерживала мою голову осторожно, боясь причинить боль. (25)Она поила меня из холодного ковшика, отводила от меня смерть.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718" y="565608"/>
            <a:ext cx="1093509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(26)Я почувствовал знакомое прикосновение руки, услышал родной голос:</a:t>
            </a:r>
          </a:p>
          <a:p>
            <a:r>
              <a:rPr lang="ru-RU" sz="2000" dirty="0"/>
              <a:t>– Сынок… (27)Сынок, родненький…</a:t>
            </a:r>
          </a:p>
          <a:p>
            <a:r>
              <a:rPr lang="ru-RU" sz="2000" dirty="0"/>
              <a:t>(28)Я не мог даже приоткрыть глаза. (29)Но я видел мать. (30)Я узнавал её руку, её голос. (31)Я ожил от её милосердия. (32)Губы разжались, и я прошептал:</a:t>
            </a:r>
          </a:p>
          <a:p>
            <a:r>
              <a:rPr lang="ru-RU" sz="2000" dirty="0"/>
              <a:t>– Мама. (33)Мамочка…</a:t>
            </a:r>
          </a:p>
          <a:p>
            <a:r>
              <a:rPr lang="ru-RU" sz="2000" dirty="0"/>
              <a:t>(34)Моя мать погибла в осаждённом Ленинграде. (35)В незнакомом селе у колодца я принял чужую мать за свою. (36)Видимо, у всех матерей есть великое сходство, и если одна мать не может прийти к раненому сыну, то у его изголовья становится другая.</a:t>
            </a:r>
          </a:p>
          <a:p>
            <a:r>
              <a:rPr lang="ru-RU" sz="2000" dirty="0"/>
              <a:t>(37)Мама. (38)Мамочка.</a:t>
            </a:r>
          </a:p>
          <a:p>
            <a:r>
              <a:rPr lang="ru-RU" sz="2000" dirty="0"/>
              <a:t>(39)Я много знаю о подвигах женщин, выносивших с поля боя раненых бойцов, работавших за мужчин, отдававших свою кровь детям, идущих по сибирским трактам за своими мужьями. (40)Я никогда не думал, что всё это, несомненно, имеет отношение к моей матери. (41)Теперь я оглядываюсь на её жизнь и вижу: она прошла через всё это. (42)Я вижу это с опозданием.</a:t>
            </a:r>
          </a:p>
          <a:p>
            <a:r>
              <a:rPr lang="ru-RU" sz="2000" dirty="0"/>
              <a:t>(43)Но я вижу.</a:t>
            </a:r>
          </a:p>
          <a:p>
            <a:r>
              <a:rPr lang="ru-RU" sz="2000" dirty="0"/>
              <a:t>(44)На Пискарёвском кладбище, заполненном народным горем, зеленеет трава. (45)Здесь похоронена моя мать, как и многие другие жертвы блокады. (46)Документов нет. (47)Очевидцев нет. (48)Ничего нет. (49)Но есть вечная сыновья любовь. (50)И я знаю, что сердце моей матери стало сердцем земли.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405353" y="203180"/>
            <a:ext cx="902222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2573338" algn="l"/>
              </a:tabLst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10.Какие из высказываний соответствуют содержанию текста? Укажите номера ответов.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8500" algn="l"/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1.Мать приучила рассказчика ценить родную землю.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8500" algn="l"/>
                <a:tab pos="2573338" algn="l"/>
              </a:tabLst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ранения рассказчик звал на помощь своих товарищей.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8500" algn="l"/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3.Чужая женщина заботилась о раненом герое с материнской любовью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8500" algn="l"/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4.Мать рассказчика погибла в осаждённом Ленинграде.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8500" algn="l"/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5.Мать рассказчика вынесла с поля боя раненого.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386499" y="2519572"/>
            <a:ext cx="104449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3338" algn="l"/>
              </a:tabLst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11.Укажите варианты ответов, в которых средством выразительности речи является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олицетворение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Запишите номера ответов.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Один, только один раз земля не уберегла меня...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Меня мать приучала к земле, как птица приучает своего птенца к небу.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 сгорал от жажды.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вдруг я подумал, что единственный человек, который может меня спасти, – мама.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573338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Городской человек не ведает, чем пахнет земля, как она дышит, как страдает от жажды, – земля скрыта от его глаз застывшей лавой асфальта.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73338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1912" y="5115084"/>
            <a:ext cx="9209989" cy="14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12.В предложениях 34–40 найдите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устаревшее слово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с лексическим значением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«большая наезженная дорога». Выпишите это слово. </a:t>
            </a: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69303" y="95744"/>
            <a:ext cx="10803118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13.1Напишите сочинение-рассуждение на тему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«Какую роль в тексте играют лексические повторы?»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Приведите в сочинении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примера из прочитанного текста, подтверждающих Ваши рассуждения. Приводя примеры, Вы можете использовать различные способы обращения к прочитанному тексту.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Объём сочинения должен составлять не менее 70 слов.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 сочинение  представляет  собой  полностью  переписанный или пересказанный исходный текст без каких бы то ни было комментариев, то такая работа оценивается нулём баллов.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603315" y="3082536"/>
            <a:ext cx="10558022" cy="36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13.2.Напишите сочинение-рассуждение. Объясните, как Вы понимаете смысл фрагмента текста: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«И вдруг я подумал, что единственный человек, который может меня спасти, – мама. Во мне пробудилось забытое детское чувство: когда плохо, рядом должна быть мама»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Приведите в сочинении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примера из прочитанного текста, подтверждающих Ваши рассуждения. Приводя примеры, Вы можете использовать различные способы обращения к прочитанному тексту.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Объём сочинения должен составлять не менее 70 слов.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 сочинение  представляет  собой  полностью  переписанный или пересказанный исходный текст без каких бы то ни было комментариев, то такая работа оценивается нулём баллов.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178351" y="281033"/>
            <a:ext cx="9096866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13.3.Напишите сочинение-рассуждение на тему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«Почему в жизни человека важна мама?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. Дайте обоснованный ответ на вопрос, сформулированный в теме сочинения.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Приведите в сочинении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примера, подтверждающих Ваши рассуждения: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один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пример – из прочитанного текста, а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другой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из прочитанного текста или из Вашего жизненного опыта. 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(Не учитываются примеры, источниками которых являются комикс, </a:t>
            </a:r>
            <a:r>
              <a:rPr kumimoji="0" 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аниме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манга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фанфик</a:t>
            </a:r>
            <a:r>
              <a:rPr kumimoji="0" lang="ru-RU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графический роман, компьютерная игра и другие подобные виды представления информации.)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Приводя примеры, Вы можете использовать различные способы обращения к прочитанному тексту.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Объём сочинения должен составлять не менее 70 слов.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 сочинение  представляет  собой  полностью  переписанный или пересказанный исходный текст без каких бы то ни было комментариев, то такая работа оценивается нулём баллов.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7"/>
          <p:cNvSpPr txBox="1"/>
          <p:nvPr/>
        </p:nvSpPr>
        <p:spPr>
          <a:xfrm>
            <a:off x="567159" y="107846"/>
            <a:ext cx="10168014" cy="9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Критерии оценивания</a:t>
            </a:r>
            <a:endParaRPr sz="3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47"/>
          <p:cNvSpPr txBox="1"/>
          <p:nvPr/>
        </p:nvSpPr>
        <p:spPr>
          <a:xfrm>
            <a:off x="1491449" y="1967217"/>
            <a:ext cx="916175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78350" y="876694"/>
          <a:ext cx="10614581" cy="3195686"/>
        </p:xfrm>
        <a:graphic>
          <a:graphicData uri="http://schemas.openxmlformats.org/drawingml/2006/table">
            <a:tbl>
              <a:tblPr/>
              <a:tblGrid>
                <a:gridCol w="1868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6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8881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Информация</a:t>
                      </a:r>
                      <a:r>
                        <a:rPr lang="ru-RU" sz="2000" b="1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2000" b="1" spc="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тексте</a:t>
                      </a:r>
                      <a:r>
                        <a:rPr lang="ru-RU" sz="2000" b="1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ru-RU" sz="2000" b="1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сжатого</a:t>
                      </a:r>
                      <a:r>
                        <a:rPr lang="ru-RU" sz="2000" b="1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изложения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881">
                <a:tc>
                  <a:txBody>
                    <a:bodyPr/>
                    <a:lstStyle/>
                    <a:p>
                      <a:pPr marL="4445" algn="ctr">
                        <a:lnSpc>
                          <a:spcPts val="9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№</a:t>
                      </a:r>
                      <a:r>
                        <a:rPr lang="ru-RU" sz="2000" b="1" spc="1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абзаца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 dirty="0" err="1">
                          <a:latin typeface="Times New Roman"/>
                          <a:ea typeface="Times New Roman"/>
                        </a:rPr>
                        <a:t>Микротема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48"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</a:t>
                      </a:r>
                      <a:r>
                        <a:rPr lang="ru-RU" sz="2000" spc="16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каждого</a:t>
                      </a:r>
                      <a:r>
                        <a:rPr lang="ru-RU" sz="2000" spc="16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взрослого</a:t>
                      </a:r>
                      <a:r>
                        <a:rPr lang="ru-RU" sz="2000" spc="16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есть</a:t>
                      </a:r>
                      <a:r>
                        <a:rPr lang="ru-RU" sz="2000" spc="16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свои</a:t>
                      </a:r>
                      <a:r>
                        <a:rPr lang="ru-RU" sz="2000" spc="165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воспоминания</a:t>
                      </a:r>
                      <a:r>
                        <a:rPr lang="ru-RU" sz="2000" spc="16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2000" spc="165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школе.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Объяснить,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как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люди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остаются</a:t>
                      </a:r>
                      <a:r>
                        <a:rPr lang="ru-RU" sz="2000" spc="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памяти,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сложно.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65">
                <a:tc>
                  <a:txBody>
                    <a:bodyPr/>
                    <a:lstStyle/>
                    <a:p>
                      <a:pPr marL="4445" marR="12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Есть</a:t>
                      </a:r>
                      <a:r>
                        <a:rPr lang="ru-RU" sz="2000" spc="1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учителя</a:t>
                      </a:r>
                      <a:r>
                        <a:rPr lang="ru-RU" sz="2000" spc="1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талантливые,</a:t>
                      </a:r>
                      <a:r>
                        <a:rPr lang="ru-RU" sz="2000" spc="1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есть</a:t>
                      </a:r>
                      <a:r>
                        <a:rPr lang="ru-RU" sz="2000" spc="1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любимые.</a:t>
                      </a:r>
                      <a:r>
                        <a:rPr lang="ru-RU" sz="2000" spc="1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Талантливым</a:t>
                      </a:r>
                      <a:r>
                        <a:rPr lang="ru-RU" sz="2000" spc="17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стать нельзя, а любимым – можно.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911">
                <a:tc>
                  <a:txBody>
                    <a:bodyPr/>
                    <a:lstStyle/>
                    <a:p>
                      <a:pPr marL="4445" marR="1270" algn="ctr">
                        <a:lnSpc>
                          <a:spcPts val="1085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Наша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любовь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учителям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рождалась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по-разному.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Физику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мы полюбили</a:t>
                      </a:r>
                      <a:r>
                        <a:rPr lang="ru-RU" sz="2000" spc="28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благодаря</a:t>
                      </a:r>
                      <a:r>
                        <a:rPr lang="ru-RU" sz="2000" spc="29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молоденькой</a:t>
                      </a:r>
                      <a:r>
                        <a:rPr lang="ru-RU" sz="2000" spc="29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учительнице.</a:t>
                      </a:r>
                      <a:r>
                        <a:rPr lang="ru-RU" sz="2000" spc="29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Она</a:t>
                      </a:r>
                      <a:r>
                        <a:rPr lang="ru-RU" sz="2000" spc="29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любила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6355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нас,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скрывала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своих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промахов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открыто</a:t>
                      </a:r>
                      <a:r>
                        <a:rPr lang="ru-RU" sz="2000" spc="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переживала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их.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42302" y="719666"/>
          <a:ext cx="9973558" cy="5194300"/>
        </p:xfrm>
        <a:graphic>
          <a:graphicData uri="http://schemas.openxmlformats.org/drawingml/2006/table">
            <a:tbl>
              <a:tblPr/>
              <a:tblGrid>
                <a:gridCol w="1564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8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9888">
                <a:tc>
                  <a:txBody>
                    <a:bodyPr/>
                    <a:lstStyle/>
                    <a:p>
                      <a:pPr marL="51435"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4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4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сжатого</a:t>
                      </a:r>
                      <a:r>
                        <a:rPr lang="ru-RU" sz="2000" b="1" spc="4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изложения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marL="51435"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ИК1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Содержание</a:t>
                      </a:r>
                      <a:r>
                        <a:rPr lang="ru-RU" sz="2000" b="1" spc="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изложения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238">
                <a:tc rowSpan="3">
                  <a:txBody>
                    <a:bodyPr/>
                    <a:lstStyle/>
                    <a:p>
                      <a:pPr marL="4572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40640" algn="just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Экзаменуемый точно передал основное содержание прослушанного текста, отразив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все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важные для его восприятия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микротемы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, приведённые в таблице 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92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4064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101090" algn="l"/>
                          <a:tab pos="1787525" algn="l"/>
                          <a:tab pos="254190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Экзаменуемый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передал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основное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содержание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прослушанного текста,</a:t>
                      </a:r>
                    </a:p>
                    <a:p>
                      <a:pPr marL="4572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но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упустил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добавил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одну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 err="1">
                          <a:latin typeface="Times New Roman"/>
                          <a:ea typeface="Times New Roman"/>
                        </a:rPr>
                        <a:t>микротему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4064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101090" algn="l"/>
                          <a:tab pos="1787525" algn="l"/>
                          <a:tab pos="254190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Экзаменуемый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передал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основное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содержание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прослушанного текста,</a:t>
                      </a:r>
                    </a:p>
                    <a:p>
                      <a:pPr marL="457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но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упустил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добавил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более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одной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 err="1">
                          <a:latin typeface="Times New Roman"/>
                          <a:ea typeface="Times New Roman"/>
                        </a:rPr>
                        <a:t>микротемы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888">
                <a:tc>
                  <a:txBody>
                    <a:bodyPr/>
                    <a:lstStyle/>
                    <a:p>
                      <a:pPr marL="514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ИК2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Сжатие</a:t>
                      </a:r>
                      <a:r>
                        <a:rPr lang="ru-RU" sz="2000" b="1" spc="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исходного</a:t>
                      </a:r>
                      <a:r>
                        <a:rPr lang="ru-RU" sz="2000" b="1" spc="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текста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010">
                <a:tc>
                  <a:txBody>
                    <a:bodyPr/>
                    <a:lstStyle/>
                    <a:p>
                      <a:pPr marL="4572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 marR="41275" algn="just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Экзаменуемый правильно применил один или несколько приёмов сжатия текста, использовав их на протяжении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всего текста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55803" y="565606"/>
          <a:ext cx="10397764" cy="6122213"/>
        </p:xfrm>
        <a:graphic>
          <a:graphicData uri="http://schemas.openxmlformats.org/drawingml/2006/table">
            <a:tbl>
              <a:tblPr/>
              <a:tblGrid>
                <a:gridCol w="277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9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4602">
                <a:tc>
                  <a:txBody>
                    <a:bodyPr/>
                    <a:lstStyle/>
                    <a:p>
                      <a:pPr marL="51435" marR="6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85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Критерии</a:t>
                      </a:r>
                      <a:r>
                        <a:rPr lang="ru-RU" sz="2000" b="1" spc="4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оценивания</a:t>
                      </a:r>
                      <a:r>
                        <a:rPr lang="ru-RU" sz="2000" b="1" spc="4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>
                          <a:latin typeface="Times New Roman"/>
                          <a:ea typeface="Times New Roman"/>
                        </a:rPr>
                        <a:t>сжатого</a:t>
                      </a:r>
                      <a:r>
                        <a:rPr lang="ru-RU" sz="2000" b="1" spc="4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изложения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4602">
                <a:tc rowSpan="2">
                  <a:txBody>
                    <a:bodyPr/>
                    <a:lstStyle/>
                    <a:p>
                      <a:pPr marL="4572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Экзаменуемый</a:t>
                      </a:r>
                      <a:r>
                        <a:rPr lang="ru-RU" sz="2000" spc="2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правильно</a:t>
                      </a:r>
                      <a:r>
                        <a:rPr lang="ru-RU" sz="2000" spc="2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применил</a:t>
                      </a:r>
                      <a:r>
                        <a:rPr lang="ru-RU" sz="2000" spc="2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один</a:t>
                      </a:r>
                      <a:r>
                        <a:rPr lang="ru-RU" sz="2000" spc="2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2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несколько приёмов сжатия двух микротем текста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92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Экзаменуемый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применил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один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несколько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приёмов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сжатия одной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микротемы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текста,</a:t>
                      </a:r>
                    </a:p>
                    <a:p>
                      <a:pPr marL="45720"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или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экзаменуемый</a:t>
                      </a:r>
                      <a:r>
                        <a:rPr lang="ru-RU" sz="2000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</a:t>
                      </a:r>
                      <a:r>
                        <a:rPr lang="ru-RU" sz="2000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использовал</a:t>
                      </a:r>
                      <a:r>
                        <a:rPr lang="ru-RU" sz="2000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приёмы</a:t>
                      </a:r>
                      <a:r>
                        <a:rPr lang="ru-RU" sz="2000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сжатия</a:t>
                      </a:r>
                      <a:r>
                        <a:rPr lang="ru-RU" sz="2000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текста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01">
                <a:tc>
                  <a:txBody>
                    <a:bodyPr/>
                    <a:lstStyle/>
                    <a:p>
                      <a:pPr marL="51435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>
                          <a:latin typeface="Times New Roman"/>
                          <a:ea typeface="Times New Roman"/>
                        </a:rPr>
                        <a:t>ИК3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09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Логичность</a:t>
                      </a:r>
                      <a:r>
                        <a:rPr lang="ru-RU" sz="2000" b="1" spc="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речи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01">
                <a:tc rowSpan="3">
                  <a:txBody>
                    <a:bodyPr/>
                    <a:lstStyle/>
                    <a:p>
                      <a:pPr marL="45720"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Логические</a:t>
                      </a:r>
                      <a:r>
                        <a:rPr lang="ru-RU" sz="2000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ошибки</a:t>
                      </a:r>
                      <a:r>
                        <a:rPr lang="ru-RU" sz="2000" spc="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отсутствуют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Допущена</a:t>
                      </a:r>
                      <a:r>
                        <a:rPr lang="ru-RU" sz="2000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одна</a:t>
                      </a:r>
                      <a:r>
                        <a:rPr lang="ru-RU" sz="2000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логическая</a:t>
                      </a:r>
                      <a:r>
                        <a:rPr lang="ru-RU" sz="2000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ошибка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Допущено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две</a:t>
                      </a:r>
                      <a:r>
                        <a:rPr lang="ru-RU" sz="2000" spc="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логические</a:t>
                      </a:r>
                      <a:r>
                        <a:rPr lang="ru-RU" sz="2000" spc="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ошибки</a:t>
                      </a:r>
                      <a:r>
                        <a:rPr lang="ru-RU" sz="2000" spc="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или</a:t>
                      </a:r>
                      <a:r>
                        <a:rPr lang="ru-RU" sz="2000" spc="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более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75" marR="139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4602">
                <a:tc gridSpan="2">
                  <a:txBody>
                    <a:bodyPr/>
                    <a:lstStyle/>
                    <a:p>
                      <a:pPr marL="45720" marR="4064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  <a:tabLst>
                          <a:tab pos="1026795" algn="l"/>
                          <a:tab pos="1807845" algn="l"/>
                          <a:tab pos="2338070" algn="l"/>
                          <a:tab pos="2591435" algn="l"/>
                          <a:tab pos="3115310" algn="l"/>
                        </a:tabLst>
                      </a:pP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Максимальное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количество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баллов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b="1" spc="-30" dirty="0"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сжатое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изложение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по критериям ИК1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–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ИК3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64091" y="593885"/>
          <a:ext cx="6890994" cy="5420413"/>
        </p:xfrm>
        <a:graphic>
          <a:graphicData uri="http://schemas.openxmlformats.org/drawingml/2006/table">
            <a:tbl>
              <a:tblPr/>
              <a:tblGrid>
                <a:gridCol w="2117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3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551">
                <a:tc>
                  <a:txBody>
                    <a:bodyPr/>
                    <a:lstStyle/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Номер</a:t>
                      </a:r>
                      <a:r>
                        <a:rPr lang="ru-RU" sz="2000" b="1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задания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70"/>
                        </a:spcBef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</a:rPr>
                        <a:t>Правильный</a:t>
                      </a:r>
                      <a:r>
                        <a:rPr lang="ru-RU" sz="2000" b="1" spc="5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ответ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13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514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1278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35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123679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ему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327"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610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10" dirty="0" err="1">
                          <a:latin typeface="Times New Roman"/>
                          <a:ea typeface="Times New Roman"/>
                        </a:rPr>
                        <a:t>утренняяпробежка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&lt;или&gt;</a:t>
                      </a:r>
                      <a:r>
                        <a:rPr lang="ru-RU" sz="2000" spc="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 err="1">
                          <a:latin typeface="Times New Roman"/>
                          <a:ea typeface="Times New Roman"/>
                        </a:rPr>
                        <a:t>пробежкаутренняя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5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134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776">
                <a:tc>
                  <a:txBody>
                    <a:bodyPr/>
                    <a:lstStyle/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5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77551">
                <a:tc>
                  <a:txBody>
                    <a:bodyPr/>
                    <a:lstStyle/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spc="-25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" marR="63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трактам</a:t>
                      </a:r>
                      <a:r>
                        <a:rPr lang="ru-RU" sz="2000" spc="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&lt;или&gt;</a:t>
                      </a:r>
                      <a:r>
                        <a:rPr lang="ru-RU" sz="2000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тракт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51727" y="426824"/>
          <a:ext cx="9860437" cy="5842000"/>
        </p:xfrm>
        <a:graphic>
          <a:graphicData uri="http://schemas.openxmlformats.org/drawingml/2006/table">
            <a:tbl>
              <a:tblPr/>
              <a:tblGrid>
                <a:gridCol w="1484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2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15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04215" marR="203200" indent="-423545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Критерии оценивания сочинения-рассуждения на лингвистическую тему (13.1)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10">
                          <a:latin typeface="Times New Roman"/>
                          <a:ea typeface="Times New Roman"/>
                        </a:rPr>
                        <a:t>Баллы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57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b="1" spc="-20" baseline="-250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К1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Наличие</a:t>
                      </a:r>
                      <a:r>
                        <a:rPr lang="ru-RU" sz="2000" b="1" spc="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обоснованного</a:t>
                      </a:r>
                      <a:r>
                        <a:rPr lang="ru-RU" sz="2000" b="1" spc="5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ответа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9726">
                <a:tc rowSpan="2"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Экзаменуемый</a:t>
                      </a:r>
                      <a:r>
                        <a:rPr lang="ru-RU" sz="2000" spc="145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привёл</a:t>
                      </a:r>
                      <a:r>
                        <a:rPr lang="ru-RU" sz="2000" spc="145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рассуждение</a:t>
                      </a:r>
                      <a:r>
                        <a:rPr lang="ru-RU" sz="2000" spc="15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2000" spc="145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теоретическом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" marR="40640">
                        <a:lnSpc>
                          <a:spcPct val="100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tabLst>
                          <a:tab pos="607060" algn="l"/>
                          <a:tab pos="1207770" algn="l"/>
                          <a:tab pos="1435100" algn="l"/>
                          <a:tab pos="219138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уровне.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понимании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лингвистического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материала нет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1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" marR="40005" algn="just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Экзаменуемый привёл рассуждение на теоретическом уровне,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но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допущена одна ошибка или более в понимании лингвистического материала,</a:t>
                      </a: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или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" marR="88265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ошибок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понимании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лингвистического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материала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нет,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но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экзаменуемый дал рассуждение на бытовом уровне,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latin typeface="Times New Roman"/>
                          <a:ea typeface="Times New Roman"/>
                        </a:rPr>
                        <a:t>или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" marR="40005" algn="just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экзаменуемый дал рассуждение на бытовом уровне, допущена одна ошибка или более в понимании лингвистического материала,</a:t>
                      </a: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latin typeface="Times New Roman"/>
                          <a:ea typeface="Times New Roman"/>
                        </a:rPr>
                        <a:t>или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обоснованный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ответ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вопрос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работе</a:t>
                      </a:r>
                      <a:r>
                        <a:rPr lang="ru-RU" sz="20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экзаменуемого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отсутствует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575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b="1" spc="-2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2000" b="1" spc="-20" baseline="-2500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2000" b="1" spc="-20">
                          <a:latin typeface="Times New Roman"/>
                          <a:ea typeface="Times New Roman"/>
                        </a:rPr>
                        <a:t>К2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11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Наличие</a:t>
                      </a:r>
                      <a:r>
                        <a:rPr lang="ru-RU" sz="2000" b="1" spc="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0" dirty="0">
                          <a:latin typeface="Times New Roman"/>
                          <a:ea typeface="Times New Roman"/>
                        </a:rPr>
                        <a:t>примеров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151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9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Экзаменуемый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привёл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два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примера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из</a:t>
                      </a:r>
                      <a:r>
                        <a:rPr lang="ru-RU" sz="20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прочитанного текста, верно указав их роль в тексте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" marR="3810" algn="ctr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</a:pPr>
                      <a:r>
                        <a:rPr lang="ru-RU" sz="2000" spc="-5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31983" y="669303"/>
          <a:ext cx="9023232" cy="4799843"/>
        </p:xfrm>
        <a:graphic>
          <a:graphicData uri="http://schemas.openxmlformats.org/drawingml/2006/table">
            <a:tbl>
              <a:tblPr/>
              <a:tblGrid>
                <a:gridCol w="4511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1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7207">
                <a:tc>
                  <a:txBody>
                    <a:bodyPr/>
                    <a:lstStyle/>
                    <a:p>
                      <a:pPr marL="74485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 marL="74485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Подготовленная</a:t>
                      </a:r>
                      <a:r>
                        <a:rPr lang="ru-RU" sz="20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устная</a:t>
                      </a:r>
                      <a:r>
                        <a:rPr lang="ru-RU" sz="20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речь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73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  <a:p>
                      <a:pPr marL="66738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Неподготовленная</a:t>
                      </a:r>
                      <a:r>
                        <a:rPr lang="ru-RU" sz="20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устная</a:t>
                      </a:r>
                      <a:r>
                        <a:rPr lang="ru-RU" sz="2000" b="1" spc="-1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2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речь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648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-1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Продуманность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чёткая</a:t>
                      </a: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 структура</a:t>
                      </a:r>
                    </a:p>
                    <a:p>
                      <a:pPr marL="342900" lvl="0" indent="-342900">
                        <a:lnSpc>
                          <a:spcPts val="13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85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язык</a:t>
                      </a:r>
                      <a:r>
                        <a:rPr lang="ru-RU" sz="2000" spc="-15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близок</a:t>
                      </a:r>
                      <a:r>
                        <a:rPr lang="ru-RU" sz="2000" spc="-15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к</a:t>
                      </a: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письменной</a:t>
                      </a: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2000" spc="-20" dirty="0">
                          <a:latin typeface="Times New Roman"/>
                          <a:ea typeface="Arial MT"/>
                          <a:cs typeface="Arial MT"/>
                        </a:rPr>
                        <a:t>речи</a:t>
                      </a:r>
                      <a:endParaRPr lang="ru-RU" sz="2000" spc="0" dirty="0">
                        <a:latin typeface="Times New Roman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-1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Спонтанность</a:t>
                      </a:r>
                    </a:p>
                    <a:p>
                      <a:pPr marL="342900" lvl="0" indent="-342900">
                        <a:lnSpc>
                          <a:spcPts val="1350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Паузы</a:t>
                      </a:r>
                    </a:p>
                    <a:p>
                      <a:pPr marL="342900" lvl="0" indent="-342900">
                        <a:lnSpc>
                          <a:spcPts val="13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80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меньшая</a:t>
                      </a:r>
                      <a:r>
                        <a:rPr lang="ru-RU" sz="2000" spc="-25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лексическая</a:t>
                      </a:r>
                      <a:r>
                        <a:rPr lang="ru-RU" sz="2000" spc="-20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точность</a:t>
                      </a:r>
                    </a:p>
                    <a:p>
                      <a:pPr marL="342900" lvl="0" indent="-342900">
                        <a:lnSpc>
                          <a:spcPts val="1380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85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лексические</a:t>
                      </a:r>
                      <a:r>
                        <a:rPr lang="ru-RU" sz="2000" spc="-25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повторы</a:t>
                      </a:r>
                    </a:p>
                    <a:p>
                      <a:pPr marL="342900" lvl="0" indent="-342900">
                        <a:lnSpc>
                          <a:spcPts val="1385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короткие</a:t>
                      </a: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 предложения</a:t>
                      </a:r>
                    </a:p>
                    <a:p>
                      <a:pPr marL="342900" lvl="0" indent="-342900">
                        <a:lnSpc>
                          <a:spcPts val="138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85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отсутствие</a:t>
                      </a:r>
                      <a:r>
                        <a:rPr lang="ru-RU" sz="2000" spc="-45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осложнений</a:t>
                      </a:r>
                    </a:p>
                    <a:p>
                      <a:pPr marL="342900" lvl="0" indent="-342900">
                        <a:lnSpc>
                          <a:spcPts val="1385"/>
                        </a:lnSpc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1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смысловая</a:t>
                      </a:r>
                      <a:r>
                        <a:rPr lang="ru-RU" sz="2000" spc="-20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и</a:t>
                      </a:r>
                      <a:r>
                        <a:rPr lang="ru-RU" sz="2000" spc="-20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  <a:r>
                        <a:rPr lang="ru-RU" sz="2000" spc="0" dirty="0">
                          <a:latin typeface="Times New Roman"/>
                          <a:ea typeface="Arial MT"/>
                          <a:cs typeface="Arial MT"/>
                        </a:rPr>
                        <a:t>структурная</a:t>
                      </a:r>
                      <a:r>
                        <a:rPr lang="ru-RU" sz="2000" spc="-20" dirty="0">
                          <a:latin typeface="Times New Roman"/>
                          <a:ea typeface="Arial MT"/>
                          <a:cs typeface="Arial MT"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ts val="131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endParaRPr lang="ru-RU" sz="2000" spc="-20" dirty="0">
                        <a:latin typeface="Times New Roman"/>
                        <a:ea typeface="Arial MT"/>
                        <a:cs typeface="Arial MT"/>
                      </a:endParaRPr>
                    </a:p>
                    <a:p>
                      <a:pPr marL="342900" lvl="0" indent="-342900">
                        <a:lnSpc>
                          <a:spcPts val="1315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SzPts val="1200"/>
                        <a:buFont typeface="Arial MT"/>
                        <a:buChar char="•"/>
                        <a:tabLst>
                          <a:tab pos="32067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Arial MT"/>
                          <a:cs typeface="Arial MT"/>
                        </a:rPr>
                        <a:t>неполнота</a:t>
                      </a:r>
                      <a:endParaRPr lang="ru-RU" sz="2000" spc="0" dirty="0">
                        <a:latin typeface="Times New Roman"/>
                        <a:ea typeface="Arial MT"/>
                        <a:cs typeface="Arial M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151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лекция,</a:t>
                      </a:r>
                      <a:r>
                        <a:rPr lang="ru-RU" sz="1800" i="1" spc="13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доклад,</a:t>
                      </a:r>
                      <a:r>
                        <a:rPr lang="ru-RU" sz="1800" i="1" spc="13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сообщение,</a:t>
                      </a:r>
                      <a:r>
                        <a:rPr lang="ru-RU" sz="1800" i="1" spc="13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i="1" spc="-10" dirty="0">
                          <a:latin typeface="Times New Roman"/>
                          <a:ea typeface="Times New Roman"/>
                        </a:rPr>
                        <a:t>выступление,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отчёт,</a:t>
                      </a:r>
                      <a:r>
                        <a:rPr lang="ru-RU" sz="1800" i="1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презентация,</a:t>
                      </a:r>
                      <a:r>
                        <a:rPr lang="ru-RU" sz="1800" i="1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пересказ,</a:t>
                      </a:r>
                      <a:r>
                        <a:rPr lang="ru-RU" sz="1800" i="1" spc="-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spc="-10" dirty="0">
                          <a:latin typeface="Times New Roman"/>
                          <a:ea typeface="Times New Roman"/>
                        </a:rPr>
                        <a:t>рассказ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endParaRPr lang="ru-RU" sz="1800" i="1" dirty="0"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беседа,</a:t>
                      </a:r>
                      <a:r>
                        <a:rPr lang="ru-RU" sz="1800" i="1" spc="1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интервью,</a:t>
                      </a:r>
                      <a:r>
                        <a:rPr lang="ru-RU" sz="1800" i="1" spc="10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репортаж,</a:t>
                      </a:r>
                      <a:r>
                        <a:rPr lang="ru-RU" sz="1800" i="1" spc="10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spc="-10" dirty="0">
                          <a:latin typeface="Times New Roman"/>
                          <a:ea typeface="Times New Roman"/>
                        </a:rPr>
                        <a:t>выступление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1800" i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spc="-10" dirty="0">
                          <a:latin typeface="Times New Roman"/>
                          <a:ea typeface="Times New Roman"/>
                        </a:rPr>
                        <a:t>дискуссии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3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365" y="0"/>
            <a:ext cx="11689237" cy="6637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/>
          <p:nvPr/>
        </p:nvSpPr>
        <p:spPr>
          <a:xfrm>
            <a:off x="753590" y="1967217"/>
            <a:ext cx="11057682" cy="489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1B32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567159" y="107846"/>
            <a:ext cx="10168014" cy="95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2BC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601658" y="1403869"/>
            <a:ext cx="10956057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− </a:t>
            </a:r>
            <a:r>
              <a:rPr lang="ru-RU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системно-</a:t>
            </a:r>
            <a:r>
              <a:rPr lang="ru-RU" sz="20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деятельностный</a:t>
            </a:r>
            <a:r>
              <a:rPr lang="ru-RU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подход</a:t>
            </a: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предполагающий активную деятельность участников экзамена на основе универсальных способов познания;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− </a:t>
            </a:r>
            <a:r>
              <a:rPr lang="ru-RU" sz="20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компетентностный</a:t>
            </a:r>
            <a:r>
              <a:rPr lang="ru-RU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подход</a:t>
            </a:r>
            <a:r>
              <a:rPr lang="ru-RU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нацеленный на проверку в рамках разрабатываемой модели следующих видов предметных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компетенций: лингвистической языковой коммуникативной;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− </a:t>
            </a:r>
            <a:r>
              <a:rPr lang="ru-RU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интегрированный</a:t>
            </a:r>
            <a:r>
              <a:rPr lang="ru-RU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подход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единство измеряемых умений,  интеграция подходов к проверке когнитивного и речевого развития экзаменуемого и т.п.;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− </a:t>
            </a:r>
            <a:r>
              <a:rPr lang="ru-RU" sz="2000" b="1" i="0" u="none" strike="noStrike" cap="none" dirty="0" err="1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коммуникативно-деятельностный</a:t>
            </a:r>
            <a:r>
              <a:rPr lang="ru-RU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подход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система заданий, проверяющих сформированность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коммуникативных умений, обеспечивающих стабильность и успешность коммуникативной практики обучающегося;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− </a:t>
            </a:r>
            <a:r>
              <a:rPr lang="ru-RU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когнитивный </a:t>
            </a:r>
            <a:r>
              <a:rPr lang="ru-RU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подход</a:t>
            </a: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традиционно связанный с направленностью измерителя на проверку способности осуществлять такие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универсальные учебные действия, как сравнение, анализ, синтез, абстракция, обобщение, классификация, конкретизация,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установление определённых закономерностей и правил и т.п.;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− </a:t>
            </a:r>
            <a:r>
              <a:rPr lang="ru-RU" sz="20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личностный</a:t>
            </a:r>
            <a:r>
              <a:rPr lang="ru-RU" sz="1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подход- </a:t>
            </a:r>
            <a:r>
              <a:rPr lang="ru-RU" sz="1400" b="0" i="0" u="none" strike="noStrike" cap="none" dirty="0">
                <a:solidFill>
                  <a:schemeClr val="accent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ориентация экзаменационной модели на запросы и возможности экзаменуемого</a:t>
            </a:r>
            <a:endParaRPr sz="1400" b="0" i="0" u="none" strike="noStrike" cap="none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150829"/>
            <a:ext cx="10972800" cy="6410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Основные концептуальные подходы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25616" y="646981"/>
          <a:ext cx="7824159" cy="5579713"/>
        </p:xfrm>
        <a:graphic>
          <a:graphicData uri="http://schemas.openxmlformats.org/drawingml/2006/table">
            <a:tbl>
              <a:tblPr/>
              <a:tblGrid>
                <a:gridCol w="57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0333">
                <a:tc>
                  <a:txBody>
                    <a:bodyPr/>
                    <a:lstStyle/>
                    <a:p>
                      <a:pPr marL="508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3275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Действия</a:t>
                      </a:r>
                      <a:r>
                        <a:rPr lang="ru-RU" sz="1400" b="1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spc="-10">
                          <a:latin typeface="Times New Roman"/>
                          <a:ea typeface="Times New Roman"/>
                        </a:rPr>
                        <a:t>собеседника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</a:rPr>
                        <a:t>Действия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 marL="635" marR="635"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</a:rPr>
                        <a:t>обучающихся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2070" algn="ctr"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195">
                <a:tc>
                  <a:txBody>
                    <a:bodyPr/>
                    <a:lstStyle/>
                    <a:p>
                      <a:pPr marL="5080" marR="63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162050" algn="l"/>
                          <a:tab pos="2082800" algn="l"/>
                        </a:tabLst>
                      </a:pP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Приветствие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участника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собеседования.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Знакомство.</a:t>
                      </a:r>
                      <a:r>
                        <a:rPr lang="ru-RU" sz="1800" spc="1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Короткий рассказ</a:t>
                      </a:r>
                      <a:r>
                        <a:rPr lang="ru-RU" sz="1800" spc="1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800" spc="1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содержании итогового собеседования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2070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1800" spc="-20">
                          <a:latin typeface="Times New Roman"/>
                          <a:ea typeface="Times New Roman"/>
                        </a:rPr>
                        <a:t>мин.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842">
                <a:tc gridSpan="4">
                  <a:txBody>
                    <a:bodyPr/>
                    <a:lstStyle/>
                    <a:p>
                      <a:pPr marL="3810" marR="6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1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83890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Приблизительное</a:t>
                      </a:r>
                      <a:r>
                        <a:rPr lang="ru-RU" sz="1800" b="1" i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spc="-10" dirty="0"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endParaRPr lang="ru-RU" sz="1800" b="1" i="1" dirty="0">
                        <a:latin typeface="Times New Roman"/>
                        <a:ea typeface="Times New Roman"/>
                      </a:endParaRPr>
                    </a:p>
                    <a:p>
                      <a:pPr marL="5715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Times New Roman"/>
                        </a:rPr>
                        <a:t>15-16</a:t>
                      </a:r>
                      <a:r>
                        <a:rPr lang="ru-RU" sz="1800" b="1" i="1" spc="-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spc="-20" dirty="0">
                          <a:latin typeface="Times New Roman"/>
                          <a:ea typeface="Times New Roman"/>
                        </a:rPr>
                        <a:t>мин.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775">
                <a:tc gridSpan="4">
                  <a:txBody>
                    <a:bodyPr/>
                    <a:lstStyle/>
                    <a:p>
                      <a:pPr marL="3810" marR="6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РАБОТА</a:t>
                      </a:r>
                      <a:r>
                        <a:rPr lang="ru-RU" sz="1800" b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С</a:t>
                      </a:r>
                      <a:r>
                        <a:rPr lang="ru-RU" sz="1800" b="1" spc="-10" dirty="0">
                          <a:latin typeface="Times New Roman"/>
                          <a:ea typeface="Times New Roman"/>
                        </a:rPr>
                        <a:t> ТЕКСТОМ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4501">
                <a:tc>
                  <a:txBody>
                    <a:bodyPr/>
                    <a:lstStyle/>
                    <a:p>
                      <a:pPr marL="5080" marR="63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6040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Предложить участнику собеседования ознакомиться с текстом для чтения вслух.</a:t>
                      </a:r>
                    </a:p>
                    <a:p>
                      <a:pPr marL="67945" marR="6286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Обратить внимание на то, что участник собеседования будет работать с этим</a:t>
                      </a:r>
                      <a:r>
                        <a:rPr lang="ru-RU" sz="1800" spc="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текстом, выполняя задания 1 и 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8749">
                <a:tc>
                  <a:txBody>
                    <a:bodyPr/>
                    <a:lstStyle/>
                    <a:p>
                      <a:pPr marL="5080" marR="635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19050">
                        <a:spcAft>
                          <a:spcPts val="0"/>
                        </a:spcAft>
                      </a:pPr>
                      <a:r>
                        <a:rPr lang="ru-RU" sz="1800" i="0" dirty="0">
                          <a:latin typeface="Times New Roman"/>
                          <a:ea typeface="Times New Roman"/>
                        </a:rPr>
                        <a:t>За</a:t>
                      </a:r>
                      <a:r>
                        <a:rPr lang="ru-RU" sz="1800" i="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0" dirty="0">
                          <a:latin typeface="Times New Roman"/>
                          <a:ea typeface="Times New Roman"/>
                        </a:rPr>
                        <a:t>несколько</a:t>
                      </a:r>
                      <a:r>
                        <a:rPr lang="ru-RU" sz="1800" i="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0" dirty="0">
                          <a:latin typeface="Times New Roman"/>
                          <a:ea typeface="Times New Roman"/>
                        </a:rPr>
                        <a:t>секунд</a:t>
                      </a:r>
                      <a:r>
                        <a:rPr lang="ru-RU" sz="1800" i="0" spc="-3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0" dirty="0">
                          <a:latin typeface="Times New Roman"/>
                          <a:ea typeface="Times New Roman"/>
                        </a:rPr>
                        <a:t>напомнить</a:t>
                      </a:r>
                      <a:r>
                        <a:rPr lang="ru-RU" sz="1800" i="0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0" dirty="0">
                          <a:latin typeface="Times New Roman"/>
                          <a:ea typeface="Times New Roman"/>
                        </a:rPr>
                        <a:t>о</a:t>
                      </a:r>
                      <a:r>
                        <a:rPr lang="ru-RU" sz="1800" i="0" spc="-4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0" dirty="0">
                          <a:latin typeface="Times New Roman"/>
                          <a:ea typeface="Times New Roman"/>
                        </a:rPr>
                        <a:t>готовности к</a:t>
                      </a:r>
                      <a:r>
                        <a:rPr lang="ru-RU" sz="1800" i="0" spc="-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0" dirty="0">
                          <a:latin typeface="Times New Roman"/>
                          <a:ea typeface="Times New Roman"/>
                        </a:rPr>
                        <a:t>чтению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Подготовка</a:t>
                      </a:r>
                      <a:r>
                        <a:rPr lang="ru-RU" sz="1800" spc="-7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к</a:t>
                      </a:r>
                      <a:r>
                        <a:rPr lang="ru-RU" sz="1800" spc="-7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чтению </a:t>
                      </a:r>
                      <a:r>
                        <a:rPr lang="ru-RU" sz="1800" spc="-10">
                          <a:latin typeface="Times New Roman"/>
                          <a:ea typeface="Times New Roman"/>
                        </a:rPr>
                        <a:t>вслух.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Чтение</a:t>
                      </a:r>
                      <a:r>
                        <a:rPr lang="ru-RU" sz="18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текста про </a:t>
                      </a:r>
                      <a:r>
                        <a:rPr lang="ru-RU" sz="1800" spc="-20">
                          <a:latin typeface="Times New Roman"/>
                          <a:ea typeface="Times New Roman"/>
                        </a:rPr>
                        <a:t>себя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75260" indent="-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до</a:t>
                      </a:r>
                      <a:r>
                        <a:rPr lang="ru-RU" sz="1800" spc="-7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2-х </a:t>
                      </a:r>
                      <a:r>
                        <a:rPr lang="ru-RU" sz="1800" spc="-20" dirty="0">
                          <a:latin typeface="Times New Roman"/>
                          <a:ea typeface="Times New Roman"/>
                        </a:rPr>
                        <a:t>мин.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87250">
                <a:tc>
                  <a:txBody>
                    <a:bodyPr/>
                    <a:lstStyle/>
                    <a:p>
                      <a:pPr marL="5080" marR="63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400" spc="-5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Прослушать</a:t>
                      </a:r>
                      <a:r>
                        <a:rPr lang="ru-RU" sz="1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текст.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Эмоциональная</a:t>
                      </a:r>
                      <a:r>
                        <a:rPr lang="ru-RU" sz="1800" i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реакция</a:t>
                      </a:r>
                      <a:r>
                        <a:rPr lang="ru-RU" sz="1800" i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1800" i="1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чтение</a:t>
                      </a:r>
                      <a:r>
                        <a:rPr lang="ru-RU" sz="1800" i="1" spc="-3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участника </a:t>
                      </a:r>
                      <a:r>
                        <a:rPr lang="ru-RU" sz="1800" i="1" spc="-1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spcBef>
                          <a:spcPts val="135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Чтение</a:t>
                      </a:r>
                      <a:r>
                        <a:rPr lang="ru-RU" sz="1800" spc="-2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>
                          <a:latin typeface="Times New Roman"/>
                          <a:ea typeface="Times New Roman"/>
                        </a:rPr>
                        <a:t>текста </a:t>
                      </a:r>
                      <a:r>
                        <a:rPr lang="ru-RU" sz="1800" spc="-20">
                          <a:latin typeface="Times New Roman"/>
                          <a:ea typeface="Times New Roman"/>
                        </a:rPr>
                        <a:t>вслух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75260" indent="-5080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до</a:t>
                      </a:r>
                      <a:r>
                        <a:rPr lang="ru-RU" sz="1800" spc="-7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2-х </a:t>
                      </a:r>
                      <a:r>
                        <a:rPr lang="ru-RU" sz="1800" spc="-20" dirty="0">
                          <a:latin typeface="Times New Roman"/>
                          <a:ea typeface="Times New Roman"/>
                        </a:rPr>
                        <a:t>мин.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035836" y="310551"/>
          <a:ext cx="8203719" cy="4932984"/>
        </p:xfrm>
        <a:graphic>
          <a:graphicData uri="http://schemas.openxmlformats.org/drawingml/2006/table">
            <a:tbl>
              <a:tblPr/>
              <a:tblGrid>
                <a:gridCol w="602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9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9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874">
                <a:tc>
                  <a:txBody>
                    <a:bodyPr/>
                    <a:lstStyle/>
                    <a:p>
                      <a:pPr marL="5080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0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03275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Действия</a:t>
                      </a:r>
                      <a:r>
                        <a:rPr lang="ru-RU" sz="1400" b="1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spc="-10" dirty="0">
                          <a:latin typeface="Times New Roman"/>
                          <a:ea typeface="Times New Roman"/>
                        </a:rPr>
                        <a:t>собеседника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</a:rPr>
                        <a:t>Действия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 marL="635" marR="635" algn="ctr">
                        <a:lnSpc>
                          <a:spcPts val="1285"/>
                        </a:lnSpc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</a:rPr>
                        <a:t>обучающихся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2070" algn="ctr">
                        <a:spcBef>
                          <a:spcPts val="690"/>
                        </a:spcBef>
                        <a:spcAft>
                          <a:spcPts val="0"/>
                        </a:spcAft>
                      </a:pPr>
                      <a:r>
                        <a:rPr lang="ru-RU" sz="1400" b="1" spc="-10"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044">
                <a:tc>
                  <a:txBody>
                    <a:bodyPr/>
                    <a:lstStyle/>
                    <a:p>
                      <a:pPr marL="5080" marR="63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3500">
                        <a:spcAft>
                          <a:spcPts val="0"/>
                        </a:spcAft>
                        <a:tabLst>
                          <a:tab pos="1207135" algn="l"/>
                          <a:tab pos="2122170" algn="l"/>
                        </a:tabLst>
                      </a:pP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Переключить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участника</a:t>
                      </a:r>
                      <a:r>
                        <a:rPr lang="ru-RU" sz="1800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10" dirty="0">
                          <a:latin typeface="Times New Roman"/>
                          <a:ea typeface="Times New Roman"/>
                        </a:rPr>
                        <a:t>собеседования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другой вид работы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21971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Подготовка к подробному</a:t>
                      </a:r>
                      <a:r>
                        <a:rPr lang="ru-RU" sz="1400" spc="-7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пересказу с включением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приведённого высказывания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75260" indent="-508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до</a:t>
                      </a:r>
                      <a:r>
                        <a:rPr lang="ru-RU" sz="1400" spc="-7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2-х </a:t>
                      </a:r>
                      <a:r>
                        <a:rPr lang="ru-RU" sz="1400" spc="-20">
                          <a:latin typeface="Times New Roman"/>
                          <a:ea typeface="Times New Roman"/>
                        </a:rPr>
                        <a:t>мин.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7498">
                <a:tc>
                  <a:txBody>
                    <a:bodyPr/>
                    <a:lstStyle/>
                    <a:p>
                      <a:pPr marL="5080" marR="63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Забрать у</a:t>
                      </a:r>
                      <a:r>
                        <a:rPr lang="ru-RU" sz="1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участника</a:t>
                      </a:r>
                      <a:r>
                        <a:rPr lang="ru-RU" sz="1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собеседования</a:t>
                      </a:r>
                      <a:r>
                        <a:rPr lang="ru-RU" sz="18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исходный текст.</a:t>
                      </a:r>
                      <a:r>
                        <a:rPr lang="ru-RU" sz="18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Слушать пересказ.</a:t>
                      </a:r>
                    </a:p>
                    <a:p>
                      <a:pPr marL="67945" marR="66040">
                        <a:spcAft>
                          <a:spcPts val="0"/>
                        </a:spcAft>
                        <a:tabLst>
                          <a:tab pos="1335405" algn="l"/>
                          <a:tab pos="2101850" algn="l"/>
                          <a:tab pos="2508250" algn="l"/>
                        </a:tabLst>
                      </a:pPr>
                      <a:r>
                        <a:rPr lang="ru-RU" sz="1800" i="1" spc="-10" dirty="0">
                          <a:latin typeface="Times New Roman"/>
                          <a:ea typeface="Times New Roman"/>
                        </a:rPr>
                        <a:t>Эмоциональная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800" i="1" spc="-10" dirty="0">
                          <a:latin typeface="Times New Roman"/>
                          <a:ea typeface="Times New Roman"/>
                        </a:rPr>
                        <a:t>реакция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1800" i="1" spc="-30" dirty="0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1800" i="1" spc="0" baseline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i="1" spc="-10" dirty="0">
                          <a:latin typeface="Times New Roman"/>
                          <a:ea typeface="Times New Roman"/>
                        </a:rPr>
                        <a:t>пересказ </a:t>
                      </a:r>
                      <a:r>
                        <a:rPr lang="ru-RU" sz="1800" i="1" dirty="0">
                          <a:latin typeface="Times New Roman"/>
                          <a:ea typeface="Times New Roman"/>
                        </a:rPr>
                        <a:t>участника собеседования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332105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Подробный</a:t>
                      </a:r>
                      <a:r>
                        <a:rPr lang="ru-RU" sz="1400" spc="-7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пересказ с включением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spcAft>
                          <a:spcPts val="0"/>
                        </a:spcAft>
                      </a:pPr>
                      <a:r>
                        <a:rPr lang="ru-RU" sz="1400" spc="-10">
                          <a:latin typeface="Times New Roman"/>
                          <a:ea typeface="Times New Roman"/>
                        </a:rPr>
                        <a:t>приведённого высказывания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75260" indent="-5080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до</a:t>
                      </a:r>
                      <a:r>
                        <a:rPr lang="ru-RU" sz="1400" spc="-7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>
                          <a:latin typeface="Times New Roman"/>
                          <a:ea typeface="Times New Roman"/>
                        </a:rPr>
                        <a:t>3-х </a:t>
                      </a:r>
                      <a:r>
                        <a:rPr lang="ru-RU" sz="1400" spc="-20">
                          <a:latin typeface="Times New Roman"/>
                          <a:ea typeface="Times New Roman"/>
                        </a:rPr>
                        <a:t>мин.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3996">
                <a:tc>
                  <a:txBody>
                    <a:bodyPr/>
                    <a:lstStyle/>
                    <a:p>
                      <a:pPr marL="5080" marR="635" algn="ctr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200" spc="-5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7945" marR="6159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Забрать у участника собеседования материалы, необходимые для выполнения задания 1 и 2. Объяснить, что задания 3 и 4 связаны тематически и не имеют отношения</a:t>
                      </a:r>
                      <a:r>
                        <a:rPr lang="ru-RU" sz="1800" spc="2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 тексту, с которым работал участник собеседования</a:t>
                      </a:r>
                      <a:r>
                        <a:rPr lang="ru-RU" sz="1800" spc="2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при</a:t>
                      </a:r>
                      <a:r>
                        <a:rPr lang="ru-RU" sz="1800" spc="2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выполнении</a:t>
                      </a:r>
                      <a:r>
                        <a:rPr lang="ru-RU" sz="1800" spc="2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заданий</a:t>
                      </a:r>
                      <a:r>
                        <a:rPr lang="ru-RU" sz="1800" spc="2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800" spc="2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spc="-50" dirty="0">
                          <a:latin typeface="Times New Roman"/>
                          <a:ea typeface="Times New Roman"/>
                        </a:rPr>
                        <a:t>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marL="67945" marR="5651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2. Предложить участнику собеседования выбрать вариант темы беседы и выдать ему соответствующую карточку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39352" y="282805"/>
          <a:ext cx="8341742" cy="5971847"/>
        </p:xfrm>
        <a:graphic>
          <a:graphicData uri="http://schemas.openxmlformats.org/drawingml/2006/table">
            <a:tbl>
              <a:tblPr/>
              <a:tblGrid>
                <a:gridCol w="439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5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2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1620">
                <a:tc gridSpan="4"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endParaRPr lang="ru-RU" sz="1400" spc="-10" dirty="0">
                        <a:latin typeface="Times New Roman"/>
                        <a:ea typeface="Times New Roman"/>
                      </a:endParaRPr>
                    </a:p>
                    <a:p>
                      <a:pPr marL="3810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МОНОЛОГ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929">
                <a:tc>
                  <a:txBody>
                    <a:bodyPr/>
                    <a:lstStyle/>
                    <a:p>
                      <a:pPr marL="67945" marR="6604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Предложить участнику собеседования ознакомиться с темой монолога.</a:t>
                      </a:r>
                    </a:p>
                    <a:p>
                      <a:pPr marL="67945" marR="64135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Предупредить,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что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подготовку</a:t>
                      </a:r>
                      <a:r>
                        <a:rPr lang="ru-RU" sz="2000" spc="-4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отводится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 минута, а высказывание не должно занимать более 3 минут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Подготовка</a:t>
                      </a:r>
                      <a:r>
                        <a:rPr lang="ru-RU" sz="2000" spc="-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2000" spc="-10">
                          <a:latin typeface="Times New Roman"/>
                          <a:ea typeface="Times New Roman"/>
                        </a:rPr>
                        <a:t>ответу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52070"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 </a:t>
                      </a:r>
                      <a:r>
                        <a:rPr lang="ru-RU" sz="2000" spc="-20">
                          <a:latin typeface="Times New Roman"/>
                          <a:ea typeface="Times New Roman"/>
                        </a:rPr>
                        <a:t>мин.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465">
                <a:tc>
                  <a:txBody>
                    <a:bodyPr/>
                    <a:lstStyle/>
                    <a:p>
                      <a:pPr marL="6794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Слушать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устный</a:t>
                      </a:r>
                      <a:r>
                        <a:rPr lang="ru-RU" sz="2000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ответ.</a:t>
                      </a:r>
                    </a:p>
                    <a:p>
                      <a:pPr marL="6794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Эмоциональная</a:t>
                      </a:r>
                      <a:r>
                        <a:rPr lang="ru-RU" sz="2000" i="1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реакция</a:t>
                      </a:r>
                      <a:r>
                        <a:rPr lang="ru-RU" sz="2000" i="1" spc="-2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i="1" dirty="0">
                          <a:latin typeface="Times New Roman"/>
                          <a:ea typeface="Times New Roman"/>
                        </a:rPr>
                        <a:t>на</a:t>
                      </a:r>
                      <a:r>
                        <a:rPr lang="ru-RU" sz="2000" i="1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i="1" spc="-20" dirty="0">
                          <a:latin typeface="Times New Roman"/>
                          <a:ea typeface="Times New Roman"/>
                        </a:rPr>
                        <a:t>ответ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Ответ</a:t>
                      </a:r>
                      <a:r>
                        <a:rPr lang="ru-RU" sz="2000" spc="-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по 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теме</a:t>
                      </a:r>
                    </a:p>
                    <a:p>
                      <a:pPr marL="6667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6675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выбранного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 варианта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75260" indent="-50800">
                        <a:lnSpc>
                          <a:spcPts val="138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до</a:t>
                      </a:r>
                      <a:r>
                        <a:rPr lang="ru-RU" sz="2000" spc="-7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3-х </a:t>
                      </a:r>
                      <a:r>
                        <a:rPr lang="ru-RU" sz="2000" spc="-20">
                          <a:latin typeface="Times New Roman"/>
                          <a:ea typeface="Times New Roman"/>
                        </a:rPr>
                        <a:t>мин.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569">
                <a:tc gridSpan="4">
                  <a:txBody>
                    <a:bodyPr/>
                    <a:lstStyle/>
                    <a:p>
                      <a:pPr marL="3810" marR="127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ДИАЛОГ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7245">
                <a:tc>
                  <a:txBody>
                    <a:bodyPr/>
                    <a:lstStyle/>
                    <a:p>
                      <a:pPr marL="67945" algn="just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Задать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вопросы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для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 диалога.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7945" marR="6223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Собеседник может задать вопросы, отличающиеся от предложенных в КИМ итогового собеседования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Вступление</a:t>
                      </a:r>
                      <a:r>
                        <a:rPr lang="ru-RU" sz="2000" spc="-2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в</a:t>
                      </a:r>
                      <a:r>
                        <a:rPr lang="ru-RU" sz="2000" spc="-15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диалог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75260" indent="-50800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до</a:t>
                      </a:r>
                      <a:r>
                        <a:rPr lang="ru-RU" sz="2000" spc="-75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>
                          <a:latin typeface="Times New Roman"/>
                          <a:ea typeface="Times New Roman"/>
                        </a:rPr>
                        <a:t>3-х </a:t>
                      </a:r>
                      <a:r>
                        <a:rPr lang="ru-RU" sz="2000" spc="-20">
                          <a:latin typeface="Times New Roman"/>
                          <a:ea typeface="Times New Roman"/>
                        </a:rPr>
                        <a:t>мин.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6787">
                <a:tc>
                  <a:txBody>
                    <a:bodyPr/>
                    <a:lstStyle/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339850" algn="l"/>
                          <a:tab pos="2412365" algn="l"/>
                        </a:tabLst>
                      </a:pPr>
                      <a:endParaRPr lang="ru-RU" sz="2000" spc="-10" dirty="0"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339850" algn="l"/>
                          <a:tab pos="241236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Эмоционально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	</a:t>
                      </a: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поддержать</a:t>
                      </a: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339850" algn="l"/>
                          <a:tab pos="2412365" algn="l"/>
                        </a:tabLst>
                      </a:pPr>
                      <a:endParaRPr lang="ru-RU" sz="2000" spc="-10" dirty="0"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350"/>
                        </a:lnSpc>
                        <a:spcAft>
                          <a:spcPts val="0"/>
                        </a:spcAft>
                        <a:tabLst>
                          <a:tab pos="1339850" algn="l"/>
                          <a:tab pos="2412365" algn="l"/>
                        </a:tabLst>
                      </a:pPr>
                      <a:r>
                        <a:rPr lang="ru-RU" sz="2000" spc="-10" dirty="0">
                          <a:latin typeface="Times New Roman"/>
                          <a:ea typeface="Times New Roman"/>
                        </a:rPr>
                        <a:t>участника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 marL="67945">
                        <a:lnSpc>
                          <a:spcPts val="1305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635</TotalTime>
  <Words>5448</Words>
  <Application>Microsoft Office PowerPoint</Application>
  <PresentationFormat>Широкоэкранный</PresentationFormat>
  <Paragraphs>749</Paragraphs>
  <Slides>50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Calibri</vt:lpstr>
      <vt:lpstr>Times New Roman</vt:lpstr>
      <vt:lpstr>Constantia</vt:lpstr>
      <vt:lpstr>Arial MT</vt:lpstr>
      <vt:lpstr>Wingdings 2</vt:lpstr>
      <vt:lpstr>Поток</vt:lpstr>
      <vt:lpstr>Итоговое собеседовние. Особенности заданий ОГЭ  по русскому языку.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концептуальные подходы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Контрольные вопросы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76</cp:revision>
  <dcterms:created xsi:type="dcterms:W3CDTF">2020-06-08T21:27:38Z</dcterms:created>
  <dcterms:modified xsi:type="dcterms:W3CDTF">2025-01-22T05:36:44Z</dcterms:modified>
</cp:coreProperties>
</file>