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43"/>
  </p:notesMasterIdLst>
  <p:sldIdLst>
    <p:sldId id="256" r:id="rId2"/>
    <p:sldId id="577" r:id="rId3"/>
    <p:sldId id="257" r:id="rId4"/>
    <p:sldId id="258" r:id="rId5"/>
    <p:sldId id="259" r:id="rId6"/>
    <p:sldId id="260" r:id="rId7"/>
    <p:sldId id="261" r:id="rId8"/>
    <p:sldId id="262" r:id="rId9"/>
    <p:sldId id="578" r:id="rId10"/>
    <p:sldId id="285" r:id="rId11"/>
    <p:sldId id="579" r:id="rId12"/>
    <p:sldId id="263" r:id="rId13"/>
    <p:sldId id="580" r:id="rId14"/>
    <p:sldId id="308" r:id="rId15"/>
    <p:sldId id="306" r:id="rId16"/>
    <p:sldId id="581" r:id="rId17"/>
    <p:sldId id="582" r:id="rId18"/>
    <p:sldId id="583" r:id="rId19"/>
    <p:sldId id="584" r:id="rId20"/>
    <p:sldId id="585" r:id="rId21"/>
    <p:sldId id="586" r:id="rId22"/>
    <p:sldId id="566" r:id="rId23"/>
    <p:sldId id="587" r:id="rId24"/>
    <p:sldId id="402" r:id="rId25"/>
    <p:sldId id="591" r:id="rId26"/>
    <p:sldId id="588" r:id="rId27"/>
    <p:sldId id="590" r:id="rId28"/>
    <p:sldId id="589" r:id="rId29"/>
    <p:sldId id="592" r:id="rId30"/>
    <p:sldId id="599" r:id="rId31"/>
    <p:sldId id="593" r:id="rId32"/>
    <p:sldId id="594" r:id="rId33"/>
    <p:sldId id="595" r:id="rId34"/>
    <p:sldId id="596" r:id="rId35"/>
    <p:sldId id="600" r:id="rId36"/>
    <p:sldId id="602" r:id="rId37"/>
    <p:sldId id="601" r:id="rId38"/>
    <p:sldId id="597" r:id="rId39"/>
    <p:sldId id="598" r:id="rId40"/>
    <p:sldId id="603" r:id="rId41"/>
    <p:sldId id="604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24" autoAdjust="0"/>
    <p:restoredTop sz="94660"/>
  </p:normalViewPr>
  <p:slideViewPr>
    <p:cSldViewPr snapToGrid="0">
      <p:cViewPr>
        <p:scale>
          <a:sx n="114" d="100"/>
          <a:sy n="114" d="100"/>
        </p:scale>
        <p:origin x="-53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31CB1-5ABD-46C8-B371-C86F826E49D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74094-72DB-406A-A361-11D68A062C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03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74094-72DB-406A-A361-11D68A062C8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37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74094-72DB-406A-A361-11D68A062C8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91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74094-72DB-406A-A361-11D68A062C8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7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74094-72DB-406A-A361-11D68A062C82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52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66BB-2E54-478D-BBB9-BD8993E9217E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AB45-4FE2-4AA1-89CA-C00E3305D7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00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66BB-2E54-478D-BBB9-BD8993E9217E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AB45-4FE2-4AA1-89CA-C00E3305D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02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66BB-2E54-478D-BBB9-BD8993E9217E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AB45-4FE2-4AA1-89CA-C00E3305D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38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66BB-2E54-478D-BBB9-BD8993E9217E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AB45-4FE2-4AA1-89CA-C00E3305D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57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66BB-2E54-478D-BBB9-BD8993E9217E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AB45-4FE2-4AA1-89CA-C00E3305D7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77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66BB-2E54-478D-BBB9-BD8993E9217E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AB45-4FE2-4AA1-89CA-C00E3305D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3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66BB-2E54-478D-BBB9-BD8993E9217E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AB45-4FE2-4AA1-89CA-C00E3305D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4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66BB-2E54-478D-BBB9-BD8993E9217E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AB45-4FE2-4AA1-89CA-C00E3305D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08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66BB-2E54-478D-BBB9-BD8993E9217E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AB45-4FE2-4AA1-89CA-C00E3305D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0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53F66BB-2E54-478D-BBB9-BD8993E9217E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0DAB45-4FE2-4AA1-89CA-C00E3305D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32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66BB-2E54-478D-BBB9-BD8993E9217E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AB45-4FE2-4AA1-89CA-C00E3305D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83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53F66BB-2E54-478D-BBB9-BD8993E9217E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E0DAB45-4FE2-4AA1-89CA-C00E3305D7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66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8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2590" y="607037"/>
            <a:ext cx="10058400" cy="1252728"/>
          </a:xfrm>
        </p:spPr>
        <p:txBody>
          <a:bodyPr/>
          <a:lstStyle/>
          <a:p>
            <a:pPr algn="ctr"/>
            <a:r>
              <a:rPr lang="ru-RU" dirty="0" smtClean="0"/>
              <a:t>ОГЭ-2025 Физика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506" y="3447875"/>
            <a:ext cx="11595420" cy="1719870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Кирюхина Н.Н., 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учитель физики ГБОУ ЛНР «ЛСШ № 41»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11862816" cy="107205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Пример 46. </a:t>
            </a:r>
            <a:r>
              <a:rPr lang="ru-RU" sz="2400" dirty="0" smtClean="0"/>
              <a:t>Для </a:t>
            </a:r>
            <a:r>
              <a:rPr lang="ru-RU" sz="2400" dirty="0"/>
              <a:t>каж­до­го фи­зи­че­ско­го по­ня­тия из пер­во­го столб­ца под­бе­ри­те со­от­вет­ству­ю­щий при­мер из вто­ро­го столб­ца. За­пи­ши­те в таб­ли­цу вы­бран­ные цифры под со­от­вет­ству­ю­щи­ми </a:t>
            </a:r>
            <a:r>
              <a:rPr lang="ru-RU" sz="2400" dirty="0" smtClean="0"/>
              <a:t>бук­ва­ми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769926"/>
              </p:ext>
            </p:extLst>
          </p:nvPr>
        </p:nvGraphicFramePr>
        <p:xfrm>
          <a:off x="587248" y="1162155"/>
          <a:ext cx="8477923" cy="1414124"/>
        </p:xfrm>
        <a:graphic>
          <a:graphicData uri="http://schemas.openxmlformats.org/drawingml/2006/table">
            <a:tbl>
              <a:tblPr/>
              <a:tblGrid>
                <a:gridCol w="33272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506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43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ФИ­ЗИ­ЧЕ­СКИЕ ПО­НЯ­ТИЯ</a:t>
                      </a:r>
                    </a:p>
                  </a:txBody>
                  <a:tcPr marL="33491" marR="33491" marT="33491" marB="334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ПРИ­МЕ­РЫ</a:t>
                      </a:r>
                    </a:p>
                  </a:txBody>
                  <a:tcPr marL="33491" marR="33491" marT="33491" marB="334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8518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А) фи­зи­че­ская ве­ли­чи­на</a:t>
                      </a:r>
                    </a:p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Б) фи­зи­че­ское яв­ле­ние</a:t>
                      </a:r>
                    </a:p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B) фи­зи­че­ский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закон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(за­ко­но­мер­ность)</a:t>
                      </a:r>
                    </a:p>
                  </a:txBody>
                  <a:tcPr marL="33491" marR="33491" marT="33491" marB="334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1) рас­про­стра­не­ние за­па­ха оде­ко­ло­на в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класс­ной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ком­на­те</a:t>
                      </a:r>
                    </a:p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2) си­сте­ма отсчёта</a:t>
                      </a:r>
                    </a:p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3) тем­пе­ра­ту­ра</a:t>
                      </a:r>
                    </a:p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4) мен­зур­ка</a:t>
                      </a:r>
                    </a:p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5) дав­ле­ние газа в за­кры­том со­су­де при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на­гре­ва­нии 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уве­ли­чи­ва­ет­ся</a:t>
                      </a:r>
                    </a:p>
                  </a:txBody>
                  <a:tcPr marL="33491" marR="33491" marT="33491" marB="334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068521"/>
              </p:ext>
            </p:extLst>
          </p:nvPr>
        </p:nvGraphicFramePr>
        <p:xfrm>
          <a:off x="9817462" y="1387134"/>
          <a:ext cx="133940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32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8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152400" y="2568498"/>
            <a:ext cx="11862816" cy="3589216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Рас­смот­рим все при­ме­ры и со­по­ста­вим каж­до­му фи­зи­че­ское по­ня­тие.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Рас­про­стра­не­ние за­па­ха оде­ко­ло­на в класс­ной ком­на­те — фи­зи­че­ское яв­ле­ние.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Си­сте­ма от­сче­та — аб­стракт­ное по­ня­тие, не вы­ра­жа­ю­щее ни фи­зи­че­скую ве­ли­чи­ну, ни за­ко­но­мер­ность, ни яв­ле­ние.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3) Тем­пе­ра­ту­ра — фи­зи­че­ская ве­ли­чи­на.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4) Мен­зур­ка — ла­бо­ра­тор­ное обо­ру­до­ва­ние. То есть также не от­но­сит­ся ни к ве­ли­чи­нам, ни к за­ко­но­мер­но­стям, ни к яв­ле­ни­ям.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5) Дав­ле­ние газа в за­кры­том со­су­де при на­гре­ва­нии уве­ли­чи­ва­ет­ся — вы­ра­жа­ет за­ви­си­мость одной ве­ли­чи­ны от дру­гой, сле­до­ва­тель­но можно от­не­сти к фи­зи­че­ско­му за­ко­ну.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78136" y="5848808"/>
            <a:ext cx="2337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1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7" y="1635854"/>
            <a:ext cx="8111510" cy="4485188"/>
          </a:xfrm>
        </p:spPr>
      </p:pic>
      <p:sp>
        <p:nvSpPr>
          <p:cNvPr id="5" name="Прямоугольник 4"/>
          <p:cNvSpPr/>
          <p:nvPr/>
        </p:nvSpPr>
        <p:spPr>
          <a:xfrm>
            <a:off x="9678136" y="5848808"/>
            <a:ext cx="2337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99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31" y="57339"/>
            <a:ext cx="11649456" cy="1291843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t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между физическими величинами и приборами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измерения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величин: к каждому элементу первого столбца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подберите соответствующий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 из второго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столбца. Запишите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таблицу выбранные цифры под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буквами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346679"/>
              </p:ext>
            </p:extLst>
          </p:nvPr>
        </p:nvGraphicFramePr>
        <p:xfrm>
          <a:off x="6083808" y="997578"/>
          <a:ext cx="5505006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41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08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ВЕЛИЧИНЫ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ПРИБОРЫ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атмосферное давление</a:t>
                      </a:r>
                      <a:b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температура воздуха</a:t>
                      </a:r>
                      <a:b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влажность воздуха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манометр</a:t>
                      </a:r>
                      <a:b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термометр</a:t>
                      </a:r>
                      <a:b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калориметр</a:t>
                      </a:r>
                      <a:b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барометр-анероид</a:t>
                      </a:r>
                      <a:b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гигрометр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875354"/>
              </p:ext>
            </p:extLst>
          </p:nvPr>
        </p:nvGraphicFramePr>
        <p:xfrm>
          <a:off x="184731" y="1387134"/>
          <a:ext cx="133940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32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8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152400" y="2485336"/>
            <a:ext cx="11862816" cy="39101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Манометр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прибор, измеряющий давление жидкости 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газа.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Термометр</a:t>
            </a:r>
            <a:r>
              <a:rPr lang="ru-RU" alt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 для измерения температуры воздуха, почвы, воды и так далее.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Калориметр</a:t>
            </a:r>
            <a:r>
              <a:rPr lang="ru-RU" alt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 для измерения количества теплоты, выделяющейся или поглощающейся в каком-либо физическом, химическом или биологическом процессе</a:t>
            </a:r>
            <a:r>
              <a:rPr lang="ru-RU" alt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Барометр-анероид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 для измерения атмосферного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без помощи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Гигрометр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измерительный прибор, предназначенный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влажности воздуха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48952" y="5587198"/>
            <a:ext cx="2337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425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0" y="302273"/>
            <a:ext cx="7606265" cy="52577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348952" y="5587198"/>
            <a:ext cx="2337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247651"/>
            <a:ext cx="11734800" cy="267081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Пример 140. </a:t>
            </a:r>
            <a:r>
              <a:rPr lang="ru-RU" sz="2800" dirty="0"/>
              <a:t>В про­цес­се на­гре­ва­ния сталь­ной шарик пе­ре­стал про­ле­зать сквозь ме­тал­ли­че­ское коль­цо (см. ри­су­нок</a:t>
            </a:r>
            <a:r>
              <a:rPr lang="ru-RU" sz="2800" dirty="0" smtClean="0"/>
              <a:t>).</a:t>
            </a:r>
            <a:br>
              <a:rPr lang="ru-RU" sz="2800" dirty="0" smtClean="0"/>
            </a:br>
            <a:r>
              <a:rPr lang="ru-RU" sz="2800" dirty="0"/>
              <a:t>При этом</a:t>
            </a:r>
            <a:br>
              <a:rPr lang="ru-RU" sz="2800" dirty="0"/>
            </a:br>
            <a:r>
              <a:rPr lang="ru-RU" sz="2800" dirty="0" smtClean="0"/>
              <a:t>1</a:t>
            </a:r>
            <a:r>
              <a:rPr lang="ru-RU" sz="2800" dirty="0"/>
              <a:t>) масса и плот­ность ша­ри­ка не из­ме­ни­лись</a:t>
            </a:r>
            <a:br>
              <a:rPr lang="ru-RU" sz="2800" dirty="0"/>
            </a:br>
            <a:r>
              <a:rPr lang="ru-RU" sz="2800" dirty="0"/>
              <a:t>2) масса и плот­ность ша­ри­ка уве­ли­чи­лись</a:t>
            </a:r>
            <a:br>
              <a:rPr lang="ru-RU" sz="2800" dirty="0"/>
            </a:br>
            <a:r>
              <a:rPr lang="ru-RU" sz="2800" dirty="0"/>
              <a:t>3) масса ша­ри­ка не из­ме­ни­лась, а его плот­ность умень­ши­лась</a:t>
            </a:r>
            <a:br>
              <a:rPr lang="ru-RU" sz="2800" dirty="0"/>
            </a:br>
            <a:r>
              <a:rPr lang="ru-RU" sz="2800" dirty="0"/>
              <a:t>4) масса ша­ри­ка не из­ме­ни­лась, а его плот­ность </a:t>
            </a:r>
            <a:r>
              <a:rPr lang="ru-RU" sz="2800" dirty="0" smtClean="0"/>
              <a:t>уве­ли­чи­лась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80" y="3028950"/>
            <a:ext cx="11742420" cy="30289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Ре­ше­ние: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про­цес­се на­гре­ва­ния сред­няя ки­не­ти­че­ская энер­гия мо­ле­кул тела уве­ли­чи­ва­ет­ся.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речь идёт о твёрдом теле, то ам­пли­ту­да ко­ле­ба­ний во­круг по­ло­же­ний рав­но­ве­сия ато­мов уве­ли­чи­ва­ет­ся, т. е. уве­ли­чи­ва­ет­ся объём тела.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яв­ле­ние носит на­зва­ние «теп­ло­вое рас­ши­ре­ние».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По­сколь­ку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объём уве­ли­чи­ва­ет­ся при не­из­мен­ном ко­ли­че­стве ве­ще­ства, плот­ность тела умень­ша­ет­ся.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25000" y="952500"/>
            <a:ext cx="2362200" cy="184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40263" y="5468147"/>
            <a:ext cx="1582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0"/>
            <a:ext cx="11620500" cy="246126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Пример 59. </a:t>
            </a:r>
            <a:r>
              <a:rPr lang="ru-RU" sz="2400" dirty="0" smtClean="0"/>
              <a:t>Два </a:t>
            </a:r>
            <a:r>
              <a:rPr lang="ru-RU" sz="2400" dirty="0"/>
              <a:t>оди­на­ко­вых сталь­ных шара урав­но­ве­ше­ны на ры­чаж­ных весах (см. ри­су­нок). На­ру­шит­ся ли рав­но­ве­сие весов, если один шар опу­стить в ма­шин­ное масло, а дру­гой — в бен­зин?</a:t>
            </a:r>
            <a:br>
              <a:rPr lang="ru-RU" sz="2400" dirty="0"/>
            </a:br>
            <a:r>
              <a:rPr lang="ru-RU" sz="2400" dirty="0" smtClean="0"/>
              <a:t>1</a:t>
            </a:r>
            <a:r>
              <a:rPr lang="ru-RU" sz="2400" dirty="0"/>
              <a:t>) Нет, так как шары имеют оди­на­ко­вую массу.</a:t>
            </a:r>
            <a:br>
              <a:rPr lang="ru-RU" sz="2400" dirty="0"/>
            </a:br>
            <a:r>
              <a:rPr lang="ru-RU" sz="2400" dirty="0"/>
              <a:t>2) Нет, так как шары имеют оди­на­ко­вый объём.</a:t>
            </a:r>
            <a:br>
              <a:rPr lang="ru-RU" sz="2400" dirty="0"/>
            </a:br>
            <a:r>
              <a:rPr lang="ru-RU" sz="2400" dirty="0"/>
              <a:t>3) Да — пе­ре­ве­сит шар, опу­щен­ный в бен­зин.</a:t>
            </a:r>
            <a:br>
              <a:rPr lang="ru-RU" sz="2400" dirty="0"/>
            </a:br>
            <a:r>
              <a:rPr lang="ru-RU" sz="2400" dirty="0"/>
              <a:t>4) Да — пе­ре­ве­сит шар, опу­щен­ный в масло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01930" y="2438400"/>
                <a:ext cx="11628120" cy="379095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Ре­ше­ние: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Рав­но­ве­сие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весов на­ру­шит­ся, по­сколь­ку на шары будет дей­ство­вать раз­лич­ная сила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Ар­хи­ме­да: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  <a:cs typeface="Times New Roman" pitchFamily="18" charset="0"/>
                            </a:rPr>
                            <m:t>ж</m:t>
                          </m:r>
                        </m:sub>
                      </m:sSub>
                      <m:r>
                        <m:rPr>
                          <m:nor/>
                        </m:rPr>
                        <a:rPr lang="ru-RU" sz="2400" i="1" dirty="0">
                          <a:latin typeface="Times New Roman" pitchFamily="18" charset="0"/>
                          <a:cs typeface="Times New Roman" pitchFamily="18" charset="0"/>
                        </a:rPr>
                        <m:t>g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𝑉</m:t>
                      </m:r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где </a:t>
                </a:r>
                <a:r>
                  <a:rPr lang="ru-RU" sz="2400" i="1" dirty="0" err="1">
                    <a:latin typeface="Times New Roman" pitchFamily="18" charset="0"/>
                    <a:cs typeface="Times New Roman" pitchFamily="18" charset="0"/>
                  </a:rPr>
                  <a:t>ρ</a:t>
                </a:r>
                <a:r>
                  <a:rPr lang="ru-RU" sz="2400" baseline="-25000" dirty="0" err="1">
                    <a:latin typeface="Times New Roman" pitchFamily="18" charset="0"/>
                    <a:cs typeface="Times New Roman" pitchFamily="18" charset="0"/>
                  </a:rPr>
                  <a:t>ж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 —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  <a:hlinkClick r:id="rId2" action="ppaction://hlinksldjump"/>
                  </a:rPr>
                  <a:t>плот­ность жид­ко­сти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, </a:t>
                </a:r>
                <a:r>
                  <a:rPr lang="ru-RU" sz="2400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 — уско­ре­ние сво­бод­но­го па­де­ния, </a:t>
                </a:r>
                <a:r>
                  <a:rPr lang="ru-RU" sz="2400" i="1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 — объем вы­тес­нен­ной жид­ко­сти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По­сколь­ку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плот­ность масла боль­ше плот­но­сти бен­зи­на, сила Ар­хи­ме­да, дей­ству­ю­щая на на­хо­дя­щий­ся в бен­зи­не шар, будет мень­ше, чем сила, дей­ству­ю­щая на шар, на­хо­дя­щий­ся в масле. 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Сле­до­ва­тель­но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, пе­ре­ве­сит шар, опу­щен­ный в бен­зин.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930" y="2438400"/>
                <a:ext cx="11628120" cy="3790950"/>
              </a:xfrm>
              <a:blipFill rotWithShape="1">
                <a:blip r:embed="rId3" cstate="print"/>
                <a:stretch>
                  <a:fillRect l="-786" t="-1286" r="-681" b="-25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67800" y="991143"/>
            <a:ext cx="2647950" cy="181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40263" y="5468147"/>
            <a:ext cx="1582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9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8" y="262272"/>
            <a:ext cx="5411580" cy="60546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68499" y="5468147"/>
            <a:ext cx="2254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24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4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8" y="259971"/>
            <a:ext cx="9898545" cy="48657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68499" y="5468147"/>
            <a:ext cx="2254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4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85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1"/>
            <a:ext cx="7739419" cy="63177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68499" y="5468147"/>
            <a:ext cx="2254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6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78954" y="2424338"/>
            <a:ext cx="2254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83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0" y="96954"/>
            <a:ext cx="8988790" cy="61528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68499" y="5468147"/>
            <a:ext cx="2254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4,5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20899" y="1199544"/>
            <a:ext cx="2254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23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52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3" y="241801"/>
            <a:ext cx="7154274" cy="617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7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2" y="275784"/>
            <a:ext cx="9216397" cy="61417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20899" y="1199544"/>
            <a:ext cx="2254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73299" y="4690766"/>
            <a:ext cx="2254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12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5" y="116791"/>
            <a:ext cx="6442067" cy="39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20899" y="1199544"/>
            <a:ext cx="2254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21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974" y="537328"/>
            <a:ext cx="11710220" cy="1450757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Пример 17. </a:t>
            </a:r>
            <a:r>
              <a:rPr lang="ru-RU" sz="1800" dirty="0"/>
              <a:t>На гра­фи­ке пред­став­ле­ны ре­зуль­та­ты из­ме­ре­ния длины пру­жи­ны </a:t>
            </a:r>
            <a:r>
              <a:rPr lang="ru-RU" sz="1800" i="1" dirty="0"/>
              <a:t>l</a:t>
            </a:r>
            <a:r>
              <a:rPr lang="ru-RU" sz="1800" dirty="0"/>
              <a:t> при раз­лич­ных зна­че­ни­ях массы </a:t>
            </a:r>
            <a:r>
              <a:rPr lang="ru-RU" sz="1800" i="1" dirty="0"/>
              <a:t>m</a:t>
            </a:r>
            <a:r>
              <a:rPr lang="ru-RU" sz="1800" dirty="0"/>
              <a:t> под­ве­шен­ных к пру­жи­не гру­зов. По­греш­ность из­ме­ре­ния массы </a:t>
            </a:r>
            <a:r>
              <a:rPr lang="ru-RU" sz="1800" dirty="0" err="1"/>
              <a:t>Δ</a:t>
            </a:r>
            <a:r>
              <a:rPr lang="ru-RU" sz="1800" i="1" dirty="0" err="1"/>
              <a:t>m</a:t>
            </a:r>
            <a:r>
              <a:rPr lang="ru-RU" sz="1800" dirty="0"/>
              <a:t> = ±0,01 кг, длины </a:t>
            </a:r>
            <a:r>
              <a:rPr lang="ru-RU" sz="1800" dirty="0" err="1"/>
              <a:t>Δ</a:t>
            </a:r>
            <a:r>
              <a:rPr lang="ru-RU" sz="1800" i="1" dirty="0" err="1"/>
              <a:t>l</a:t>
            </a:r>
            <a:r>
              <a:rPr lang="ru-RU" sz="1800" dirty="0"/>
              <a:t> = ±0,01 м</a:t>
            </a:r>
            <a:r>
              <a:rPr lang="ru-RU" sz="1800" dirty="0" smtClean="0"/>
              <a:t>.</a:t>
            </a: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Вы­бе­ри­те два утвер­жде­ния, со­от­вет­ству­ю­щие ре­зуль­та­там этих из­ме­ре­ний.</a:t>
            </a:r>
            <a:br>
              <a:rPr lang="ru-RU" sz="1800" dirty="0"/>
            </a:br>
            <a:r>
              <a:rPr lang="ru-RU" sz="1800" dirty="0"/>
              <a:t>1) Ко­эф­фи­ци­ент упру­го­сти пру­жи­ны равен 60 Н/м.</a:t>
            </a:r>
            <a:br>
              <a:rPr lang="ru-RU" sz="1800" dirty="0"/>
            </a:br>
            <a:r>
              <a:rPr lang="ru-RU" sz="1800" dirty="0"/>
              <a:t>2) Ко­эф­фи­ци­ент упру­го­сти пру­жи­ны равен 120 Н/м.</a:t>
            </a:r>
            <a:br>
              <a:rPr lang="ru-RU" sz="1800" dirty="0"/>
            </a:br>
            <a:r>
              <a:rPr lang="ru-RU" sz="1800" dirty="0"/>
              <a:t>3) При под­ве­шен­ном к пру­жи­не груза мас­сой 300 г её удли­не­ние со­ста­вит 5 см.</a:t>
            </a:r>
            <a:br>
              <a:rPr lang="ru-RU" sz="1800" dirty="0"/>
            </a:br>
            <a:r>
              <a:rPr lang="ru-RU" sz="1800" dirty="0"/>
              <a:t>4) С уве­ли­че­ни­ем массы длина пру­жи­ны не из­ме­ня­ет­ся.</a:t>
            </a:r>
            <a:br>
              <a:rPr lang="ru-RU" sz="1800" dirty="0"/>
            </a:br>
            <a:r>
              <a:rPr lang="ru-RU" sz="1800" dirty="0"/>
              <a:t>5) При под­ве­шен­ном к пру­жи­не грузе мас­сой 350 г её удли­не­ние со­ста­вит 15 см</a:t>
            </a:r>
            <a:r>
              <a:rPr lang="ru-RU" sz="1800" dirty="0" smtClean="0"/>
              <a:t>.</a:t>
            </a:r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30364" y="2580968"/>
                <a:ext cx="11556836" cy="3569109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Ре­ше­ние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Про­ве­рим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спра­вед­ли­вость пред­ло­жен­ных утвер­жде­ний.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1, 2) Рас­тя­же­ние пру­жи­ны под­чи­ня­ет­ся за­ко­ну Гука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F = </a:t>
                </a:r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k∆x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 причём длина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пру­жи­ны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l = l</a:t>
                </a:r>
                <a:r>
                  <a:rPr lang="en-US" i="1" baseline="-250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+∆x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  Вы­чтем два раз­лич­ных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зна­че­ния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  по­лу­чен­ных при раз­лич­ной массе под­ве­шен­но­го груза: 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от­ку­да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Под­ста­вив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удоб­ные зна­че­ния длин и масс, по­лу­чим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𝑘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 кг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 −</m:t>
                            </m:r>
                            <m:r>
                              <a:rPr lang="ru-RU" b="0" i="1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  <m:r>
                              <a:rPr lang="ru-RU" b="0" i="1" smtClean="0">
                                <a:latin typeface="Cambria Math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ru-RU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ru-RU" b="0" i="1" smtClean="0">
                                <a:latin typeface="Cambria Math"/>
                                <a:cs typeface="Times New Roman" pitchFamily="18" charset="0"/>
                              </a:rPr>
                              <m:t> кг</m:t>
                            </m:r>
                          </m:e>
                        </m:d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 Н/кг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 м −</m:t>
                        </m:r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 м</m:t>
                        </m:r>
                      </m:den>
                    </m:f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60</m:t>
                    </m:r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 Н/</m:t>
                    </m:r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м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) При грузе мас­сой 300 г, то есть 0,3 кг удли­не­ние пру­жи­ны со­ста­вит 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 кг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 ∙</m:t>
                        </m:r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10</m:t>
                        </m:r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Н/кг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60</m:t>
                        </m:r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 Н/м</m:t>
                        </m:r>
                      </m:den>
                    </m:f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0</m:t>
                    </m:r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05</m:t>
                    </m:r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 м=</m:t>
                    </m:r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5</m:t>
                    </m:r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см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4) С уве­ли­че­ни­ем массы под­ве­шен­но­го груза длина пру­жи­ны уве­ли­чи­ва­ет­ся.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5) При грузе мас­сой 350 г, то есть 0,35 кг удли­не­ние пру­жи­ны со­ста­вит 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𝑚𝑔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35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 кг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 ∙</m:t>
                        </m:r>
                        <m: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10</m:t>
                        </m:r>
                        <m: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Н/кг</m:t>
                        </m:r>
                      </m:num>
                      <m:den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60</m:t>
                        </m:r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 Н/м</m:t>
                        </m:r>
                      </m:den>
                    </m:f>
                    <m:r>
                      <a:rPr lang="ru-RU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≈</m:t>
                    </m:r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0</m:t>
                    </m:r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058</m:t>
                    </m:r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 м=</m:t>
                    </m:r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5</m:t>
                    </m:r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8</m:t>
                    </m:r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см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Таким об­ра­зом, вер­ны­ми яв­ля­ют­ся утвер­жде­ния под но­ме­ра­ми 1 и 3.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364" y="2580968"/>
                <a:ext cx="11556836" cy="3569109"/>
              </a:xfrm>
              <a:blipFill rotWithShape="1">
                <a:blip r:embed="rId2"/>
                <a:stretch>
                  <a:fillRect l="-264" t="-512" b="-1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9" t="21169" r="24758" b="50202"/>
          <a:stretch/>
        </p:blipFill>
        <p:spPr bwMode="auto">
          <a:xfrm>
            <a:off x="8200104" y="693175"/>
            <a:ext cx="3701845" cy="209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881417" y="5813670"/>
            <a:ext cx="1917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13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23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6" y="161468"/>
            <a:ext cx="7528296" cy="57863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81417" y="5813670"/>
            <a:ext cx="1917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33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0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Собирающая и рассеивающая линзы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lens-club.ru/public/files/users/image/il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42" y="1900518"/>
            <a:ext cx="10048390" cy="351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4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uzluga.ru/potrd/%D0%A2%D0%B5%D0%BC%D0%B0+22.+%D0%93%D0%B5%D0%BE%D0%BC%D0%B5%D1%82%D1%80%D0%B8%D1%87%D0%B5%D1%81%D0%BA%D0%B0%D1%8F+%D0%BE%D0%BF%D1%82%D0%B8%D0%BA%D0%B0.+%D0%A1%D0%BF%D1%80%D0%B0%D0%B2%D0%BE%D1%87%D0%BD%D1%8B%D0%B9+%D0%B1%D0%BB%D0%BE%D0%BAd/127696_html_m7c8d23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7" y="2320595"/>
            <a:ext cx="5447366" cy="394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zluga.ru/potrb/%D0%9B%D0%B8%D0%BD%D0%B7%D1%8B+%D0%9F%D0%BE%D1%81%D1%82%D1%80%D0%BE%D0%B5%D0%BD%D0%B8%D0%B5+%D0%B8%D0%B7%D0%BE%D0%B1%D1%80%D0%B0%D0%B6%D0%B5%D0%BD%D0%B8%D0%B9+%D0%B2+%D0%BB%D0%B8%D0%BD%D0%B7%D0%B0%D1%85b/img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60" y="1621877"/>
            <a:ext cx="6078070" cy="455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133600" y="277900"/>
            <a:ext cx="10058400" cy="1007703"/>
          </a:xfrm>
        </p:spPr>
        <p:txBody>
          <a:bodyPr/>
          <a:lstStyle/>
          <a:p>
            <a:pPr algn="ctr"/>
            <a:r>
              <a:rPr lang="ru-RU" dirty="0" smtClean="0"/>
              <a:t>Схема изображений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6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7" y="75645"/>
            <a:ext cx="6711700" cy="62077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81417" y="5813670"/>
            <a:ext cx="1917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tt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2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54" y="441434"/>
            <a:ext cx="11843846" cy="2039984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9. </a:t>
            </a:r>
            <a:r>
              <a:rPr lang="ru-RU" sz="1600" dirty="0" smtClean="0"/>
              <a:t>На </a:t>
            </a:r>
            <a:r>
              <a:rPr lang="ru-RU" sz="1600" dirty="0"/>
              <a:t>рисунке представлен график зависимости температуры </a:t>
            </a:r>
            <a:r>
              <a:rPr lang="ru-RU" sz="1600" i="1" dirty="0"/>
              <a:t>t </a:t>
            </a:r>
            <a:r>
              <a:rPr lang="ru-RU" sz="1600" dirty="0"/>
              <a:t>от времени τ </a:t>
            </a:r>
            <a:r>
              <a:rPr lang="ru-RU" sz="1600" dirty="0" smtClean="0"/>
              <a:t>, полученный </a:t>
            </a:r>
            <a:r>
              <a:rPr lang="ru-RU" sz="1600" dirty="0"/>
              <a:t>при равномерном нагревании вещества </a:t>
            </a:r>
            <a:r>
              <a:rPr lang="ru-RU" sz="1600" dirty="0" smtClean="0"/>
              <a:t>нагревателем постоянной </a:t>
            </a:r>
            <a:r>
              <a:rPr lang="ru-RU" sz="1600" dirty="0"/>
              <a:t>мощности. Первоначально вещество находилось в </a:t>
            </a:r>
            <a:r>
              <a:rPr lang="ru-RU" sz="1600" dirty="0" smtClean="0"/>
              <a:t>твёрдом</a:t>
            </a:r>
            <a:r>
              <a:rPr lang="en-US" sz="1600" dirty="0" smtClean="0"/>
              <a:t> </a:t>
            </a:r>
            <a:r>
              <a:rPr lang="ru-RU" sz="1600" dirty="0" smtClean="0"/>
              <a:t>состоянии. Используя </a:t>
            </a:r>
            <a:r>
              <a:rPr lang="ru-RU" sz="1600" dirty="0"/>
              <a:t>данные графика, выберите из предложенного перечня </a:t>
            </a:r>
            <a:r>
              <a:rPr lang="ru-RU" sz="1600" b="1" i="1" dirty="0"/>
              <a:t>два </a:t>
            </a:r>
            <a:r>
              <a:rPr lang="ru-RU" sz="1600" dirty="0" smtClean="0"/>
              <a:t>верных утверждения</a:t>
            </a:r>
            <a:r>
              <a:rPr lang="ru-RU" sz="1600" dirty="0"/>
              <a:t>. Укажите их номера.</a:t>
            </a:r>
            <a:br>
              <a:rPr lang="ru-RU" sz="1600" dirty="0"/>
            </a:br>
            <a:r>
              <a:rPr lang="ru-RU" sz="1600" dirty="0" smtClean="0"/>
              <a:t>1) Точка </a:t>
            </a:r>
            <a:r>
              <a:rPr lang="ru-RU" sz="1600" dirty="0"/>
              <a:t>2 на графике соответствует жидкому состоянию вещества.</a:t>
            </a:r>
            <a:br>
              <a:rPr lang="ru-RU" sz="1600" dirty="0"/>
            </a:br>
            <a:r>
              <a:rPr lang="ru-RU" sz="1600" dirty="0" smtClean="0"/>
              <a:t>2) Внутренняя </a:t>
            </a:r>
            <a:r>
              <a:rPr lang="ru-RU" sz="1600" dirty="0"/>
              <a:t>энергия вещества при переходе из состояния </a:t>
            </a:r>
            <a:r>
              <a:rPr lang="en-US" sz="1600" dirty="0" smtClean="0"/>
              <a:t>4</a:t>
            </a:r>
            <a:r>
              <a:rPr lang="ru-RU" sz="1600" dirty="0" smtClean="0"/>
              <a:t> </a:t>
            </a:r>
            <a:r>
              <a:rPr lang="ru-RU" sz="1600" dirty="0"/>
              <a:t>в состояние </a:t>
            </a:r>
            <a:r>
              <a:rPr lang="en-US" sz="1600" dirty="0" smtClean="0"/>
              <a:t>5</a:t>
            </a:r>
            <a:r>
              <a:rPr lang="ru-RU" sz="1600" dirty="0" smtClean="0"/>
              <a:t> увеличивается</a:t>
            </a:r>
            <a:r>
              <a:rPr lang="ru-RU" sz="1600" dirty="0"/>
              <a:t>.</a:t>
            </a:r>
            <a:br>
              <a:rPr lang="ru-RU" sz="1600" dirty="0"/>
            </a:br>
            <a:r>
              <a:rPr lang="ru-RU" sz="1600" dirty="0" smtClean="0"/>
              <a:t>3) Удельная </a:t>
            </a:r>
            <a:r>
              <a:rPr lang="ru-RU" sz="1600" dirty="0"/>
              <a:t>теплоёмкость вещества в твёрдом состоянии равна </a:t>
            </a:r>
            <a:r>
              <a:rPr lang="ru-RU" sz="1600" dirty="0" smtClean="0"/>
              <a:t>удельной теплоёмкости </a:t>
            </a:r>
            <a:r>
              <a:rPr lang="ru-RU" sz="1600" dirty="0"/>
              <a:t>этого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вещества </a:t>
            </a:r>
            <a:r>
              <a:rPr lang="ru-RU" sz="1600" dirty="0"/>
              <a:t>в жидком состоянии.</a:t>
            </a:r>
            <a:br>
              <a:rPr lang="ru-RU" sz="1600" dirty="0"/>
            </a:br>
            <a:r>
              <a:rPr lang="ru-RU" sz="1600" dirty="0" smtClean="0"/>
              <a:t>4) Испарение </a:t>
            </a:r>
            <a:r>
              <a:rPr lang="ru-RU" sz="1600" dirty="0"/>
              <a:t>вещества происходит только в состояниях, </a:t>
            </a:r>
            <a:r>
              <a:rPr lang="ru-RU" sz="1600" dirty="0" smtClean="0"/>
              <a:t>соответствующих горизонтальному 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ru-RU" sz="1600" dirty="0" smtClean="0"/>
              <a:t>участку </a:t>
            </a:r>
            <a:r>
              <a:rPr lang="ru-RU" sz="1600" dirty="0"/>
              <a:t>графика.</a:t>
            </a:r>
            <a:br>
              <a:rPr lang="ru-RU" sz="1600" dirty="0"/>
            </a:br>
            <a:r>
              <a:rPr lang="ru-RU" sz="1600" dirty="0" smtClean="0"/>
              <a:t>5) Температура </a:t>
            </a:r>
            <a:r>
              <a:rPr lang="ru-RU" sz="1600" i="1" dirty="0"/>
              <a:t>t</a:t>
            </a:r>
            <a:r>
              <a:rPr lang="ru-RU" sz="1600" dirty="0"/>
              <a:t>2 равна температуре плавления данного вещества.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297" y="2438520"/>
            <a:ext cx="11657024" cy="389922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Про­ана­ли­зи­ру­ем утвер­жде­ния.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 По­сколь­ку пер­во­на­чаль­но ве­ще­ство на­хо­ди­лось в твёрдом со­сто­я­нии,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 со­от­вет­ству­ет точке плав­ле­ния, сле­до­ва­тель­но, в точке 1 тело на­хо­дит­ся в твёрдом со­сто­я­нии. Утвер­жде­ние не­вер­но.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 Ве­ще­ство на­гре­ва­ет­ся, зна­чит внут­рен­няя энер­гия уве­ли­чи­ва­ет­ся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3) Утвер­жде­ние не­вер­но, по­сколь­ку угол на­кло­на на участ­ках, со­от­вет­ству­ю­щих на­хож­де­нию тела в жид­ком и твёрдом со­сто­я­нии раз­ли­ча­ют­ся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расчёта удельной теплоёмкости: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 =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 /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(m*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ΔT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удельная теплоёмкость,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 количество теплоты, полученное веществом при нагреве (или выделившееся при охлаждении),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масса нагреваемого (охлаждающегося) вещества, Δ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разность конечной и начальной температур вещества. 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4) Утвер­жде­ние не­вер­но, так как ис­па­ре­ние в той или иной сте­пе­ни про­ис­хо­дит во всех аг­ре­гат­ных со­сто­я­ни­ях ве­ще­ства.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5) Утвер­жде­ние верно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56500" y="857571"/>
            <a:ext cx="2841342" cy="185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879888" y="5666186"/>
            <a:ext cx="1917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25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6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96712" cy="60804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81417" y="5813670"/>
            <a:ext cx="1917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2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6" y="56599"/>
            <a:ext cx="6527420" cy="63713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81417" y="5813670"/>
            <a:ext cx="1917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64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275844"/>
            <a:ext cx="11959732" cy="49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55" y="66179"/>
            <a:ext cx="11666482" cy="2478339"/>
          </a:xfrm>
        </p:spPr>
        <p:txBody>
          <a:bodyPr>
            <a:noAutofit/>
          </a:bodyPr>
          <a:lstStyle/>
          <a:p>
            <a:r>
              <a:rPr lang="ru-RU" sz="2000" dirty="0" smtClean="0"/>
              <a:t>18. </a:t>
            </a:r>
            <a:r>
              <a:rPr lang="ru-RU" sz="2000" dirty="0"/>
              <a:t>Ученик провёл опыты по изучению силы трения скольжения, </a:t>
            </a:r>
            <a:r>
              <a:rPr lang="ru-RU" sz="2000" dirty="0" smtClean="0"/>
              <a:t>равномерно перемещая </a:t>
            </a:r>
            <a:r>
              <a:rPr lang="ru-RU" sz="2000" dirty="0"/>
              <a:t>брусок с грузами по горизонтальным поверхностям с </a:t>
            </a:r>
            <a:r>
              <a:rPr lang="ru-RU" sz="2000" dirty="0" smtClean="0"/>
              <a:t>помощью динамометра </a:t>
            </a:r>
            <a:r>
              <a:rPr lang="ru-RU" sz="2000" dirty="0"/>
              <a:t>(см. рисунок</a:t>
            </a:r>
            <a:r>
              <a:rPr lang="ru-RU" sz="2000" dirty="0" smtClean="0"/>
              <a:t>).</a:t>
            </a:r>
            <a:br>
              <a:rPr lang="ru-RU" sz="2000" dirty="0" smtClean="0"/>
            </a:br>
            <a:r>
              <a:rPr lang="ru-RU" sz="2000" dirty="0"/>
              <a:t>Результаты измерений массы бруска с грузами </a:t>
            </a:r>
            <a:r>
              <a:rPr lang="ru-RU" sz="2000" i="1" dirty="0"/>
              <a:t>m</a:t>
            </a:r>
            <a:r>
              <a:rPr lang="ru-RU" sz="2000" dirty="0"/>
              <a:t>, площади </a:t>
            </a:r>
            <a:r>
              <a:rPr lang="ru-RU" sz="2000" dirty="0" smtClean="0"/>
              <a:t>соприкосновения бруска </a:t>
            </a:r>
            <a:r>
              <a:rPr lang="ru-RU" sz="2000" dirty="0"/>
              <a:t>и поверхности </a:t>
            </a:r>
            <a:r>
              <a:rPr lang="ru-RU" sz="2000" i="1" dirty="0"/>
              <a:t>S </a:t>
            </a:r>
            <a:r>
              <a:rPr lang="ru-RU" sz="2000" dirty="0"/>
              <a:t>и приложенной силы </a:t>
            </a:r>
            <a:r>
              <a:rPr lang="ru-RU" sz="2000" i="1" dirty="0"/>
              <a:t>F </a:t>
            </a:r>
            <a:r>
              <a:rPr lang="ru-RU" sz="2000" dirty="0"/>
              <a:t>он представил в таблице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>На основании выполненных измерений можно утверждать, что сила </a:t>
            </a:r>
            <a:r>
              <a:rPr lang="ru-RU" sz="2000" dirty="0" smtClean="0"/>
              <a:t>трения скольжения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1) не зависит от площади соприкосновения бруска и поверхности</a:t>
            </a:r>
            <a:br>
              <a:rPr lang="ru-RU" sz="2000" dirty="0"/>
            </a:br>
            <a:r>
              <a:rPr lang="ru-RU" sz="2000" dirty="0" smtClean="0"/>
              <a:t>2) с </a:t>
            </a:r>
            <a:r>
              <a:rPr lang="ru-RU" sz="2000" dirty="0"/>
              <a:t>увеличением площади </a:t>
            </a:r>
            <a:r>
              <a:rPr lang="ru-RU" sz="2000" dirty="0" err="1"/>
              <a:t>соприкасаемых</a:t>
            </a:r>
            <a:r>
              <a:rPr lang="ru-RU" sz="2000" dirty="0"/>
              <a:t> поверхностей увеличивается</a:t>
            </a:r>
            <a:br>
              <a:rPr lang="ru-RU" sz="2000" dirty="0"/>
            </a:br>
            <a:r>
              <a:rPr lang="ru-RU" sz="2000" dirty="0" smtClean="0"/>
              <a:t>3) с </a:t>
            </a:r>
            <a:r>
              <a:rPr lang="ru-RU" sz="2000" dirty="0"/>
              <a:t>увеличением массы бруска увеличивается</a:t>
            </a:r>
            <a:br>
              <a:rPr lang="ru-RU" sz="2000" dirty="0"/>
            </a:br>
            <a:r>
              <a:rPr lang="ru-RU" sz="2000" dirty="0" smtClean="0"/>
              <a:t>4) зависит </a:t>
            </a:r>
            <a:r>
              <a:rPr lang="ru-RU" sz="2000" dirty="0"/>
              <a:t>от рода соприкасающихся поверхностей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9338" y="1531196"/>
            <a:ext cx="4367049" cy="90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99889" y="2486606"/>
            <a:ext cx="5076498" cy="108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09004" y="3153103"/>
            <a:ext cx="11452072" cy="275896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Проанализируем каждое утверждение.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У первого и второго опыта разные поверхности, разная и сила, у первого и третьего опыта разные площади, сила также разная, следовательно, первое утверждение неверно.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и 3) Рассмотрим опыт №1 и 3. Сила, площадь и масса разная. По таблице не возможно утверждать с уверенностью, что сила трения увеличилась из-за увеличении площади или массы.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Опыт №1 и 2. Масса и площади одинаковые, сила трения отличается. Следовательно, она зависит от поверхности. У деревянной рейки больше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28476" y="5783794"/>
            <a:ext cx="1917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4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0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7280" y="420624"/>
            <a:ext cx="10058400" cy="1042416"/>
          </a:xfrm>
        </p:spPr>
        <p:txBody>
          <a:bodyPr/>
          <a:lstStyle/>
          <a:p>
            <a:pPr algn="ctr"/>
            <a:r>
              <a:rPr lang="ru-RU" b="1" dirty="0"/>
              <a:t>Часть </a:t>
            </a:r>
            <a:r>
              <a:rPr lang="ru-RU" b="1" dirty="0" smtClean="0"/>
              <a:t>2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61" y="1675655"/>
            <a:ext cx="7751426" cy="410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89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2" y="174038"/>
            <a:ext cx="6121287" cy="6142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37" y="75501"/>
            <a:ext cx="4997546" cy="628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03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4" y="129168"/>
            <a:ext cx="5051917" cy="50971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41" y="409186"/>
            <a:ext cx="6050101" cy="15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96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1" y="295810"/>
            <a:ext cx="5508135" cy="4511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633" y="295810"/>
            <a:ext cx="6393252" cy="471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0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171" y="169329"/>
            <a:ext cx="11745884" cy="599594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/>
              <a:t> </a:t>
            </a:r>
            <a:r>
              <a:rPr lang="ru-RU" sz="1600" b="1" dirty="0" smtClean="0"/>
              <a:t>Мол­ния </a:t>
            </a:r>
            <a:r>
              <a:rPr lang="ru-RU" sz="1600" b="1" dirty="0"/>
              <a:t>и </a:t>
            </a:r>
            <a:r>
              <a:rPr lang="ru-RU" sz="1600" b="1" dirty="0" smtClean="0"/>
              <a:t>гром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/>
              <a:t>     Ат­мо­сфер­ное </a:t>
            </a:r>
            <a:r>
              <a:rPr lang="ru-RU" sz="1600" dirty="0"/>
              <a:t>элек­три­че­ство об­ра­зу­ет­ся и кон­цен­три­ру­ет­ся в об­ла­ках — об­ра­зо­ва­ни­ях из мел­ких ча­стиц воды, на­хо­дя­щей­ся в жид­ком или твёрдом со­сто­я­нии. При дроб­ле­нии во­дя­ных ка­пель и кри­стал­лов льда, при столк­но­ве­ни­ях их с иона­ми ат­мо­сфер­но­го воз­ду­ха круп­ные капли и кри­стал­лы при­об­ре­та­ют из­бы­точ­ный от­ри­ца­тель­ный заряд, а мел­кие — по­ло­жи­тель­ный. Вос­хо­дя­щие по­то­ки воз­ду­ха в гро­зо­вом об­ла­ке под­ни­ма­ют мел­кие капли и кри­стал­лы к вер­ши­не об­ла­ка, круп­ные капли и кри­стал­лы опус­ка­ют­ся к его ос­но­ва­нию.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/>
              <a:t>       За­ря­жен­ные </a:t>
            </a:r>
            <a:r>
              <a:rPr lang="ru-RU" sz="1600" dirty="0"/>
              <a:t>об­ла­ка на­во­дят на зем­ной по­верх­но­сти под собой про­ти­во­по­лож­ный по знаку заряд. Внут­ри об­ла­ка и между об­ла­ком и Землёй создаётся силь­ное элек­три­че­ское поле, ко­то­рое спо­соб­ству­ет иони­за­ции воз­ду­ха и воз­ник­но­ве­нию ис­кро­вых раз­ря­дов (мол­ний) как внут­ри об­ла­ка, так и между об­ла­ком и по­верх­но­стью Земли.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/>
              <a:t>       Гром </a:t>
            </a:r>
            <a:r>
              <a:rPr lang="ru-RU" sz="1600" dirty="0"/>
              <a:t>воз­ни­ка­ет вслед­ствие рез­ко­го рас­ши­ре­ния воз­ду­ха при быст­ром по­вы­ше­нии тем­пе­ра­ту­ры в ка­на­ле раз­ря­да мол­нии. Вспыш­ку мол­нии мы видим прак­ти­че­ски од­но­вре­мен­но с раз­ря­дом, так как ско­рость рас­про­стра­не­ния света очень ве­ли­ка (3·10</a:t>
            </a:r>
            <a:r>
              <a:rPr lang="ru-RU" sz="1600" baseline="30000" dirty="0"/>
              <a:t>8</a:t>
            </a:r>
            <a:r>
              <a:rPr lang="ru-RU" sz="1600" dirty="0"/>
              <a:t> м/с). Раз­ряд мол­нии длит­ся всего 0,1–0,2 с. Звук рас­про­стра­ня­ет­ся зна­чи­тель­но мед­лен­нее. В воз­ду­хе его ско­рость равна при­мер­но 330 м/с. Чем даль­ше от нас про­изошёл раз­ряд мол­нии, тем длин­нее пауза между вспыш­кой света и гро­мом. Гром от очень далёких мол­ний во­об­ще не до­хо­дит: зву­ко­вая энер­гия рас­се­и­ва­ет­ся и по­гло­ща­ет­ся по пути. Такие мол­нии на­зы­ва­ют зар­ни­ца­ми. Как пра­ви­ло, гром слы­шен на рас­сто­я­нии до 15–20 ки­ло­мет­ров; таким об­ра­зом, если на­блю­да­тель видит мол­нию, но не слы­шит грома, то гроза на­хо­дит­ся на рас­сто­я­нии более 20 ки­ло­мет­ров.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/>
              <a:t>        Гром</a:t>
            </a:r>
            <a:r>
              <a:rPr lang="ru-RU" sz="1600" dirty="0"/>
              <a:t>, со­про­вож­да­ю­щий мол­нию, может длить­ся в те­че­ние не­сколь­ких се­кунд. Су­ще­ству­ет две при­чи­ны, объ­яс­ня­ю­щие, по­че­му вслед за ко­рот­кой мол­нией слы­шат­ся более или менее дол­гие рас­ка­ты грома. Во-пер­вых, мол­ния имеет очень боль­шую длину (она из­ме­ря­ет­ся ки­ло­мет­ра­ми), по­это­му звук от раз­ных её участ­ков до­хо­дит до на­блю­да­те­ля в раз­ные мо­мен­ты вре­ме­ни. Во-вто­рых, про­ис­хо­дит от­ра­же­ние звука от об­ла­ков и туч — воз­ни­ка­ет эхо. От­ра­же­ни­ем звука от об­ла­ков объ­яс­ня­ет­ся про­ис­хо­дя­щее ино­гда уси­ле­ние гром­ко­сти звука в конце гро­мо­вых рас­ка­тов.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500188" y="3671888"/>
            <a:ext cx="8858250" cy="142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980395" y="4230462"/>
            <a:ext cx="6891337" cy="142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81025" y="1249943"/>
            <a:ext cx="8858250" cy="142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042805" y="1529230"/>
            <a:ext cx="8858250" cy="142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55171" y="5814546"/>
            <a:ext cx="42708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8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" y="161912"/>
            <a:ext cx="11734800" cy="1450757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 </a:t>
            </a:r>
            <a:r>
              <a:rPr lang="ru-RU" sz="2000" dirty="0" smtClean="0"/>
              <a:t>Для </a:t>
            </a:r>
            <a:r>
              <a:rPr lang="ru-RU" sz="2000" dirty="0"/>
              <a:t>того чтобы оце­нить, при­бли­жа­ет­ся к нам гроза или нет, не­об­хо­ди­мо из­ме­рить </a:t>
            </a:r>
            <a:br>
              <a:rPr lang="ru-RU" sz="2000" dirty="0"/>
            </a:br>
            <a:r>
              <a:rPr lang="ru-RU" sz="2000" dirty="0"/>
              <a:t>1) время, со­от­вет­ству­ю­щее паузе между вспыш­кой мол­нии и со­про­вож­да­ю­щи­ми её рас­ка­та­ми грома</a:t>
            </a:r>
            <a:br>
              <a:rPr lang="ru-RU" sz="2000" dirty="0"/>
            </a:br>
            <a:r>
              <a:rPr lang="ru-RU" sz="2000" dirty="0"/>
              <a:t>2) время между двумя вспыш­ка­ми мол­нии</a:t>
            </a:r>
            <a:br>
              <a:rPr lang="ru-RU" sz="2000" dirty="0"/>
            </a:br>
            <a:r>
              <a:rPr lang="ru-RU" sz="2000" dirty="0"/>
              <a:t>3) время двух по­сле­до­ва­тель­ных пауз между вспыш­ка­ми мол­нии и со­про­вож­да­ю­щи­ми их рас­ка­та­ми грома</a:t>
            </a:r>
            <a:br>
              <a:rPr lang="ru-RU" sz="2000" dirty="0"/>
            </a:br>
            <a:r>
              <a:rPr lang="ru-RU" sz="2000" dirty="0"/>
              <a:t>4) время, со­от­вет­ству­ю­щее дли­тель­но­сти рас­ка­та </a:t>
            </a:r>
            <a:r>
              <a:rPr lang="ru-RU" sz="2000" dirty="0" smtClean="0"/>
              <a:t>грома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716" y="1828800"/>
            <a:ext cx="11704320" cy="4114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Ре­ше­ние: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пред­по­след­не­го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аб­за­ца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ясно,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того чтобы оце­нить, при­бли­жа­ет­ся к нам гроза или нет, не­об­хо­ди­мо из­ме­рить время двух по­сле­до­ва­тель­ных пауз между вспыш­ка­ми мол­нии и со­про­вож­да­ю­щи­ми их рас­ка­та­ми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грома.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Действительно: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время, со­от­вет­ству­ю­щее паузе между вспыш­кой мол­нии и со­про­вож­да­ю­щи­ми её рас­ка­та­ми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грома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оценим только примерное расстояние до грозы, а не то, приближается она или нет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время двух по­сле­до­ва­тель­ных пауз между вспыш­ка­ми мол­нии и со­про­вож­да­ю­щи­ми их рас­ка­та­ми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грома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оценить, приближается гроза или нет, необходимо измерить паузу между двумя последовательными молниями. Если во втором случае пауза короче, значит молния приближается.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время между двумя вспыш­ка­ми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мол­нии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время, со­от­вет­ству­ю­щее дли­тель­но­сти рас­ка­та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грома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 ничего не даст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49344" y="5324014"/>
            <a:ext cx="191795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3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5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24691"/>
            <a:ext cx="11582400" cy="1450757"/>
          </a:xfrm>
        </p:spPr>
        <p:txBody>
          <a:bodyPr>
            <a:noAutofit/>
          </a:bodyPr>
          <a:lstStyle/>
          <a:p>
            <a:r>
              <a:rPr lang="ru-RU" sz="2000" dirty="0" smtClean="0"/>
              <a:t> </a:t>
            </a:r>
            <a:r>
              <a:rPr lang="ru-RU" sz="2000" dirty="0" smtClean="0"/>
              <a:t>Какое</a:t>
            </a:r>
            <a:r>
              <a:rPr lang="ru-RU" sz="2000" dirty="0"/>
              <a:t>(-</a:t>
            </a:r>
            <a:r>
              <a:rPr lang="ru-RU" sz="2000" dirty="0" err="1"/>
              <a:t>ие</a:t>
            </a:r>
            <a:r>
              <a:rPr lang="ru-RU" sz="2000" dirty="0"/>
              <a:t>) утвер­жде­ние(-я) спра­вед­ли­во(-ы</a:t>
            </a:r>
            <a:r>
              <a:rPr lang="ru-RU" sz="2000" dirty="0" smtClean="0"/>
              <a:t>)?</a:t>
            </a:r>
            <a:br>
              <a:rPr lang="ru-RU" sz="2000" dirty="0" smtClean="0"/>
            </a:br>
            <a:r>
              <a:rPr lang="ru-RU" sz="2000" dirty="0" smtClean="0"/>
              <a:t>А</a:t>
            </a:r>
            <a:r>
              <a:rPr lang="ru-RU" sz="2000" dirty="0"/>
              <a:t>. Гром­кость звука все­гда осла­бе­ва­ет в конце гро­мо­вых рас­ка­тов.</a:t>
            </a:r>
            <a:br>
              <a:rPr lang="ru-RU" sz="2000" dirty="0"/>
            </a:br>
            <a:r>
              <a:rPr lang="ru-RU" sz="2000" dirty="0"/>
              <a:t>Б. Из­ме­ря­е­мый ин­тер­вал вре­ме­ни между мол­нией и со­про­вож­да­ю­щим её гро­мо­вым рас­ка­том ни­ко­гда не бы­ва­ет более 1 мин.</a:t>
            </a:r>
            <a:br>
              <a:rPr lang="ru-RU" sz="2000" dirty="0"/>
            </a:br>
            <a:r>
              <a:rPr lang="ru-RU" sz="2000" dirty="0" smtClean="0"/>
              <a:t>1</a:t>
            </a:r>
            <a:r>
              <a:rPr lang="ru-RU" sz="2000" dirty="0"/>
              <a:t>) толь­ко </a:t>
            </a:r>
            <a:r>
              <a:rPr lang="ru-RU" sz="2000" dirty="0" smtClean="0"/>
              <a:t>А          2</a:t>
            </a:r>
            <a:r>
              <a:rPr lang="ru-RU" sz="2000" dirty="0"/>
              <a:t>) толь­ко </a:t>
            </a:r>
            <a:r>
              <a:rPr lang="ru-RU" sz="2000" dirty="0" smtClean="0"/>
              <a:t>Б            3</a:t>
            </a:r>
            <a:r>
              <a:rPr lang="ru-RU" sz="2000" dirty="0"/>
              <a:t>) и А, и </a:t>
            </a:r>
            <a:r>
              <a:rPr lang="ru-RU" sz="2000" dirty="0" smtClean="0"/>
              <a:t>Б         4</a:t>
            </a:r>
            <a:r>
              <a:rPr lang="ru-RU" sz="2000" dirty="0"/>
              <a:t>) ни А, ни </a:t>
            </a:r>
            <a:r>
              <a:rPr lang="ru-RU" sz="2000" dirty="0" smtClean="0"/>
              <a:t>Б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85835" y="1921550"/>
                <a:ext cx="11644227" cy="30076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Ре­ше­ние: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Из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по­след­не­го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  <a:hlinkClick r:id="" action="ppaction://noaction"/>
                  </a:rPr>
                  <a:t>аб­за­ца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ясно, </a:t>
                </a:r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что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гром­кость звука воз­рас­та­ет в конце гро­мо­вых рас­ка­тов. 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Из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пред­по­след­не­го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  <a:hlinkClick r:id="" action="ppaction://noaction"/>
                  </a:rPr>
                  <a:t>аб­за­ца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ясно, что гром от не­ко­то­рых мол­ний во­об­ще не до­хо­дит до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на­блю­да­те­ля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tt-RU" dirty="0" smtClean="0">
                    <a:latin typeface="Times New Roman" pitchFamily="18" charset="0"/>
                    <a:cs typeface="Times New Roman" pitchFamily="18" charset="0"/>
                  </a:rPr>
                  <a:t>Если скорост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ь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𝜐</m:t>
                    </m:r>
                    <m:r>
                      <a:rPr lang="tt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=330</m:t>
                    </m:r>
                    <m:f>
                      <m:fPr>
                        <m:type m:val="lin"/>
                        <m:ctrlPr>
                          <a:rPr lang="tt-RU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tt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м</m:t>
                        </m:r>
                      </m:num>
                      <m:den>
                        <m:r>
                          <a:rPr lang="tt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а </a:t>
                </a:r>
                <a:r>
                  <a:rPr lang="tt-RU" dirty="0" smtClean="0">
                    <a:latin typeface="Times New Roman" pitchFamily="18" charset="0"/>
                    <a:cs typeface="Times New Roman" pitchFamily="18" charset="0"/>
                  </a:rPr>
                  <a:t>расстояние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 =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20 </a:t>
                </a:r>
                <a:r>
                  <a:rPr lang="tt-RU" dirty="0" smtClean="0">
                    <a:latin typeface="Times New Roman" pitchFamily="18" charset="0"/>
                    <a:cs typeface="Times New Roman" pitchFamily="18" charset="0"/>
                  </a:rPr>
                  <a:t>км = 20 000 м</a:t>
                </a:r>
                <a:r>
                  <a:rPr lang="tt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tt-RU" dirty="0" smtClean="0">
                    <a:latin typeface="Times New Roman" pitchFamily="18" charset="0"/>
                    <a:cs typeface="Times New Roman" pitchFamily="18" charset="0"/>
                  </a:rPr>
                  <a:t>то время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20000</m:t>
                        </m:r>
                        <m:r>
                          <a:rPr lang="tt-RU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м</m:t>
                        </m:r>
                      </m:num>
                      <m:den>
                        <m:r>
                          <a:rPr lang="tt-RU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330 </m:t>
                        </m:r>
                        <m:f>
                          <m:fPr>
                            <m:type m:val="lin"/>
                            <m:ctrlPr>
                              <a:rPr lang="tt-RU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tt-RU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м</m:t>
                            </m:r>
                          </m:num>
                          <m:den>
                            <m:r>
                              <a:rPr lang="tt-RU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с</m:t>
                            </m:r>
                          </m:den>
                        </m:f>
                      </m:den>
                    </m:f>
                    <m:r>
                      <a:rPr lang="tt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≈</m:t>
                    </m:r>
                    <m:r>
                      <a:rPr lang="tt-RU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60 с</m:t>
                    </m:r>
                  </m:oMath>
                </a14:m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tt-RU" dirty="0" smtClean="0">
                    <a:latin typeface="Times New Roman" pitchFamily="18" charset="0"/>
                    <a:cs typeface="Times New Roman" pitchFamily="18" charset="0"/>
                  </a:rPr>
                  <a:t>Максимал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ь</a:t>
                </a:r>
                <a:r>
                  <a:rPr lang="tt-RU" dirty="0" smtClean="0">
                    <a:latin typeface="Times New Roman" pitchFamily="18" charset="0"/>
                    <a:cs typeface="Times New Roman" pitchFamily="18" charset="0"/>
                  </a:rPr>
                  <a:t>ное время при максимальном расстоянии будет 6о с, т.е. 1 мин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835" y="1921550"/>
                <a:ext cx="11644227" cy="3007638"/>
              </a:xfrm>
              <a:blipFill rotWithShape="0">
                <a:blip r:embed="rId3"/>
                <a:stretch>
                  <a:fillRect l="-1361" t="-1012" b="-18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9749344" y="5066273"/>
            <a:ext cx="191795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22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33" y="323698"/>
            <a:ext cx="4582165" cy="59253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3" y="235506"/>
            <a:ext cx="5780997" cy="150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05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1" y="140884"/>
            <a:ext cx="5307060" cy="17885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7" y="1929468"/>
            <a:ext cx="4404347" cy="45910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621" y="109939"/>
            <a:ext cx="4401165" cy="36390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84" y="3748997"/>
            <a:ext cx="4210638" cy="287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2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339" y="144950"/>
            <a:ext cx="12050025" cy="446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15" y="207560"/>
            <a:ext cx="10023232" cy="110431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Пример 52. </a:t>
            </a:r>
            <a:r>
              <a:rPr lang="ru-RU" sz="2400" dirty="0" smtClean="0"/>
              <a:t>Ка­мень </a:t>
            </a:r>
            <a:r>
              <a:rPr lang="ru-RU" sz="2400" dirty="0"/>
              <a:t>лежит на дне со­су­да, пол­но­стью по­гружённый в воду (см. ри­су­нок). Из­ме­нит­ся ли (и если из­ме­нит­ся, то как) сила дав­ле­ния камня на дно, если в воду до­ба­вить по­ва­рен­ную соль? Ответ по­яс­ни­те.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11016" y="1318195"/>
                <a:ext cx="11570677" cy="4977097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100" b="1" dirty="0" smtClean="0">
                    <a:latin typeface="Times New Roman" pitchFamily="18" charset="0"/>
                    <a:cs typeface="Times New Roman" pitchFamily="18" charset="0"/>
                  </a:rPr>
                  <a:t>Ре­ше­ние: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ru-RU" sz="2100" dirty="0" smtClean="0">
                    <a:latin typeface="Times New Roman" pitchFamily="18" charset="0"/>
                    <a:cs typeface="Times New Roman" pitchFamily="18" charset="0"/>
                  </a:rPr>
                  <a:t>Дав­ле­ние </a:t>
                </a:r>
                <a:r>
                  <a:rPr lang="ru-RU" sz="2100" dirty="0">
                    <a:latin typeface="Times New Roman" pitchFamily="18" charset="0"/>
                    <a:cs typeface="Times New Roman" pitchFamily="18" charset="0"/>
                  </a:rPr>
                  <a:t>камня на дно можно рас­счи­тать по сле­ду­ю­щей фор­му­ле</a:t>
                </a:r>
                <a:r>
                  <a:rPr lang="ru-RU" sz="21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ru-RU" sz="21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1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1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/>
                                <a:cs typeface="Times New Roman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2100" b="0" i="1" smtClean="0">
                                <a:latin typeface="Cambria Math"/>
                                <a:cs typeface="Times New Roman" pitchFamily="18" charset="0"/>
                              </a:rPr>
                              <m:t>тяж</m:t>
                            </m:r>
                          </m:sub>
                        </m:sSub>
                        <m:r>
                          <a:rPr lang="ru-RU" sz="21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1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/>
                                <a:cs typeface="Times New Roman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sz="2100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ru-RU" sz="21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100" dirty="0">
                    <a:latin typeface="Times New Roman" pitchFamily="18" charset="0"/>
                    <a:cs typeface="Times New Roman" pitchFamily="18" charset="0"/>
                  </a:rPr>
                  <a:t>где </a:t>
                </a:r>
                <a:r>
                  <a:rPr lang="ru-RU" sz="2100" i="1" dirty="0" err="1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2100" baseline="-25000" dirty="0" err="1">
                    <a:latin typeface="Times New Roman" pitchFamily="18" charset="0"/>
                    <a:cs typeface="Times New Roman" pitchFamily="18" charset="0"/>
                  </a:rPr>
                  <a:t>тяж</a:t>
                </a:r>
                <a:r>
                  <a:rPr lang="ru-RU" sz="2100" dirty="0">
                    <a:latin typeface="Times New Roman" pitchFamily="18" charset="0"/>
                    <a:cs typeface="Times New Roman" pitchFamily="18" charset="0"/>
                  </a:rPr>
                  <a:t> — сила тя­же­сти, дей­ству­ю­щая на ка­мень, </a:t>
                </a:r>
                <a:r>
                  <a:rPr lang="ru-RU" sz="2100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2100" baseline="-25000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100" dirty="0">
                    <a:latin typeface="Times New Roman" pitchFamily="18" charset="0"/>
                    <a:cs typeface="Times New Roman" pitchFamily="18" charset="0"/>
                  </a:rPr>
                  <a:t> — сила Ар­хи­ме­да, дей­ству­ю­щая на ка­мень, </a:t>
                </a:r>
                <a:r>
                  <a:rPr lang="ru-RU" sz="2100" i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100" dirty="0">
                    <a:latin typeface="Times New Roman" pitchFamily="18" charset="0"/>
                    <a:cs typeface="Times New Roman" pitchFamily="18" charset="0"/>
                  </a:rPr>
                  <a:t> — пло­щадь по­верх­но­сти камня, ко­то­рой он опи­ра­ет­ся на дно.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ru-RU" sz="2100" dirty="0" smtClean="0">
                    <a:latin typeface="Times New Roman" pitchFamily="18" charset="0"/>
                    <a:cs typeface="Times New Roman" pitchFamily="18" charset="0"/>
                  </a:rPr>
                  <a:t>При </a:t>
                </a:r>
                <a:r>
                  <a:rPr lang="ru-RU" sz="2100" dirty="0">
                    <a:latin typeface="Times New Roman" pitchFamily="18" charset="0"/>
                    <a:cs typeface="Times New Roman" pitchFamily="18" charset="0"/>
                  </a:rPr>
                  <a:t>до­бав­ле­нии соли в воду, ее плот­ность уве­ли­чит­ся, сле­до­ва­тель­но уве­ли­чит­ся и дей­ству­ю­щая на ка­мень сила Ар­хи­ме­да, ко­то­рая опре­де­ля­ет­ся по фор­му­ле</a:t>
                </a:r>
                <a:r>
                  <a:rPr lang="ru-RU" sz="21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1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1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1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𝜌</m:t>
                    </m:r>
                    <m:r>
                      <a:rPr lang="en-US" sz="21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𝑔𝑉</m:t>
                    </m:r>
                  </m:oMath>
                </a14:m>
                <a:endParaRPr lang="ru-RU" sz="21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100" dirty="0">
                    <a:latin typeface="Times New Roman" pitchFamily="18" charset="0"/>
                    <a:cs typeface="Times New Roman" pitchFamily="18" charset="0"/>
                  </a:rPr>
                  <a:t>где </a:t>
                </a:r>
                <a:r>
                  <a:rPr lang="ru-RU" sz="2100" i="1" dirty="0">
                    <a:latin typeface="Times New Roman" pitchFamily="18" charset="0"/>
                    <a:cs typeface="Times New Roman" pitchFamily="18" charset="0"/>
                  </a:rPr>
                  <a:t>ρ</a:t>
                </a:r>
                <a:r>
                  <a:rPr lang="ru-RU" sz="2100" dirty="0">
                    <a:latin typeface="Times New Roman" pitchFamily="18" charset="0"/>
                    <a:cs typeface="Times New Roman" pitchFamily="18" charset="0"/>
                  </a:rPr>
                  <a:t> — плот­ность воды, </a:t>
                </a:r>
                <a:r>
                  <a:rPr lang="ru-RU" sz="2100" i="1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100" dirty="0">
                    <a:latin typeface="Times New Roman" pitchFamily="18" charset="0"/>
                    <a:cs typeface="Times New Roman" pitchFamily="18" charset="0"/>
                  </a:rPr>
                  <a:t> — объем камня, </a:t>
                </a:r>
                <a:r>
                  <a:rPr lang="ru-RU" sz="2100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ru-RU" sz="2100" dirty="0">
                    <a:latin typeface="Times New Roman" pitchFamily="18" charset="0"/>
                    <a:cs typeface="Times New Roman" pitchFamily="18" charset="0"/>
                  </a:rPr>
                  <a:t> — уско­ре­ние сво­бод­но­го па­де­ния. </a:t>
                </a:r>
                <a:endParaRPr lang="en-US" sz="21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ru-RU" sz="2100" dirty="0" smtClean="0">
                    <a:latin typeface="Times New Roman" pitchFamily="18" charset="0"/>
                    <a:cs typeface="Times New Roman" pitchFamily="18" charset="0"/>
                  </a:rPr>
                  <a:t>Так </a:t>
                </a:r>
                <a:r>
                  <a:rPr lang="ru-RU" sz="2100" dirty="0">
                    <a:latin typeface="Times New Roman" pitchFamily="18" charset="0"/>
                    <a:cs typeface="Times New Roman" pitchFamily="18" charset="0"/>
                  </a:rPr>
                  <a:t>как, объем камня и уско­ре­ние сво­бод­но­го па­де­ния не из­ме­нят­ся, а плот­ность воды уве­ли­чит­ся, то сила Ар­хи­ме­да, дей­ству­ю­щая на ка­мень воз­рас­тет. </a:t>
                </a:r>
                <a:endParaRPr lang="en-US" sz="21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ru-RU" sz="2100" dirty="0" smtClean="0">
                    <a:latin typeface="Times New Roman" pitchFamily="18" charset="0"/>
                    <a:cs typeface="Times New Roman" pitchFamily="18" charset="0"/>
                  </a:rPr>
                  <a:t>Сила </a:t>
                </a:r>
                <a:r>
                  <a:rPr lang="ru-RU" sz="2100" dirty="0">
                    <a:latin typeface="Times New Roman" pitchFamily="18" charset="0"/>
                    <a:cs typeface="Times New Roman" pitchFamily="18" charset="0"/>
                  </a:rPr>
                  <a:t>тя­же­сти, дей­ству­ю­щая на ка­мень также не из­ме­нит­ся, так как не ме­ня­ет­ся масса камня. Таким об­ра­зом, раз­ность силы тя­же­сти и силы Ар­хи­ме­да ста­нет мень­ше, и дав­ле­ние камня на дно умень­шит­ся</a:t>
                </a:r>
                <a:r>
                  <a:rPr lang="ru-RU" sz="21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1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ru-RU" sz="2100" dirty="0" smtClean="0">
                    <a:latin typeface="Times New Roman" pitchFamily="18" charset="0"/>
                    <a:cs typeface="Times New Roman" pitchFamily="18" charset="0"/>
                  </a:rPr>
                  <a:t>Ответ</a:t>
                </a:r>
                <a:r>
                  <a:rPr lang="ru-RU" sz="2100" dirty="0">
                    <a:latin typeface="Times New Roman" pitchFamily="18" charset="0"/>
                    <a:cs typeface="Times New Roman" pitchFamily="18" charset="0"/>
                  </a:rPr>
                  <a:t>: дав­ле­ние камня на дно умень­шит­ся.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ru-RU" sz="21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1016" y="1318195"/>
                <a:ext cx="11570677" cy="4977097"/>
              </a:xfrm>
              <a:blipFill rotWithShape="1">
                <a:blip r:embed="rId2"/>
                <a:stretch>
                  <a:fillRect l="-632" t="-734" r="-1475" b="-33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://phys.oge.sdamgia.ru/get_file?id=33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247" y="0"/>
            <a:ext cx="1813658" cy="227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18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9382"/>
            <a:ext cx="11998038" cy="123859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25.</a:t>
            </a:r>
            <a:r>
              <a:rPr lang="ru-RU" sz="2000" dirty="0" smtClean="0"/>
              <a:t> </a:t>
            </a:r>
            <a:r>
              <a:rPr lang="ru-RU" sz="2000" dirty="0"/>
              <a:t>Шары массами 6 и 4 кг, движущиеся навстречу друг другу со скоростью 2 </a:t>
            </a:r>
            <a:r>
              <a:rPr lang="ru-RU" sz="2000" dirty="0" smtClean="0"/>
              <a:t>м/с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каждый относительно Земли, соударяются, после чего движутся вместе.</a:t>
            </a:r>
            <a:br>
              <a:rPr lang="ru-RU" sz="2000" dirty="0"/>
            </a:br>
            <a:r>
              <a:rPr lang="ru-RU" sz="2000" dirty="0"/>
              <a:t>Определите, какое количество теплоты выделится в результате соударения.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82572" y="1863436"/>
            <a:ext cx="1507376" cy="41658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Дано: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 = 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м/с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Найти: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2"/>
              <p:cNvSpPr txBox="1">
                <a:spLocks/>
              </p:cNvSpPr>
              <p:nvPr/>
            </p:nvSpPr>
            <p:spPr>
              <a:xfrm>
                <a:off x="1989948" y="1863436"/>
                <a:ext cx="9954402" cy="41658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Решение: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Со­глас­но за­ко­ну со­хра­не­ния им­пуль­са 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От­сю­да ско­рость шаров после удара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Со­глас­но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за­ко­ну со­хра­не­ния энер­гии можно найти вы­де­лив­ше­е­ся ко­ли­че­ство теп­ло­ты как из­ме­не­ние ки­не­ти­че­ской энер­гии си­сте­мы тел до и после вза­и­мо­дей­ствия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𝑄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От­сю­да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𝑄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6 кг ∙ </m:t>
                        </m:r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 кг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6 кг + 4 кг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ru-RU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  <m:f>
                              <m:fPr>
                                <m:type m:val="lin"/>
                                <m:ctrlPr>
                                  <a:rPr lang="ru-RU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м</m:t>
                                </m:r>
                              </m:num>
                              <m:den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с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ru-RU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=19,2 Дж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Ответ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: 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19,2 Дж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948" y="1863436"/>
                <a:ext cx="9954402" cy="4165889"/>
              </a:xfrm>
              <a:prstGeom prst="rect">
                <a:avLst/>
              </a:prstGeom>
              <a:blipFill rotWithShape="1">
                <a:blip r:embed="rId2"/>
                <a:stretch>
                  <a:fillRect l="-550" r="-1345" b="-23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08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6940" y="-1"/>
            <a:ext cx="8608387" cy="663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592037" cy="657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279" y="280472"/>
            <a:ext cx="10448271" cy="1987240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865" y="2267712"/>
            <a:ext cx="10047815" cy="318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20624"/>
            <a:ext cx="10058400" cy="1042416"/>
          </a:xfrm>
        </p:spPr>
        <p:txBody>
          <a:bodyPr/>
          <a:lstStyle/>
          <a:p>
            <a:pPr algn="ctr"/>
            <a:r>
              <a:rPr lang="ru-RU" b="1" dirty="0"/>
              <a:t>Часть 1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1839062"/>
            <a:ext cx="10486727" cy="413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3" y="160090"/>
            <a:ext cx="8829312" cy="41069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348952" y="5587198"/>
            <a:ext cx="2337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254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1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8237</TotalTime>
  <Words>1191</Words>
  <Application>Microsoft Office PowerPoint</Application>
  <PresentationFormat>Произвольный</PresentationFormat>
  <Paragraphs>171</Paragraphs>
  <Slides>41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Ретро</vt:lpstr>
      <vt:lpstr>ОГЭ-2025 Физика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Часть 1</vt:lpstr>
      <vt:lpstr>Презентация PowerPoint</vt:lpstr>
      <vt:lpstr>Пример 46. Для каж­до­го фи­зи­че­ско­го по­ня­тия из пер­во­го столб­ца под­бе­ри­те со­от­вет­ству­ю­щий при­мер из вто­ро­го столб­ца. За­пи­ши­те в таб­ли­цу вы­бран­ные цифры под со­от­вет­ству­ю­щи­ми бук­ва­ми</vt:lpstr>
      <vt:lpstr>Презентация PowerPoint</vt:lpstr>
      <vt:lpstr>1. Установите соответствие между физическими величинами и приборами для измерения этих величин: к каждому элементу первого столбца подберите соответствующий элемент из второго столбца. Запишите в таблицу выбранные цифры под соответствующими буквами. Ответ: </vt:lpstr>
      <vt:lpstr>Презентация PowerPoint</vt:lpstr>
      <vt:lpstr>Пример 140. В про­цес­се на­гре­ва­ния сталь­ной шарик пе­ре­стал про­ле­зать сквозь ме­тал­ли­че­ское коль­цо (см. ри­су­нок). При этом 1) масса и плот­ность ша­ри­ка не из­ме­ни­лись 2) масса и плот­ность ша­ри­ка уве­ли­чи­лись 3) масса ша­ри­ка не из­ме­ни­лась, а его плот­ность умень­ши­лась 4) масса ша­ри­ка не из­ме­ни­лась, а его плот­ность уве­ли­чи­лась</vt:lpstr>
      <vt:lpstr>Пример 59. Два оди­на­ко­вых сталь­ных шара урав­но­ве­ше­ны на ры­чаж­ных весах (см. ри­су­нок). На­ру­шит­ся ли рав­но­ве­сие весов, если один шар опу­стить в ма­шин­ное масло, а дру­гой — в бен­зин? 1) Нет, так как шары имеют оди­на­ко­вую массу. 2) Нет, так как шары имеют оди­на­ко­вый объём. 3) Да — пе­ре­ве­сит шар, опу­щен­ный в бен­зин. 4) Да — пе­ре­ве­сит шар, опу­щен­ный в масло.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17. На гра­фи­ке пред­став­ле­ны ре­зуль­та­ты из­ме­ре­ния длины пру­жи­ны l при раз­лич­ных зна­че­ни­ях массы m под­ве­шен­ных к пру­жи­не гру­зов. По­греш­ность из­ме­ре­ния массы Δm = ±0,01 кг, длины Δl = ±0,01 м.  Вы­бе­ри­те два утвер­жде­ния, со­от­вет­ству­ю­щие ре­зуль­та­там этих из­ме­ре­ний. 1) Ко­эф­фи­ци­ент упру­го­сти пру­жи­ны равен 60 Н/м. 2) Ко­эф­фи­ци­ент упру­го­сти пру­жи­ны равен 120 Н/м. 3) При под­ве­шен­ном к пру­жи­не груза мас­сой 300 г её удли­не­ние со­ста­вит 5 см. 4) С уве­ли­че­ни­ем массы длина пру­жи­ны не из­ме­ня­ет­ся. 5) При под­ве­шен­ном к пру­жи­не грузе мас­сой 350 г её удли­не­ние со­ста­вит 15 см.</vt:lpstr>
      <vt:lpstr>Презентация PowerPoint</vt:lpstr>
      <vt:lpstr>Собирающая и рассеивающая линзы</vt:lpstr>
      <vt:lpstr>Схема изображений</vt:lpstr>
      <vt:lpstr>Презентация PowerPoint</vt:lpstr>
      <vt:lpstr>9. На рисунке представлен график зависимости температуры t от времени τ , полученный при равномерном нагревании вещества нагревателем постоянной мощности. Первоначально вещество находилось в твёрдом состоянии. Используя данные графика, выберите из предложенного перечня два верных утверждения. Укажите их номера. 1) Точка 2 на графике соответствует жидкому состоянию вещества. 2) Внутренняя энергия вещества при переходе из состояния 4 в состояние 5 увеличивается. 3) Удельная теплоёмкость вещества в твёрдом состоянии равна удельной теплоёмкости этого  вещества в жидком состоянии. 4) Испарение вещества происходит только в состояниях, соответствующих горизонтальному   участку графика. 5) Температура t2 равна температуре плавления данного вещества.</vt:lpstr>
      <vt:lpstr>Презентация PowerPoint</vt:lpstr>
      <vt:lpstr>Презентация PowerPoint</vt:lpstr>
      <vt:lpstr>18. Ученик провёл опыты по изучению силы трения скольжения, равномерно перемещая брусок с грузами по горизонтальным поверхностям с помощью динамометра (см. рисунок). Результаты измерений массы бруска с грузами m, площади соприкосновения бруска и поверхности S и приложенной силы F он представил в таблице. На основании выполненных измерений можно утверждать, что сила трения скольжения 1) не зависит от площади соприкосновения бруска и поверхности 2) с увеличением площади соприкасаемых поверхностей увеличивается 3) с увеличением массы бруска увеличивается 4) зависит от рода соприкасающихся поверхностей</vt:lpstr>
      <vt:lpstr>Часть 2</vt:lpstr>
      <vt:lpstr>Презентация PowerPoint</vt:lpstr>
      <vt:lpstr>Презентация PowerPoint</vt:lpstr>
      <vt:lpstr>Презентация PowerPoint</vt:lpstr>
      <vt:lpstr>Презентация PowerPoint</vt:lpstr>
      <vt:lpstr> Для того чтобы оце­нить, при­бли­жа­ет­ся к нам гроза или нет, не­об­хо­ди­мо из­ме­рить  1) время, со­от­вет­ству­ю­щее паузе между вспыш­кой мол­нии и со­про­вож­да­ю­щи­ми её рас­ка­та­ми грома 2) время между двумя вспыш­ка­ми мол­нии 3) время двух по­сле­до­ва­тель­ных пауз между вспыш­ка­ми мол­нии и со­про­вож­да­ю­щи­ми их рас­ка­та­ми грома 4) время, со­от­вет­ству­ю­щее дли­тель­но­сти рас­ка­та грома</vt:lpstr>
      <vt:lpstr> Какое(-ие) утвер­жде­ние(-я) спра­вед­ли­во(-ы)? А. Гром­кость звука все­гда осла­бе­ва­ет в конце гро­мо­вых рас­ка­тов. Б. Из­ме­ря­е­мый ин­тер­вал вре­ме­ни между мол­нией и со­про­вож­да­ю­щим её гро­мо­вым рас­ка­том ни­ко­гда не бы­ва­ет более 1 мин. 1) толь­ко А          2) толь­ко Б            3) и А, и Б         4) ни А, ни Б</vt:lpstr>
      <vt:lpstr>Презентация PowerPoint</vt:lpstr>
      <vt:lpstr>Презентация PowerPoint</vt:lpstr>
      <vt:lpstr>Пример 52. Ка­мень лежит на дне со­су­да, пол­но­стью по­гружённый в воду (см. ри­су­нок). Из­ме­нит­ся ли (и если из­ме­нит­ся, то как) сила дав­ле­ния камня на дно, если в воду до­ба­вить по­ва­рен­ную соль? Ответ по­яс­ни­те.</vt:lpstr>
      <vt:lpstr>25. Шары массами 6 и 4 кг, движущиеся навстречу друг другу со скоростью 2 м/с каждый относительно Земли, соударяются, после чего движутся вместе. Определите, какое количество теплоты выделится в результате соударения.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ОГЭ-2016 Физика</dc:title>
  <dc:creator>Ленар</dc:creator>
  <cp:lastModifiedBy>Admin</cp:lastModifiedBy>
  <cp:revision>478</cp:revision>
  <dcterms:created xsi:type="dcterms:W3CDTF">2015-09-21T17:10:50Z</dcterms:created>
  <dcterms:modified xsi:type="dcterms:W3CDTF">2025-01-29T07:53:19Z</dcterms:modified>
</cp:coreProperties>
</file>