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57" r:id="rId3"/>
    <p:sldId id="258" r:id="rId4"/>
    <p:sldId id="259" r:id="rId5"/>
    <p:sldId id="317" r:id="rId6"/>
    <p:sldId id="261" r:id="rId7"/>
    <p:sldId id="266" r:id="rId8"/>
    <p:sldId id="269" r:id="rId9"/>
    <p:sldId id="270" r:id="rId10"/>
    <p:sldId id="318" r:id="rId11"/>
    <p:sldId id="345" r:id="rId12"/>
    <p:sldId id="288" r:id="rId13"/>
    <p:sldId id="289" r:id="rId14"/>
    <p:sldId id="290" r:id="rId15"/>
    <p:sldId id="297" r:id="rId16"/>
    <p:sldId id="319" r:id="rId17"/>
    <p:sldId id="321" r:id="rId18"/>
    <p:sldId id="320" r:id="rId19"/>
    <p:sldId id="296" r:id="rId20"/>
    <p:sldId id="328" r:id="rId21"/>
    <p:sldId id="335" r:id="rId22"/>
    <p:sldId id="298" r:id="rId23"/>
    <p:sldId id="331" r:id="rId24"/>
    <p:sldId id="300" r:id="rId25"/>
    <p:sldId id="299" r:id="rId26"/>
    <p:sldId id="330" r:id="rId27"/>
    <p:sldId id="301" r:id="rId28"/>
    <p:sldId id="302" r:id="rId29"/>
    <p:sldId id="276" r:id="rId30"/>
    <p:sldId id="271" r:id="rId31"/>
    <p:sldId id="274" r:id="rId32"/>
    <p:sldId id="272" r:id="rId33"/>
    <p:sldId id="275" r:id="rId34"/>
    <p:sldId id="273" r:id="rId35"/>
    <p:sldId id="277" r:id="rId36"/>
    <p:sldId id="279" r:id="rId37"/>
    <p:sldId id="280" r:id="rId38"/>
    <p:sldId id="281" r:id="rId39"/>
    <p:sldId id="285" r:id="rId40"/>
    <p:sldId id="347" r:id="rId41"/>
    <p:sldId id="349" r:id="rId42"/>
    <p:sldId id="350" r:id="rId43"/>
    <p:sldId id="287" r:id="rId44"/>
    <p:sldId id="294" r:id="rId45"/>
    <p:sldId id="346" r:id="rId46"/>
    <p:sldId id="295" r:id="rId47"/>
    <p:sldId id="311" r:id="rId48"/>
    <p:sldId id="344" r:id="rId49"/>
    <p:sldId id="353" r:id="rId50"/>
    <p:sldId id="334" r:id="rId51"/>
    <p:sldId id="313" r:id="rId52"/>
    <p:sldId id="314" r:id="rId53"/>
    <p:sldId id="351" r:id="rId54"/>
    <p:sldId id="352" r:id="rId55"/>
    <p:sldId id="354" r:id="rId56"/>
    <p:sldId id="343" r:id="rId57"/>
    <p:sldId id="315" r:id="rId58"/>
    <p:sldId id="355" r:id="rId59"/>
    <p:sldId id="316" r:id="rId60"/>
    <p:sldId id="333" r:id="rId61"/>
    <p:sldId id="291" r:id="rId62"/>
    <p:sldId id="303" r:id="rId63"/>
    <p:sldId id="329" r:id="rId64"/>
    <p:sldId id="304" r:id="rId65"/>
    <p:sldId id="340" r:id="rId66"/>
    <p:sldId id="308" r:id="rId67"/>
    <p:sldId id="309" r:id="rId68"/>
    <p:sldId id="310" r:id="rId69"/>
    <p:sldId id="282" r:id="rId70"/>
    <p:sldId id="283" r:id="rId71"/>
    <p:sldId id="284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1T03:07:30.64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2534 123 24575,'0'0'0,"0"0"0,0 0 0,0 0 0,1 0 0,-1 0 0,0 0 0,0 0 0,0 1 0,0-1 0,1 0 0,-1 0 0,0 0 0,0 0 0,0 0 0,1 0 0,-1 0 0,0 0 0,0 0 0,0-1 0,0 1 0,1 0 0,-1 0 0,0 0 0,0 0 0,0 0 0,0 0 0,1 0 0,-1 0 0,0 0 0,0 0 0,0-1 0,0 1 0,0 0 0,1 0 0,-1 0 0,0 0 0,0 0 0,0-1 0,0 1 0,0 0 0,0 0 0,0 0 0,0 0 0,0-1 0,0 1 0,0 0 0,0 0 0,0 0 0,0-1 0,0 1 0,0 0 0,0 0 0,-10-10 0,-18-7 0,-28-2 0,-1 3 0,0 2 0,-99-10 0,-181 6 0,317 18 0,-40-1 0,-70 8 0,113-5 0,1 1 0,-1 1 0,0 0 0,1 1 0,0 0 0,0 2 0,1 0 0,-28 16 0,35-16 0,1 0 0,0 0 0,0 0 0,0 1 0,1 0 0,1 0 0,-1 1 0,1-1 0,0 1 0,1 0 0,0 1 0,1-1 0,0 1 0,0-1 0,-2 17 0,-1 14 0,2 1 0,1 57 0,4 1137 0,1-443 0,-2 909 0,0-1656 0,-3 0 0,-1 0 0,-2 0 0,-2 0 0,-3-1 0,-1 0 0,-2-1 0,-2 0 0,-1-2 0,-3 0 0,-26 43 0,36-71 0,0 1 0,0-1 0,-2-1 0,1 0 0,-1 0 0,-1-1 0,0-1 0,-1 0 0,-15 8 0,7-6 0,0-2 0,-1 0 0,-1-2 0,1 0 0,-36 6 0,-17-4 0,0-3 0,-152-6 0,151-3 0,14 2 0,-1 3 0,0 3 0,-121 27 0,178-31 0,0 0 0,0 0 0,0 0 0,0 1 0,1 0 0,-7 5 0,12-8 0,1 1 0,-1-1 0,0 1 0,1-1 0,-1 1 0,0 0 0,1-1 0,-1 1 0,1 0 0,-1-1 0,1 1 0,-1 0 0,1 0 0,0-1 0,-1 1 0,1 0 0,0 0 0,0 0 0,0 0 0,-1-1 0,1 1 0,0 2 0,1-2 0,-1 1 0,1-1 0,0 1 0,0-1 0,-1 1 0,1-1 0,0 0 0,0 1 0,0-1 0,1 0 0,-1 0 0,0 0 0,0 0 0,1 0 0,-1 0 0,0 0 0,3 1 0,60 33 0,3-3 0,0-3 0,95 28 0,-19-7 0,-45-15 0,89 35 0,-158-57 0,-1 2 0,0 0 0,-1 2 0,27 21 0,-39-24 0,-1 0 0,0 1 0,-1 0 0,-1 1 0,0 1 0,-2 0 0,1 0 0,-2 1 0,-1 0 0,12 35 0,0 14 0,18 120 0,-27-124 0,4 56 0,-6 0 0,-8 198 0,-4-136 0,3-171 0,1 101 0,-24 190 0,-30-17 0,-22 159 0,66-331 0,9 162 0,3-111 0,-3 921 0,2-1035 0,2 0 0,1-1 0,4 0 0,1-1 0,25 73 0,108 219 0,-54-144 0,-73-153 0,-2 1 0,10 46 0,-20-76 0,0 0 0,1 0 0,1-1 0,0 1 0,0-1 0,1-1 0,1 1 0,0-1 0,0-1 0,1 0 0,14 13 0,15 10 0,72 48 0,-54-41 0,-40-29 0,1-1 0,0-1 0,0 0 0,1-1 0,0-1 0,1 0 0,0-2 0,0 0 0,27 3 0,16-2 0,98-4 0,-104-2 0,741-9-1365,-746 9-5461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1T03:07:39.75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89F11-6F70-CBE4-16FF-CED01E9E5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316092-D7B5-8195-0116-2F8AECF6B4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ED8E8B-8607-3198-ECAD-C36CA8CA4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2C13C7-C5C6-B1CC-703E-C02F4A98D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7516EC-AE58-4490-C985-546B9F73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F8A88-930B-4083-B898-B504AC72EDE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464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75B31-D0EB-071C-1264-557436E46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A324FE-3E45-E7C7-0C7C-642B7B2A9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9071B0-21FD-E91F-1C4F-1ADE52DF1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58E1AF-E097-5008-310F-DF9AEF313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09ABF-CC8B-E1E7-C77C-291EC75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8949-D6B0-4511-92BE-246C2A1535D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1261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CFE40B-7722-6442-B6E2-DEA5716694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FF14A9-C930-98CB-F861-A73A718FE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3E70A-F7C2-4D7D-2DE7-8C53746F3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FD427C-CECE-4A67-E58F-0995A0856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6BD98B-DC78-1A6C-A5C4-73336EE6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82C9-F64B-43DF-8FDF-6F12F45BC2E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0805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53C791A-4ABD-4620-B594-77B00EF278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4311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9E0A4-6048-EEF1-D90B-46F79803A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E718F1-D6B5-AAFC-BA02-E44A8EF5C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97E80F-EA58-DCB3-224C-E539FECB8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756645-A9FE-5B87-286D-42AA33A89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1EA54D-A013-E229-A50A-56B764C37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BB8C-3A28-4392-B53C-2E804D29BE6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278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4A3C7-383A-958E-D7AE-917CAD88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B10372-6887-989F-BB2C-C765DC8C1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BE583E-B9D2-2926-C170-B74048449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A76E78-031B-B517-8B26-AFE413D86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535E44-E22E-319F-FE2E-ECBD7FB4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8F67A-7512-455A-9BB4-B432C104587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5947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0E5F5-64FC-0970-4784-8D32057A6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8C61FB-C36C-4B40-4251-FFEE8A632C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77BD4A-8ACC-D217-F03A-4CB17AA64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8482F-1D13-48BA-11B1-6A90B3F8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651D88-4B46-102B-D5C7-2FCD1896A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9EFEB1-CC53-776E-CE9E-AB959396B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4B24-CB22-46A8-80C0-2A62A5B0936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7418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60291-4662-8834-9BA2-D08052C8D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A2B9E6-E7D1-174C-AC0E-EE99D1A54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E32083-E009-CA30-95C6-7D7F94E0D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F1DF025-F5D4-88AC-C575-58B146883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8232BB8-550F-1C22-7943-ACB9ADD97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AF344A-E976-9BA0-B8AA-8A62FC47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FC0C15-2A9A-B9BA-6504-341AEA15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DD9E25-3B0E-5DCD-2E68-B1FBF49A0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2AA8C-6844-48F1-AB3D-6AAC631B162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8369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A0C68-AC38-4C45-9A7C-5214D4433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F04A55-00D8-A9E5-38EF-9205BF49A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76477A-43DA-F3FA-BBB5-045E91DBB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DC2F48-3F75-5BEF-34C1-82C4C424D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F50F-9024-4598-B64B-5554E7F1A4C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284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B4FCE0-79CC-213B-C8A8-D04BAE242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C1FA3AA-023E-8574-CEB5-7AA978DD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677C31-91E9-14AA-302C-4801B32D8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1FB81-3645-412F-9074-FF988025527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487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00746-B96E-B369-B519-97EAC295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DEA683-390A-5B23-D5A4-9435AABCE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59032-54EB-BCEB-8B98-9BB0F29A0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9C3840-B3B2-C70D-F893-60ADA78F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55AAA0-521A-0C36-1D4F-2F91EAD31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0FA5A5-55DA-9718-F3D3-CE02A351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39A8-F157-44F8-930D-1F423CCF7E8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5935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72FBF-43E8-3486-F441-51F4EF97C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021F61-6062-F722-9933-974C6F69E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860574-9693-BDB1-5943-CAC5A4239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C43B81-7098-FD61-4A3A-BC67722D2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C0BD42-5D7D-C2E6-8A1B-E110E98DC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7A99C6-1B26-57AD-A18F-9115A089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5BB9-87D7-4EF7-9646-7D4DC8035A1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536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891AC-7601-47AD-468D-153957AA4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3C8C9B-02A0-91E4-5654-F35B0EB93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F64C47-48DC-5E1F-AC58-73C830FDD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BBAA1C-D9E4-233B-1D7F-EE62BC4FC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F67D44-5A32-12AF-95AD-107CC4A2B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1D16A-447F-4FBA-976A-B264C8760C0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898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customXml" Target="../ink/ink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/>
              <a:t>Понятие патриотизма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916113"/>
            <a:ext cx="3810000" cy="4114800"/>
          </a:xfrm>
        </p:spPr>
        <p:txBody>
          <a:bodyPr/>
          <a:lstStyle/>
          <a:p>
            <a:r>
              <a:rPr lang="ru-RU" altLang="ru-RU" sz="2800" dirty="0"/>
              <a:t>слово </a:t>
            </a:r>
            <a:r>
              <a:rPr lang="ru-RU" altLang="ru-RU" sz="3600" b="1" dirty="0">
                <a:solidFill>
                  <a:schemeClr val="hlink"/>
                </a:solidFill>
              </a:rPr>
              <a:t>патриотизм</a:t>
            </a:r>
            <a:r>
              <a:rPr lang="ru-RU" altLang="ru-RU" sz="2800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 b="1" dirty="0"/>
              <a:t>восходит к греческому и римскому времени – «</a:t>
            </a:r>
            <a:r>
              <a:rPr lang="en-US" altLang="ru-RU" sz="2800" b="1" dirty="0"/>
              <a:t>patria</a:t>
            </a:r>
            <a:r>
              <a:rPr lang="ru-RU" altLang="ru-RU" sz="2800" b="1" dirty="0"/>
              <a:t>», «</a:t>
            </a:r>
            <a:r>
              <a:rPr lang="en-US" altLang="ru-RU" sz="2800" b="1" dirty="0"/>
              <a:t>pater</a:t>
            </a:r>
            <a:r>
              <a:rPr lang="ru-RU" altLang="ru-RU" sz="2800" b="1" dirty="0"/>
              <a:t>»</a:t>
            </a:r>
            <a:r>
              <a:rPr lang="ru-RU" altLang="ru-RU" sz="2800" dirty="0"/>
              <a:t> –    </a:t>
            </a:r>
            <a:r>
              <a:rPr lang="ru-RU" altLang="ru-RU" sz="3600" b="1" dirty="0">
                <a:solidFill>
                  <a:schemeClr val="hlink"/>
                </a:solidFill>
              </a:rPr>
              <a:t>отец, род, сосед, малая родина</a:t>
            </a:r>
            <a:r>
              <a:rPr lang="ru-RU" altLang="ru-RU" sz="2800" dirty="0">
                <a:solidFill>
                  <a:schemeClr val="hlink"/>
                </a:solidFill>
              </a:rPr>
              <a:t>. </a:t>
            </a:r>
          </a:p>
        </p:txBody>
      </p:sp>
      <p:pic>
        <p:nvPicPr>
          <p:cNvPr id="8202" name="il_fi" descr="svadb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989138"/>
            <a:ext cx="4314825" cy="4608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/>
              <a:t>Родина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17713"/>
            <a:ext cx="4308475" cy="4114800"/>
          </a:xfrm>
        </p:spPr>
        <p:txBody>
          <a:bodyPr/>
          <a:lstStyle/>
          <a:p>
            <a:r>
              <a:rPr lang="ru-RU" altLang="ru-RU" sz="2400" b="1"/>
              <a:t>Место рождения</a:t>
            </a:r>
          </a:p>
          <a:p>
            <a:r>
              <a:rPr lang="ru-RU" altLang="ru-RU" sz="2400" b="1"/>
              <a:t>Исторически принадлежащая народу территория с ее природой, населением, особенностями исторического развития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 b="1"/>
              <a:t>Отождествляется с понятием</a:t>
            </a:r>
            <a:r>
              <a:rPr lang="ru-RU" altLang="ru-RU" sz="2400"/>
              <a:t> </a:t>
            </a:r>
            <a:r>
              <a:rPr lang="ru-RU" altLang="ru-RU" sz="2400" b="1">
                <a:solidFill>
                  <a:schemeClr val="hlink"/>
                </a:solidFill>
              </a:rPr>
              <a:t>Отечество, отчизна, страна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492896"/>
            <a:ext cx="3707904" cy="27809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234888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"Донбасс - мое Отечество, Донбасс!</a:t>
            </a:r>
            <a:endParaRPr lang="ru-RU" dirty="0"/>
          </a:p>
          <a:p>
            <a:r>
              <a:rPr lang="ru-RU" i="1" dirty="0"/>
              <a:t>Могучий край родной моей державы!</a:t>
            </a:r>
            <a:endParaRPr lang="ru-RU" dirty="0"/>
          </a:p>
          <a:p>
            <a:r>
              <a:rPr lang="ru-RU" i="1" dirty="0"/>
              <a:t>В веках не оскудеет этот пласт</a:t>
            </a:r>
            <a:endParaRPr lang="ru-RU" dirty="0"/>
          </a:p>
          <a:p>
            <a:r>
              <a:rPr lang="ru-RU" i="1" dirty="0"/>
              <a:t>Рабочей чести, мужества и славы!</a:t>
            </a:r>
            <a:endParaRPr lang="ru-RU" dirty="0"/>
          </a:p>
          <a:p>
            <a:r>
              <a:rPr lang="ru-RU" i="1" dirty="0"/>
              <a:t>Люблю тебя, родной Донбасс!"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692696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"Родина! Великое слово... Но для каждого она начинается в том городе, в той доме, где он родился. Для нас с вами – в Донбассе."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4205987"/>
            <a:ext cx="63904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"Выжженные солнцем и иссушенные восточными ветрами-суховеями ковыльные и полынные травы, оголенные участки лишенной влаги и потрескавшейся земли, скальные выходы известняков и песчаников, изредка дополняемых зарослями кустарников, а ещё реже — небольшими лесами" - таков был в недалеком прошлом пейзаж Донецкого края</a:t>
            </a:r>
            <a:r>
              <a:rPr lang="ru-RU" b="1" dirty="0"/>
              <a:t>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01" y="1293114"/>
            <a:ext cx="2457735" cy="1786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094944"/>
            <a:ext cx="2290037" cy="1522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722149"/>
            <a:ext cx="2290038" cy="1030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0494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838200"/>
          </a:xfrm>
        </p:spPr>
        <p:txBody>
          <a:bodyPr/>
          <a:lstStyle/>
          <a:p>
            <a:pPr algn="ctr"/>
            <a:r>
              <a:rPr lang="ru-RU" altLang="ru-RU" b="1"/>
              <a:t>Родина</a:t>
            </a:r>
            <a:r>
              <a:rPr lang="ru-RU" altLang="ru-RU"/>
              <a:t>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981075"/>
            <a:ext cx="4170363" cy="5256213"/>
          </a:xfrm>
        </p:spPr>
        <p:txBody>
          <a:bodyPr/>
          <a:lstStyle/>
          <a:p>
            <a:r>
              <a:rPr lang="ru-RU" altLang="ru-RU" sz="2800" dirty="0"/>
              <a:t> </a:t>
            </a:r>
            <a:r>
              <a:rPr lang="ru-RU" altLang="ru-RU" sz="2400" b="1" dirty="0"/>
              <a:t>это родители, детство, руки матери, семейный альбом, Новый год, елка, свадьба, дача, рыбалка, любимый изгиб реки, солнечная дорожка на закате, наша литература и живопись, школа, песни под гитару, могилы, на которые приходишь помолчать и подумать. </a:t>
            </a:r>
          </a:p>
        </p:txBody>
      </p:sp>
      <p:pic>
        <p:nvPicPr>
          <p:cNvPr id="4099" name="Picture 3" descr="D:\Мои документы\октябрь 23\Семья и школа Винокурова Кирюхина Стародумов\приложение 4\Любимых окон негасимый свет фото\IMG_33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2" b="20203"/>
          <a:stretch/>
        </p:blipFill>
        <p:spPr bwMode="auto">
          <a:xfrm>
            <a:off x="4788024" y="2348880"/>
            <a:ext cx="3986495" cy="2628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485900"/>
          </a:xfrm>
        </p:spPr>
        <p:txBody>
          <a:bodyPr/>
          <a:lstStyle/>
          <a:p>
            <a:pPr algn="ctr"/>
            <a:r>
              <a:rPr lang="ru-RU" altLang="ru-RU" b="1"/>
              <a:t>Любовь к Родине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800" b="1"/>
              <a:t>не может возникнуть по принуждению, повелению, совету, но может быть пробуждена, развита</a:t>
            </a:r>
            <a:r>
              <a:rPr lang="ru-RU" altLang="ru-RU" sz="2800"/>
              <a:t> </a:t>
            </a:r>
            <a:r>
              <a:rPr lang="ru-RU" altLang="ru-RU" sz="2800" b="1">
                <a:solidFill>
                  <a:schemeClr val="hlink"/>
                </a:solidFill>
              </a:rPr>
              <a:t>делами любви, добра</a:t>
            </a:r>
            <a:r>
              <a:rPr lang="ru-RU" altLang="ru-RU" sz="2800">
                <a:solidFill>
                  <a:schemeClr val="hlink"/>
                </a:solidFill>
              </a:rPr>
              <a:t>.</a:t>
            </a:r>
            <a:r>
              <a:rPr lang="ru-RU" altLang="ru-RU" sz="2800"/>
              <a:t> </a:t>
            </a:r>
          </a:p>
          <a:p>
            <a:r>
              <a:rPr lang="ru-RU" altLang="ru-RU" sz="2800" b="1"/>
              <a:t>Любовь к Родине может быть слепой и зрячей, разумной и неразумной, молчаливой и деятельной – разной у отдельного человека и нации.</a:t>
            </a:r>
            <a:r>
              <a:rPr lang="ru-RU" altLang="ru-RU" sz="2800"/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/>
              <a:t>Чувства к Родине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b="1" dirty="0"/>
              <a:t>Не все в выбранном объекте может и должно быть любимо. </a:t>
            </a:r>
          </a:p>
          <a:p>
            <a:pPr>
              <a:lnSpc>
                <a:spcPct val="90000"/>
              </a:lnSpc>
            </a:pPr>
            <a:r>
              <a:rPr lang="ru-RU" altLang="ru-RU" b="1" dirty="0"/>
              <a:t>Чувство патриотизма как чувство любви к Родине включает спектр самых разных субъективных переживаний человека:</a:t>
            </a:r>
            <a:r>
              <a:rPr lang="ru-RU" altLang="ru-RU" dirty="0"/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ru-RU" altLang="ru-RU" b="1" dirty="0">
                <a:solidFill>
                  <a:schemeClr val="hlink"/>
                </a:solidFill>
              </a:rPr>
              <a:t>от естественного горького стыда до светлой радости.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8BAAC3-7A5D-1CA6-A3B0-4F4A66851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252514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332656"/>
            <a:ext cx="7886700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 b="1" dirty="0"/>
              <a:t>Легко быть патриотом в благополучном, процветающем государстве, в котором столетиями утверждались и нашли прочное закрепление в конституциях общечеловеческие ценности, а историческая судьба страны оказалась благосклонной к народу</a:t>
            </a:r>
            <a:r>
              <a:rPr lang="ru-RU" altLang="ru-RU" sz="2800" dirty="0"/>
              <a:t>, </a:t>
            </a:r>
            <a:r>
              <a:rPr lang="ru-RU" altLang="ru-RU" sz="2800" b="1" dirty="0">
                <a:solidFill>
                  <a:schemeClr val="folHlink"/>
                </a:solidFill>
              </a:rPr>
              <a:t>избавила его от кровопролитных войн и социальных потрясений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8966C2-D4C6-9F00-8263-F45F68DF0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50"/>
          <a:stretch/>
        </p:blipFill>
        <p:spPr>
          <a:xfrm>
            <a:off x="3707904" y="3212976"/>
            <a:ext cx="1963067" cy="3415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/>
              <a:t>страна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800" b="1">
                <a:solidFill>
                  <a:schemeClr val="hlink"/>
                </a:solidFill>
              </a:rPr>
              <a:t>Феномен географическо-культурный</a:t>
            </a:r>
            <a:r>
              <a:rPr lang="ru-RU" altLang="ru-RU" sz="2800"/>
              <a:t>. </a:t>
            </a:r>
          </a:p>
          <a:p>
            <a:r>
              <a:rPr lang="ru-RU" altLang="ru-RU" sz="2800" b="1"/>
              <a:t>Территория, выделяемая по географическому положению, природными условиями, имеющая определенные границы. </a:t>
            </a:r>
          </a:p>
          <a:p>
            <a:r>
              <a:rPr lang="ru-RU" altLang="ru-RU" sz="2800" b="1"/>
              <a:t>Обладает государственным суверенитетом (может находиться</a:t>
            </a:r>
            <a:r>
              <a:rPr lang="ru-RU" altLang="ru-RU" sz="2800"/>
              <a:t> </a:t>
            </a:r>
            <a:r>
              <a:rPr lang="ru-RU" altLang="ru-RU" sz="2800" b="1"/>
              <a:t>под властью другой страны)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/>
              <a:t>общество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b="1">
                <a:solidFill>
                  <a:schemeClr val="hlink"/>
                </a:solidFill>
              </a:rPr>
              <a:t>Понятие политико-социологическое. </a:t>
            </a:r>
          </a:p>
          <a:p>
            <a:r>
              <a:rPr lang="ru-RU" altLang="ru-RU" b="1"/>
              <a:t>Характеризует совокупность сложившихся отношений между людьми, структуру которых составляет семья, социальные, возрастные, профессиональные и др. группы, а также государство.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/>
              <a:t>Государство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916113"/>
            <a:ext cx="3810000" cy="49418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000" b="1" dirty="0">
                <a:solidFill>
                  <a:schemeClr val="hlink"/>
                </a:solidFill>
              </a:rPr>
              <a:t>Понятие политико-юридическое</a:t>
            </a:r>
            <a:r>
              <a:rPr lang="ru-RU" altLang="ru-RU" sz="2000" dirty="0"/>
              <a:t>. </a:t>
            </a:r>
          </a:p>
          <a:p>
            <a:pPr>
              <a:lnSpc>
                <a:spcPct val="80000"/>
              </a:lnSpc>
            </a:pPr>
            <a:r>
              <a:rPr lang="ru-RU" altLang="ru-RU" sz="2000" b="1" dirty="0"/>
              <a:t>Звено политической системы общества, обладает властными функциями. Представляет собой совокупность взаимосвязанных учреждений и организаций (правительственный аппарат, административные и финансовые органы, суд)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35844"/>
            <a:ext cx="4472498" cy="2515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/>
              <a:t>Чувства к государству</a:t>
            </a:r>
            <a:r>
              <a:rPr lang="ru-RU" altLang="ru-RU"/>
              <a:t>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b="1"/>
              <a:t>понятие политико-правовое, звено политической системы общества, которое обладает властными функциями. Оно предполагает, что патриот должен любить не просто страну, но и ее </a:t>
            </a:r>
            <a:r>
              <a:rPr lang="ru-RU" altLang="ru-RU" sz="2400" b="1">
                <a:solidFill>
                  <a:schemeClr val="hlink"/>
                </a:solidFill>
              </a:rPr>
              <a:t>социально-политическое устройство.</a:t>
            </a:r>
            <a:r>
              <a:rPr lang="ru-RU" altLang="ru-RU" sz="2400" b="1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400" b="1"/>
              <a:t>Однако данное чувство появится при условии, если к государству будет испытываться симпатия, уважение, взаимное признание. Любовь здесь – это не что иное, как взаимовыгодный обмен между двумя субъектами, при котором участники договора получают максимум от того, на что они могут рассчитывать.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/>
              <a:t>В первичной форме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b="1" dirty="0"/>
              <a:t>патриотизм </a:t>
            </a:r>
            <a:r>
              <a:rPr lang="ru-RU" altLang="ru-RU" dirty="0"/>
              <a:t>– это приверженность традициям отцов, уважение веры, обычаев, установлений предков, а, иногда, и как отторжение всего «чужого». </a:t>
            </a:r>
          </a:p>
          <a:p>
            <a:pPr marL="0" indent="0">
              <a:lnSpc>
                <a:spcPct val="90000"/>
              </a:lnSpc>
              <a:buNone/>
            </a:pPr>
            <a:br>
              <a:rPr lang="ru-RU" altLang="ru-RU" dirty="0"/>
            </a:br>
            <a:endParaRPr lang="ru-RU" altLang="ru-RU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260350"/>
            <a:ext cx="7772400" cy="5872163"/>
          </a:xfrm>
        </p:spPr>
        <p:txBody>
          <a:bodyPr/>
          <a:lstStyle/>
          <a:p>
            <a:r>
              <a:rPr lang="ru-RU" altLang="ru-RU" sz="2800" b="1" dirty="0"/>
              <a:t>Исторический опыт показывает, что государства, достигшие высоких вершин экономического, политического и культурного развития на определенных исторических этапах, всегда обращались к объединяющим </a:t>
            </a:r>
            <a:r>
              <a:rPr lang="ru-RU" altLang="ru-RU" sz="2800" b="1" dirty="0">
                <a:solidFill>
                  <a:schemeClr val="hlink"/>
                </a:solidFill>
              </a:rPr>
              <a:t>мировоззренческим идеям. </a:t>
            </a:r>
          </a:p>
          <a:p>
            <a:r>
              <a:rPr lang="ru-RU" altLang="ru-RU" sz="2800" b="1" dirty="0"/>
              <a:t>В них объединялись те цели, к которым стремилось данное общество. </a:t>
            </a:r>
          </a:p>
          <a:p>
            <a:r>
              <a:rPr lang="ru-RU" altLang="ru-RU" sz="2800" b="1" dirty="0"/>
              <a:t>Они впитывали в себя духовные ценности, значимые и понятные каждому человеку.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/>
              <a:t>Гражданское воспитание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800"/>
              <a:t>как целенаправленное педагогическое воздействие на сознание и чувства личности с целью воспитания сознательного, компетентного и ответственного </a:t>
            </a:r>
            <a:r>
              <a:rPr lang="ru-RU" altLang="ru-RU" sz="2800" b="1"/>
              <a:t>гражданина,</a:t>
            </a:r>
            <a:r>
              <a:rPr lang="ru-RU" altLang="ru-RU" sz="2800"/>
              <a:t> который является свободной, и одновременно </a:t>
            </a:r>
            <a:r>
              <a:rPr lang="ru-RU" altLang="ru-RU" sz="2800" b="1"/>
              <a:t>законопослушным, высоконравственной, социально и политически активной личностью, полноправным членом гражданского общества.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/>
              <a:t>типология отношений к Родине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b="1" i="1">
                <a:solidFill>
                  <a:schemeClr val="hlink"/>
                </a:solidFill>
              </a:rPr>
              <a:t>«Альтруисты</a:t>
            </a:r>
            <a:r>
              <a:rPr lang="ru-RU" altLang="ru-RU" i="1">
                <a:solidFill>
                  <a:schemeClr val="hlink"/>
                </a:solidFill>
              </a:rPr>
              <a:t>»</a:t>
            </a:r>
            <a:r>
              <a:rPr lang="ru-RU" altLang="ru-RU"/>
              <a:t> – </a:t>
            </a:r>
            <a:r>
              <a:rPr lang="ru-RU" altLang="ru-RU" b="1"/>
              <a:t>это, как правило, натуры с позитивной установкой, оптимистичны во взглядах, них твердые убеждения относительно лучшего будущего. Они выросли в дружных семьях, где родные полностью разделяют их взгляды и показывают пример подобного отношения на деле.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b="1" i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>
                <a:solidFill>
                  <a:schemeClr val="hlink"/>
                </a:solidFill>
              </a:rPr>
              <a:t>«Идеалисты»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/>
              <a:t>это романтики в душе, тонкие натуры, предпочитают жить в своем созданном «красивом» мире, эффект «ореола» проявляется у них в том, что первоначальное отношение к какой-то одной хорошей стороне у Родины: природа, духовные ценности, реже социум – распространилось на весь ее образ. Они склонны к пассивному созерцанию. </a:t>
            </a:r>
          </a:p>
          <a:p>
            <a:pPr>
              <a:lnSpc>
                <a:spcPct val="90000"/>
              </a:lnSpc>
            </a:pPr>
            <a:r>
              <a:rPr lang="ru-RU" altLang="ru-RU" sz="2400" b="1"/>
              <a:t>Часто такие личности выращены более старшим поколением, благополучно прожившим свою жизнь – бабушками, дедушками.</a:t>
            </a:r>
          </a:p>
          <a:p>
            <a:pPr>
              <a:lnSpc>
                <a:spcPct val="90000"/>
              </a:lnSpc>
            </a:pPr>
            <a:endParaRPr lang="ru-RU" altLang="ru-RU" sz="24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260350"/>
            <a:ext cx="7772400" cy="58721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b="1" i="1">
                <a:solidFill>
                  <a:schemeClr val="hlink"/>
                </a:solidFill>
              </a:rPr>
              <a:t>«Нигилисты»</a:t>
            </a:r>
            <a:r>
              <a:rPr lang="ru-RU" altLang="ru-RU" sz="2400"/>
              <a:t> – </a:t>
            </a:r>
            <a:r>
              <a:rPr lang="ru-RU" altLang="ru-RU" sz="2400" b="1"/>
              <a:t>отрицательно относятся даже к общепризнанным заслугам страны.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400" b="1" i="1"/>
          </a:p>
          <a:p>
            <a:pPr>
              <a:lnSpc>
                <a:spcPct val="80000"/>
              </a:lnSpc>
            </a:pPr>
            <a:r>
              <a:rPr lang="ru-RU" altLang="ru-RU" sz="2400" b="1" i="1">
                <a:solidFill>
                  <a:schemeClr val="hlink"/>
                </a:solidFill>
              </a:rPr>
              <a:t>«Маргиналы»</a:t>
            </a:r>
            <a:r>
              <a:rPr lang="ru-RU" altLang="ru-RU" sz="2400"/>
              <a:t> – </a:t>
            </a:r>
            <a:r>
              <a:rPr lang="ru-RU" altLang="ru-RU" sz="2400" b="1"/>
              <a:t>мнения, убеждения у них относительно как родства, так и места, где провели свои детские годы, устойчиво негативны. Обостренное желание обрести новую Родину, другой социум, однако копируют лишь внешние черты этого социума: манеру общаться, одеваться, посещать увеселительные учреждения и т.д. Они не принимаются другим обществом, страной. Часто такие люди выросли в неблагополучных семьях, образ жизни которых вызывал стыд и осуждение. Встречаются и просто малокультурные люди, ошибочно принимающие образ жизни другой страны за идеальный и более комфортный. Как правило, это дети, выросшие в семьях молодых родителей, отдававших предпочтение западной субкультуре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765175"/>
            <a:ext cx="7469187" cy="863600"/>
          </a:xfrm>
        </p:spPr>
        <p:txBody>
          <a:bodyPr/>
          <a:lstStyle/>
          <a:p>
            <a:r>
              <a:rPr lang="ru-RU" altLang="ru-RU" sz="4800" b="1">
                <a:solidFill>
                  <a:schemeClr val="hlink"/>
                </a:solidFill>
              </a:rPr>
              <a:t>«</a:t>
            </a:r>
            <a:r>
              <a:rPr lang="ru-RU" altLang="ru-RU" sz="4800" b="1" i="1">
                <a:solidFill>
                  <a:schemeClr val="hlink"/>
                </a:solidFill>
              </a:rPr>
              <a:t>Равнодушные»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187450" y="2133600"/>
            <a:ext cx="7772400" cy="55832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800" b="1" dirty="0"/>
              <a:t>могут приписать Родине положительные качества в зависимости от внешней привлекательности государства. С ними никогда не обсуждали данные отношения. </a:t>
            </a:r>
          </a:p>
          <a:p>
            <a:pPr>
              <a:lnSpc>
                <a:spcPct val="80000"/>
              </a:lnSpc>
            </a:pPr>
            <a:r>
              <a:rPr lang="ru-RU" altLang="ru-RU" sz="2800" b="1" dirty="0"/>
              <a:t>Часто они росли в семьях, которые сравнительно недавно приехали в эту страну, вся родня находится где-то за приделами данного государства или в малообразованных и социально пассивных семьях, где культурные потребности очень малы</a:t>
            </a:r>
            <a:r>
              <a:rPr lang="ru-RU" altLang="ru-RU" sz="2800" dirty="0"/>
              <a:t>.</a:t>
            </a:r>
            <a:endParaRPr lang="ru-RU" altLang="ru-RU" sz="2800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>
                <a:solidFill>
                  <a:schemeClr val="hlink"/>
                </a:solidFill>
              </a:rPr>
              <a:t>«Скептики»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2017713"/>
            <a:ext cx="7772400" cy="48402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200"/>
              <a:t> </a:t>
            </a:r>
            <a:r>
              <a:rPr lang="ru-RU" altLang="ru-RU" sz="2000" b="1"/>
              <a:t>положительно относясь к физической среде, с недоверием относятся к социуму, духовным ценностям, любым, даже очевидно положительным переменам в обществе и государстве. Наличие сформированных стереотипов о невозможности позитивных перемен, с установкой на преждевременное заключение «плохо все равно». Как правило, упрямы и не способны поменять свою точку зрения. </a:t>
            </a:r>
          </a:p>
          <a:p>
            <a:pPr>
              <a:lnSpc>
                <a:spcPct val="80000"/>
              </a:lnSpc>
            </a:pPr>
            <a:r>
              <a:rPr lang="ru-RU" altLang="ru-RU" sz="2000" b="1"/>
              <a:t>Заядлые критики всего, что делается вокруг. Почти всегда отсутствует программа собственных идей и действий. Отсутствует привычка прислушиваться к мнению других людей, изменять свою точку зрения в оценках, даже если накапливается новая информация о происходящем. </a:t>
            </a:r>
          </a:p>
          <a:p>
            <a:pPr>
              <a:lnSpc>
                <a:spcPct val="80000"/>
              </a:lnSpc>
            </a:pPr>
            <a:r>
              <a:rPr lang="ru-RU" altLang="ru-RU" sz="2000" b="1"/>
              <a:t>На их восприятие часто влияют чужие предубеждения</a:t>
            </a:r>
            <a:r>
              <a:rPr lang="ru-RU" altLang="ru-RU" sz="1200"/>
              <a:t>.</a:t>
            </a:r>
          </a:p>
          <a:p>
            <a:pPr>
              <a:lnSpc>
                <a:spcPct val="80000"/>
              </a:lnSpc>
            </a:pPr>
            <a:endParaRPr lang="ru-RU" altLang="ru-RU" sz="1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476250"/>
            <a:ext cx="7772400" cy="56562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b="1" i="1">
                <a:solidFill>
                  <a:schemeClr val="hlink"/>
                </a:solidFill>
              </a:rPr>
              <a:t>«Революционеры</a:t>
            </a:r>
            <a:r>
              <a:rPr lang="ru-RU" altLang="ru-RU" b="1">
                <a:solidFill>
                  <a:schemeClr val="hlink"/>
                </a:solidFill>
              </a:rPr>
              <a:t>»</a:t>
            </a:r>
            <a:r>
              <a:rPr lang="ru-RU" altLang="ru-RU" sz="2800"/>
              <a:t> – </a:t>
            </a:r>
            <a:r>
              <a:rPr lang="ru-RU" altLang="ru-RU" sz="2800" b="1"/>
              <a:t>подвергают острой критике все, что связано с современным устройством своего Отечества: от семейных, до общественных отношений. Имеют свою точку зрения на переустройство общества, в котором живут, активно участвуют в оппозиции, желают видеть Отечество в другом государственном устройстве. </a:t>
            </a:r>
          </a:p>
          <a:p>
            <a:pPr>
              <a:lnSpc>
                <a:spcPct val="80000"/>
              </a:lnSpc>
            </a:pPr>
            <a:r>
              <a:rPr lang="ru-RU" altLang="ru-RU" sz="2800" b="1"/>
              <a:t>Однако надеясь на «свержение всех и вся» они еще мало представляют себе результат, полагая, что все проблемы, как государственного устройства, так и общества в целом этим и решатся</a:t>
            </a:r>
            <a:r>
              <a:rPr lang="ru-RU" altLang="ru-RU" sz="2800"/>
              <a:t>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>
                <a:solidFill>
                  <a:schemeClr val="hlink"/>
                </a:solidFill>
              </a:rPr>
              <a:t>«</a:t>
            </a:r>
            <a:r>
              <a:rPr lang="ru-RU" altLang="ru-RU" b="1" i="1">
                <a:solidFill>
                  <a:schemeClr val="hlink"/>
                </a:solidFill>
              </a:rPr>
              <a:t>Лжепатриоты»</a:t>
            </a:r>
            <a:r>
              <a:rPr lang="ru-RU" altLang="ru-RU"/>
              <a:t>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113"/>
            <a:ext cx="8229600" cy="49418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b="1"/>
              <a:t>«способны фразисто расписывать свою любовь к милому, славному, великому Отечеству, а на деле творить безумства. Готовы эксплуатировать сколько возможно своего соотечественника, не меньше, если еще не больше чем иностранца; готовы также легко обмануть его, погубить его ради своих личных видов, готовы сделать всякую гадость, вредную всему обществу, но выгодную для него лично. </a:t>
            </a:r>
          </a:p>
          <a:p>
            <a:pPr>
              <a:lnSpc>
                <a:spcPct val="80000"/>
              </a:lnSpc>
            </a:pPr>
            <a:r>
              <a:rPr lang="ru-RU" altLang="ru-RU" sz="2400" b="1"/>
              <a:t>Если им дается возможность показать свою власть хоть на маленьком клочке земли в своем Отечестве, они на этом клочке будут распоряжаться как на завоеванной земле… а о славе и величии Отечества все-таки будут кричать» (Добролюбов)</a:t>
            </a:r>
          </a:p>
          <a:p>
            <a:pPr>
              <a:lnSpc>
                <a:spcPct val="80000"/>
              </a:lnSpc>
            </a:pPr>
            <a:br>
              <a:rPr lang="ru-RU" altLang="ru-RU" sz="600"/>
            </a:br>
            <a:endParaRPr lang="ru-RU" altLang="ru-RU" sz="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/>
              <a:t>Патриотическое воспитание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b="1"/>
              <a:t>специально организованный и управляемый целенаправленный процесс развития </a:t>
            </a:r>
          </a:p>
          <a:p>
            <a:pPr>
              <a:lnSpc>
                <a:spcPct val="90000"/>
              </a:lnSpc>
            </a:pPr>
            <a:r>
              <a:rPr lang="ru-RU" altLang="ru-RU" b="1">
                <a:solidFill>
                  <a:schemeClr val="hlink"/>
                </a:solidFill>
              </a:rPr>
              <a:t>патриотических чувств, </a:t>
            </a:r>
          </a:p>
          <a:p>
            <a:pPr>
              <a:lnSpc>
                <a:spcPct val="90000"/>
              </a:lnSpc>
            </a:pPr>
            <a:r>
              <a:rPr lang="ru-RU" altLang="ru-RU" b="1">
                <a:solidFill>
                  <a:schemeClr val="hlink"/>
                </a:solidFill>
              </a:rPr>
              <a:t>формирования патриотического сознания </a:t>
            </a:r>
          </a:p>
          <a:p>
            <a:pPr>
              <a:lnSpc>
                <a:spcPct val="90000"/>
              </a:lnSpc>
            </a:pPr>
            <a:r>
              <a:rPr lang="ru-RU" altLang="ru-RU" b="1">
                <a:solidFill>
                  <a:schemeClr val="hlink"/>
                </a:solidFill>
              </a:rPr>
              <a:t>и поведения</a:t>
            </a:r>
            <a:r>
              <a:rPr lang="ru-RU" altLang="ru-RU" b="1"/>
              <a:t> детей и учащейся молодежи.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/>
              <a:t>Патриотизм - это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1700213"/>
            <a:ext cx="7772400" cy="5157787"/>
          </a:xfrm>
        </p:spPr>
        <p:txBody>
          <a:bodyPr/>
          <a:lstStyle/>
          <a:p>
            <a:r>
              <a:rPr lang="ru-RU" altLang="ru-RU" sz="2800" dirty="0"/>
              <a:t> </a:t>
            </a:r>
            <a:r>
              <a:rPr lang="ru-RU" altLang="ru-RU" sz="3600" b="1" dirty="0"/>
              <a:t>«Любовь к Отчизне».</a:t>
            </a:r>
            <a:r>
              <a:rPr lang="ru-RU" altLang="ru-RU" sz="2800" dirty="0"/>
              <a:t> </a:t>
            </a:r>
            <a:r>
              <a:rPr lang="ru-RU" altLang="ru-RU" sz="1800" dirty="0"/>
              <a:t>(Даль В.А.</a:t>
            </a:r>
            <a:r>
              <a:rPr lang="ru-RU" altLang="ru-RU" sz="2800" dirty="0"/>
              <a:t> </a:t>
            </a:r>
            <a:r>
              <a:rPr lang="ru-RU" altLang="ru-RU" sz="2000" dirty="0"/>
              <a:t>Толковый словарь живого великорусского словаря языка) </a:t>
            </a:r>
          </a:p>
          <a:p>
            <a:r>
              <a:rPr lang="ru-RU" altLang="ru-RU" sz="2800" dirty="0"/>
              <a:t> </a:t>
            </a:r>
            <a:r>
              <a:rPr lang="ru-RU" altLang="ru-RU" sz="3600" b="1" dirty="0"/>
              <a:t>«Преданность и любовь к своему Отечеству, к своему народу».</a:t>
            </a:r>
            <a:r>
              <a:rPr lang="ru-RU" altLang="ru-RU" sz="2800" dirty="0"/>
              <a:t> </a:t>
            </a:r>
            <a:r>
              <a:rPr lang="ru-RU" altLang="ru-RU" sz="2000" dirty="0"/>
              <a:t>(С.И. Ожегов. Словарь русского языка)</a:t>
            </a:r>
          </a:p>
          <a:p>
            <a:r>
              <a:rPr lang="ru-RU" altLang="ru-RU" sz="2800" dirty="0"/>
              <a:t> </a:t>
            </a:r>
            <a:r>
              <a:rPr lang="ru-RU" altLang="ru-RU" b="1" dirty="0"/>
              <a:t>«Любовь к Родине, преданность своему Отечеству, своему народу».</a:t>
            </a:r>
            <a:r>
              <a:rPr lang="ru-RU" altLang="ru-RU" sz="2800" dirty="0"/>
              <a:t> </a:t>
            </a:r>
            <a:r>
              <a:rPr lang="ru-RU" altLang="ru-RU" sz="1800" dirty="0"/>
              <a:t>(Словарь современного русского литературного языка)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i="1"/>
              <a:t>Патриотическое сознание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2017713"/>
            <a:ext cx="7772400" cy="45799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 dirty="0"/>
              <a:t> </a:t>
            </a:r>
            <a:r>
              <a:rPr lang="ru-RU" altLang="ru-RU" sz="2800" b="1" dirty="0"/>
              <a:t>Выступает как единство глубоких и прочных идейных убеждений. </a:t>
            </a:r>
          </a:p>
          <a:p>
            <a:pPr>
              <a:lnSpc>
                <a:spcPct val="90000"/>
              </a:lnSpc>
            </a:pPr>
            <a:r>
              <a:rPr lang="ru-RU" altLang="ru-RU" sz="2800" b="1" dirty="0"/>
              <a:t> определяет отношение личности к Родине, политике государства, характеру общественных отношений к патриотическому долгу, потребности быть полезным Родине.</a:t>
            </a:r>
            <a:r>
              <a:rPr lang="ru-RU" altLang="ru-RU" sz="2800" dirty="0"/>
              <a:t> </a:t>
            </a:r>
          </a:p>
          <a:p>
            <a:pPr>
              <a:lnSpc>
                <a:spcPct val="90000"/>
              </a:lnSpc>
            </a:pPr>
            <a:r>
              <a:rPr lang="ru-RU" altLang="ru-RU" sz="2800" b="1" dirty="0">
                <a:solidFill>
                  <a:schemeClr val="hlink"/>
                </a:solidFill>
              </a:rPr>
              <a:t>Патриотическое сознание молодежи – фундамент, на котором могут строиться и развиваться необходимые для гражданина качества.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/>
              <a:t>Патриотические убеждения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b="1"/>
              <a:t>    как компонент патриотизма подразумевают уверенность в правильности знаний о патриотизме и необходимости применения их в жизни, осознание личностью общечеловеческих ценностей, их значения для осуществления своих жизненных планов.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838200"/>
          </a:xfrm>
        </p:spPr>
        <p:txBody>
          <a:bodyPr/>
          <a:lstStyle/>
          <a:p>
            <a:r>
              <a:rPr lang="ru-RU" altLang="ru-RU" b="1" i="1"/>
              <a:t>Патриотические чувства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187450" y="908050"/>
            <a:ext cx="7772400" cy="57324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altLang="ru-RU" sz="2400"/>
              <a:t> </a:t>
            </a:r>
            <a:r>
              <a:rPr lang="ru-RU" altLang="ru-RU" sz="2400" b="1">
                <a:solidFill>
                  <a:schemeClr val="hlink"/>
                </a:solidFill>
              </a:rPr>
              <a:t>Альтруистические эмоции:</a:t>
            </a:r>
            <a:r>
              <a:rPr lang="ru-RU" altLang="ru-RU" sz="2400"/>
              <a:t>  радость, одобрение, восторг,</a:t>
            </a:r>
          </a:p>
          <a:p>
            <a:pPr>
              <a:lnSpc>
                <a:spcPct val="80000"/>
              </a:lnSpc>
            </a:pPr>
            <a:r>
              <a:rPr lang="ru-RU" altLang="ru-RU" sz="2400" b="1">
                <a:solidFill>
                  <a:schemeClr val="hlink"/>
                </a:solidFill>
              </a:rPr>
              <a:t>Глористические эмоции:</a:t>
            </a:r>
            <a:r>
              <a:rPr lang="ru-RU" altLang="ru-RU" sz="2400"/>
              <a:t> (глория - слава) гордость, превосходства</a:t>
            </a:r>
          </a:p>
          <a:p>
            <a:pPr>
              <a:lnSpc>
                <a:spcPct val="80000"/>
              </a:lnSpc>
            </a:pPr>
            <a:r>
              <a:rPr lang="ru-RU" altLang="ru-RU" sz="2400" b="1">
                <a:solidFill>
                  <a:schemeClr val="hlink"/>
                </a:solidFill>
              </a:rPr>
              <a:t>Праксические</a:t>
            </a:r>
            <a:r>
              <a:rPr lang="ru-RU" altLang="ru-RU" sz="2400"/>
              <a:t> – связаны с целью – удовлетворения, </a:t>
            </a:r>
          </a:p>
          <a:p>
            <a:pPr>
              <a:lnSpc>
                <a:spcPct val="80000"/>
              </a:lnSpc>
            </a:pPr>
            <a:r>
              <a:rPr lang="ru-RU" altLang="ru-RU" sz="2400" b="1">
                <a:solidFill>
                  <a:schemeClr val="hlink"/>
                </a:solidFill>
              </a:rPr>
              <a:t>Пугнические эмоции</a:t>
            </a:r>
            <a:r>
              <a:rPr lang="ru-RU" altLang="ru-RU" sz="2400"/>
              <a:t> – связаны с борьбой  (злость спортивная), гнев, азарт, </a:t>
            </a:r>
          </a:p>
          <a:p>
            <a:pPr>
              <a:lnSpc>
                <a:spcPct val="80000"/>
              </a:lnSpc>
            </a:pPr>
            <a:r>
              <a:rPr lang="ru-RU" altLang="ru-RU" sz="2400" b="1">
                <a:solidFill>
                  <a:schemeClr val="hlink"/>
                </a:solidFill>
              </a:rPr>
              <a:t>Романтические</a:t>
            </a:r>
            <a:r>
              <a:rPr lang="ru-RU" altLang="ru-RU" sz="2400"/>
              <a:t> – чувства дали, будущего светлого, счастливого, печаль</a:t>
            </a:r>
          </a:p>
          <a:p>
            <a:pPr>
              <a:lnSpc>
                <a:spcPct val="80000"/>
              </a:lnSpc>
            </a:pPr>
            <a:r>
              <a:rPr lang="ru-RU" altLang="ru-RU" sz="2400" b="1">
                <a:solidFill>
                  <a:schemeClr val="hlink"/>
                </a:solidFill>
              </a:rPr>
              <a:t>Эстетические эмоции</a:t>
            </a:r>
            <a:r>
              <a:rPr lang="ru-RU" altLang="ru-RU" sz="2400"/>
              <a:t> – чувства красоты, светлой грусти, растроганности, нежности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Активизируют познавательные усилия человека и волю, подготовку к деятельности, настойчивость в выполнении, особенно ярко проявляющуюся в служении Родине.</a:t>
            </a:r>
          </a:p>
          <a:p>
            <a:pPr>
              <a:lnSpc>
                <a:spcPct val="80000"/>
              </a:lnSpc>
            </a:pPr>
            <a:r>
              <a:rPr lang="ru-RU" altLang="ru-RU" sz="2400"/>
              <a:t>Источником - является та среда, в которой протекает жизнедеятельность человека.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/>
              <a:t>Патриотическая деятельность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2133600"/>
            <a:ext cx="3810000" cy="4114800"/>
          </a:xfrm>
        </p:spPr>
        <p:txBody>
          <a:bodyPr/>
          <a:lstStyle/>
          <a:p>
            <a:r>
              <a:rPr lang="ru-RU" altLang="ru-RU" sz="2800" b="1"/>
              <a:t>добровольное включение в социальную деятельность на благо Родины.</a:t>
            </a:r>
            <a:r>
              <a:rPr lang="ru-RU" altLang="ru-RU" sz="2800"/>
              <a:t> </a:t>
            </a:r>
          </a:p>
        </p:txBody>
      </p:sp>
      <p:pic>
        <p:nvPicPr>
          <p:cNvPr id="8" name="Picture 2" descr="E:\музей района\IMG_20161108_1315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32768" y="3013162"/>
            <a:ext cx="2834640" cy="2123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E:\11 НОЯБРЬ\25.11.2015\IMG_6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16833"/>
            <a:ext cx="3782858" cy="2522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E:\11 НОЯБРЬ\25.11.2015\IMG_6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437112"/>
            <a:ext cx="3286319" cy="2191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/>
              <a:t>Патриотические ценности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017713"/>
            <a:ext cx="4524375" cy="4114800"/>
          </a:xfrm>
        </p:spPr>
        <p:txBody>
          <a:bodyPr/>
          <a:lstStyle/>
          <a:p>
            <a:r>
              <a:rPr lang="ru-RU" altLang="ru-RU" sz="2800"/>
              <a:t> </a:t>
            </a:r>
            <a:r>
              <a:rPr lang="ru-RU" altLang="ru-RU" sz="2400" b="1"/>
              <a:t>любовь к своей земле,</a:t>
            </a:r>
          </a:p>
          <a:p>
            <a:r>
              <a:rPr lang="ru-RU" altLang="ru-RU" sz="2400" b="1"/>
              <a:t> своему народу, </a:t>
            </a:r>
          </a:p>
          <a:p>
            <a:r>
              <a:rPr lang="ru-RU" altLang="ru-RU" sz="2400" b="1"/>
              <a:t>своему языку, </a:t>
            </a:r>
          </a:p>
          <a:p>
            <a:r>
              <a:rPr lang="ru-RU" altLang="ru-RU" sz="2400" b="1"/>
              <a:t>гордость за отечественную историю,</a:t>
            </a:r>
          </a:p>
          <a:p>
            <a:r>
              <a:rPr lang="ru-RU" altLang="ru-RU" sz="2400" b="1"/>
              <a:t> народных героев, </a:t>
            </a:r>
          </a:p>
          <a:p>
            <a:r>
              <a:rPr lang="ru-RU" altLang="ru-RU" sz="2400" b="1"/>
              <a:t>память человечества о безымянных героях, дань уважения им. </a:t>
            </a:r>
          </a:p>
        </p:txBody>
      </p:sp>
      <p:sp>
        <p:nvSpPr>
          <p:cNvPr id="3" name="AutoShape 2" descr="https://sun9-65.userapi.com/impg/dWbiWpg7GSvR5HmLNvKY13rWSiz_I3TkyRDZXQ/9UpNY7sOYeE.jpg?size=1280x576&amp;quality=95&amp;sign=dbddf3f1cb3640be66d3d5a369cc16eb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sun9-65.userapi.com/impg/dWbiWpg7GSvR5HmLNvKY13rWSiz_I3TkyRDZXQ/9UpNY7sOYeE.jpg?size=1280x576&amp;quality=95&amp;sign=dbddf3f1cb3640be66d3d5a369cc16eb&amp;type=alb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sun9-65.userapi.com/impg/dWbiWpg7GSvR5HmLNvKY13rWSiz_I3TkyRDZXQ/9UpNY7sOYeE.jpg?size=1280x576&amp;quality=95&amp;sign=dbddf3f1cb3640be66d3d5a369cc16eb&amp;type=albu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64" y="2060848"/>
            <a:ext cx="2688298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365104"/>
            <a:ext cx="4367131" cy="1965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14313"/>
            <a:ext cx="8260407" cy="1462087"/>
          </a:xfrm>
        </p:spPr>
        <p:txBody>
          <a:bodyPr/>
          <a:lstStyle/>
          <a:p>
            <a:pPr algn="ctr"/>
            <a:r>
              <a:rPr lang="ru-RU" altLang="ru-RU" sz="4000" b="1" i="1" dirty="0"/>
              <a:t>Главной </a:t>
            </a:r>
            <a:r>
              <a:rPr lang="ru-RU" altLang="ru-RU" b="1" i="1" dirty="0"/>
              <a:t>целью</a:t>
            </a:r>
            <a:r>
              <a:rPr lang="ru-RU" altLang="ru-RU" dirty="0"/>
              <a:t> </a:t>
            </a:r>
            <a:r>
              <a:rPr lang="ru-RU" altLang="ru-RU" sz="4000" b="1" dirty="0"/>
              <a:t>патриотического воспитания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 b="1"/>
              <a:t>являются развитие в нашем обществе высокой социальной активности, гражданской ответственности, духовности, воспитание граждан, обладающих позитивными ценностями и качествами, способных проявлять их в созидательном труде в интересах Отечества, укреплении государства, обеспечении его жизненно важных интересов и устойчивого развития</a:t>
            </a:r>
            <a:r>
              <a:rPr lang="ru-RU" altLang="ru-RU" sz="2800"/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Rectangle 7"/>
          <p:cNvSpPr>
            <a:spLocks noGrp="1" noChangeArrowheads="1"/>
          </p:cNvSpPr>
          <p:nvPr>
            <p:ph type="title"/>
          </p:nvPr>
        </p:nvSpPr>
        <p:spPr>
          <a:xfrm>
            <a:off x="251520" y="214313"/>
            <a:ext cx="8692455" cy="1462087"/>
          </a:xfrm>
        </p:spPr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FF0000"/>
                </a:solidFill>
              </a:rPr>
              <a:t>Основа содержания патриотического воспитания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989138"/>
            <a:ext cx="4247703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ru-RU" altLang="ru-RU" sz="2800" dirty="0"/>
          </a:p>
          <a:p>
            <a:r>
              <a:rPr lang="ru-RU" altLang="ru-RU" sz="2800" b="1" dirty="0"/>
              <a:t>создание условий самореализации в социальной сфере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EA6EE7-0F91-B401-40E7-2055D1057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15" y="3140968"/>
            <a:ext cx="4956042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198562"/>
          </a:xfrm>
        </p:spPr>
        <p:txBody>
          <a:bodyPr/>
          <a:lstStyle/>
          <a:p>
            <a:pPr algn="ctr"/>
            <a:r>
              <a:rPr lang="ru-RU" altLang="ru-RU" sz="3600" b="1"/>
              <a:t>Человек, живущий в условиях самореализации это: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1484313"/>
            <a:ext cx="7772400" cy="53736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chemeClr val="hlink"/>
                </a:solidFill>
              </a:rPr>
              <a:t>семьянин </a:t>
            </a:r>
            <a:r>
              <a:rPr lang="ru-RU" altLang="ru-RU" sz="2400" b="1" dirty="0"/>
              <a:t>– носитель, хранитель и создатель семейных традиций, готовый выступить в роли продолжателя рода; </a:t>
            </a: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chemeClr val="hlink"/>
                </a:solidFill>
              </a:rPr>
              <a:t>учащийся</a:t>
            </a:r>
            <a:r>
              <a:rPr lang="ru-RU" altLang="ru-RU" sz="2400" b="1" dirty="0"/>
              <a:t>, воспитанник любого образовательного учреждения, знакомый с историей этого образовательного учреждения, развивающей ее традиций, и так далее; </a:t>
            </a:r>
          </a:p>
          <a:p>
            <a:pPr>
              <a:lnSpc>
                <a:spcPct val="80000"/>
              </a:lnSpc>
            </a:pPr>
            <a:r>
              <a:rPr lang="ru-RU" altLang="ru-RU" sz="2400" b="1" dirty="0"/>
              <a:t> </a:t>
            </a:r>
            <a:r>
              <a:rPr lang="ru-RU" altLang="ru-RU" sz="2400" b="1" dirty="0">
                <a:solidFill>
                  <a:schemeClr val="hlink"/>
                </a:solidFill>
              </a:rPr>
              <a:t>гражданин </a:t>
            </a:r>
            <a:r>
              <a:rPr lang="ru-RU" altLang="ru-RU" sz="2400" b="1" dirty="0"/>
              <a:t>своего Отечества, уважающий его законы, познающий взаимную ответственность личности и общества, готовый к труду на благо и процветание этого общества, способный интегрироваться в европейскую и мировую культуру, не теряя национальной самобытности</a:t>
            </a:r>
            <a:r>
              <a:rPr lang="ru-RU" altLang="ru-RU" sz="1600" b="1" dirty="0"/>
              <a:t>;</a:t>
            </a:r>
            <a:r>
              <a:rPr lang="ru-RU" altLang="ru-RU" sz="1600" dirty="0"/>
              <a:t> </a:t>
            </a:r>
          </a:p>
          <a:p>
            <a:pPr>
              <a:lnSpc>
                <a:spcPct val="80000"/>
              </a:lnSpc>
            </a:pPr>
            <a:br>
              <a:rPr lang="ru-RU" altLang="ru-RU" sz="1000" dirty="0"/>
            </a:br>
            <a:endParaRPr lang="ru-RU" altLang="ru-RU" sz="1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187450" y="981075"/>
            <a:ext cx="7772400" cy="47196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chemeClr val="hlink"/>
                </a:solidFill>
              </a:rPr>
              <a:t>член молодежного сообщества</a:t>
            </a:r>
            <a:r>
              <a:rPr lang="ru-RU" altLang="ru-RU" sz="2400" b="1" dirty="0"/>
              <a:t>, владеющий культурой межличностных отношений, построенных на паритете интересов, готовый реализовать и защищать свои права и интересы в своей среде, способный к сотрудничеству в групповых и коллективных формах, к проявлению заботы и милосердия по отношению к другим людям: </a:t>
            </a: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chemeClr val="hlink"/>
                </a:solidFill>
              </a:rPr>
              <a:t>житель своего города</a:t>
            </a:r>
            <a:r>
              <a:rPr lang="ru-RU" altLang="ru-RU" sz="2400" b="1" dirty="0"/>
              <a:t> </a:t>
            </a:r>
            <a:r>
              <a:rPr lang="ru-RU" altLang="ru-RU" sz="2400" b="1" dirty="0">
                <a:solidFill>
                  <a:schemeClr val="hlink"/>
                </a:solidFill>
              </a:rPr>
              <a:t>либо села</a:t>
            </a:r>
            <a:r>
              <a:rPr lang="ru-RU" altLang="ru-RU" sz="2400" b="1" dirty="0"/>
              <a:t>, с любовью относящегося к месту, в котором, он живет, прилагающий силы к его развитию и процветанию; </a:t>
            </a: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chemeClr val="hlink"/>
                </a:solidFill>
              </a:rPr>
              <a:t>человек, призванный решать личные, социальные, производственные, профессиональные проблемы</a:t>
            </a:r>
            <a:r>
              <a:rPr lang="ru-RU" altLang="ru-RU" sz="2400" b="1" dirty="0"/>
              <a:t> в ХХI веке, носитель глобального мышления, ощущающий себя гражданином мира </a:t>
            </a:r>
          </a:p>
          <a:p>
            <a:pPr>
              <a:lnSpc>
                <a:spcPct val="80000"/>
              </a:lnSpc>
            </a:pPr>
            <a:endParaRPr lang="ru-RU" altLang="ru-RU" sz="24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/>
              <a:t>Этапы патриотического воспитания</a:t>
            </a:r>
          </a:p>
        </p:txBody>
      </p:sp>
      <p:pic>
        <p:nvPicPr>
          <p:cNvPr id="31748" name="Picture 4" descr="Нравственно-патриотическое воспитание дошкольников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00213"/>
            <a:ext cx="8208963" cy="4608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88640"/>
            <a:ext cx="8229600" cy="54276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dirty="0"/>
              <a:t> </a:t>
            </a:r>
            <a:r>
              <a:rPr lang="ru-RU" altLang="ru-RU" b="1" dirty="0"/>
              <a:t>«Любовь к Отечеству, преданность ему, стремление своими действиями служить его интересам».</a:t>
            </a:r>
            <a:r>
              <a:rPr lang="ru-RU" altLang="ru-RU" dirty="0"/>
              <a:t> </a:t>
            </a:r>
            <a:r>
              <a:rPr lang="ru-RU" altLang="ru-RU" sz="1800" b="1" dirty="0">
                <a:solidFill>
                  <a:schemeClr val="hlink"/>
                </a:solidFill>
              </a:rPr>
              <a:t>(Философский энциклопедический словарь)</a:t>
            </a:r>
          </a:p>
          <a:p>
            <a:pPr>
              <a:lnSpc>
                <a:spcPct val="90000"/>
              </a:lnSpc>
            </a:pPr>
            <a:r>
              <a:rPr lang="ru-RU" altLang="ru-RU" dirty="0"/>
              <a:t> </a:t>
            </a:r>
            <a:r>
              <a:rPr lang="ru-RU" altLang="ru-RU" b="1" dirty="0"/>
              <a:t>«Нравственный и политический принцип, социальное чувство, содержанием которого являются любовь к Отечеству, преданность ему, гордость за его прошлое и настоящее, стремление защищать интересы Родины».</a:t>
            </a:r>
            <a:r>
              <a:rPr lang="ru-RU" altLang="ru-RU" dirty="0"/>
              <a:t> </a:t>
            </a:r>
            <a:r>
              <a:rPr lang="ru-RU" altLang="ru-RU" sz="1800" b="1" dirty="0">
                <a:solidFill>
                  <a:schemeClr val="hlink"/>
                </a:solidFill>
              </a:rPr>
              <a:t>(Краткий словарь философии)</a:t>
            </a:r>
          </a:p>
          <a:p>
            <a:pPr>
              <a:lnSpc>
                <a:spcPct val="90000"/>
              </a:lnSpc>
            </a:pPr>
            <a:endParaRPr lang="ru-RU" altLang="ru-RU" sz="1800" b="1" dirty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EB386-7A81-E519-E071-EB77850A9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Школьный проект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3BA26A-4701-3F2D-3E51-4590450DD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047806" cy="42421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ru-RU" sz="5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</a:p>
          <a:p>
            <a:pPr marL="0" indent="0" algn="ctr">
              <a:buNone/>
            </a:pPr>
            <a:r>
              <a:rPr lang="ru-RU" sz="5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школа</a:t>
            </a:r>
          </a:p>
          <a:p>
            <a:pPr marL="0" indent="0" algn="ctr">
              <a:buNone/>
            </a:pPr>
            <a:r>
              <a:rPr lang="ru-RU" sz="54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</a:t>
            </a:r>
          </a:p>
          <a:p>
            <a:pPr marL="0" indent="0" algn="ctr">
              <a:buNone/>
            </a:pPr>
            <a:r>
              <a:rPr lang="ru-RU" sz="5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Республика  </a:t>
            </a:r>
          </a:p>
          <a:p>
            <a:pPr marL="0" indent="0" algn="ctr">
              <a:buNone/>
            </a:pPr>
            <a:r>
              <a:rPr lang="ru-RU" sz="5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(страна)</a:t>
            </a:r>
            <a:endParaRPr lang="ru-RU" sz="5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8739FACE-F733-DC6D-B4AC-071F2EFC14F0}"/>
                  </a:ext>
                </a:extLst>
              </p14:cNvPr>
              <p14:cNvContentPartPr/>
              <p14:nvPr/>
            </p14:nvContentPartPr>
            <p14:xfrm>
              <a:off x="2492086" y="2037628"/>
              <a:ext cx="1090800" cy="393012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8739FACE-F733-DC6D-B4AC-071F2EFC14F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83086" y="2028628"/>
                <a:ext cx="1108440" cy="394776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277623-7442-D10A-0873-5BB533A33427}"/>
              </a:ext>
            </a:extLst>
          </p:cNvPr>
          <p:cNvSpPr/>
          <p:nvPr/>
        </p:nvSpPr>
        <p:spPr>
          <a:xfrm>
            <a:off x="603750" y="2967335"/>
            <a:ext cx="218200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Я +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877723CC-E7F6-1625-8ED6-AFEBAE463DCF}"/>
                  </a:ext>
                </a:extLst>
              </p14:cNvPr>
              <p14:cNvContentPartPr/>
              <p14:nvPr/>
            </p14:nvContentPartPr>
            <p14:xfrm>
              <a:off x="2123806" y="3136708"/>
              <a:ext cx="360" cy="36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877723CC-E7F6-1625-8ED6-AFEBAE463D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4806" y="312770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5858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_12_20_2672.JPG"/>
          <p:cNvPicPr>
            <a:picLocks noChangeAspect="1"/>
          </p:cNvPicPr>
          <p:nvPr/>
        </p:nvPicPr>
        <p:blipFill>
          <a:blip r:embed="rId2" cstate="print"/>
          <a:srcRect l="7031" t="8984" r="28906" b="27734"/>
          <a:stretch>
            <a:fillRect/>
          </a:stretch>
        </p:blipFill>
        <p:spPr>
          <a:xfrm>
            <a:off x="3461964" y="1441987"/>
            <a:ext cx="2278079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40853" y="404664"/>
            <a:ext cx="6920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Любимых окон негасимый свет</a:t>
            </a:r>
          </a:p>
        </p:txBody>
      </p:sp>
      <p:pic>
        <p:nvPicPr>
          <p:cNvPr id="6" name="Содержимое 16" descr="IMG_2017_12_20_2696.JPG"/>
          <p:cNvPicPr>
            <a:picLocks noChangeAspect="1"/>
          </p:cNvPicPr>
          <p:nvPr/>
        </p:nvPicPr>
        <p:blipFill>
          <a:blip r:embed="rId3" cstate="print"/>
          <a:srcRect t="947" r="24746"/>
          <a:stretch>
            <a:fillRect/>
          </a:stretch>
        </p:blipFill>
        <p:spPr>
          <a:xfrm>
            <a:off x="6290512" y="1384140"/>
            <a:ext cx="2196719" cy="192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7_12_20_2689.JPG"/>
          <p:cNvPicPr>
            <a:picLocks noChangeAspect="1"/>
          </p:cNvPicPr>
          <p:nvPr/>
        </p:nvPicPr>
        <p:blipFill>
          <a:blip r:embed="rId4" cstate="print"/>
          <a:srcRect r="23437"/>
          <a:stretch>
            <a:fillRect/>
          </a:stretch>
        </p:blipFill>
        <p:spPr>
          <a:xfrm>
            <a:off x="3252538" y="3589720"/>
            <a:ext cx="2317676" cy="201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7_12_20_27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9529" y="3562923"/>
            <a:ext cx="3107553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53903" y="3026385"/>
            <a:ext cx="24558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i="1" spc="225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Я+ семья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3" b="34000"/>
          <a:stretch/>
        </p:blipFill>
        <p:spPr>
          <a:xfrm>
            <a:off x="720866" y="1414754"/>
            <a:ext cx="2334443" cy="161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7" t="23556"/>
          <a:stretch/>
        </p:blipFill>
        <p:spPr>
          <a:xfrm>
            <a:off x="508361" y="3840480"/>
            <a:ext cx="2154555" cy="1965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:\ФОТОГРАФИИ\2017-2018\2. сентябрь 2017\28.09.2017 Молодая гвардия\DSC08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910" y="524999"/>
            <a:ext cx="2133581" cy="1417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3" descr="H:\ФОТОГРАФИИ\2017-2018\2. сентябрь 2017\28.09.2017 Молодая гвардия\DSC08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4616" y="337580"/>
            <a:ext cx="2958083" cy="1965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4" descr="H:\ФОТОГРАФИИ\2017-2018\2. сентябрь 2017\28.09.2017 Молодая гвардия\DSC082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8949" y="2303293"/>
            <a:ext cx="2722944" cy="1809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5" descr="H:\ФОТОГРАФИИ\2017-2018\2. сентябрь 2017\28.09.2017 Молодая гвардия\DSC081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2993" y="374467"/>
            <a:ext cx="2902575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Прямоугольник 26"/>
          <p:cNvSpPr/>
          <p:nvPr/>
        </p:nvSpPr>
        <p:spPr>
          <a:xfrm>
            <a:off x="198201" y="3016990"/>
            <a:ext cx="388125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i="1" spc="225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Я+ Республика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2541093"/>
            <a:ext cx="4766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Arial"/>
              </a:rPr>
              <a:t>Дорогами памяти. Спектакль под открытым небом</a:t>
            </a:r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16986" r="23653"/>
          <a:stretch/>
        </p:blipFill>
        <p:spPr>
          <a:xfrm>
            <a:off x="0" y="3709488"/>
            <a:ext cx="1887793" cy="215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31"/>
          <a:stretch/>
        </p:blipFill>
        <p:spPr>
          <a:xfrm>
            <a:off x="2212110" y="3777716"/>
            <a:ext cx="1867996" cy="2085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6" t="25023" r="15297"/>
          <a:stretch/>
        </p:blipFill>
        <p:spPr>
          <a:xfrm>
            <a:off x="4244281" y="3851826"/>
            <a:ext cx="2180640" cy="1937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Прямоугольник 30"/>
          <p:cNvSpPr/>
          <p:nvPr/>
        </p:nvSpPr>
        <p:spPr>
          <a:xfrm>
            <a:off x="6437326" y="5229200"/>
            <a:ext cx="24853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Arial"/>
              </a:rPr>
              <a:t>Мелодия вечности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6488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b="1"/>
              <a:t>Особенности патриотического воспитания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/>
              <a:t>Чувство Родины... Оно начинается у ребенка с отношения к семье, к самым близким людям — к матери, отцу, бабушке, дедушке. Это корни, связывающие его с родным домом и ближайшим окружением.</a:t>
            </a:r>
          </a:p>
          <a:p>
            <a:pPr>
              <a:lnSpc>
                <a:spcPct val="90000"/>
              </a:lnSpc>
            </a:pPr>
            <a:r>
              <a:rPr lang="ru-RU" altLang="ru-RU" sz="2400" b="1"/>
              <a:t>Чувство Родины начинается с восхищения тем, что видит перед собой малыш, чему он изумляется и что вызывает отклик в его душе... И хотя многие впечатления еще не осознаны им глубоко, но, пропущенные через детское восприятие, они играют огромную роль в становлении личности патриота.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198562"/>
          </a:xfrm>
        </p:spPr>
        <p:txBody>
          <a:bodyPr/>
          <a:lstStyle/>
          <a:p>
            <a:pPr algn="ctr"/>
            <a:r>
              <a:rPr lang="ru-RU" altLang="ru-RU" sz="4000" b="1"/>
              <a:t>Патриотические воспитание подростков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/>
              <a:t>Содержание патриотического воспитания с помощью источников могут стать исследования по истории своей Родины, края, его культуры, традиций, языка. </a:t>
            </a:r>
          </a:p>
          <a:p>
            <a:pPr>
              <a:lnSpc>
                <a:spcPct val="90000"/>
              </a:lnSpc>
            </a:pPr>
            <a:r>
              <a:rPr lang="ru-RU" altLang="ru-RU" sz="2400" b="1"/>
              <a:t>Формы организации проведения таких мероприятий могут быть беседы, диспуты, читательские конференции, экскурсии,  вахты памяти, викторины,  клубы интересных встреч, интеллектуальные игры «Что? Где? Когда?».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Откуда есть пошла Земля Луганская…</a:t>
            </a:r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178117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39952" y="2558226"/>
            <a:ext cx="460851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Сентябрьским утром 1943 года по долгу  фронтового журналиста я одним из  первых с наступающими колоннами попал на ПРОПУСК у ПРОПУСК  </a:t>
            </a:r>
            <a:r>
              <a:rPr lang="ru-RU" sz="20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Рубежанка</a:t>
            </a:r>
            <a:r>
              <a:rPr lang="ru-RU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Трудно найти слова, чтобы передать то, что я увидел. Даже в позах шестнадцати уже мертвых героев сохранилось напряженность боя, его ярость</a:t>
            </a:r>
          </a:p>
        </p:txBody>
      </p:sp>
    </p:spTree>
    <p:extLst>
      <p:ext uri="{BB962C8B-B14F-4D97-AF65-F5344CB8AC3E}">
        <p14:creationId xmlns:p14="http://schemas.microsoft.com/office/powerpoint/2010/main" val="100960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982662"/>
          </a:xfrm>
        </p:spPr>
        <p:txBody>
          <a:bodyPr/>
          <a:lstStyle/>
          <a:p>
            <a:pPr algn="ctr"/>
            <a:r>
              <a:rPr lang="ru-RU" altLang="ru-RU" sz="3200" b="1"/>
              <a:t>Патриотическое воспитание старшеклассников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1412875"/>
            <a:ext cx="7772400" cy="471963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altLang="ru-RU" sz="2400" b="1" dirty="0"/>
          </a:p>
          <a:p>
            <a:pPr>
              <a:lnSpc>
                <a:spcPct val="90000"/>
              </a:lnSpc>
            </a:pPr>
            <a:r>
              <a:rPr lang="ru-RU" altLang="ru-RU" sz="2400" b="1" dirty="0"/>
              <a:t>Освоение серьезных научных и информационных материалы, связанные с проблемами изучения истории и современности Российского государства, его места в мировом сообществе. 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/>
              <a:t>Спецификой возраста является и быстрое развитие специальных способностей, решается задача профессионального самоопределения.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95A51F-DE1D-EF31-E4B8-D8098AD4FF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47102"/>
            <a:ext cx="3347864" cy="251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B1613B-D19D-2BDB-7A02-DAF05ECA6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08" y="4419205"/>
            <a:ext cx="4613448" cy="2076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8313" y="2276475"/>
            <a:ext cx="3810000" cy="4114800"/>
          </a:xfrm>
        </p:spPr>
        <p:txBody>
          <a:bodyPr/>
          <a:lstStyle/>
          <a:p>
            <a:r>
              <a:rPr lang="ru-RU" altLang="ru-RU" sz="2800"/>
              <a:t>«</a:t>
            </a:r>
            <a:r>
              <a:rPr lang="ru-RU" altLang="ru-RU" sz="2800" b="1"/>
              <a:t>Государство живет так как воспитывает, </a:t>
            </a:r>
          </a:p>
          <a:p>
            <a:r>
              <a:rPr lang="ru-RU" altLang="ru-RU" sz="2800" b="1"/>
              <a:t>а воспитывает так как хочет жить!»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0AC0BE6-BFAC-DBA1-ED64-F0C1837104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121696"/>
            <a:ext cx="609125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2EA693-1C97-AFD1-1C86-D2A00123E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13" y="188640"/>
            <a:ext cx="3810000" cy="2857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B6DA16-C69B-6ABA-14BD-0259C7C62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87" y="466725"/>
            <a:ext cx="3536987" cy="1591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198562"/>
          </a:xfrm>
        </p:spPr>
        <p:txBody>
          <a:bodyPr/>
          <a:lstStyle/>
          <a:p>
            <a:pPr algn="ctr"/>
            <a:r>
              <a:rPr lang="ru-RU" altLang="ru-RU" sz="4000" b="1"/>
              <a:t>Подходы к патриотическому воспитанию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800" b="1" i="1">
                <a:solidFill>
                  <a:schemeClr val="hlink"/>
                </a:solidFill>
              </a:rPr>
              <a:t>Пространственно-исторический</a:t>
            </a:r>
            <a:r>
              <a:rPr lang="ru-RU" altLang="ru-RU" sz="2800">
                <a:solidFill>
                  <a:schemeClr val="hlink"/>
                </a:solidFill>
              </a:rPr>
              <a:t> </a:t>
            </a:r>
            <a:r>
              <a:rPr lang="ru-RU" altLang="ru-RU" sz="2800" b="1"/>
              <a:t>ориентирован на формирование комплекса патриотических чувств по отношению к родным  местам, пространствам территориям. </a:t>
            </a:r>
          </a:p>
          <a:p>
            <a:pPr>
              <a:lnSpc>
                <a:spcPct val="80000"/>
              </a:lnSpc>
            </a:pPr>
            <a:r>
              <a:rPr lang="ru-RU" altLang="ru-RU" sz="2800" b="1"/>
              <a:t>Он связан с введением в содержание патриотического воспитания сюжетов и материалов, отражающих исторические особенности формирования защиты в годы войны своей родной земли и созидания в мирное время.</a:t>
            </a:r>
            <a:r>
              <a:rPr lang="ru-RU" altLang="ru-RU" sz="2800"/>
              <a:t>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58E3D1-D4A7-DBB2-9557-03CB20A36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3187350" cy="211909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D29F88-5F36-BBA7-5C72-7134D9577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64" y="227573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00A32A-8A4D-83F7-A249-85028457D4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12976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460B36-2C77-EB84-3B12-1FD05880E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05064"/>
            <a:ext cx="3383403" cy="2254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7211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333375"/>
            <a:ext cx="7772400" cy="579913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ru-RU" sz="2800" dirty="0"/>
          </a:p>
          <a:p>
            <a:pPr>
              <a:lnSpc>
                <a:spcPct val="80000"/>
              </a:lnSpc>
            </a:pPr>
            <a:r>
              <a:rPr lang="ru-RU" altLang="ru-RU" sz="2800" dirty="0"/>
              <a:t> «</a:t>
            </a:r>
            <a:r>
              <a:rPr lang="ru-RU" altLang="ru-RU" sz="2800" b="1" dirty="0"/>
              <a:t>Чувство любви к Родине, идея, сознание гражданской ответственности за судьбы Отечества, выражающееся в стремлении служить ради своего народа, защиты его интересов».</a:t>
            </a:r>
            <a:r>
              <a:rPr lang="ru-RU" altLang="ru-RU" sz="2800" dirty="0"/>
              <a:t> </a:t>
            </a:r>
            <a:r>
              <a:rPr lang="ru-RU" altLang="ru-RU" sz="2800" b="1" dirty="0">
                <a:solidFill>
                  <a:schemeClr val="hlink"/>
                </a:solidFill>
              </a:rPr>
              <a:t>(Советская историческая энциклопедия)</a:t>
            </a:r>
          </a:p>
          <a:p>
            <a:pPr>
              <a:lnSpc>
                <a:spcPct val="80000"/>
              </a:lnSpc>
            </a:pPr>
            <a:endParaRPr lang="ru-RU" altLang="ru-RU" sz="2800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</a:pPr>
            <a:r>
              <a:rPr lang="ru-RU" altLang="ru-RU" sz="2800" dirty="0"/>
              <a:t> «</a:t>
            </a:r>
            <a:r>
              <a:rPr lang="ru-RU" altLang="ru-RU" sz="2800" b="1" dirty="0"/>
              <a:t>Чувство любви к своему Отечеству, готовность подчинять свои личные и групповые интересы общим интересам страны, верно служить ей и защищать ее».</a:t>
            </a:r>
            <a:r>
              <a:rPr lang="ru-RU" altLang="ru-RU" sz="2800" dirty="0"/>
              <a:t> </a:t>
            </a:r>
            <a:r>
              <a:rPr lang="ru-RU" altLang="ru-RU" sz="2800" b="1" dirty="0">
                <a:solidFill>
                  <a:schemeClr val="hlink"/>
                </a:solidFill>
              </a:rPr>
              <a:t>(Психолого-педагогический словарь)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800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8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/>
              <a:t>привязанность к земле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412776"/>
            <a:ext cx="7886700" cy="43513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dirty="0"/>
              <a:t> </a:t>
            </a:r>
            <a:r>
              <a:rPr lang="ru-RU" altLang="ru-RU" sz="2400" b="1" dirty="0"/>
              <a:t>Испокон веков в русском народе жил дух патриотизма. Можно не обращаться к далекому прошлому, а лишь оглянуться на 80 лет назад, посмотреть на седых ветеранов, чтобы убедиться – тогда в далекие годы войны патриотизм, чувство любви и ответственности за свой дом, свою землю стал основой жизнедеятельности людей земли нашей.</a:t>
            </a:r>
          </a:p>
          <a:p>
            <a:pPr>
              <a:lnSpc>
                <a:spcPct val="80000"/>
              </a:lnSpc>
            </a:pPr>
            <a:r>
              <a:rPr lang="ru-RU" altLang="ru-RU" sz="2400" b="1" dirty="0"/>
              <a:t> Патриотизм- это нравственное отношение к своей </a:t>
            </a:r>
            <a:r>
              <a:rPr lang="ru-RU" altLang="ru-RU" sz="2400" b="1" dirty="0">
                <a:solidFill>
                  <a:schemeClr val="hlink"/>
                </a:solidFill>
              </a:rPr>
              <a:t>земле.</a:t>
            </a:r>
            <a:r>
              <a:rPr lang="ru-RU" altLang="ru-RU" sz="2400" b="1" dirty="0"/>
              <a:t> Поэтому в разных формах патриотизм это привязанность к земле, корням, народу.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F386DA-A7CB-7A66-D3BA-080C22F439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47102"/>
            <a:ext cx="3347864" cy="251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BB240D-C2BA-3657-91F3-D6DE97BB1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93" y="4712897"/>
            <a:ext cx="1334983" cy="177997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/>
              <a:t>Временной подход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 i="1"/>
              <a:t> </a:t>
            </a:r>
            <a:r>
              <a:rPr lang="ru-RU" altLang="ru-RU" sz="2400"/>
              <a:t> </a:t>
            </a:r>
            <a:r>
              <a:rPr lang="ru-RU" altLang="ru-RU" sz="2400" b="1"/>
              <a:t>направлен на формирование патриотического чувства привязанности, чувства родственного сопричастности с тем </a:t>
            </a:r>
            <a:r>
              <a:rPr lang="ru-RU" altLang="ru-RU" sz="2400" b="1">
                <a:solidFill>
                  <a:schemeClr val="hlink"/>
                </a:solidFill>
              </a:rPr>
              <a:t>историческим временем. </a:t>
            </a:r>
          </a:p>
          <a:p>
            <a:pPr>
              <a:lnSpc>
                <a:spcPct val="90000"/>
              </a:lnSpc>
            </a:pPr>
            <a:r>
              <a:rPr lang="ru-RU" altLang="ru-RU" sz="2400" b="1"/>
              <a:t>Содержание этого блока формируют чувство общности, </a:t>
            </a:r>
            <a:r>
              <a:rPr lang="ru-RU" altLang="ru-RU" sz="2400" b="1">
                <a:solidFill>
                  <a:schemeClr val="hlink"/>
                </a:solidFill>
              </a:rPr>
              <a:t>переживания родства</a:t>
            </a:r>
            <a:r>
              <a:rPr lang="ru-RU" altLang="ru-RU" sz="2400" b="1"/>
              <a:t> с ранее жившими поколениями, чувства наследства. Судьбы родных, живущих в разное историческое время и защищавших свою родину.</a:t>
            </a:r>
            <a:r>
              <a:rPr lang="ru-RU" altLang="ru-RU" sz="240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64C9B3-C912-9C33-0A9B-D7ED11CED0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21088"/>
            <a:ext cx="3301692" cy="2476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65E7E2-9094-4A6C-1B3F-FBB489FBB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/>
          <a:stretch/>
        </p:blipFill>
        <p:spPr>
          <a:xfrm>
            <a:off x="4343483" y="4406363"/>
            <a:ext cx="4572000" cy="247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/>
              <a:t>Военно-исторический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1844675"/>
            <a:ext cx="7772400" cy="42878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dirty="0"/>
              <a:t> </a:t>
            </a:r>
            <a:r>
              <a:rPr lang="ru-RU" altLang="ru-RU" sz="2400" b="1" dirty="0"/>
              <a:t>направлен на формирования чувства гордости за боевые традиции своего народа, сложившиеся в ходе героический борьбы по защите Отечества от внешних врагов. </a:t>
            </a:r>
          </a:p>
          <a:p>
            <a:pPr>
              <a:lnSpc>
                <a:spcPct val="80000"/>
              </a:lnSpc>
            </a:pPr>
            <a:r>
              <a:rPr lang="ru-RU" altLang="ru-RU" sz="2400" b="1" dirty="0"/>
              <a:t>Особое значение для молодежи имеют основные сражения времен войны: оборонительные бои пограничных застав, история «Молодой гвардии», подпольная и партизанская борьба на оккупированной территории, разгром гитлеровских войск под Москвой, Сталинградом, Курском и Орлом, освобождение Донбасса победоносное завершение войны.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D83FF3-516E-8673-9AAE-71B27E5802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r="15896"/>
          <a:stretch/>
        </p:blipFill>
        <p:spPr>
          <a:xfrm>
            <a:off x="259309" y="468236"/>
            <a:ext cx="3851722" cy="272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6BAE11-BAD5-93D9-74D5-8A96EA1119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13711" r="2747"/>
          <a:stretch/>
        </p:blipFill>
        <p:spPr>
          <a:xfrm>
            <a:off x="259309" y="3982575"/>
            <a:ext cx="4585647" cy="239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E:\11 НОЯБРЬ\25.11.2015\IMG_6125.jpg">
            <a:extLst>
              <a:ext uri="{FF2B5EF4-FFF2-40B4-BE49-F238E27FC236}">
                <a16:creationId xmlns:a16="http://schemas.microsoft.com/office/drawing/2014/main" id="{E7F53DA9-C37C-8BE3-2176-0413A0BD4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47679"/>
            <a:ext cx="3856975" cy="2571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:\154___02\IMG_4070.JPG">
            <a:extLst>
              <a:ext uri="{FF2B5EF4-FFF2-40B4-BE49-F238E27FC236}">
                <a16:creationId xmlns:a16="http://schemas.microsoft.com/office/drawing/2014/main" id="{2689BB3B-D2E2-2415-A8EB-4B3A99513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25260"/>
          <a:stretch>
            <a:fillRect/>
          </a:stretch>
        </p:blipFill>
        <p:spPr bwMode="auto">
          <a:xfrm>
            <a:off x="4837102" y="4037642"/>
            <a:ext cx="4173253" cy="2339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40992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3779639"/>
            <a:ext cx="4500594" cy="3078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_0034.jpg"/>
          <p:cNvPicPr>
            <a:picLocks noChangeAspect="1"/>
          </p:cNvPicPr>
          <p:nvPr/>
        </p:nvPicPr>
        <p:blipFill>
          <a:blip r:embed="rId3" cstate="print"/>
          <a:srcRect l="8593" t="9896" r="14844" b="5177"/>
          <a:stretch>
            <a:fillRect/>
          </a:stretch>
        </p:blipFill>
        <p:spPr>
          <a:xfrm>
            <a:off x="285720" y="285728"/>
            <a:ext cx="4667283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_0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288622"/>
            <a:ext cx="3429024" cy="306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212_111819.jpg"/>
          <p:cNvPicPr>
            <a:picLocks noChangeAspect="1"/>
          </p:cNvPicPr>
          <p:nvPr/>
        </p:nvPicPr>
        <p:blipFill>
          <a:blip r:embed="rId5" cstate="print"/>
          <a:srcRect l="14222" t="14583" b="15625"/>
          <a:stretch>
            <a:fillRect/>
          </a:stretch>
        </p:blipFill>
        <p:spPr>
          <a:xfrm>
            <a:off x="500035" y="3870936"/>
            <a:ext cx="3571900" cy="2772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929058" y="3191532"/>
            <a:ext cx="50979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От героев былых времен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49D468-44DF-B96E-4D87-7EF9D02AF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1"/>
          <a:stretch/>
        </p:blipFill>
        <p:spPr>
          <a:xfrm>
            <a:off x="179512" y="188640"/>
            <a:ext cx="4599329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3D96CB-9502-0E9D-5912-8F5B6A7F4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" y="2708920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B291D4-5194-118D-41C3-2CC4A2AE59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9353"/>
            <a:ext cx="3550723" cy="20028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071D19-7B5C-AD05-A79D-289CD9AFBC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20" y="2605716"/>
            <a:ext cx="2345852" cy="17593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369424-5803-CDE9-58D8-B82E7C7771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111" y="3861048"/>
            <a:ext cx="2126201" cy="28349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19B2B6-39E4-87D5-F370-55D80C7966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60" y="4909474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362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836712"/>
            <a:ext cx="7886700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 dirty="0"/>
              <a:t>Во время войны великие потрясения переживает не только родная земля, но и каждый человек в отдельности – рушатся основы его бытия, обрекаются на гибель материальные и духовные ценности, выработанные всей национальной и общечеловеческой историей. 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/>
              <a:t>Защищая себя, нужно становиться и на защиту того, что веками создавалось предками, их руками, разумом, талантом.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D0B9E2-4E43-67D7-7235-2F621022D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89040"/>
            <a:ext cx="4379577" cy="327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-99392"/>
            <a:ext cx="7793037" cy="1462087"/>
          </a:xfrm>
        </p:spPr>
        <p:txBody>
          <a:bodyPr/>
          <a:lstStyle/>
          <a:p>
            <a:r>
              <a:rPr lang="ru-RU" altLang="ru-RU" b="1" i="1" dirty="0"/>
              <a:t>Культурно-исторический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72816"/>
            <a:ext cx="4524375" cy="4114800"/>
          </a:xfrm>
        </p:spPr>
        <p:txBody>
          <a:bodyPr/>
          <a:lstStyle/>
          <a:p>
            <a:r>
              <a:rPr lang="ru-RU" altLang="ru-RU" sz="2400" b="1" i="1" dirty="0"/>
              <a:t> </a:t>
            </a:r>
            <a:r>
              <a:rPr lang="ru-RU" altLang="ru-RU" sz="2000" b="1" dirty="0"/>
              <a:t>ориентирован на изучение национальной культуры.</a:t>
            </a:r>
          </a:p>
          <a:p>
            <a:r>
              <a:rPr lang="ru-RU" altLang="ru-RU" sz="2000" b="1" dirty="0"/>
              <a:t> Юность – уникальный период вхождения человека в мир культуры, когда он имеет не только интеллектуальную, но и физическую возможность много читать, ходить в музеи, путешествовать, как бы заряжаться энергией культуры на всю последующую жизнь.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6D7FDC-E59E-4017-08AB-C26336AAD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64" y="951841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191C5D-9285-F2D9-639B-7C9330191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756" y="3965558"/>
            <a:ext cx="3598670" cy="2710249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39095B-EA0F-B46F-A728-C9AC28213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2008"/>
            <a:ext cx="251774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D43BB7-648D-9DA4-15B0-A7F127F0A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65982"/>
            <a:ext cx="2247714" cy="29969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98979E-411E-0E0B-D4FA-C3AE9E51A5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72" y="72008"/>
            <a:ext cx="3165816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6699B2-0D74-83E9-EECD-DFA20EC257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18" y="107917"/>
            <a:ext cx="2733768" cy="36450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D398F7-628A-E25C-FF15-D859B6B7D2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84" y="4265988"/>
            <a:ext cx="3136912" cy="23526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1175B36-50F4-BBF1-1FC0-D5E525503F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72" y="4314869"/>
            <a:ext cx="3136912" cy="2352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4384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e-BY" altLang="ru-RU" b="1" i="1"/>
              <a:t>Персонофицированный подход</a:t>
            </a:r>
            <a:endParaRPr lang="ru-RU" altLang="ru-RU" b="1" i="1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340768"/>
            <a:ext cx="4524375" cy="4114800"/>
          </a:xfrm>
        </p:spPr>
        <p:txBody>
          <a:bodyPr/>
          <a:lstStyle/>
          <a:p>
            <a:r>
              <a:rPr lang="be-BY" altLang="ru-RU" sz="2800" b="1" dirty="0"/>
              <a:t>Это известные государственные и политические деятели, ученые, професссионалысвоего дела. </a:t>
            </a:r>
          </a:p>
          <a:p>
            <a:r>
              <a:rPr lang="be-BY" altLang="ru-RU" sz="2800" b="1" dirty="0"/>
              <a:t> Современная оценка их вклада в развитие РФ</a:t>
            </a:r>
            <a:r>
              <a:rPr lang="be-BY" altLang="ru-RU" sz="2800" dirty="0"/>
              <a:t> </a:t>
            </a:r>
            <a:endParaRPr lang="ru-RU" alt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F827FC-42DC-1DBD-A8EF-0D78D7889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468" y="1382089"/>
            <a:ext cx="3881923" cy="529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2DA6C1-1D38-16D4-B8C4-95B3261A8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707253"/>
            <a:ext cx="2745799" cy="21803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/>
              <a:t>впервые слово патриот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/>
              <a:t>стало употребляться в период </a:t>
            </a:r>
            <a:endParaRPr lang="en-US" altLang="ru-RU" dirty="0"/>
          </a:p>
          <a:p>
            <a:pPr marL="0" indent="0" algn="ctr">
              <a:buNone/>
            </a:pPr>
            <a:r>
              <a:rPr lang="ru-RU" altLang="ru-RU" sz="4000" b="1" dirty="0"/>
              <a:t>Великой французской революции</a:t>
            </a:r>
            <a:r>
              <a:rPr lang="ru-RU" altLang="ru-RU" dirty="0"/>
              <a:t> 1789-1793 гг. </a:t>
            </a:r>
          </a:p>
          <a:p>
            <a:pPr algn="ctr"/>
            <a:r>
              <a:rPr lang="ru-RU" altLang="ru-RU" dirty="0"/>
              <a:t>Патриотами тогда называли </a:t>
            </a:r>
            <a:r>
              <a:rPr lang="ru-RU" altLang="ru-RU" b="1" dirty="0">
                <a:solidFill>
                  <a:schemeClr val="hlink"/>
                </a:solidFill>
              </a:rPr>
              <a:t>защитников революции и врагов абсолютизма.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 dirty="0"/>
              <a:t> Наша история  знает многие примеры высочайшего служения Родине, проявлению патриотизма, часто в ущерб собственного благополучия, примеры активного участия во всех важнейших событиях в стране, районе, городе, сопереживания невзгод, боли своего народа, радости от успехов каждого, где бы они сегодня не находились, примеры самопожертвования ради сегодняшних и будущих поколений. Много веков собирает и хранит наша Родина имена тех, кого сегодня называют патриотами.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260648"/>
            <a:ext cx="4381500" cy="4114800"/>
          </a:xfrm>
        </p:spPr>
        <p:txBody>
          <a:bodyPr/>
          <a:lstStyle/>
          <a:p>
            <a:r>
              <a:rPr lang="ru-RU" altLang="ru-RU" sz="2000" b="1" dirty="0"/>
              <a:t>Каждое Отечество имеет свое прошлое. Сегодня это прошлое воспринимается по-разному. Одни занимаются очернением, другие, наоборот, все рисуют в розовых красках. </a:t>
            </a:r>
          </a:p>
          <a:p>
            <a:r>
              <a:rPr lang="ru-RU" altLang="ru-RU" sz="2000" b="1" dirty="0"/>
              <a:t>А, может, стоит поучиться всему у истории, сберечь в памяти самое дорогое, предостеречь от дурного, и, став мудрее, поблагодарить историю за опыт.</a:t>
            </a:r>
          </a:p>
        </p:txBody>
      </p:sp>
      <p:pic>
        <p:nvPicPr>
          <p:cNvPr id="3" name="Picture 7" descr="I:\154___02\IMG_4074.JPG">
            <a:extLst>
              <a:ext uri="{FF2B5EF4-FFF2-40B4-BE49-F238E27FC236}">
                <a16:creationId xmlns:a16="http://schemas.microsoft.com/office/drawing/2014/main" id="{4C3C4618-112D-C4E4-6816-C70C408A5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9167" t="26562" r="19726" b="11805"/>
          <a:stretch>
            <a:fillRect/>
          </a:stretch>
        </p:blipFill>
        <p:spPr bwMode="auto">
          <a:xfrm>
            <a:off x="5200306" y="188640"/>
            <a:ext cx="3780413" cy="395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817FE2-1537-98B2-7258-BC707E1924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44934"/>
            <a:ext cx="4475437" cy="2524426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/>
              <a:t> </a:t>
            </a:r>
            <a:r>
              <a:rPr lang="ru-RU" altLang="ru-RU" b="1"/>
              <a:t>природное начало в патриотизме</a:t>
            </a:r>
            <a:r>
              <a:rPr lang="ru-RU" altLang="ru-RU"/>
              <a:t>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017713"/>
            <a:ext cx="5041900" cy="4114800"/>
          </a:xfrm>
        </p:spPr>
        <p:txBody>
          <a:bodyPr/>
          <a:lstStyle/>
          <a:p>
            <a:r>
              <a:rPr lang="ru-RU" altLang="ru-RU" sz="2400" b="1" dirty="0"/>
              <a:t>это инстинктивный уровень привязанности к месту проживания, запахам, природе, еде, обычаям, традициям, окружающим людям, защита естественных условий для жизни. </a:t>
            </a:r>
          </a:p>
          <a:p>
            <a:r>
              <a:rPr lang="ru-RU" altLang="ru-RU" sz="2400" b="1" dirty="0"/>
              <a:t>Либо погибнуть, либо дать отпор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AF793E-89A2-8FFF-28D7-B8CF9690A1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64" y="2132856"/>
            <a:ext cx="3488917" cy="231958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/>
              <a:t> 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chemeClr val="tx2"/>
                </a:solidFill>
              </a:rPr>
              <a:t>Народы, живущие на территории  РФ объединяла</a:t>
            </a:r>
            <a:r>
              <a:rPr lang="ru-RU" altLang="ru-RU" dirty="0"/>
              <a:t> – </a:t>
            </a:r>
          </a:p>
          <a:p>
            <a:r>
              <a:rPr lang="ru-RU" altLang="ru-RU" b="1" dirty="0"/>
              <a:t>территория, язык, </a:t>
            </a:r>
          </a:p>
          <a:p>
            <a:r>
              <a:rPr lang="ru-RU" altLang="ru-RU" b="1" dirty="0"/>
              <a:t>традиции, культура, экономические связи, </a:t>
            </a:r>
          </a:p>
          <a:p>
            <a:r>
              <a:rPr lang="ru-RU" altLang="ru-RU" b="1" dirty="0"/>
              <a:t>история</a:t>
            </a:r>
            <a:r>
              <a:rPr lang="ru-RU" altLang="ru-RU" dirty="0"/>
              <a:t>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/>
              <a:t>Социальное начало в патриотизме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2017713"/>
            <a:ext cx="4381500" cy="4114800"/>
          </a:xfrm>
        </p:spPr>
        <p:txBody>
          <a:bodyPr/>
          <a:lstStyle/>
          <a:p>
            <a:r>
              <a:rPr lang="ru-RU" altLang="ru-RU" sz="2400" b="1" i="1"/>
              <a:t>Социальным аспектом</a:t>
            </a:r>
            <a:r>
              <a:rPr lang="ru-RU" altLang="ru-RU" sz="2400"/>
              <a:t> патриотизма </a:t>
            </a:r>
            <a:r>
              <a:rPr lang="ru-RU" altLang="ru-RU" sz="2400" b="1"/>
              <a:t>является то, что формирует человека, </a:t>
            </a:r>
            <a:r>
              <a:rPr lang="ru-RU" altLang="ru-RU" sz="2400" b="1">
                <a:solidFill>
                  <a:schemeClr val="hlink"/>
                </a:solidFill>
              </a:rPr>
              <a:t>прежде всего, среда, и то, что формируется в нем под ее воздействием</a:t>
            </a:r>
            <a:r>
              <a:rPr lang="ru-RU" altLang="ru-RU" sz="2400"/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330608-87E1-82B8-CB5C-A718383FB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90" y="1510209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37B1B2-FB0F-2A75-701C-76FE63064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657" y="4142255"/>
            <a:ext cx="3167780" cy="2375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400" b="1">
                <a:solidFill>
                  <a:schemeClr val="tx2"/>
                </a:solidFill>
              </a:rPr>
              <a:t>Биологическое</a:t>
            </a:r>
            <a:r>
              <a:rPr lang="ru-RU" altLang="ru-RU" sz="2400"/>
              <a:t> </a:t>
            </a:r>
            <a:r>
              <a:rPr lang="ru-RU" altLang="ru-RU" sz="2400" b="1"/>
              <a:t>всегда изначально присуще человеку, но только </a:t>
            </a:r>
            <a:r>
              <a:rPr lang="ru-RU" altLang="ru-RU" sz="2400" b="1">
                <a:solidFill>
                  <a:schemeClr val="folHlink"/>
                </a:solidFill>
              </a:rPr>
              <a:t>социальное </a:t>
            </a:r>
            <a:r>
              <a:rPr lang="ru-RU" altLang="ru-RU" sz="2400" b="1"/>
              <a:t>придает чувству патриотизма подлинный смысл</a:t>
            </a:r>
            <a:r>
              <a:rPr lang="ru-RU" altLang="ru-RU" sz="2400"/>
              <a:t> </a:t>
            </a:r>
          </a:p>
          <a:p>
            <a:endParaRPr lang="ru-RU" altLang="ru-RU" sz="24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72BA72-B157-88B3-7841-120B370A7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01" y="2852935"/>
            <a:ext cx="4011580" cy="300868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b="1"/>
              <a:t>Технология «Информационное зеркало».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altLang="ru-RU" sz="2000" b="1" i="1"/>
              <a:t>Информационный час</a:t>
            </a:r>
            <a:r>
              <a:rPr lang="ru-RU" altLang="ru-RU" sz="2000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000" b="1" i="1"/>
              <a:t>Беседа</a:t>
            </a:r>
            <a:r>
              <a:rPr lang="ru-RU" altLang="ru-RU" sz="2000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000" b="1" i="1"/>
              <a:t>Размышление</a:t>
            </a:r>
            <a:r>
              <a:rPr lang="ru-RU" altLang="ru-RU" sz="2000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000" b="1" i="1"/>
              <a:t>Научные встречи</a:t>
            </a:r>
            <a:r>
              <a:rPr lang="ru-RU" altLang="ru-RU" sz="2000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000" b="1" i="1"/>
              <a:t>Виртуальная встреча</a:t>
            </a:r>
            <a:r>
              <a:rPr lang="ru-RU" altLang="ru-RU" sz="2000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000" b="1" i="1"/>
              <a:t>Читательская конференция</a:t>
            </a:r>
            <a:r>
              <a:rPr lang="ru-RU" altLang="ru-RU" sz="2000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000" b="1" i="1"/>
              <a:t>Живая газета</a:t>
            </a:r>
            <a:r>
              <a:rPr lang="ru-RU" altLang="ru-RU" sz="2000" i="1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000" b="1" i="1"/>
              <a:t>Беседа-воспоминание</a:t>
            </a:r>
            <a:r>
              <a:rPr lang="ru-RU" altLang="ru-RU" sz="2000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000" b="1" i="1"/>
              <a:t>Путешествие в прошлое</a:t>
            </a:r>
            <a:r>
              <a:rPr lang="ru-RU" altLang="ru-RU" sz="2000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000" b="1" i="1"/>
              <a:t>Разговор при свечах</a:t>
            </a:r>
            <a:r>
              <a:rPr lang="ru-RU" altLang="ru-RU" sz="2000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000" b="1" i="1"/>
              <a:t>Мужской разговор</a:t>
            </a:r>
            <a:r>
              <a:rPr lang="ru-RU" altLang="ru-RU" sz="2000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000" b="1" i="1"/>
              <a:t>интеллектуальные клубы</a:t>
            </a:r>
            <a:r>
              <a:rPr lang="ru-RU" altLang="ru-RU" sz="2000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000" b="1" i="1"/>
              <a:t>Героический экран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/>
              <a:t>Технология «Групповая проблемная работа».</a:t>
            </a:r>
            <a:r>
              <a:rPr lang="ru-RU" altLang="ru-RU"/>
              <a:t> 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800" b="1" i="1"/>
              <a:t>разброс мнений</a:t>
            </a:r>
            <a:r>
              <a:rPr lang="ru-RU" altLang="ru-RU" sz="2800" b="1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800" b="1" i="1"/>
              <a:t>круглый стол</a:t>
            </a:r>
            <a:r>
              <a:rPr lang="ru-RU" altLang="ru-RU" sz="2800" b="1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800" b="1" i="1"/>
              <a:t>исследовательские проекты</a:t>
            </a:r>
            <a:r>
              <a:rPr lang="ru-RU" altLang="ru-RU" sz="2800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800" b="1" i="1"/>
              <a:t>Дискуссия</a:t>
            </a:r>
          </a:p>
          <a:p>
            <a:pPr>
              <a:lnSpc>
                <a:spcPct val="80000"/>
              </a:lnSpc>
            </a:pPr>
            <a:r>
              <a:rPr lang="ru-RU" altLang="ru-RU" sz="2800" b="1" i="1"/>
              <a:t>Дебаты</a:t>
            </a:r>
          </a:p>
          <a:p>
            <a:pPr>
              <a:lnSpc>
                <a:spcPct val="80000"/>
              </a:lnSpc>
            </a:pPr>
            <a:r>
              <a:rPr lang="ru-RU" altLang="ru-RU" sz="2800" b="1" i="1"/>
              <a:t>диспут</a:t>
            </a:r>
          </a:p>
          <a:p>
            <a:pPr>
              <a:lnSpc>
                <a:spcPct val="80000"/>
              </a:lnSpc>
            </a:pPr>
            <a:r>
              <a:rPr lang="ru-RU" altLang="ru-RU" sz="2800" b="1" i="1"/>
              <a:t>Симпозиум</a:t>
            </a:r>
            <a:r>
              <a:rPr lang="ru-RU" altLang="ru-RU" sz="2800"/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800" b="1" i="1"/>
              <a:t>Интеллектуальная дуэль</a:t>
            </a:r>
          </a:p>
          <a:p>
            <a:pPr>
              <a:lnSpc>
                <a:spcPct val="80000"/>
              </a:lnSpc>
            </a:pPr>
            <a:r>
              <a:rPr lang="ru-RU" altLang="ru-RU" sz="2800" b="1" i="1"/>
              <a:t>Дабл фэйс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/>
              <a:t>Шоу-технологии</a:t>
            </a:r>
            <a:r>
              <a:rPr lang="ru-RU" altLang="ru-RU"/>
              <a:t>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/>
              <a:t> </a:t>
            </a:r>
            <a:r>
              <a:rPr lang="ru-RU" altLang="ru-RU" sz="2400" b="1" i="1"/>
              <a:t>Викторина «умники и умницы</a:t>
            </a:r>
            <a:r>
              <a:rPr lang="ru-RU" altLang="ru-RU" sz="2400" b="1"/>
              <a:t>»</a:t>
            </a:r>
          </a:p>
          <a:p>
            <a:pPr>
              <a:lnSpc>
                <a:spcPct val="90000"/>
              </a:lnSpc>
            </a:pPr>
            <a:r>
              <a:rPr lang="ru-RU" altLang="ru-RU" sz="2400" b="1" i="1"/>
              <a:t>Посвящение</a:t>
            </a:r>
            <a:r>
              <a:rPr lang="ru-RU" altLang="ru-RU" sz="2400"/>
              <a:t> </a:t>
            </a:r>
          </a:p>
          <a:p>
            <a:pPr>
              <a:lnSpc>
                <a:spcPct val="90000"/>
              </a:lnSpc>
            </a:pPr>
            <a:r>
              <a:rPr lang="ru-RU" altLang="ru-RU" sz="2400" b="1" i="1"/>
              <a:t>Экскурсия</a:t>
            </a:r>
          </a:p>
          <a:p>
            <a:pPr>
              <a:lnSpc>
                <a:spcPct val="90000"/>
              </a:lnSpc>
            </a:pPr>
            <a:r>
              <a:rPr lang="ru-RU" altLang="ru-RU" sz="2400" b="1" i="1"/>
              <a:t>Галерея</a:t>
            </a:r>
            <a:r>
              <a:rPr lang="ru-RU" altLang="ru-RU" sz="2400"/>
              <a:t> </a:t>
            </a:r>
          </a:p>
          <a:p>
            <a:pPr>
              <a:lnSpc>
                <a:spcPct val="90000"/>
              </a:lnSpc>
            </a:pPr>
            <a:r>
              <a:rPr lang="ru-RU" altLang="ru-RU" sz="2400" b="1" i="1"/>
              <a:t>Аллея героев</a:t>
            </a:r>
          </a:p>
          <a:p>
            <a:pPr>
              <a:lnSpc>
                <a:spcPct val="90000"/>
              </a:lnSpc>
            </a:pPr>
            <a:r>
              <a:rPr lang="ru-RU" altLang="ru-RU" sz="2400" b="1" i="1"/>
              <a:t>Эстафета памятных мест</a:t>
            </a:r>
          </a:p>
          <a:p>
            <a:pPr>
              <a:lnSpc>
                <a:spcPct val="90000"/>
              </a:lnSpc>
            </a:pPr>
            <a:r>
              <a:rPr lang="ru-RU" altLang="ru-RU" sz="2400" b="1" i="1"/>
              <a:t>Суд над фашизмом</a:t>
            </a:r>
          </a:p>
          <a:p>
            <a:pPr>
              <a:lnSpc>
                <a:spcPct val="90000"/>
              </a:lnSpc>
            </a:pPr>
            <a:r>
              <a:rPr lang="ru-RU" altLang="ru-RU" sz="2400" b="1" i="1"/>
              <a:t>Театр контраста</a:t>
            </a:r>
          </a:p>
          <a:p>
            <a:pPr>
              <a:lnSpc>
                <a:spcPct val="90000"/>
              </a:lnSpc>
            </a:pPr>
            <a:r>
              <a:rPr lang="ru-RU" altLang="ru-RU" sz="2400" b="1" i="1"/>
              <a:t>Пьедестал</a:t>
            </a:r>
          </a:p>
          <a:p>
            <a:pPr>
              <a:lnSpc>
                <a:spcPct val="90000"/>
              </a:lnSpc>
            </a:pPr>
            <a:r>
              <a:rPr lang="ru-RU" altLang="ru-RU" sz="2400" b="1" i="1"/>
              <a:t>шокотерапия</a:t>
            </a:r>
          </a:p>
          <a:p>
            <a:pPr>
              <a:lnSpc>
                <a:spcPct val="90000"/>
              </a:lnSpc>
            </a:pPr>
            <a:endParaRPr lang="ru-RU" altLang="ru-RU" sz="2400" b="1" i="1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/>
              <a:t>Активная жизненная позиция человека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2017713"/>
            <a:ext cx="7772400" cy="46513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b="1"/>
              <a:t>это обусловленная конкретными социальными обстоятельствами </a:t>
            </a:r>
            <a:r>
              <a:rPr lang="ru-RU" altLang="ru-RU" sz="2400" b="1">
                <a:solidFill>
                  <a:schemeClr val="hlink"/>
                </a:solidFill>
              </a:rPr>
              <a:t>устойчивая форма  проявления идейно-нравственных установок и отношений, знаний, умений, убеждений, привычек,</a:t>
            </a:r>
            <a:r>
              <a:rPr lang="ru-RU" altLang="ru-RU" sz="2400" b="1"/>
              <a:t> оказывающая регулирующее воздействие на его поведение и деятельность. </a:t>
            </a:r>
          </a:p>
          <a:p>
            <a:pPr>
              <a:lnSpc>
                <a:spcPct val="80000"/>
              </a:lnSpc>
            </a:pPr>
            <a:r>
              <a:rPr lang="ru-RU" altLang="ru-RU" sz="2400" b="1"/>
              <a:t>Она должна формироваться с детства, вырабатывается в течение продолжительного времени в процессе обучения и воспитания людей, в результате преодоления повседневных трудностей, овладения социальным опытом, профессиональным мастерством.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/>
              <a:t>Патриотизм рассматривается как</a:t>
            </a:r>
            <a:r>
              <a:rPr lang="ru-RU" altLang="ru-RU"/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28650" y="1825625"/>
            <a:ext cx="4447406" cy="4351338"/>
          </a:xfrm>
        </p:spPr>
        <p:txBody>
          <a:bodyPr/>
          <a:lstStyle/>
          <a:p>
            <a:pPr algn="r">
              <a:buFont typeface="Wingdings" panose="05000000000000000000" pitchFamily="2" charset="2"/>
              <a:buNone/>
            </a:pPr>
            <a:r>
              <a:rPr lang="en-US" altLang="ru-RU" sz="2800" b="1" i="1" dirty="0"/>
              <a:t> </a:t>
            </a:r>
            <a:r>
              <a:rPr lang="ru-RU" altLang="ru-RU" sz="2800" b="1" i="1" dirty="0"/>
              <a:t>преданность </a:t>
            </a:r>
            <a:r>
              <a:rPr lang="ru-RU" altLang="ru-RU" sz="2800" i="1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3600" b="1" i="1" dirty="0"/>
              <a:t>роду,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3600" b="1" i="1" dirty="0"/>
              <a:t>народу,</a:t>
            </a:r>
            <a:r>
              <a:rPr lang="ru-RU" altLang="ru-RU" sz="3600" b="1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3600" b="1" i="1" dirty="0"/>
              <a:t>земле,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3600" b="1" i="1" dirty="0"/>
              <a:t>семье,</a:t>
            </a:r>
          </a:p>
          <a:p>
            <a:pPr>
              <a:buFont typeface="Wingdings" panose="05000000000000000000" pitchFamily="2" charset="2"/>
              <a:buNone/>
            </a:pPr>
            <a:endParaRPr lang="ru-RU" altLang="ru-RU" sz="3600" b="1" dirty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ru-RU" altLang="ru-RU" sz="2800" b="1" i="1"/>
          </a:p>
          <a:p>
            <a:pPr>
              <a:buFont typeface="Wingdings" panose="05000000000000000000" pitchFamily="2" charset="2"/>
              <a:buNone/>
            </a:pPr>
            <a:r>
              <a:rPr lang="ru-RU" altLang="ru-RU" sz="3600" b="1" i="1"/>
              <a:t>вере,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3600" b="1" i="1"/>
              <a:t>культуре,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3600" b="1" i="1"/>
              <a:t>истории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3600" b="1" i="1"/>
              <a:t>Родине.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/>
              <a:t>Показателями проявления активной жизненной позиции</a:t>
            </a:r>
            <a:r>
              <a:rPr lang="ru-RU" altLang="ru-RU" sz="4000"/>
              <a:t>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 dirty="0"/>
              <a:t>целеустремленность и сознательность в действиях и поступках человека;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/>
              <a:t>ответственность и активность в различных видах деятельности независимо от условий, в которых она осуществляется;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/>
              <a:t>результаты деятельности и общественной активности человека, соответствующие требованиям деятельности и условиям жизни в обществе;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/>
              <a:t>реальные действия, поступки, образ жизни личности.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/>
              <a:t>Источники патриотизма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 dirty="0"/>
              <a:t>Чем глубже историческая память, тем сильнее народ,</a:t>
            </a:r>
            <a:r>
              <a:rPr lang="ru-RU" altLang="ru-RU" sz="2400" dirty="0"/>
              <a:t> - директор Института социальной памяти </a:t>
            </a:r>
            <a:r>
              <a:rPr lang="ru-RU" altLang="ru-RU" sz="2400" b="1" dirty="0"/>
              <a:t>Александр </a:t>
            </a:r>
            <a:r>
              <a:rPr lang="ru-RU" altLang="ru-RU" sz="2400" b="1" dirty="0" err="1"/>
              <a:t>Ужанов</a:t>
            </a:r>
            <a:r>
              <a:rPr lang="ru-RU" altLang="ru-RU" sz="2400" dirty="0"/>
              <a:t>.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>
                <a:solidFill>
                  <a:schemeClr val="tx2"/>
                </a:solidFill>
              </a:rPr>
              <a:t>Умение предвидеть – это прежде всего,  умение оглянуться на пройденный путь, увидеть в нем истоки сегодняшних успехов и недостатков.</a:t>
            </a:r>
            <a:r>
              <a:rPr lang="ru-RU" altLang="ru-RU" sz="2400" dirty="0"/>
              <a:t> </a:t>
            </a:r>
            <a:r>
              <a:rPr lang="ru-RU" altLang="ru-RU" sz="2400" b="1" dirty="0"/>
              <a:t>(</a:t>
            </a:r>
            <a:r>
              <a:rPr lang="ru-RU" altLang="ru-RU" sz="2400" b="1" dirty="0" err="1"/>
              <a:t>В.А.Сухомлинский</a:t>
            </a:r>
            <a:r>
              <a:rPr lang="ru-RU" altLang="ru-RU" sz="2400" dirty="0"/>
              <a:t>)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>
                <a:solidFill>
                  <a:schemeClr val="hlink"/>
                </a:solidFill>
              </a:rPr>
              <a:t>Культура прошлого – поле развалин, среди  которых каждое поколение выбирает для себя камни для новых построек.</a:t>
            </a:r>
            <a:r>
              <a:rPr lang="ru-RU" altLang="ru-RU" sz="2400" dirty="0">
                <a:solidFill>
                  <a:schemeClr val="hlink"/>
                </a:solidFill>
              </a:rPr>
              <a:t> (</a:t>
            </a:r>
            <a:r>
              <a:rPr lang="ru-RU" altLang="ru-RU" sz="2400" dirty="0"/>
              <a:t> философ </a:t>
            </a:r>
            <a:r>
              <a:rPr lang="ru-RU" altLang="ru-RU" sz="2400" b="1" dirty="0" err="1"/>
              <a:t>М.Л.Гаспаров</a:t>
            </a:r>
            <a:r>
              <a:rPr lang="ru-RU" altLang="ru-RU" sz="2400" b="1" dirty="0"/>
              <a:t>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/>
              <a:t>Интернационализм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989138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/>
              <a:t>формирование уважительного отношения к представителям других наций, </a:t>
            </a:r>
          </a:p>
          <a:p>
            <a:pPr>
              <a:lnSpc>
                <a:spcPct val="90000"/>
              </a:lnSpc>
            </a:pPr>
            <a:r>
              <a:rPr lang="ru-RU" altLang="ru-RU" sz="2400" b="1"/>
              <a:t>терпимое отношение к другой позиции и другому мнению,</a:t>
            </a:r>
          </a:p>
          <a:p>
            <a:pPr>
              <a:lnSpc>
                <a:spcPct val="90000"/>
              </a:lnSpc>
            </a:pPr>
            <a:r>
              <a:rPr lang="ru-RU" altLang="ru-RU" sz="2400" b="1"/>
              <a:t> возможность мирного урегулирования конфликтов</a:t>
            </a:r>
            <a:r>
              <a:rPr lang="ru-RU" altLang="ru-RU" sz="2400"/>
              <a:t>. </a:t>
            </a:r>
          </a:p>
        </p:txBody>
      </p:sp>
      <p:pic>
        <p:nvPicPr>
          <p:cNvPr id="15370" name="Picture 10" descr="IMG_999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1844675"/>
            <a:ext cx="4598988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/>
              <a:t>Космополитизм</a:t>
            </a:r>
            <a:r>
              <a:rPr lang="ru-RU" altLang="ru-RU"/>
              <a:t>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 b="1"/>
              <a:t>Человек мира, Вселенной – </a:t>
            </a:r>
            <a:r>
              <a:rPr lang="ru-RU" altLang="ru-RU" sz="2800" b="1">
                <a:solidFill>
                  <a:schemeClr val="tx2"/>
                </a:solidFill>
              </a:rPr>
              <a:t>не принадлежащий</a:t>
            </a:r>
            <a:r>
              <a:rPr lang="ru-RU" altLang="ru-RU" sz="2800" b="1"/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 b="1"/>
              <a:t>  к какому –либо роду,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 b="1"/>
              <a:t>  территории,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800" b="1"/>
              <a:t>  языку.</a:t>
            </a:r>
            <a:r>
              <a:rPr lang="ru-RU" altLang="ru-RU" sz="2800"/>
              <a:t> </a:t>
            </a:r>
          </a:p>
        </p:txBody>
      </p:sp>
      <p:pic>
        <p:nvPicPr>
          <p:cNvPr id="16389" name="Picture 5" descr="глобус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060575"/>
            <a:ext cx="3311525" cy="4176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</TotalTime>
  <Words>3201</Words>
  <Application>Microsoft Office PowerPoint</Application>
  <PresentationFormat>Экран (4:3)</PresentationFormat>
  <Paragraphs>251</Paragraphs>
  <Slides>71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8" baseType="lpstr"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Понятие патриотизма</vt:lpstr>
      <vt:lpstr>В первичной форме</vt:lpstr>
      <vt:lpstr>Патриотизм - это</vt:lpstr>
      <vt:lpstr>Презентация PowerPoint</vt:lpstr>
      <vt:lpstr>Презентация PowerPoint</vt:lpstr>
      <vt:lpstr>впервые слово патриот</vt:lpstr>
      <vt:lpstr>Патриотизм рассматривается как </vt:lpstr>
      <vt:lpstr>Интернационализм</vt:lpstr>
      <vt:lpstr>Космополитизм </vt:lpstr>
      <vt:lpstr>Родина</vt:lpstr>
      <vt:lpstr>Презентация PowerPoint</vt:lpstr>
      <vt:lpstr>Родина </vt:lpstr>
      <vt:lpstr>Любовь к Родине</vt:lpstr>
      <vt:lpstr>Чувства к Родине</vt:lpstr>
      <vt:lpstr>Презентация PowerPoint</vt:lpstr>
      <vt:lpstr>страна</vt:lpstr>
      <vt:lpstr>общество</vt:lpstr>
      <vt:lpstr>Государство</vt:lpstr>
      <vt:lpstr>Чувства к государству </vt:lpstr>
      <vt:lpstr>Презентация PowerPoint</vt:lpstr>
      <vt:lpstr>Гражданское воспитание</vt:lpstr>
      <vt:lpstr>типология отношений к Родине</vt:lpstr>
      <vt:lpstr>«Идеалисты»</vt:lpstr>
      <vt:lpstr>Презентация PowerPoint</vt:lpstr>
      <vt:lpstr>«Равнодушные»</vt:lpstr>
      <vt:lpstr>«Скептики»</vt:lpstr>
      <vt:lpstr>Презентация PowerPoint</vt:lpstr>
      <vt:lpstr>«Лжепатриоты» </vt:lpstr>
      <vt:lpstr>Патриотическое воспитание</vt:lpstr>
      <vt:lpstr>Патриотическое сознание</vt:lpstr>
      <vt:lpstr>Патриотические убеждения</vt:lpstr>
      <vt:lpstr>Патриотические чувства</vt:lpstr>
      <vt:lpstr>Патриотическая деятельность</vt:lpstr>
      <vt:lpstr>Патриотические ценности</vt:lpstr>
      <vt:lpstr>Главной целью патриотического воспитания</vt:lpstr>
      <vt:lpstr>Основа содержания патриотического воспитания</vt:lpstr>
      <vt:lpstr>Человек, живущий в условиях самореализации это:</vt:lpstr>
      <vt:lpstr>Презентация PowerPoint</vt:lpstr>
      <vt:lpstr>Этапы патриотического воспитания</vt:lpstr>
      <vt:lpstr>Школьный проект</vt:lpstr>
      <vt:lpstr>Презентация PowerPoint</vt:lpstr>
      <vt:lpstr>Презентация PowerPoint</vt:lpstr>
      <vt:lpstr>Особенности патриотического воспитания </vt:lpstr>
      <vt:lpstr>Патриотические воспитание подростков</vt:lpstr>
      <vt:lpstr>Откуда есть пошла Земля Луганская…</vt:lpstr>
      <vt:lpstr>Патриотическое воспитание старшеклассников</vt:lpstr>
      <vt:lpstr>Презентация PowerPoint</vt:lpstr>
      <vt:lpstr>Подходы к патриотическому воспитанию</vt:lpstr>
      <vt:lpstr>Презентация PowerPoint</vt:lpstr>
      <vt:lpstr>привязанность к земле</vt:lpstr>
      <vt:lpstr>Временной подход</vt:lpstr>
      <vt:lpstr>Военно-исторический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Культурно-исторический</vt:lpstr>
      <vt:lpstr>Презентация PowerPoint</vt:lpstr>
      <vt:lpstr>Персонофицированный подход</vt:lpstr>
      <vt:lpstr>Презентация PowerPoint</vt:lpstr>
      <vt:lpstr>Презентация PowerPoint</vt:lpstr>
      <vt:lpstr> природное начало в патриотизме </vt:lpstr>
      <vt:lpstr> </vt:lpstr>
      <vt:lpstr>Социальное начало в патриотизме</vt:lpstr>
      <vt:lpstr>Презентация PowerPoint</vt:lpstr>
      <vt:lpstr>Технология «Информационное зеркало».</vt:lpstr>
      <vt:lpstr>Технология «Групповая проблемная работа». </vt:lpstr>
      <vt:lpstr>Шоу-технологии </vt:lpstr>
      <vt:lpstr>Активная жизненная позиция человека</vt:lpstr>
      <vt:lpstr>Показателями проявления активной жизненной позиции </vt:lpstr>
      <vt:lpstr>Источники патриотизма</vt:lpstr>
    </vt:vector>
  </TitlesOfParts>
  <Company>GSG-Group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Патриотическое воспитание</dc:title>
  <dc:creator>111</dc:creator>
  <cp:lastModifiedBy>Дмитрий Кирюхин</cp:lastModifiedBy>
  <cp:revision>74</cp:revision>
  <dcterms:created xsi:type="dcterms:W3CDTF">2012-03-27T13:08:39Z</dcterms:created>
  <dcterms:modified xsi:type="dcterms:W3CDTF">2025-01-21T04:37:37Z</dcterms:modified>
</cp:coreProperties>
</file>