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4259A6-2BDC-4FC9-851B-52176E1C6309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5E9FD9B-7FC4-4CE1-A76B-63D33364E9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Расчётные задачи на вычисление по </a:t>
            </a:r>
            <a:r>
              <a:rPr lang="ru-RU" smtClean="0"/>
              <a:t>уравнениям химических </a:t>
            </a:r>
            <a:r>
              <a:rPr lang="ru-RU" dirty="0" smtClean="0"/>
              <a:t>реакций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38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ru-RU" sz="1900" dirty="0" smtClean="0"/>
              <a:t>1. Расчёты по формулам.</a:t>
            </a:r>
          </a:p>
          <a:p>
            <a:r>
              <a:rPr lang="ru-RU" sz="1900" dirty="0" smtClean="0"/>
              <a:t>2. Расчет массы растворителя и растворённого вещества для приготовления раствора заданной концентрации.</a:t>
            </a:r>
          </a:p>
          <a:p>
            <a:r>
              <a:rPr lang="ru-RU" sz="1900" dirty="0" smtClean="0"/>
              <a:t>3. Нахождение объёмных отношений реагирующих газов и газообразных продуктов реакции. Вычисление относительной плотности газов.</a:t>
            </a:r>
          </a:p>
          <a:p>
            <a:r>
              <a:rPr lang="ru-RU" sz="1900" dirty="0" smtClean="0"/>
              <a:t>4. Нахождение относительной молекулярной массы вещества по массе данного объёма газа и установление молекулярной формулы вещества.</a:t>
            </a:r>
          </a:p>
          <a:p>
            <a:r>
              <a:rPr lang="ru-RU" sz="1900" dirty="0" smtClean="0"/>
              <a:t>5. Определение выхода продукта реакции в процентах по отношению к теоретическому.</a:t>
            </a:r>
          </a:p>
          <a:p>
            <a:r>
              <a:rPr lang="ru-RU" sz="1900" dirty="0" smtClean="0"/>
              <a:t>6. Определение количества вещества, которая будет содержаться в продуктах реакции, если одно из исходных веществ взято в избытке.</a:t>
            </a:r>
          </a:p>
          <a:p>
            <a:r>
              <a:rPr lang="ru-RU" sz="1900" dirty="0" smtClean="0"/>
              <a:t>7. Определение количества вещества, которое может быть получено из исходного вещества, содержащего определённый процент примесей.</a:t>
            </a:r>
          </a:p>
          <a:p>
            <a:r>
              <a:rPr lang="ru-RU" sz="1900" dirty="0" smtClean="0"/>
              <a:t>8. Вычисление количества газообразных продуктов реакции в объёмных единицах измерения.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задач по типам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9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800" y="285749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Схема решения задачи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710886" y="1375351"/>
            <a:ext cx="7848872" cy="5324475"/>
            <a:chOff x="0" y="0"/>
            <a:chExt cx="5448300" cy="664845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Прямоугольник 3"/>
            <p:cNvSpPr/>
            <p:nvPr/>
          </p:nvSpPr>
          <p:spPr>
            <a:xfrm>
              <a:off x="1571625" y="0"/>
              <a:ext cx="2028825" cy="61912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8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Текст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3600450" y="304800"/>
              <a:ext cx="685800" cy="1019175"/>
              <a:chOff x="0" y="0"/>
              <a:chExt cx="685800" cy="1019175"/>
            </a:xfrm>
            <a:grpFill/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0" y="0"/>
                <a:ext cx="685800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>
                <a:off x="685800" y="0"/>
                <a:ext cx="0" cy="1019175"/>
              </a:xfrm>
              <a:prstGeom prst="straightConnector1">
                <a:avLst/>
              </a:prstGeom>
              <a:grpFill/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Группа 5"/>
            <p:cNvGrpSpPr/>
            <p:nvPr/>
          </p:nvGrpSpPr>
          <p:grpSpPr>
            <a:xfrm flipH="1">
              <a:off x="971550" y="304800"/>
              <a:ext cx="600075" cy="1257300"/>
              <a:chOff x="0" y="0"/>
              <a:chExt cx="685800" cy="1257300"/>
            </a:xfrm>
            <a:grpFill/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0" y="0"/>
                <a:ext cx="685800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>
                <a:endCxn id="7" idx="0"/>
              </p:cNvCxnSpPr>
              <p:nvPr/>
            </p:nvCxnSpPr>
            <p:spPr>
              <a:xfrm>
                <a:off x="653143" y="4762"/>
                <a:ext cx="10885" cy="1252538"/>
              </a:xfrm>
              <a:prstGeom prst="straightConnector1">
                <a:avLst/>
              </a:prstGeom>
              <a:grpFill/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Прямоугольник 6"/>
            <p:cNvSpPr/>
            <p:nvPr/>
          </p:nvSpPr>
          <p:spPr>
            <a:xfrm>
              <a:off x="285750" y="1562100"/>
              <a:ext cx="1409700" cy="115252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Схематическая запись условий задачи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371850" y="1323975"/>
              <a:ext cx="1762125" cy="5715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Исследование задачи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4829175" y="1609725"/>
              <a:ext cx="619125" cy="895350"/>
              <a:chOff x="0" y="0"/>
              <a:chExt cx="619125" cy="895350"/>
            </a:xfrm>
            <a:grpFill/>
          </p:grpSpPr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304800" y="0"/>
                <a:ext cx="314325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619125" y="0"/>
                <a:ext cx="0" cy="89535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 flipH="1">
                <a:off x="0" y="895350"/>
                <a:ext cx="619125" cy="0"/>
              </a:xfrm>
              <a:prstGeom prst="straightConnector1">
                <a:avLst/>
              </a:prstGeom>
              <a:grpFill/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 9"/>
            <p:cNvSpPr/>
            <p:nvPr/>
          </p:nvSpPr>
          <p:spPr>
            <a:xfrm>
              <a:off x="3143250" y="2257425"/>
              <a:ext cx="1685925" cy="62865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Анализ задачи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1695450" y="1819275"/>
              <a:ext cx="1676400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1695450" y="2447925"/>
              <a:ext cx="1447800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695450" y="2667000"/>
              <a:ext cx="1447800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971550" y="2714625"/>
              <a:ext cx="0" cy="53340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0" y="3257550"/>
              <a:ext cx="2000250" cy="79057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Выбор способа решения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971550" y="4048125"/>
              <a:ext cx="0" cy="43815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0" y="4486275"/>
              <a:ext cx="2000250" cy="762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Решения (расчёты)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2000250" y="4895850"/>
              <a:ext cx="1085850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971550" y="5248275"/>
              <a:ext cx="0" cy="8382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971550" y="6086475"/>
              <a:ext cx="838200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3086100" y="4610100"/>
              <a:ext cx="1590675" cy="6096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Ответ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3371850" y="5219700"/>
              <a:ext cx="809625" cy="866775"/>
              <a:chOff x="0" y="0"/>
              <a:chExt cx="809625" cy="866775"/>
            </a:xfrm>
            <a:grpFill/>
          </p:grpSpPr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809625" y="0"/>
                <a:ext cx="0" cy="8667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 flipH="1">
                <a:off x="0" y="866775"/>
                <a:ext cx="809625" cy="0"/>
              </a:xfrm>
              <a:prstGeom prst="straightConnector1">
                <a:avLst/>
              </a:prstGeom>
              <a:grpFill/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Прямоугольник 22"/>
            <p:cNvSpPr/>
            <p:nvPr/>
          </p:nvSpPr>
          <p:spPr>
            <a:xfrm>
              <a:off x="1804988" y="5705474"/>
              <a:ext cx="1562100" cy="94297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dirty="0" smtClean="0">
                  <a:solidFill>
                    <a:srgbClr val="000000"/>
                  </a:solidFill>
                  <a:ea typeface="Calibri"/>
                  <a:cs typeface="Times New Roman"/>
                </a:rPr>
                <a:t>Анализ решения (проверка)</a:t>
              </a:r>
              <a:r>
                <a:rPr lang="ru-RU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ru-RU" dirty="0">
                <a:effectLst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121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56263" cy="842620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Объём сведений, получаемых из химической формулы вещества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98581"/>
              </p:ext>
            </p:extLst>
          </p:nvPr>
        </p:nvGraphicFramePr>
        <p:xfrm>
          <a:off x="179512" y="1412776"/>
          <a:ext cx="8640959" cy="5246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740"/>
                <a:gridCol w="1312746"/>
                <a:gridCol w="1096528"/>
                <a:gridCol w="1239387"/>
                <a:gridCol w="988421"/>
                <a:gridCol w="1034753"/>
                <a:gridCol w="1378384"/>
              </a:tblGrid>
              <a:tr h="326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Сведения о веществе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5H2O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2Cu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en-US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SO</a:t>
                      </a:r>
                      <a:r>
                        <a:rPr lang="en-US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CaCO</a:t>
                      </a:r>
                      <a:r>
                        <a:rPr lang="en-US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3NaOH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365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Качественный состав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9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1) Из каких элементов состоит молекула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 элемента: H и O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 элемент: 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 элемент: 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Cu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 элемента: 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H, S 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 элемента: Ca, C и O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 элемента: Na, O и H</a:t>
                      </a:r>
                      <a:endParaRPr lang="pt-BR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2) Число молекул (атомов)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 молекул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 молекула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 атома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 молекула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 молекула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 молекулы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3) Тип вещества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сложное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простое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простое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сложное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сложное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сложное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4) Класс соединения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оксиды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неметаллы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металлы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кислоты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соли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основания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365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Количественный состав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7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Относительная молекулярная( атомная) масса (M</a:t>
                      </a:r>
                      <a:r>
                        <a:rPr lang="ru-RU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, A</a:t>
                      </a:r>
                      <a:r>
                        <a:rPr lang="ru-RU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Молярная масса 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M), 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г/моль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Количество вещества (</a:t>
                      </a:r>
                      <a:r>
                        <a:rPr lang="el-G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ν) 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моль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Масса 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m), 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г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0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Молярный объём 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US" sz="900" b="1" u="none" strike="noStrike" baseline="-250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), 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л/моль 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0,018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22,4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Объём 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V), </a:t>
                      </a:r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л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0,09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22,4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5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Массовая доля элемента (</a:t>
                      </a:r>
                      <a:r>
                        <a:rPr lang="el-G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ω)</a:t>
                      </a:r>
                      <a:endParaRPr lang="el-GR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H)=0,11       </a:t>
                      </a:r>
                      <a:r>
                        <a:rPr lang="el-G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O)=0,89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O)=1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Cu)=1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ω(H)=0,02 ω(S)=0,33         ω(O)=0,65</a:t>
                      </a:r>
                      <a:endParaRPr lang="pt-BR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Ca)=0,40 </a:t>
                      </a:r>
                      <a:r>
                        <a:rPr lang="el-GR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C)=0,12    </a:t>
                      </a:r>
                      <a:r>
                        <a:rPr lang="el-GR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ω(</a:t>
                      </a:r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O)=0,48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ω(Na)=0,57  ω(O)= 0,40 ω(H)=0,03</a:t>
                      </a:r>
                      <a:endParaRPr lang="pt-BR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Отношение масс элементов (m(1):m(2))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m(H):m(O)=1:8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m(H):m(S):m(O)=1:16:32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m(Ca):m(C):m(O)=3,3:1:4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m(Na):m(O):m(H)=23:16:1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008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80</TotalTime>
  <Words>422</Words>
  <Application>Microsoft Office PowerPoint</Application>
  <PresentationFormat>Экран (4:3)</PresentationFormat>
  <Paragraphs>113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Твердый переплет</vt:lpstr>
      <vt:lpstr>Расчётные задачи на вычисление по уравнениям химических реакций</vt:lpstr>
      <vt:lpstr>Классификация задач по типам</vt:lpstr>
      <vt:lpstr>Схема решения задачи</vt:lpstr>
      <vt:lpstr>Объём сведений, получаемых из химической формулы вещества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Nataly</dc:creator>
  <cp:lastModifiedBy>Nataly</cp:lastModifiedBy>
  <cp:revision>4</cp:revision>
  <dcterms:created xsi:type="dcterms:W3CDTF">2025-01-15T10:03:05Z</dcterms:created>
  <dcterms:modified xsi:type="dcterms:W3CDTF">2025-01-17T10:30:21Z</dcterms:modified>
</cp:coreProperties>
</file>