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3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E08-6BF3-4E4D-A8E1-7DEFEBE3D800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A12773D-3352-46C1-BDAE-247237FB1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E08-6BF3-4E4D-A8E1-7DEFEBE3D800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773D-3352-46C1-BDAE-247237FB1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E08-6BF3-4E4D-A8E1-7DEFEBE3D800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773D-3352-46C1-BDAE-247237FB1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E08-6BF3-4E4D-A8E1-7DEFEBE3D800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773D-3352-46C1-BDAE-247237FB1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E08-6BF3-4E4D-A8E1-7DEFEBE3D800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2773D-3352-46C1-BDAE-247237FB1FD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E08-6BF3-4E4D-A8E1-7DEFEBE3D800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773D-3352-46C1-BDAE-247237FB1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E08-6BF3-4E4D-A8E1-7DEFEBE3D800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773D-3352-46C1-BDAE-247237FB1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E08-6BF3-4E4D-A8E1-7DEFEBE3D800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773D-3352-46C1-BDAE-247237FB1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E08-6BF3-4E4D-A8E1-7DEFEBE3D800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773D-3352-46C1-BDAE-247237FB1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E08-6BF3-4E4D-A8E1-7DEFEBE3D800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773D-3352-46C1-BDAE-247237FB1F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E08-6BF3-4E4D-A8E1-7DEFEBE3D800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A12773D-3352-46C1-BDAE-247237FB1F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FA20E08-6BF3-4E4D-A8E1-7DEFEBE3D800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A12773D-3352-46C1-BDAE-247237FB1FD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8276456" cy="187220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ru-RU" sz="3600" dirty="0" smtClean="0"/>
              <a:t>Решение экспериментальных задач по органической и неорганической химии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52928" cy="24006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Призывая к теоретическим химическим знаниям, я убеждён, что зову людей к полезному труду… А для этого необходимо усвоить прежде всего химическую практику, т.е. мастерство предмета, искусство спрашивать природу и слышать её ответы в лабораториях и книгах</a:t>
            </a:r>
          </a:p>
          <a:p>
            <a:pPr algn="r"/>
            <a:r>
              <a:rPr lang="ru-RU" dirty="0" smtClean="0"/>
              <a:t>Д.И. Менделеев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04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Д.И. Менделеев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i="1" dirty="0">
                <a:solidFill>
                  <a:srgbClr val="9B3741"/>
                </a:solidFill>
                <a:latin typeface="+mj-lt"/>
              </a:rPr>
              <a:t>Призывая к теоретическим химическим знаниям, я убеждён, что зову людей к полезному труду… А для этого необходимо усвоить прежде всего химическую практику, т.е. мастерство предмета, искусство спрашивать природу и слышать её ответы в лабораториях и книгах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71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Алгоритм обучения химическому эксперименту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1844824"/>
            <a:ext cx="367196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indent="0" algn="ct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Использование демонстрационного химического оборудования, реактивов, наглядных объектов (коллекций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63888" y="3140968"/>
            <a:ext cx="792088" cy="7745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5"/>
          <p:cNvSpPr txBox="1">
            <a:spLocks/>
          </p:cNvSpPr>
          <p:nvPr/>
        </p:nvSpPr>
        <p:spPr>
          <a:xfrm>
            <a:off x="5220072" y="1844427"/>
            <a:ext cx="3528392" cy="129654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Использование изображений и описаний предметов и явлений, чертежей, рисунков, схем, графиков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4860032" y="3140968"/>
            <a:ext cx="792088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5"/>
          <p:cNvSpPr txBox="1">
            <a:spLocks/>
          </p:cNvSpPr>
          <p:nvPr/>
        </p:nvSpPr>
        <p:spPr>
          <a:xfrm>
            <a:off x="2915816" y="3933056"/>
            <a:ext cx="3167906" cy="93650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Слово педагога</a:t>
            </a:r>
          </a:p>
        </p:txBody>
      </p:sp>
      <p:cxnSp>
        <p:nvCxnSpPr>
          <p:cNvPr id="22" name="Прямая со стрелкой 21"/>
          <p:cNvCxnSpPr>
            <a:stCxn id="19" idx="2"/>
            <a:endCxn id="23" idx="0"/>
          </p:cNvCxnSpPr>
          <p:nvPr/>
        </p:nvCxnSpPr>
        <p:spPr>
          <a:xfrm flipH="1">
            <a:off x="4499567" y="4869557"/>
            <a:ext cx="202" cy="6021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бъект 5"/>
          <p:cNvSpPr txBox="1">
            <a:spLocks/>
          </p:cNvSpPr>
          <p:nvPr/>
        </p:nvSpPr>
        <p:spPr>
          <a:xfrm>
            <a:off x="2915614" y="5471737"/>
            <a:ext cx="3167906" cy="115252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Деятельность учащегося 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28" name="Прямая со стрелкой 27"/>
          <p:cNvCxnSpPr>
            <a:stCxn id="6" idx="3"/>
            <a:endCxn id="9" idx="1"/>
          </p:cNvCxnSpPr>
          <p:nvPr/>
        </p:nvCxnSpPr>
        <p:spPr>
          <a:xfrm flipV="1">
            <a:off x="3995490" y="2492698"/>
            <a:ext cx="1224582" cy="19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37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инструктивной карточки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920880" cy="493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27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Группы хранения химических реактивов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7128800" cy="59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94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Разновидности учебного химического эксперимента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802538" cy="448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54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399032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Пример.</a:t>
            </a:r>
            <a:br>
              <a:rPr lang="ru-RU" dirty="0" smtClean="0"/>
            </a:br>
            <a:r>
              <a:rPr lang="ru-RU" sz="2200" dirty="0" smtClean="0"/>
              <a:t>Получите аммиак и проделайте с ним характерные химические реакции.</a:t>
            </a: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46094"/>
              </p:ext>
            </p:extLst>
          </p:nvPr>
        </p:nvGraphicFramePr>
        <p:xfrm>
          <a:off x="179512" y="1178541"/>
          <a:ext cx="8784977" cy="5354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4637"/>
                <a:gridCol w="1568324"/>
                <a:gridCol w="2075751"/>
                <a:gridCol w="2376265"/>
              </a:tblGrid>
              <a:tr h="163661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Что делали?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Что наблюдали?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Уравнение реакций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Выводы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9966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Получение аммиака и растворение его в воде. Насыпали смесь 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Ca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(OH)2 и NH4Cl в пробирку, закрыли ее газоотводной трубкой, концом вверх. Нагрели смесь. Закрыли пробирку с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аммиаком пробкой и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опустили в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кристаллизатор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 водой не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переворачивая ее, затем открыли пробку.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полученный р-р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опустили красную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лакмусовую бумажку,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добавили 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ф.ф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Ощутили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резкий характерный запах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аммиака. Вода стала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заполнять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пробирку.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Лакмусовая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бумажка синеет, а р-р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стал розовым.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Ca(OH)2 + 2NH4Cl --&gt; CaCl2 + 2NH3 + 2H2O</a:t>
                      </a:r>
                      <a:b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NH₃ + H₂O ↔ NH₄⁺</a:t>
                      </a:r>
                      <a:b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+ OH⁻</a:t>
                      </a:r>
                      <a:b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Аммиак можно получить путем нагревания смеси соли аммония и гидроксида кальция. Аммиак хорошо растворяется в воде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 образованием гидроксида аммония.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Гидроксид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аммония обладает ОК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свойствами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003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2. Горение аммиака в кислороде. Нагревали смесь Ca(OH)2 и NH4Cl,выделяющийся газ из газоотводной трубки подожгли с помощью лучины.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Яркое пламя.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4NH3 + 3O2= 2N2 + 6H2O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Аммиак горит в кислороде с образование азота и воды.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3755">
                <a:tc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3. Взаимодействие аммиака с кислотами. Пробирку со смесью нагрели. Конец газоотводной трубки поочередно помещали в пробирки с различными конц. кислотами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Белый дым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NH3 + </a:t>
                      </a:r>
                      <a:r>
                        <a:rPr lang="en-US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HCl</a:t>
                      </a: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→ </a:t>
                      </a:r>
                      <a:r>
                        <a:rPr lang="en-US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NH₄Cl</a:t>
                      </a: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NH3 + HNO3 → NH₄NO₃ 2NH₃+ H₂SO₄ = (NH₄)2SO₄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Аммиак реагирует с кислотами, проявляя основные свойства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07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4. Свойства водного раствора аммиака. Опустили красную лакмусовую бумажку в водный р-р аммиака. Добавляем к водному р-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ру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аммиака 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ф.ф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Добавляем разбавленную соляную кислоту.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Бумажка посинела. Раствор розовый. Раствор обесцветился.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NH₄OH ↔ NH₄⁺ + OH⁻ NH₄OH + </a:t>
                      </a:r>
                      <a:r>
                        <a:rPr lang="en-US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HCl</a:t>
                      </a: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→ </a:t>
                      </a:r>
                      <a:r>
                        <a:rPr lang="en-US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NH₄Cl</a:t>
                      </a: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+ H2O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Водный р-р аммиака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обладает основными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свойствами.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99" marR="6899" marT="68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45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i="1" dirty="0" smtClean="0"/>
              <a:t>Педагоги-практики выделяют следующие типы и варианты экспериментальных задач:</a:t>
            </a:r>
            <a:endParaRPr lang="ru-RU" sz="28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6894" y="1858534"/>
            <a:ext cx="7600597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1. Получение и свойства вещества.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888" y="2414398"/>
            <a:ext cx="761425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2. Приготовление растворов.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888" y="2959216"/>
            <a:ext cx="8450021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3. Идентификация и распознавание веществ, функциональных групп, ионов, смесей и т.д.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8719" y="4365104"/>
            <a:ext cx="8474362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4. Выполнение определенных химических реакций, наблюдение, описание и объяснение данных химических явлений.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8719" y="5750099"/>
            <a:ext cx="8474361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5. Комбинированные задачи.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4086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671" y="168037"/>
            <a:ext cx="8229600" cy="11727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Пример. </a:t>
            </a:r>
            <a:br>
              <a:rPr lang="ru-RU" dirty="0" smtClean="0"/>
            </a:br>
            <a:r>
              <a:rPr lang="ru-RU" sz="2000" dirty="0" smtClean="0"/>
              <a:t>Осуществите практически цепочку превращений: С2Н5ОН </a:t>
            </a:r>
            <a:r>
              <a:rPr lang="ru-RU" sz="2000" dirty="0" smtClean="0">
                <a:sym typeface="Wingdings" panose="05000000000000000000" pitchFamily="2" charset="2"/>
              </a:rPr>
              <a:t></a:t>
            </a:r>
            <a:r>
              <a:rPr lang="ru-RU" sz="2000" dirty="0" smtClean="0"/>
              <a:t> СН3СНО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ru-RU" sz="2000" dirty="0" smtClean="0"/>
              <a:t> CO2.</a:t>
            </a:r>
            <a:endParaRPr lang="ru-R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329743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26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70</TotalTime>
  <Words>441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Решение экспериментальных задач по органической и неорганической химии</vt:lpstr>
      <vt:lpstr>Д.И. Менделеев </vt:lpstr>
      <vt:lpstr>Алгоритм обучения химическому эксперименту</vt:lpstr>
      <vt:lpstr>Пример инструктивной карточки</vt:lpstr>
      <vt:lpstr>Группы хранения химических реактивов</vt:lpstr>
      <vt:lpstr>Разновидности учебного химического эксперимента</vt:lpstr>
      <vt:lpstr>Пример. Получите аммиак и проделайте с ним характерные химические реакции.</vt:lpstr>
      <vt:lpstr>Педагоги-практики выделяют следующие типы и варианты экспериментальных задач:</vt:lpstr>
      <vt:lpstr>Пример.  Осуществите практически цепочку превращений: С2Н5ОН  СН3СНО  CO2.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экспериментальных задач по органической и неорганической химии</dc:title>
  <dc:creator>Nataly</dc:creator>
  <cp:lastModifiedBy>Nataly</cp:lastModifiedBy>
  <cp:revision>9</cp:revision>
  <dcterms:created xsi:type="dcterms:W3CDTF">2025-01-15T07:54:51Z</dcterms:created>
  <dcterms:modified xsi:type="dcterms:W3CDTF">2025-01-17T10:28:17Z</dcterms:modified>
</cp:coreProperties>
</file>