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624" autoAdjust="0"/>
  </p:normalViewPr>
  <p:slideViewPr>
    <p:cSldViewPr>
      <p:cViewPr varScale="1">
        <p:scale>
          <a:sx n="52" d="100"/>
          <a:sy n="52" d="100"/>
        </p:scale>
        <p:origin x="-1219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11.12.2024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11.12.2024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11.12.2024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11.12.2024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000109"/>
            <a:ext cx="7772400" cy="2600342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tx1">
                    <a:lumMod val="95000"/>
                    <a:lumOff val="5000"/>
                  </a:schemeClr>
                </a:solidFill>
                <a:cs typeface="Aharoni" pitchFamily="2" charset="-79"/>
              </a:rPr>
              <a:t>Текстоцентрический подход как необходимое условие формирования ключевых компетенций</a:t>
            </a:r>
            <a:endParaRPr lang="ru-RU" b="1" dirty="0">
              <a:solidFill>
                <a:schemeClr val="tx1">
                  <a:lumMod val="95000"/>
                  <a:lumOff val="5000"/>
                </a:schemeClr>
              </a:solidFill>
              <a:cs typeface="Aharoni" pitchFamily="2" charset="-79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500562" y="4143380"/>
            <a:ext cx="4214842" cy="1752600"/>
          </a:xfrm>
          <a:ln>
            <a:solidFill>
              <a:srgbClr val="FF0000"/>
            </a:solidFill>
          </a:ln>
        </p:spPr>
        <p:txBody>
          <a:bodyPr>
            <a:normAutofit/>
          </a:bodyPr>
          <a:lstStyle/>
          <a:p>
            <a:pPr algn="r"/>
            <a:r>
              <a:rPr lang="ru-RU" sz="2400" dirty="0" smtClean="0">
                <a:solidFill>
                  <a:srgbClr val="FF0000"/>
                </a:solidFill>
              </a:rPr>
              <a:t>        </a:t>
            </a:r>
            <a:r>
              <a:rPr lang="ru-RU" sz="2000" dirty="0" smtClean="0">
                <a:solidFill>
                  <a:srgbClr val="FF0000"/>
                </a:solidFill>
              </a:rPr>
              <a:t>Подготовила методист отдела </a:t>
            </a:r>
          </a:p>
          <a:p>
            <a:pPr algn="r"/>
            <a:r>
              <a:rPr lang="ru-RU" sz="2000" dirty="0" smtClean="0">
                <a:solidFill>
                  <a:srgbClr val="FF0000"/>
                </a:solidFill>
              </a:rPr>
              <a:t>методического сопровождения </a:t>
            </a:r>
          </a:p>
          <a:p>
            <a:pPr algn="r"/>
            <a:r>
              <a:rPr lang="ru-RU" sz="2000" dirty="0" smtClean="0">
                <a:solidFill>
                  <a:srgbClr val="FF0000"/>
                </a:solidFill>
              </a:rPr>
              <a:t>ГБОУ ДПО «ЛИРО»</a:t>
            </a:r>
          </a:p>
          <a:p>
            <a:pPr algn="r"/>
            <a:r>
              <a:rPr lang="ru-RU" sz="2000" dirty="0" smtClean="0">
                <a:solidFill>
                  <a:srgbClr val="FF0000"/>
                </a:solidFill>
              </a:rPr>
              <a:t> Бородкина Ольга Семеновна</a:t>
            </a:r>
            <a:endParaRPr lang="ru-RU" sz="2000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-714412" y="2071678"/>
            <a:ext cx="184731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511816"/>
          </a:xfrm>
        </p:spPr>
        <p:txBody>
          <a:bodyPr>
            <a:noAutofit/>
          </a:bodyPr>
          <a:lstStyle/>
          <a:p>
            <a:r>
              <a:rPr lang="ru-RU" sz="3200" u="sng" dirty="0" smtClean="0"/>
              <a:t>В педагогике </a:t>
            </a:r>
            <a:r>
              <a:rPr lang="ru-RU" sz="3200" dirty="0" smtClean="0"/>
              <a:t>существует понятие «учебный текст». Учебный текст может представлять собой как аутентичный, оригинальный текст, используемый в учебных целях, так и текст, специально сконструированный  для решения определённых методических задач. Учебным текстом может являться художественное произведение или его фрагмент.</a:t>
            </a:r>
            <a:endParaRPr lang="ru-RU" sz="3200" dirty="0"/>
          </a:p>
        </p:txBody>
      </p:sp>
      <p:sp>
        <p:nvSpPr>
          <p:cNvPr id="6" name="Равнобедренный треугольник 5"/>
          <p:cNvSpPr/>
          <p:nvPr/>
        </p:nvSpPr>
        <p:spPr>
          <a:xfrm>
            <a:off x="3286116" y="5857892"/>
            <a:ext cx="2418026" cy="500066"/>
          </a:xfrm>
          <a:prstGeom prst="triangle">
            <a:avLst>
              <a:gd name="adj" fmla="val 5278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800" dirty="0" smtClean="0"/>
              <a:t>Необходимо учитывать возможность сочетания в учебном тексте разных способов кодирования и представления информации</a:t>
            </a:r>
            <a:endParaRPr lang="ru-RU" sz="2800" dirty="0"/>
          </a:p>
        </p:txBody>
      </p:sp>
      <p:sp>
        <p:nvSpPr>
          <p:cNvPr id="5" name="Содержимое 4"/>
          <p:cNvSpPr>
            <a:spLocks noGrp="1"/>
          </p:cNvSpPr>
          <p:nvPr>
            <p:ph sz="half" idx="1"/>
          </p:nvPr>
        </p:nvSpPr>
        <p:spPr>
          <a:ln>
            <a:solidFill>
              <a:schemeClr val="tx1"/>
            </a:solidFill>
          </a:ln>
        </p:spPr>
        <p:txBody>
          <a:bodyPr/>
          <a:lstStyle/>
          <a:p>
            <a:pPr algn="ctr">
              <a:buNone/>
            </a:pPr>
            <a:r>
              <a:rPr lang="ru-RU" u="sng" dirty="0" smtClean="0"/>
              <a:t>Линейные тексты</a:t>
            </a:r>
          </a:p>
          <a:p>
            <a:pPr algn="ctr">
              <a:buNone/>
            </a:pPr>
            <a:r>
              <a:rPr lang="ru-RU" sz="2000" b="1" dirty="0" smtClean="0"/>
              <a:t>(</a:t>
            </a:r>
            <a:r>
              <a:rPr lang="ru-RU" sz="1800" b="1" dirty="0" smtClean="0"/>
              <a:t>имеют чёткую последовательность)</a:t>
            </a:r>
            <a:endParaRPr lang="ru-RU" sz="2000" b="1" dirty="0"/>
          </a:p>
        </p:txBody>
      </p:sp>
      <p:sp>
        <p:nvSpPr>
          <p:cNvPr id="6" name="Содержимое 5"/>
          <p:cNvSpPr>
            <a:spLocks noGrp="1"/>
          </p:cNvSpPr>
          <p:nvPr>
            <p:ph sz="half" idx="2"/>
          </p:nvPr>
        </p:nvSpPr>
        <p:spPr>
          <a:ln>
            <a:solidFill>
              <a:schemeClr val="tx1"/>
            </a:solidFill>
          </a:ln>
        </p:spPr>
        <p:txBody>
          <a:bodyPr/>
          <a:lstStyle/>
          <a:p>
            <a:pPr algn="ctr">
              <a:buNone/>
            </a:pPr>
            <a:r>
              <a:rPr lang="ru-RU" u="sng" dirty="0" smtClean="0"/>
              <a:t>Нелинейные тексты</a:t>
            </a:r>
            <a:endParaRPr lang="ru-RU" sz="1800" b="1" u="sng" dirty="0" smtClean="0"/>
          </a:p>
          <a:p>
            <a:pPr>
              <a:buNone/>
            </a:pPr>
            <a:r>
              <a:rPr lang="ru-RU" sz="1800" b="1" dirty="0" smtClean="0"/>
              <a:t> </a:t>
            </a:r>
          </a:p>
          <a:p>
            <a:pPr>
              <a:buNone/>
            </a:pPr>
            <a:r>
              <a:rPr lang="ru-RU" sz="1800" b="1" dirty="0" err="1" smtClean="0"/>
              <a:t>Интертекстуальность</a:t>
            </a:r>
            <a:r>
              <a:rPr lang="ru-RU" sz="1800" b="1" dirty="0" smtClean="0"/>
              <a:t> – </a:t>
            </a:r>
            <a:r>
              <a:rPr lang="ru-RU" sz="1800" dirty="0" smtClean="0"/>
              <a:t>многомерная связь отдельного текста с другими текстами по линиям содержания, жанрово-стилистических особенностей,  структуре, формально-знаковому выражению (включение цитат, литературных аллюзий, реминисценций и т.д.)</a:t>
            </a:r>
          </a:p>
          <a:p>
            <a:pPr>
              <a:buNone/>
            </a:pPr>
            <a:endParaRPr lang="ru-RU" sz="1800" b="1" dirty="0" smtClean="0"/>
          </a:p>
          <a:p>
            <a:pPr>
              <a:buNone/>
            </a:pPr>
            <a:r>
              <a:rPr lang="ru-RU" sz="1800" b="1" dirty="0" err="1" smtClean="0"/>
              <a:t>Гипертекстуальность</a:t>
            </a:r>
            <a:r>
              <a:rPr lang="ru-RU" sz="1800" b="1" dirty="0" smtClean="0"/>
              <a:t> </a:t>
            </a:r>
            <a:r>
              <a:rPr lang="ru-RU" sz="1800" dirty="0" smtClean="0"/>
              <a:t>характеризуется  наличием внутренних ссылок</a:t>
            </a:r>
            <a:r>
              <a:rPr lang="ru-RU" sz="1800" u="sng" dirty="0" smtClean="0"/>
              <a:t>.</a:t>
            </a:r>
            <a:endParaRPr lang="ru-RU" u="sng" dirty="0" smtClean="0"/>
          </a:p>
        </p:txBody>
      </p:sp>
      <p:sp>
        <p:nvSpPr>
          <p:cNvPr id="9" name="Равнобедренный треугольник 8"/>
          <p:cNvSpPr/>
          <p:nvPr/>
        </p:nvSpPr>
        <p:spPr>
          <a:xfrm>
            <a:off x="1357290" y="3571876"/>
            <a:ext cx="2571768" cy="1571636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 smtClean="0"/>
              <a:t>При выборе стратегии работы с учебным текстом следует учитывать разные типы текстов:</a:t>
            </a:r>
            <a:endParaRPr lang="ru-RU" sz="2800" dirty="0"/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ru-RU" sz="2000" b="1" dirty="0" smtClean="0"/>
              <a:t>По способу предъявления информации</a:t>
            </a:r>
            <a:r>
              <a:rPr lang="ru-RU" sz="2000" dirty="0" smtClean="0"/>
              <a:t>: вербальный (словесный текст), невербальный (схема, график, карта, рисунок, диаграмма и др.), тексты смешанного типа.</a:t>
            </a:r>
          </a:p>
          <a:p>
            <a:pPr>
              <a:buNone/>
            </a:pPr>
            <a:endParaRPr lang="ru-RU" sz="2000" dirty="0" smtClean="0"/>
          </a:p>
          <a:p>
            <a:r>
              <a:rPr lang="ru-RU" sz="2000" b="1" dirty="0" smtClean="0"/>
              <a:t>По дидактическому назначению текста: </a:t>
            </a:r>
            <a:r>
              <a:rPr lang="ru-RU" sz="2000" dirty="0" smtClean="0"/>
              <a:t>информирующие, иллюстрирующие и инструктирующие и тренировочные  (обучающие и контролирующие).</a:t>
            </a:r>
          </a:p>
          <a:p>
            <a:pPr>
              <a:buNone/>
            </a:pPr>
            <a:endParaRPr lang="ru-RU" sz="2000" dirty="0" smtClean="0"/>
          </a:p>
          <a:p>
            <a:r>
              <a:rPr lang="ru-RU" sz="2000" b="1" dirty="0" smtClean="0"/>
              <a:t>По форме предъявления: </a:t>
            </a:r>
            <a:r>
              <a:rPr lang="ru-RU" sz="2000" dirty="0" smtClean="0"/>
              <a:t>связные, словарные; деформированные и недеформированные.</a:t>
            </a:r>
          </a:p>
          <a:p>
            <a:pPr>
              <a:buNone/>
            </a:pPr>
            <a:endParaRPr lang="ru-RU" sz="2000" dirty="0" smtClean="0"/>
          </a:p>
          <a:p>
            <a:r>
              <a:rPr lang="ru-RU" sz="2000" b="1" dirty="0" smtClean="0"/>
              <a:t>По видам задач</a:t>
            </a:r>
            <a:r>
              <a:rPr lang="ru-RU" sz="2000" dirty="0" smtClean="0"/>
              <a:t>, которые позволяет решать учебный текст.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71480"/>
            <a:ext cx="8229600" cy="4857784"/>
          </a:xfrm>
          <a:ln>
            <a:solidFill>
              <a:schemeClr val="tx1"/>
            </a:solidFill>
          </a:ln>
        </p:spPr>
        <p:txBody>
          <a:bodyPr>
            <a:noAutofit/>
          </a:bodyPr>
          <a:lstStyle/>
          <a:p>
            <a:pPr algn="l"/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b="1" dirty="0" smtClean="0"/>
              <a:t>По видам задач, которые позволяет решать учебный текст, выделяют: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>- </a:t>
            </a:r>
            <a:r>
              <a:rPr lang="ru-RU" sz="2800" b="1" dirty="0" smtClean="0"/>
              <a:t>тексты предметной ориентации</a:t>
            </a:r>
            <a:r>
              <a:rPr lang="ru-RU" sz="2800" dirty="0" smtClean="0"/>
              <a:t>, задача которых – сформировать определённые логико-понятийные структуры (представления, понятия). В виде учебной статьи, очерка, фрагмента параграфа они представляют тот объём знаний, который необходимо усвоить учащимся при изучении той или иной предметной области;</a:t>
            </a:r>
            <a:br>
              <a:rPr lang="ru-RU" sz="2800" dirty="0" smtClean="0"/>
            </a:br>
            <a:endParaRPr lang="ru-RU" sz="28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511816"/>
          </a:xfrm>
          <a:ln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pPr algn="l"/>
            <a:r>
              <a:rPr lang="ru-RU" sz="2800" dirty="0" smtClean="0"/>
              <a:t>- </a:t>
            </a:r>
            <a:r>
              <a:rPr lang="ru-RU" sz="2800" b="1" dirty="0" smtClean="0"/>
              <a:t>тексты инструктивной ориентации, </a:t>
            </a:r>
            <a:r>
              <a:rPr lang="ru-RU" sz="2800" dirty="0" smtClean="0"/>
              <a:t>задача которых  – помощь в организации деятельности учащихся. Такие тексты (в виде алгоритма, плана деятельности, модели, таблицы) обеспечивают формирование готовности обучающегося к самостоятельному решению учебной задачи;</a:t>
            </a:r>
            <a:br>
              <a:rPr lang="ru-RU" sz="2800" dirty="0" smtClean="0"/>
            </a:b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>- </a:t>
            </a:r>
            <a:r>
              <a:rPr lang="ru-RU" sz="2800" b="1" dirty="0" smtClean="0"/>
              <a:t>тексты ценностной ориентации</a:t>
            </a:r>
            <a:r>
              <a:rPr lang="ru-RU" sz="2800" dirty="0" smtClean="0"/>
              <a:t>, задача которых – создание условий для формирования убеждений, взглядов, критериев, оценок. Это тексты художественных произведений, исторических документов и т.д.</a:t>
            </a:r>
            <a:br>
              <a:rPr lang="ru-RU" sz="2800" dirty="0" smtClean="0"/>
            </a:br>
            <a:endParaRPr lang="ru-RU" sz="28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154626"/>
          </a:xfrm>
        </p:spPr>
        <p:txBody>
          <a:bodyPr>
            <a:normAutofit/>
          </a:bodyPr>
          <a:lstStyle/>
          <a:p>
            <a:r>
              <a:rPr lang="ru-RU" dirty="0" smtClean="0"/>
              <a:t>Работа с текстами, представленными в разном виде,  на уроке русского языка позволяет реализовать </a:t>
            </a:r>
            <a:r>
              <a:rPr lang="ru-RU" dirty="0" err="1" smtClean="0"/>
              <a:t>межпредметные</a:t>
            </a:r>
            <a:r>
              <a:rPr lang="ru-RU" dirty="0" smtClean="0"/>
              <a:t> связи с другими школьными предметами.</a:t>
            </a:r>
            <a:endParaRPr lang="ru-RU" dirty="0"/>
          </a:p>
        </p:txBody>
      </p:sp>
      <p:sp>
        <p:nvSpPr>
          <p:cNvPr id="3" name="Равнобедренный треугольник 2"/>
          <p:cNvSpPr/>
          <p:nvPr/>
        </p:nvSpPr>
        <p:spPr>
          <a:xfrm>
            <a:off x="3214678" y="5500702"/>
            <a:ext cx="2143140" cy="785818"/>
          </a:xfrm>
          <a:prstGeom prst="triangle">
            <a:avLst>
              <a:gd name="adj" fmla="val 4709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511684"/>
          </a:xfrm>
        </p:spPr>
        <p:txBody>
          <a:bodyPr>
            <a:normAutofit/>
          </a:bodyPr>
          <a:lstStyle/>
          <a:p>
            <a:r>
              <a:rPr lang="ru-RU" dirty="0" smtClean="0"/>
              <a:t>Работа с текстом может быть организована так, чтобы это стало событием на уроке.</a:t>
            </a:r>
            <a:br>
              <a:rPr lang="ru-RU" dirty="0" smtClean="0"/>
            </a:br>
            <a:r>
              <a:rPr lang="ru-RU" dirty="0" smtClean="0"/>
              <a:t>Не просто событием, а событием внутренней жизни.</a:t>
            </a:r>
            <a:endParaRPr lang="ru-RU" dirty="0"/>
          </a:p>
        </p:txBody>
      </p:sp>
      <p:sp>
        <p:nvSpPr>
          <p:cNvPr id="3" name="Круглая лента лицом вниз 2"/>
          <p:cNvSpPr/>
          <p:nvPr/>
        </p:nvSpPr>
        <p:spPr>
          <a:xfrm>
            <a:off x="2714612" y="5357826"/>
            <a:ext cx="3571900" cy="758952"/>
          </a:xfrm>
          <a:prstGeom prst="ellipseRibb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b="1" dirty="0" smtClean="0"/>
              <a:t>Современные подходы в изучении текста на уроках русского языка и литературы: </a:t>
            </a:r>
            <a:r>
              <a:rPr lang="ru-RU" sz="2400" b="1" dirty="0" err="1" smtClean="0"/>
              <a:t>текстоцентрический</a:t>
            </a:r>
            <a:r>
              <a:rPr lang="ru-RU" sz="2400" b="1" dirty="0" smtClean="0"/>
              <a:t> подход</a:t>
            </a:r>
            <a:endParaRPr lang="ru-RU" sz="24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sz="2400" dirty="0" smtClean="0"/>
              <a:t>Исследование текста в учебном процессе имеет давнюю традицию. Однако, до недавнего времени, текст выступал не как самостоятельная единица, а как контекст для наблюдения функционирования в нём единиц более низких уровней: слов, словосочетаний, предложений. Высшей точкой усвоения структуры языка было предложение.</a:t>
            </a:r>
          </a:p>
          <a:p>
            <a:r>
              <a:rPr lang="ru-RU" sz="2400" dirty="0" smtClean="0"/>
              <a:t> Коммуникативная направленность обучения русскому языку привлекла внимание к тексту именно как к самостоятельному объекту изучения с целью законов </a:t>
            </a:r>
            <a:r>
              <a:rPr lang="ru-RU" sz="2400" dirty="0" err="1" smtClean="0"/>
              <a:t>текстообразования</a:t>
            </a:r>
            <a:r>
              <a:rPr lang="ru-RU" sz="2400" dirty="0" smtClean="0"/>
              <a:t>. </a:t>
            </a:r>
            <a:r>
              <a:rPr lang="ru-RU" sz="2400" u="sng" dirty="0" smtClean="0"/>
              <a:t>Текст приобретает статус основной коммуникативной единицы, а умение создавать тексты выдвигается как конечная цель обучения.</a:t>
            </a:r>
            <a:endParaRPr lang="ru-RU" sz="2400" u="sng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 smtClean="0"/>
              <a:t>Текст – явление многоуровневое. Существуют различные подходы к его изучению.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ln>
            <a:solidFill>
              <a:schemeClr val="tx1"/>
            </a:solidFill>
          </a:ln>
        </p:spPr>
        <p:txBody>
          <a:bodyPr>
            <a:normAutofit lnSpcReduction="10000"/>
          </a:bodyPr>
          <a:lstStyle/>
          <a:p>
            <a:pPr marL="457200" indent="-457200">
              <a:buAutoNum type="arabicPeriod"/>
            </a:pPr>
            <a:r>
              <a:rPr lang="ru-RU" sz="2400" dirty="0" smtClean="0"/>
              <a:t>Лингвистический (аспект соотнесённости «язык – текст»).</a:t>
            </a:r>
          </a:p>
          <a:p>
            <a:pPr marL="457200" indent="-457200">
              <a:buNone/>
            </a:pPr>
            <a:endParaRPr lang="ru-RU" sz="2400" dirty="0" smtClean="0"/>
          </a:p>
          <a:p>
            <a:pPr marL="457200" indent="-457200">
              <a:buAutoNum type="arabicPeriod" startAt="2"/>
            </a:pPr>
            <a:r>
              <a:rPr lang="ru-RU" sz="2400" dirty="0" smtClean="0"/>
              <a:t>Текстоцентрический (текс как автономное и структурно-смысловое целое вне соотнесённости с участниками коммуникации).</a:t>
            </a:r>
          </a:p>
          <a:p>
            <a:pPr marL="457200" indent="-457200">
              <a:buAutoNum type="arabicPeriod" startAt="2"/>
            </a:pPr>
            <a:endParaRPr lang="ru-RU" sz="2400" dirty="0" smtClean="0"/>
          </a:p>
          <a:p>
            <a:pPr marL="457200" indent="-457200">
              <a:buAutoNum type="arabicPeriod" startAt="3"/>
            </a:pPr>
            <a:r>
              <a:rPr lang="ru-RU" sz="2400" dirty="0" smtClean="0"/>
              <a:t>Антропоцентрический (аспект соотнесённости «автор – текст – читатель»).</a:t>
            </a:r>
          </a:p>
          <a:p>
            <a:pPr marL="457200" indent="-457200">
              <a:buNone/>
            </a:pPr>
            <a:endParaRPr lang="ru-RU" sz="2400" dirty="0" smtClean="0"/>
          </a:p>
          <a:p>
            <a:pPr marL="457200" indent="-457200">
              <a:buNone/>
            </a:pPr>
            <a:r>
              <a:rPr lang="ru-RU" sz="2400" dirty="0" smtClean="0"/>
              <a:t>4.   Когнитивный (аспект соотнесённости «автор – текст –</a:t>
            </a:r>
            <a:r>
              <a:rPr lang="ru-RU" sz="2400" dirty="0" err="1" smtClean="0"/>
              <a:t>внетекстовая</a:t>
            </a:r>
            <a:r>
              <a:rPr lang="ru-RU" sz="2400" dirty="0" smtClean="0"/>
              <a:t> деятельность»).</a:t>
            </a:r>
            <a:endParaRPr lang="ru-RU" sz="2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69006"/>
          </a:xfrm>
        </p:spPr>
        <p:txBody>
          <a:bodyPr>
            <a:noAutofit/>
          </a:bodyPr>
          <a:lstStyle/>
          <a:p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b="1" dirty="0" smtClean="0"/>
              <a:t> </a:t>
            </a:r>
            <a:br>
              <a:rPr lang="ru-RU" sz="2800" b="1" dirty="0" smtClean="0"/>
            </a:b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 smtClean="0"/>
              <a:t>В современных педагогических и методических исследованиях </a:t>
            </a:r>
            <a:r>
              <a:rPr lang="ru-RU" sz="2800" b="1" u="sng" dirty="0" err="1" smtClean="0"/>
              <a:t>текстоцентрический</a:t>
            </a:r>
            <a:r>
              <a:rPr lang="ru-RU" sz="2800" b="1" u="sng" dirty="0" smtClean="0"/>
              <a:t> подход к обучению</a:t>
            </a:r>
            <a:r>
              <a:rPr lang="ru-RU" sz="2800" b="1" dirty="0" smtClean="0"/>
              <a:t> занимает всё более активную позицию. </a:t>
            </a:r>
            <a:br>
              <a:rPr lang="ru-RU" sz="2800" b="1" dirty="0" smtClean="0"/>
            </a:b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 smtClean="0"/>
              <a:t> </a:t>
            </a:r>
            <a:r>
              <a:rPr lang="ru-RU" sz="2800" dirty="0" smtClean="0"/>
              <a:t>Текстоцентрический подход предполагает осмысливание текста как речевого произведения. Таким образом, в основе принципа </a:t>
            </a:r>
            <a:r>
              <a:rPr lang="ru-RU" sz="2800" dirty="0" err="1" smtClean="0"/>
              <a:t>текстоцентризма</a:t>
            </a:r>
            <a:r>
              <a:rPr lang="ru-RU" sz="2800" dirty="0" smtClean="0"/>
              <a:t> лежит единство языковой, речевой и правописной компетенции. </a:t>
            </a:r>
            <a:br>
              <a:rPr lang="ru-RU" sz="2800" dirty="0" smtClean="0"/>
            </a:b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>Текстоцентрический подход позволяет реализовать все цели обучения в их комплексе:</a:t>
            </a:r>
            <a:br>
              <a:rPr lang="ru-RU" sz="2800" dirty="0" smtClean="0"/>
            </a:br>
            <a:r>
              <a:rPr lang="ru-RU" sz="2800" dirty="0" smtClean="0"/>
              <a:t>формируется речевая компетенция в единстве с языковой и прописной;</a:t>
            </a:r>
            <a:br>
              <a:rPr lang="ru-RU" sz="2800" dirty="0" smtClean="0"/>
            </a:br>
            <a:r>
              <a:rPr lang="ru-RU" sz="2800" dirty="0" smtClean="0"/>
              <a:t>развиваются универсальные способы мыслительной деятельности;</a:t>
            </a:r>
            <a:br>
              <a:rPr lang="ru-RU" sz="2800" dirty="0" smtClean="0"/>
            </a:br>
            <a:r>
              <a:rPr lang="ru-RU" sz="2800" dirty="0" smtClean="0"/>
              <a:t>воспитывается любовь к родному языку, к родине, происходит усвоение духовной культуры разных народов, уточняются ребенком его нравственные и эстетические позиции.</a:t>
            </a:r>
            <a:br>
              <a:rPr lang="ru-RU" sz="2800" dirty="0" smtClean="0"/>
            </a:br>
            <a:endParaRPr lang="ru-RU" sz="2800" b="1" dirty="0"/>
          </a:p>
        </p:txBody>
      </p:sp>
      <p:sp>
        <p:nvSpPr>
          <p:cNvPr id="6" name="Равнобедренный треугольник 5"/>
          <p:cNvSpPr/>
          <p:nvPr/>
        </p:nvSpPr>
        <p:spPr>
          <a:xfrm>
            <a:off x="3357554" y="5429264"/>
            <a:ext cx="2775216" cy="9144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14348" y="928670"/>
            <a:ext cx="7786742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u="sng" dirty="0" smtClean="0"/>
              <a:t>Текстоцентрический подход позволяет реализовать все цели обучения в их комплексе:</a:t>
            </a:r>
            <a:br>
              <a:rPr lang="ru-RU" sz="2400" b="1" u="sng" dirty="0" smtClean="0"/>
            </a:br>
            <a:endParaRPr lang="ru-RU" sz="2400" b="1" u="sng" dirty="0" smtClean="0"/>
          </a:p>
          <a:p>
            <a:pPr>
              <a:buFontTx/>
              <a:buChar char="-"/>
            </a:pPr>
            <a:r>
              <a:rPr lang="ru-RU" sz="2400" dirty="0" smtClean="0"/>
              <a:t> формируется речевая компетенция в единстве с языковой и прописной;</a:t>
            </a:r>
          </a:p>
          <a:p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>- развиваются универсальные способы мыслительной деятельности;</a:t>
            </a:r>
          </a:p>
          <a:p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>- воспитывается любовь к родному языку, к родине, происходит усвоение духовной культуры разных народов, уточняются ребенком его нравственные и эстетические позиции.</a:t>
            </a:r>
          </a:p>
          <a:p>
            <a:endParaRPr lang="ru-RU" sz="2400" dirty="0" smtClean="0"/>
          </a:p>
          <a:p>
            <a:endParaRPr lang="ru-RU" sz="24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 smtClean="0"/>
              <a:t>Текст как центральная единица урока</a:t>
            </a:r>
            <a:endParaRPr lang="ru-RU" sz="3600" b="1" dirty="0"/>
          </a:p>
        </p:txBody>
      </p:sp>
      <p:sp>
        <p:nvSpPr>
          <p:cNvPr id="7" name="Текст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ru-RU" dirty="0" smtClean="0"/>
              <a:t>Русский язык</a:t>
            </a: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half" idx="2"/>
          </p:nvPr>
        </p:nvSpPr>
        <p:spPr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>
              <a:buNone/>
            </a:pPr>
            <a:r>
              <a:rPr lang="ru-RU" sz="2000" dirty="0" smtClean="0"/>
              <a:t>      Текст  изучается как лингвистический объект и как результат речевой деятельности (признаки и категории текста, его структура, типы и виды, правила создания текста с учётом конкретных экстралингвистических факторов и понимания его смысла  не только на поверхностном, но и на глубинном уровне).</a:t>
            </a:r>
            <a:endParaRPr lang="ru-RU" sz="2000" dirty="0"/>
          </a:p>
        </p:txBody>
      </p:sp>
      <p:sp>
        <p:nvSpPr>
          <p:cNvPr id="8" name="Текст 7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ru-RU" dirty="0" smtClean="0"/>
              <a:t>Литература</a:t>
            </a:r>
            <a:endParaRPr lang="ru-RU" dirty="0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4"/>
          </p:nvPr>
        </p:nvSpPr>
        <p:spPr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>
              <a:buNone/>
            </a:pPr>
            <a:r>
              <a:rPr lang="ru-RU" sz="2000" dirty="0" smtClean="0"/>
              <a:t>Текст рассматривается как некая художественная действительность, историческая и культурная реальность, которая представлена в нём системой словесных художественных образов.</a:t>
            </a:r>
            <a:endParaRPr lang="ru-RU" sz="2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54692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ru-RU" sz="3200" b="1" u="sng" dirty="0" smtClean="0"/>
              <a:t>Интегративная цель </a:t>
            </a:r>
            <a:r>
              <a:rPr lang="ru-RU" sz="3200" dirty="0" smtClean="0"/>
              <a:t>освоения учебных предметов, входящих в образовательную область  «Русский язык и литература», заключается в формировании филологической культуры школьников, ориентации обучения на понимание, интерпретацию «чужого» текста в широком культурном контексте и создание собственного текста с учётом всех прагматических и </a:t>
            </a:r>
            <a:r>
              <a:rPr lang="ru-RU" sz="3200" dirty="0" err="1" smtClean="0"/>
              <a:t>социокультурных</a:t>
            </a:r>
            <a:r>
              <a:rPr lang="ru-RU" sz="3200" dirty="0" smtClean="0"/>
              <a:t> факторов его употребления.</a:t>
            </a:r>
            <a:endParaRPr lang="ru-RU" sz="32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82726"/>
          </a:xfrm>
          <a:ln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r>
              <a:rPr lang="ru-RU" sz="4000" b="1" dirty="0" smtClean="0"/>
              <a:t>Определение понятия текст</a:t>
            </a:r>
            <a:br>
              <a:rPr lang="ru-RU" sz="4000" b="1" dirty="0" smtClean="0"/>
            </a:br>
            <a:r>
              <a:rPr lang="ru-RU" sz="2700" b="1" dirty="0" smtClean="0"/>
              <a:t>(Определений понятия «текст»  много, и все они стремятся зафиксировать  особенности множества существующих текстов)</a:t>
            </a:r>
            <a:endParaRPr lang="ru-RU" sz="40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143116"/>
            <a:ext cx="8229600" cy="3983047"/>
          </a:xfrm>
          <a:ln>
            <a:solidFill>
              <a:schemeClr val="tx1"/>
            </a:solidFill>
          </a:ln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    </a:t>
            </a:r>
            <a:r>
              <a:rPr lang="ru-RU" sz="2800" dirty="0" smtClean="0"/>
              <a:t>В «Толковом словаре живого великорусского языка» В.И.Даля под текстом понимается «подлинник, подлинная оригинальная речь писателя».</a:t>
            </a:r>
          </a:p>
          <a:p>
            <a:pPr>
              <a:buNone/>
            </a:pPr>
            <a:r>
              <a:rPr lang="ru-RU" sz="2800" dirty="0" smtClean="0"/>
              <a:t>    В «Толковом словаре русского языка» </a:t>
            </a:r>
          </a:p>
          <a:p>
            <a:pPr>
              <a:buNone/>
            </a:pPr>
            <a:r>
              <a:rPr lang="ru-RU" sz="2800" dirty="0" smtClean="0"/>
              <a:t>    С.И. Ожегова даётся такое определение текста: «Текст – это всякая записанная речь (литературное произведение, сочинение, документ, а также часть, отрывок из них)».</a:t>
            </a:r>
            <a:endParaRPr lang="ru-RU" sz="28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428604"/>
            <a:ext cx="8229600" cy="5643602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ru-RU" sz="3200" b="1" u="sng" dirty="0" smtClean="0"/>
              <a:t>В педагогическом </a:t>
            </a:r>
            <a:r>
              <a:rPr lang="ru-RU" sz="3200" b="1" u="sng" dirty="0" err="1" smtClean="0"/>
              <a:t>речеведении</a:t>
            </a:r>
            <a:r>
              <a:rPr lang="ru-RU" sz="3200" b="1" u="sng" dirty="0" smtClean="0"/>
              <a:t> </a:t>
            </a:r>
            <a:r>
              <a:rPr lang="ru-RU" sz="3200" dirty="0" smtClean="0"/>
              <a:t>принято понимать текст как «результат речемыслительного процесса, реализованного автором в виде конкретного письменного или устного произведения в соответствии с мотивами, целями, избранной темой, замыслом, идеей и характеризующегося определённой структурой, композиционным, логическим и стилистическим единством.</a:t>
            </a:r>
            <a:br>
              <a:rPr lang="ru-RU" sz="3200" dirty="0" smtClean="0"/>
            </a:br>
            <a:endParaRPr lang="ru-RU" sz="3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23639651</TotalTime>
  <Words>693</Words>
  <Application>Microsoft Office PowerPoint</Application>
  <PresentationFormat>Экран (4:3)</PresentationFormat>
  <Paragraphs>53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Тема Office</vt:lpstr>
      <vt:lpstr>Текстоцентрический подход как необходимое условие формирования ключевых компетенций</vt:lpstr>
      <vt:lpstr>Современные подходы в изучении текста на уроках русского языка и литературы: текстоцентрический подход</vt:lpstr>
      <vt:lpstr>Текст – явление многоуровневое. Существуют различные подходы к его изучению.</vt:lpstr>
      <vt:lpstr>                   В современных педагогических и методических исследованиях текстоцентрический подход к обучению занимает всё более активную позицию.    Текстоцентрический подход предполагает осмысливание текста как речевого произведения. Таким образом, в основе принципа текстоцентризма лежит единство языковой, речевой и правописной компетенции.             Текстоцентрический подход позволяет реализовать все цели обучения в их комплексе: формируется речевая компетенция в единстве с языковой и прописной; развиваются универсальные способы мыслительной деятельности; воспитывается любовь к родному языку, к родине, происходит усвоение духовной культуры разных народов, уточняются ребенком его нравственные и эстетические позиции. </vt:lpstr>
      <vt:lpstr>Презентация PowerPoint</vt:lpstr>
      <vt:lpstr>Текст как центральная единица урока</vt:lpstr>
      <vt:lpstr>Интегративная цель освоения учебных предметов, входящих в образовательную область  «Русский язык и литература», заключается в формировании филологической культуры школьников, ориентации обучения на понимание, интерпретацию «чужого» текста в широком культурном контексте и создание собственного текста с учётом всех прагматических и социокультурных факторов его употребления.</vt:lpstr>
      <vt:lpstr>Определение понятия текст (Определений понятия «текст»  много, и все они стремятся зафиксировать  особенности множества существующих текстов)</vt:lpstr>
      <vt:lpstr>В педагогическом речеведении принято понимать текст как «результат речемыслительного процесса, реализованного автором в виде конкретного письменного или устного произведения в соответствии с мотивами, целями, избранной темой, замыслом, идеей и характеризующегося определённой структурой, композиционным, логическим и стилистическим единством. </vt:lpstr>
      <vt:lpstr>В педагогике существует понятие «учебный текст». Учебный текст может представлять собой как аутентичный, оригинальный текст, используемый в учебных целях, так и текст, специально сконструированный  для решения определённых методических задач. Учебным текстом может являться художественное произведение или его фрагмент.</vt:lpstr>
      <vt:lpstr>Необходимо учитывать возможность сочетания в учебном тексте разных способов кодирования и представления информации</vt:lpstr>
      <vt:lpstr>При выборе стратегии работы с учебным текстом следует учитывать разные типы текстов:</vt:lpstr>
      <vt:lpstr> По видам задач, которые позволяет решать учебный текст, выделяют:  - тексты предметной ориентации, задача которых – сформировать определённые логико-понятийные структуры (представления, понятия). В виде учебной статьи, очерка, фрагмента параграфа они представляют тот объём знаний, который необходимо усвоить учащимся при изучении той или иной предметной области; </vt:lpstr>
      <vt:lpstr>- тексты инструктивной ориентации, задача которых  – помощь в организации деятельности учащихся. Такие тексты (в виде алгоритма, плана деятельности, модели, таблицы) обеспечивают формирование готовности обучающегося к самостоятельному решению учебной задачи;  - тексты ценностной ориентации, задача которых – создание условий для формирования убеждений, взглядов, критериев, оценок. Это тексты художественных произведений, исторических документов и т.д. </vt:lpstr>
      <vt:lpstr>Работа с текстами, представленными в разном виде,  на уроке русского языка позволяет реализовать межпредметные связи с другими школьными предметами.</vt:lpstr>
      <vt:lpstr>Работа с текстом может быть организована так, чтобы это стало событием на уроке. Не просто событием, а событием внутренней жизни.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Текстоцентрический подход как необходимое условие формирования ключевых компетенций</dc:title>
  <dc:creator>User</dc:creator>
  <cp:lastModifiedBy>ЛЦПО</cp:lastModifiedBy>
  <cp:revision>41</cp:revision>
  <dcterms:created xsi:type="dcterms:W3CDTF">1979-12-31T21:05:35Z</dcterms:created>
  <dcterms:modified xsi:type="dcterms:W3CDTF">2024-12-11T12:53:14Z</dcterms:modified>
</cp:coreProperties>
</file>