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C9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4" autoAdjust="0"/>
    <p:restoredTop sz="94660"/>
  </p:normalViewPr>
  <p:slideViewPr>
    <p:cSldViewPr snapToGrid="0">
      <p:cViewPr varScale="1">
        <p:scale>
          <a:sx n="83" d="100"/>
          <a:sy n="83" d="100"/>
        </p:scale>
        <p:origin x="85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F2BB05-1874-8ADB-3E3A-586E1136BE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A4B012F-FA41-21A5-B536-BF8958E4F9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D7FDE97-9A06-0714-48E5-1973FFA5BF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82BFC-2AA6-453F-A57C-1E3811042081}" type="datetimeFigureOut">
              <a:rPr lang="ru-RU" smtClean="0"/>
              <a:t>29.01.2025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75C99C6-5AA7-A999-CA4B-3D323D21C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5EE798E-4721-ADC0-8E3E-C39B0DD448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A9427-4E5B-4BB3-9998-6A9B2870A3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2376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BADFDBF-4621-90E0-831A-86AD90F164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69F07C5-0C26-FAED-9F9B-B30584CC1A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C04ADC3-D7B1-4B27-DCE5-9A66F1EE2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82BFC-2AA6-453F-A57C-1E3811042081}" type="datetimeFigureOut">
              <a:rPr lang="ru-RU" smtClean="0"/>
              <a:t>29.01.2025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D8D94BA-6802-FE49-0797-BFD449FB9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EF53F5D-08F4-4F32-0034-F3E75512D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A9427-4E5B-4BB3-9998-6A9B2870A3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6140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FC72C3FF-C5D9-4850-0692-7ACDA59244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1D29B5E-D54B-0C3B-8773-CE2DC53589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ED91120-EAD4-EE0E-DB73-B1C16B3CF0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82BFC-2AA6-453F-A57C-1E3811042081}" type="datetimeFigureOut">
              <a:rPr lang="ru-RU" smtClean="0"/>
              <a:t>29.01.2025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E7FB5CA-23B6-A88F-0F21-6FF9E16D85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05E8D76-D02D-D35E-1284-7AEA8B0A1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A9427-4E5B-4BB3-9998-6A9B2870A3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4706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B454B35-196F-27A9-F917-8319F68442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EA55FD5-6A36-D680-0990-B8D4E654C1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B7ED862-216F-5522-01B8-3F3D29CE7B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82BFC-2AA6-453F-A57C-1E3811042081}" type="datetimeFigureOut">
              <a:rPr lang="ru-RU" smtClean="0"/>
              <a:t>29.01.2025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D4398C6-5044-6BDA-3E40-1878A0785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3438E12-6B0A-287D-F767-17EC7C0AD9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A9427-4E5B-4BB3-9998-6A9B2870A3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7395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3B3AD54-A4E0-EB0A-3123-1DA67E5EC0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AA172B4-7043-A7A1-C6D4-FC6241413A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8D0FE54-1395-4C72-8608-5D1E0FDE76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82BFC-2AA6-453F-A57C-1E3811042081}" type="datetimeFigureOut">
              <a:rPr lang="ru-RU" smtClean="0"/>
              <a:t>29.01.2025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8CC1BCE-4F86-99B8-6B86-D1731C5B9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5FF9B01-FE4F-2FDE-5726-6BBEE7A33D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A9427-4E5B-4BB3-9998-6A9B2870A3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2408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CF2F3C-8E27-66C1-7371-457C8568F5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BD45F8A-DC1B-E8B4-217A-7DB9217072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18A3FF8-EC2D-226A-5B8E-DAEB6D216E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BA59B22-6E27-755F-1854-E42D84C0B6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82BFC-2AA6-453F-A57C-1E3811042081}" type="datetimeFigureOut">
              <a:rPr lang="ru-RU" smtClean="0"/>
              <a:t>29.01.2025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3818A58-B847-329A-9DCF-5F8713529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2731FEF-D6DC-7204-9B96-583028733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A9427-4E5B-4BB3-9998-6A9B2870A3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9911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CA1518-3A30-B54D-606A-E6015B4461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EDDBE20-8C74-7511-C59D-0DAB21008A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680F580-DC90-FCD5-8FE8-1077273DEC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2C53EE28-F94C-A76D-3DFD-E3D323C740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61E2B7EE-5CD5-3BA5-0A6D-3D406CB3DC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F19C4C84-46FF-174A-6AD7-D1873BAD7E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82BFC-2AA6-453F-A57C-1E3811042081}" type="datetimeFigureOut">
              <a:rPr lang="ru-RU" smtClean="0"/>
              <a:t>29.01.2025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02F467FD-83AB-CB39-4232-A5F9D0B04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4777CC11-60D2-3093-96FB-C48C72F8B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A9427-4E5B-4BB3-9998-6A9B2870A3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1306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D77254-0143-3C38-67ED-91E9546AF1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D9D2A3E2-9F48-08F9-6BC6-B0323E79C1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82BFC-2AA6-453F-A57C-1E3811042081}" type="datetimeFigureOut">
              <a:rPr lang="ru-RU" smtClean="0"/>
              <a:t>29.01.2025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D88A3701-E793-3246-CECC-2068066B0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9A2D9F4F-3B3E-6142-D09E-F73639856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A9427-4E5B-4BB3-9998-6A9B2870A3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7461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22D66240-EE20-135D-36EA-10C66F6979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82BFC-2AA6-453F-A57C-1E3811042081}" type="datetimeFigureOut">
              <a:rPr lang="ru-RU" smtClean="0"/>
              <a:t>29.01.2025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BE0C311B-7083-D8E1-CF36-BFF32B21E0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0CE5930-3B28-08F5-3E36-47C55A897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A9427-4E5B-4BB3-9998-6A9B2870A3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497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9050A86-8314-E2A8-B03D-BEF1197ABF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ADD3142-44FE-C452-0A0A-859800BFA1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722AE3A-210C-C5A7-2BBE-6DA4C7B0B5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76D0C48-D5D4-ECB6-E6EC-4396966CAD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82BFC-2AA6-453F-A57C-1E3811042081}" type="datetimeFigureOut">
              <a:rPr lang="ru-RU" smtClean="0"/>
              <a:t>29.01.2025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01DCB2A-940D-7AB6-FCC0-DF9C0D00B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8FA268F-CBBE-07B4-F95D-7D3698051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A9427-4E5B-4BB3-9998-6A9B2870A3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0652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4849E28-137D-681E-2F13-7057A10172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FCCBCD4B-8FBA-3449-E13E-C30C4736F1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C1A333A-48AE-47D5-E285-AC69A925BC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258FF67-294F-406D-CAE9-15A02BB90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82BFC-2AA6-453F-A57C-1E3811042081}" type="datetimeFigureOut">
              <a:rPr lang="ru-RU" smtClean="0"/>
              <a:t>29.01.2025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CB9269A-A44E-7757-E9B7-5C3819E0B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EBDEEE4-FF37-3BF0-4D4F-0301B8112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A9427-4E5B-4BB3-9998-6A9B2870A3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9888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9E8FBD9-A011-B9C5-FBDD-978C7682F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523F551-BDC5-FBE0-50B2-6D180BE895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F4E82DF-63FC-0D3D-78D4-D15C7D80F9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F82BFC-2AA6-453F-A57C-1E3811042081}" type="datetimeFigureOut">
              <a:rPr lang="ru-RU" smtClean="0"/>
              <a:t>29.01.2025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918BDBF-0352-ED18-3137-840EB7A712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8E3A557-2659-B3BE-B368-44B0D6A35A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3A9427-4E5B-4BB3-9998-6A9B2870A3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9138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11" Type="http://schemas.openxmlformats.org/officeDocument/2006/relationships/image" Target="../media/image3.png"/><Relationship Id="rId5" Type="http://schemas.openxmlformats.org/officeDocument/2006/relationships/image" Target="../media/image11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18.png"/><Relationship Id="rId7" Type="http://schemas.openxmlformats.org/officeDocument/2006/relationships/image" Target="../media/image1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11" Type="http://schemas.openxmlformats.org/officeDocument/2006/relationships/image" Target="../media/image17.png"/><Relationship Id="rId5" Type="http://schemas.openxmlformats.org/officeDocument/2006/relationships/image" Target="../media/image19.png"/><Relationship Id="rId10" Type="http://schemas.openxmlformats.org/officeDocument/2006/relationships/image" Target="../media/image14.png"/><Relationship Id="rId4" Type="http://schemas.openxmlformats.org/officeDocument/2006/relationships/image" Target="../media/image11.png"/><Relationship Id="rId9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1.png"/><Relationship Id="rId7" Type="http://schemas.openxmlformats.org/officeDocument/2006/relationships/image" Target="../media/image13.png"/><Relationship Id="rId12" Type="http://schemas.openxmlformats.org/officeDocument/2006/relationships/image" Target="../media/image23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21.png"/><Relationship Id="rId10" Type="http://schemas.openxmlformats.org/officeDocument/2006/relationships/image" Target="../media/image15.png"/><Relationship Id="rId4" Type="http://schemas.openxmlformats.org/officeDocument/2006/relationships/image" Target="../media/image19.png"/><Relationship Id="rId9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21.png"/><Relationship Id="rId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5961013-77AC-A75A-6318-8FC6EB1ED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803275"/>
            <a:ext cx="10744200" cy="2282825"/>
          </a:xfrm>
        </p:spPr>
        <p:txBody>
          <a:bodyPr>
            <a:noAutofit/>
          </a:bodyPr>
          <a:lstStyle/>
          <a:p>
            <a:r>
              <a:rPr lang="ru-RU" sz="6000" dirty="0">
                <a:solidFill>
                  <a:schemeClr val="accent2"/>
                </a:solidFill>
                <a:latin typeface="Aptos" panose="020B0004020202020204" pitchFamily="34" charset="0"/>
              </a:rPr>
              <a:t>ВСЕРОССИЙСКИЕ ПРОВЕРОЧНЫЕ РАБОТЫ 2025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EC9A5FD-081A-02F9-47C5-165F996B3E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4950" y="4210051"/>
            <a:ext cx="10515600" cy="2282825"/>
          </a:xfrm>
        </p:spPr>
        <p:txBody>
          <a:bodyPr/>
          <a:lstStyle/>
          <a:p>
            <a:pPr marL="0" indent="0" algn="r">
              <a:buNone/>
            </a:pP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 algn="r">
              <a:buNone/>
            </a:pP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ЛУГАНСКИЙ ИНСТИТУТ РАЗВИТИЯ ОБРАЗОВАНИЯ</a:t>
            </a:r>
          </a:p>
          <a:p>
            <a:pPr marL="0" indent="0" algn="r">
              <a:buNone/>
            </a:pP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отдел методического сопровождения</a:t>
            </a:r>
          </a:p>
          <a:p>
            <a:pPr marL="0" indent="0" algn="r">
              <a:buNone/>
            </a:pP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Скиперская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А. И.</a:t>
            </a:r>
          </a:p>
        </p:txBody>
      </p:sp>
    </p:spTree>
    <p:extLst>
      <p:ext uri="{BB962C8B-B14F-4D97-AF65-F5344CB8AC3E}">
        <p14:creationId xmlns:p14="http://schemas.microsoft.com/office/powerpoint/2010/main" val="16331334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D5C4F8F-B30A-0B6B-6689-FF04B1BEE4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386240"/>
            <a:ext cx="10248900" cy="2820986"/>
          </a:xfrm>
        </p:spPr>
        <p:txBody>
          <a:bodyPr>
            <a:normAutofit fontScale="90000"/>
          </a:bodyPr>
          <a:lstStyle/>
          <a:p>
            <a:pPr algn="l"/>
            <a:r>
              <a:rPr lang="ru-RU" sz="5300" dirty="0"/>
              <a:t>Всероссийские проверочные работы</a:t>
            </a:r>
            <a:br>
              <a:rPr lang="ru-RU" sz="5300" dirty="0"/>
            </a:br>
            <a:r>
              <a:rPr lang="ru-RU" sz="5300" dirty="0"/>
              <a:t> в 2024/2025 учебном году</a:t>
            </a:r>
            <a:br>
              <a:rPr lang="ru-RU" sz="5300" dirty="0"/>
            </a:br>
            <a:r>
              <a:rPr lang="ru-RU" sz="5300" dirty="0"/>
              <a:t>Приказ Рособрнадзора от 13.05.2024 № 1008 «Проведение ВПР ОО»</a:t>
            </a:r>
            <a:br>
              <a:rPr lang="ru-RU" sz="5300" dirty="0"/>
            </a:br>
            <a:br>
              <a:rPr lang="en-US" dirty="0"/>
            </a:b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DDDCCC8-9F2C-09BD-871F-31B82F54D2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2436814"/>
            <a:ext cx="8915400" cy="4554536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14A4BFA-A8D5-EF26-2F43-295C0E6BBD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96450" y="0"/>
            <a:ext cx="2495550" cy="1965343"/>
          </a:xfrm>
          <a:prstGeom prst="rect">
            <a:avLst/>
          </a:prstGeom>
        </p:spPr>
      </p:pic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90E7C56A-9ABC-4048-4ABF-EBE941DB21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2892878"/>
              </p:ext>
            </p:extLst>
          </p:nvPr>
        </p:nvGraphicFramePr>
        <p:xfrm>
          <a:off x="0" y="2796733"/>
          <a:ext cx="8915400" cy="383469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915400">
                  <a:extLst>
                    <a:ext uri="{9D8B030D-6E8A-4147-A177-3AD203B41FA5}">
                      <a16:colId xmlns:a16="http://schemas.microsoft.com/office/drawing/2014/main" val="2736639894"/>
                    </a:ext>
                  </a:extLst>
                </a:gridCol>
              </a:tblGrid>
              <a:tr h="454309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/>
                        <a:t>Сокращение сроков проведения ВПР </a:t>
                      </a:r>
                    </a:p>
                    <a:p>
                      <a:pPr algn="ctr"/>
                      <a:r>
                        <a:rPr lang="ru-RU" sz="2400" b="1" dirty="0">
                          <a:solidFill>
                            <a:srgbClr val="FF0000"/>
                          </a:solidFill>
                        </a:rPr>
                        <a:t>с 11 апреля по 16 мая 2025 года</a:t>
                      </a:r>
                      <a:endParaRPr lang="ru-RU" sz="24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5287707"/>
                  </a:ext>
                </a:extLst>
              </a:tr>
              <a:tr h="454309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/>
                        <a:t>Изменение параллели участников ВПР  </a:t>
                      </a:r>
                      <a:r>
                        <a:rPr lang="ru-RU" sz="2400" b="1" dirty="0">
                          <a:solidFill>
                            <a:srgbClr val="FF0000"/>
                          </a:solidFill>
                        </a:rPr>
                        <a:t>10 класс   </a:t>
                      </a:r>
                      <a:r>
                        <a:rPr lang="ru-RU" sz="2400" dirty="0"/>
                        <a:t>11 класс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9423355"/>
                  </a:ext>
                </a:extLst>
              </a:tr>
              <a:tr h="454309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/>
                        <a:t>ОО включают ВПР в расписание учебных занятий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4066731"/>
                  </a:ext>
                </a:extLst>
              </a:tr>
              <a:tr h="778043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/>
                        <a:t>ОО могут использовать ВПР в качестве мероприятий текущего контроля успеваемости и промежуточной аттестации обучающихся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7252222"/>
                  </a:ext>
                </a:extLst>
              </a:tr>
              <a:tr h="908617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/>
                        <a:t>На каждую аудиторию, в которой проводится ВПР, назначается </a:t>
                      </a:r>
                      <a:r>
                        <a:rPr lang="ru-RU" sz="2400" b="1" dirty="0">
                          <a:solidFill>
                            <a:srgbClr val="FF0000"/>
                          </a:solidFill>
                        </a:rPr>
                        <a:t>один </a:t>
                      </a:r>
                      <a:r>
                        <a:rPr lang="ru-RU" sz="2400" dirty="0"/>
                        <a:t>организатор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6844355"/>
                  </a:ext>
                </a:extLst>
              </a:tr>
            </a:tbl>
          </a:graphicData>
        </a:graphic>
      </p:graphicFrame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52613BCC-5A99-EC5F-635C-8998A8B4B3CE}"/>
              </a:ext>
            </a:extLst>
          </p:cNvPr>
          <p:cNvSpPr/>
          <p:nvPr/>
        </p:nvSpPr>
        <p:spPr>
          <a:xfrm>
            <a:off x="9391650" y="2286000"/>
            <a:ext cx="2667000" cy="1143000"/>
          </a:xfrm>
          <a:prstGeom prst="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D38F050-1AB9-C966-092E-B763AF3352E4}"/>
              </a:ext>
            </a:extLst>
          </p:cNvPr>
          <p:cNvSpPr txBox="1"/>
          <p:nvPr/>
        </p:nvSpPr>
        <p:spPr>
          <a:xfrm>
            <a:off x="9696450" y="2305050"/>
            <a:ext cx="2209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ВПР  НОО по трем учебным предметам</a:t>
            </a: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55C18158-5201-FEF1-5AE5-4FCFB4356A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91650" y="4134911"/>
            <a:ext cx="2676376" cy="156966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EF6545FB-FA0B-D226-5565-FDE4D829CE4D}"/>
              </a:ext>
            </a:extLst>
          </p:cNvPr>
          <p:cNvSpPr txBox="1"/>
          <p:nvPr/>
        </p:nvSpPr>
        <p:spPr>
          <a:xfrm>
            <a:off x="9391650" y="4134911"/>
            <a:ext cx="2514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ВПР ООО СОО по четырем учебным предметам</a:t>
            </a:r>
          </a:p>
        </p:txBody>
      </p: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EAC49E7E-3F07-7B3C-287E-65D986FF89A8}"/>
              </a:ext>
            </a:extLst>
          </p:cNvPr>
          <p:cNvCxnSpPr/>
          <p:nvPr/>
        </p:nvCxnSpPr>
        <p:spPr>
          <a:xfrm>
            <a:off x="7296150" y="3505379"/>
            <a:ext cx="971550" cy="62953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AB39CD1E-99AA-9453-341B-0AE40A166AD1}"/>
              </a:ext>
            </a:extLst>
          </p:cNvPr>
          <p:cNvCxnSpPr/>
          <p:nvPr/>
        </p:nvCxnSpPr>
        <p:spPr>
          <a:xfrm flipH="1">
            <a:off x="7277100" y="3429000"/>
            <a:ext cx="800100" cy="70591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03342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Рисунок 23">
            <a:extLst>
              <a:ext uri="{FF2B5EF4-FFF2-40B4-BE49-F238E27FC236}">
                <a16:creationId xmlns:a16="http://schemas.microsoft.com/office/drawing/2014/main" id="{E7844C1F-17DE-12E9-2E2F-D6A678FC7C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87092" y="2577969"/>
            <a:ext cx="3499407" cy="859611"/>
          </a:xfrm>
          <a:prstGeom prst="rect">
            <a:avLst/>
          </a:prstGeom>
        </p:spPr>
      </p:pic>
      <p:pic>
        <p:nvPicPr>
          <p:cNvPr id="35" name="Рисунок 34">
            <a:extLst>
              <a:ext uri="{FF2B5EF4-FFF2-40B4-BE49-F238E27FC236}">
                <a16:creationId xmlns:a16="http://schemas.microsoft.com/office/drawing/2014/main" id="{87B050C9-7550-86AE-9C02-BDF6BFA25B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74428" y="3684022"/>
            <a:ext cx="3499407" cy="859611"/>
          </a:xfrm>
          <a:prstGeom prst="rect">
            <a:avLst/>
          </a:prstGeom>
        </p:spPr>
      </p:pic>
      <p:pic>
        <p:nvPicPr>
          <p:cNvPr id="30" name="Рисунок 29">
            <a:extLst>
              <a:ext uri="{FF2B5EF4-FFF2-40B4-BE49-F238E27FC236}">
                <a16:creationId xmlns:a16="http://schemas.microsoft.com/office/drawing/2014/main" id="{A2587EDD-E356-4A67-1BB2-7B2770CDB1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74428" y="4789753"/>
            <a:ext cx="3499407" cy="859611"/>
          </a:xfrm>
          <a:prstGeom prst="rect">
            <a:avLst/>
          </a:prstGeom>
        </p:spPr>
      </p:pic>
      <p:pic>
        <p:nvPicPr>
          <p:cNvPr id="31" name="Рисунок 30">
            <a:extLst>
              <a:ext uri="{FF2B5EF4-FFF2-40B4-BE49-F238E27FC236}">
                <a16:creationId xmlns:a16="http://schemas.microsoft.com/office/drawing/2014/main" id="{22220A4D-A9C6-D0DC-C9B4-EBB30D85AB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74428" y="5858568"/>
            <a:ext cx="3499407" cy="859611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A4314432-44FE-8B44-C615-E9B004E0AD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98520" y="-152172"/>
            <a:ext cx="2493480" cy="1654735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711A5C4-0AB2-6D49-8374-D152FF3840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6365"/>
            <a:ext cx="9372600" cy="1325563"/>
          </a:xfrm>
        </p:spPr>
        <p:txBody>
          <a:bodyPr/>
          <a:lstStyle/>
          <a:p>
            <a:r>
              <a:rPr lang="ru-RU" dirty="0"/>
              <a:t>Всероссийские проверочные работы</a:t>
            </a:r>
            <a:br>
              <a:rPr lang="ru-RU" dirty="0"/>
            </a:br>
            <a:r>
              <a:rPr lang="ru-RU" dirty="0"/>
              <a:t> в 2024/2025 учебном году</a:t>
            </a:r>
          </a:p>
        </p:txBody>
      </p:sp>
      <p:pic>
        <p:nvPicPr>
          <p:cNvPr id="8" name="Объект 7">
            <a:extLst>
              <a:ext uri="{FF2B5EF4-FFF2-40B4-BE49-F238E27FC236}">
                <a16:creationId xmlns:a16="http://schemas.microsoft.com/office/drawing/2014/main" id="{8858E8F1-4CFB-955E-6E64-A1E544026B8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>
            <a:alphaModFix amt="5000"/>
          </a:blip>
          <a:stretch>
            <a:fillRect/>
          </a:stretch>
        </p:blipFill>
        <p:spPr>
          <a:xfrm>
            <a:off x="2973603" y="4408113"/>
            <a:ext cx="3590155" cy="1323439"/>
          </a:xfrm>
          <a:prstGeom prst="rect">
            <a:avLst/>
          </a:prstGeom>
          <a:ln>
            <a:solidFill>
              <a:schemeClr val="accent2">
                <a:lumMod val="20000"/>
                <a:lumOff val="80000"/>
              </a:schemeClr>
            </a:solidFill>
          </a:ln>
        </p:spPr>
      </p:pic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3FC41DBA-B941-674A-588B-61F0E13374D2}"/>
              </a:ext>
            </a:extLst>
          </p:cNvPr>
          <p:cNvSpPr/>
          <p:nvPr/>
        </p:nvSpPr>
        <p:spPr>
          <a:xfrm>
            <a:off x="136957" y="3105056"/>
            <a:ext cx="2343150" cy="100965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45DF96E7-6BF6-6322-92B8-F125FF1BF8D8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5000"/>
          </a:blip>
          <a:stretch>
            <a:fillRect/>
          </a:stretch>
        </p:blipFill>
        <p:spPr>
          <a:xfrm>
            <a:off x="2973603" y="2002220"/>
            <a:ext cx="3286685" cy="965617"/>
          </a:xfrm>
          <a:prstGeom prst="rect">
            <a:avLst/>
          </a:prstGeom>
          <a:ln>
            <a:solidFill>
              <a:schemeClr val="accent2">
                <a:lumMod val="20000"/>
                <a:lumOff val="80000"/>
              </a:schemeClr>
            </a:solidFill>
          </a:ln>
        </p:spPr>
      </p:pic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5556DB33-AE9A-E430-1AE3-3142BAB75862}"/>
              </a:ext>
            </a:extLst>
          </p:cNvPr>
          <p:cNvSpPr/>
          <p:nvPr/>
        </p:nvSpPr>
        <p:spPr>
          <a:xfrm>
            <a:off x="6980250" y="1554435"/>
            <a:ext cx="3486150" cy="84725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43695CF-9972-C79A-DF47-5D091EF8E350}"/>
              </a:ext>
            </a:extLst>
          </p:cNvPr>
          <p:cNvSpPr txBox="1"/>
          <p:nvPr/>
        </p:nvSpPr>
        <p:spPr>
          <a:xfrm>
            <a:off x="209550" y="3179870"/>
            <a:ext cx="24186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класс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C8C4693-0BF2-CA0C-6392-BE1D23236E8A}"/>
              </a:ext>
            </a:extLst>
          </p:cNvPr>
          <p:cNvSpPr txBox="1"/>
          <p:nvPr/>
        </p:nvSpPr>
        <p:spPr>
          <a:xfrm>
            <a:off x="3390900" y="2170762"/>
            <a:ext cx="259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Обязательные предметы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F9313B7-204A-2692-B6ED-72212995F728}"/>
              </a:ext>
            </a:extLst>
          </p:cNvPr>
          <p:cNvSpPr txBox="1"/>
          <p:nvPr/>
        </p:nvSpPr>
        <p:spPr>
          <a:xfrm>
            <a:off x="3107809" y="4360307"/>
            <a:ext cx="349940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предмет  на основе случайного выбора федеральным организатором 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ранее чем за 7 дней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E8CC364-DFED-AC35-2D6D-FDDFD3C89BA4}"/>
              </a:ext>
            </a:extLst>
          </p:cNvPr>
          <p:cNvSpPr txBox="1"/>
          <p:nvPr/>
        </p:nvSpPr>
        <p:spPr>
          <a:xfrm>
            <a:off x="7663917" y="1850874"/>
            <a:ext cx="30407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Математика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82D9711-13CE-D886-C3B6-2C5449FFA93B}"/>
              </a:ext>
            </a:extLst>
          </p:cNvPr>
          <p:cNvSpPr txBox="1"/>
          <p:nvPr/>
        </p:nvSpPr>
        <p:spPr>
          <a:xfrm>
            <a:off x="7526224" y="2662518"/>
            <a:ext cx="27659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Русский язык </a:t>
            </a:r>
          </a:p>
          <a:p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только 2 часть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B02AF85-227A-B657-F05C-1465BF5AC6A6}"/>
              </a:ext>
            </a:extLst>
          </p:cNvPr>
          <p:cNvSpPr txBox="1"/>
          <p:nvPr/>
        </p:nvSpPr>
        <p:spPr>
          <a:xfrm>
            <a:off x="7586270" y="3717785"/>
            <a:ext cx="30407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Окружающий мир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18A5212-B6FC-DA90-0E8F-0C50B330A0D8}"/>
              </a:ext>
            </a:extLst>
          </p:cNvPr>
          <p:cNvSpPr txBox="1"/>
          <p:nvPr/>
        </p:nvSpPr>
        <p:spPr>
          <a:xfrm>
            <a:off x="7508621" y="4900652"/>
            <a:ext cx="26483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Литературное чтение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A2568F8-E200-8B8F-96A4-5F7FCC5CBBD7}"/>
              </a:ext>
            </a:extLst>
          </p:cNvPr>
          <p:cNvSpPr txBox="1"/>
          <p:nvPr/>
        </p:nvSpPr>
        <p:spPr>
          <a:xfrm>
            <a:off x="7670546" y="6006651"/>
            <a:ext cx="25703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Иностранный язык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38BEBC1-7D42-4E0B-2DB6-BED683ABB206}"/>
              </a:ext>
            </a:extLst>
          </p:cNvPr>
          <p:cNvSpPr txBox="1"/>
          <p:nvPr/>
        </p:nvSpPr>
        <p:spPr>
          <a:xfrm>
            <a:off x="0" y="5860022"/>
            <a:ext cx="72792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Образцы и описание проверочных работ для проведения ВПР в 2025 году –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https://fioco.ru/obraztsi_i_opisaniya_vpr_2025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873F165-3DAA-C261-3A15-E1F5ADFF1A5E}"/>
              </a:ext>
            </a:extLst>
          </p:cNvPr>
          <p:cNvSpPr txBox="1"/>
          <p:nvPr/>
        </p:nvSpPr>
        <p:spPr>
          <a:xfrm>
            <a:off x="11297472" y="3900524"/>
            <a:ext cx="10241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45мин</a:t>
            </a:r>
          </a:p>
        </p:txBody>
      </p:sp>
      <p:cxnSp>
        <p:nvCxnSpPr>
          <p:cNvPr id="34" name="Прямая соединительная линия 33">
            <a:extLst>
              <a:ext uri="{FF2B5EF4-FFF2-40B4-BE49-F238E27FC236}">
                <a16:creationId xmlns:a16="http://schemas.microsoft.com/office/drawing/2014/main" id="{63BF4896-615D-8A21-288F-8432D82BFE82}"/>
              </a:ext>
            </a:extLst>
          </p:cNvPr>
          <p:cNvCxnSpPr>
            <a:cxnSpLocks/>
          </p:cNvCxnSpPr>
          <p:nvPr/>
        </p:nvCxnSpPr>
        <p:spPr>
          <a:xfrm flipV="1">
            <a:off x="2480107" y="2525029"/>
            <a:ext cx="493496" cy="100965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>
            <a:extLst>
              <a:ext uri="{FF2B5EF4-FFF2-40B4-BE49-F238E27FC236}">
                <a16:creationId xmlns:a16="http://schemas.microsoft.com/office/drawing/2014/main" id="{55D286AC-954A-6F3C-F810-186C16054EE6}"/>
              </a:ext>
            </a:extLst>
          </p:cNvPr>
          <p:cNvCxnSpPr>
            <a:cxnSpLocks/>
            <a:endCxn id="8" idx="1"/>
          </p:cNvCxnSpPr>
          <p:nvPr/>
        </p:nvCxnSpPr>
        <p:spPr>
          <a:xfrm>
            <a:off x="2495967" y="3630612"/>
            <a:ext cx="477636" cy="1439221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>
            <a:extLst>
              <a:ext uri="{FF2B5EF4-FFF2-40B4-BE49-F238E27FC236}">
                <a16:creationId xmlns:a16="http://schemas.microsoft.com/office/drawing/2014/main" id="{4947087F-9336-5A6D-85B1-ADC28D6539A5}"/>
              </a:ext>
            </a:extLst>
          </p:cNvPr>
          <p:cNvCxnSpPr>
            <a:cxnSpLocks/>
            <a:stCxn id="9" idx="3"/>
          </p:cNvCxnSpPr>
          <p:nvPr/>
        </p:nvCxnSpPr>
        <p:spPr>
          <a:xfrm flipV="1">
            <a:off x="6260288" y="2170762"/>
            <a:ext cx="616764" cy="314267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>
            <a:extLst>
              <a:ext uri="{FF2B5EF4-FFF2-40B4-BE49-F238E27FC236}">
                <a16:creationId xmlns:a16="http://schemas.microsoft.com/office/drawing/2014/main" id="{F7FA3767-2A01-0323-EDD5-8A9E6A297144}"/>
              </a:ext>
            </a:extLst>
          </p:cNvPr>
          <p:cNvCxnSpPr>
            <a:cxnSpLocks/>
            <a:stCxn id="9" idx="3"/>
          </p:cNvCxnSpPr>
          <p:nvPr/>
        </p:nvCxnSpPr>
        <p:spPr>
          <a:xfrm>
            <a:off x="6260288" y="2485029"/>
            <a:ext cx="730397" cy="544072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>
            <a:extLst>
              <a:ext uri="{FF2B5EF4-FFF2-40B4-BE49-F238E27FC236}">
                <a16:creationId xmlns:a16="http://schemas.microsoft.com/office/drawing/2014/main" id="{4046B844-2ABA-4258-0F9D-D447C05E6094}"/>
              </a:ext>
            </a:extLst>
          </p:cNvPr>
          <p:cNvCxnSpPr>
            <a:cxnSpLocks/>
            <a:stCxn id="18" idx="3"/>
          </p:cNvCxnSpPr>
          <p:nvPr/>
        </p:nvCxnSpPr>
        <p:spPr>
          <a:xfrm flipV="1">
            <a:off x="6607216" y="4097450"/>
            <a:ext cx="367212" cy="924577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>
            <a:extLst>
              <a:ext uri="{FF2B5EF4-FFF2-40B4-BE49-F238E27FC236}">
                <a16:creationId xmlns:a16="http://schemas.microsoft.com/office/drawing/2014/main" id="{10EC22A6-E85F-9D68-DB56-8A8B1ED02441}"/>
              </a:ext>
            </a:extLst>
          </p:cNvPr>
          <p:cNvCxnSpPr>
            <a:cxnSpLocks/>
            <a:stCxn id="18" idx="3"/>
          </p:cNvCxnSpPr>
          <p:nvPr/>
        </p:nvCxnSpPr>
        <p:spPr>
          <a:xfrm>
            <a:off x="6607216" y="5022027"/>
            <a:ext cx="366116" cy="924576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>
            <a:extLst>
              <a:ext uri="{FF2B5EF4-FFF2-40B4-BE49-F238E27FC236}">
                <a16:creationId xmlns:a16="http://schemas.microsoft.com/office/drawing/2014/main" id="{D6EED243-565D-625D-4A36-9B3A5EDB8911}"/>
              </a:ext>
            </a:extLst>
          </p:cNvPr>
          <p:cNvCxnSpPr>
            <a:cxnSpLocks/>
            <a:stCxn id="18" idx="3"/>
          </p:cNvCxnSpPr>
          <p:nvPr/>
        </p:nvCxnSpPr>
        <p:spPr>
          <a:xfrm flipV="1">
            <a:off x="6607216" y="5019495"/>
            <a:ext cx="383469" cy="2532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" name="Равнобедренный треугольник 4">
            <a:extLst>
              <a:ext uri="{FF2B5EF4-FFF2-40B4-BE49-F238E27FC236}">
                <a16:creationId xmlns:a16="http://schemas.microsoft.com/office/drawing/2014/main" id="{A1D6A5DE-EFD9-C585-0E7E-3787D45ED56C}"/>
              </a:ext>
            </a:extLst>
          </p:cNvPr>
          <p:cNvSpPr/>
          <p:nvPr/>
        </p:nvSpPr>
        <p:spPr>
          <a:xfrm rot="5400000">
            <a:off x="8294778" y="3752782"/>
            <a:ext cx="5158309" cy="807380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21774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FA761B7A-A45C-98FF-3F43-50AF39045D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79785" y="3052480"/>
            <a:ext cx="2505673" cy="524301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D013C7E6-7389-F8A5-06BD-0FA6FBFCFF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98502" y="2367084"/>
            <a:ext cx="2505673" cy="524301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D8C37BDF-F1EE-8640-3E7B-8783DA7FE3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28010" y="3757081"/>
            <a:ext cx="2505673" cy="524301"/>
          </a:xfrm>
          <a:prstGeom prst="rect">
            <a:avLst/>
          </a:prstGeom>
        </p:spPr>
      </p:pic>
      <p:pic>
        <p:nvPicPr>
          <p:cNvPr id="33" name="Рисунок 32">
            <a:extLst>
              <a:ext uri="{FF2B5EF4-FFF2-40B4-BE49-F238E27FC236}">
                <a16:creationId xmlns:a16="http://schemas.microsoft.com/office/drawing/2014/main" id="{A03AC726-605F-2D97-B64C-AB3716BB8C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47060" y="4577868"/>
            <a:ext cx="2422768" cy="524301"/>
          </a:xfrm>
          <a:prstGeom prst="rect">
            <a:avLst/>
          </a:prstGeom>
        </p:spPr>
      </p:pic>
      <p:pic>
        <p:nvPicPr>
          <p:cNvPr id="34" name="Рисунок 33">
            <a:extLst>
              <a:ext uri="{FF2B5EF4-FFF2-40B4-BE49-F238E27FC236}">
                <a16:creationId xmlns:a16="http://schemas.microsoft.com/office/drawing/2014/main" id="{E2E8AEA3-6D66-F4AA-9572-5E3B3C6263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4154" y="5395266"/>
            <a:ext cx="2505673" cy="524301"/>
          </a:xfrm>
          <a:prstGeom prst="rect">
            <a:avLst/>
          </a:prstGeom>
        </p:spPr>
      </p:pic>
      <p:pic>
        <p:nvPicPr>
          <p:cNvPr id="35" name="Рисунок 34">
            <a:extLst>
              <a:ext uri="{FF2B5EF4-FFF2-40B4-BE49-F238E27FC236}">
                <a16:creationId xmlns:a16="http://schemas.microsoft.com/office/drawing/2014/main" id="{7AB848CD-C9FB-C432-E02B-FC19EB2211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91980" y="6233154"/>
            <a:ext cx="2505673" cy="524301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9D30714-86BD-8D3B-671F-449ADBD0B2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25563"/>
          </a:xfrm>
        </p:spPr>
        <p:txBody>
          <a:bodyPr/>
          <a:lstStyle/>
          <a:p>
            <a:r>
              <a:rPr lang="ru-RU" dirty="0"/>
              <a:t>Всероссийские проверочные работы</a:t>
            </a:r>
            <a:br>
              <a:rPr lang="ru-RU" dirty="0"/>
            </a:br>
            <a:r>
              <a:rPr lang="ru-RU" dirty="0"/>
              <a:t> в 2024/2025 учебном году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528083B-1C6D-8233-7B1F-A3E50DDD85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5673725"/>
            <a:ext cx="7029450" cy="11842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/>
              <a:t>Образцы и описание проверочных работ для проведения ВПР в 2025 году – https://fioco.ru/obraztsi_i_opisaniya_vpr_2025</a:t>
            </a:r>
          </a:p>
          <a:p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E3E9FFA0-DEDA-5512-1845-DE9DB34125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98520" y="-112802"/>
            <a:ext cx="2493480" cy="1631216"/>
          </a:xfrm>
          <a:prstGeom prst="rect">
            <a:avLst/>
          </a:prstGeom>
        </p:spPr>
      </p:pic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1D79E92B-5CE6-F31E-49C3-48F848B5D3AD}"/>
              </a:ext>
            </a:extLst>
          </p:cNvPr>
          <p:cNvSpPr/>
          <p:nvPr/>
        </p:nvSpPr>
        <p:spPr>
          <a:xfrm>
            <a:off x="323850" y="2587762"/>
            <a:ext cx="2438400" cy="1184275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5CA1B8E1-EEDE-B86D-AD64-D60A58D4670A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5000"/>
          </a:blip>
          <a:stretch>
            <a:fillRect/>
          </a:stretch>
        </p:blipFill>
        <p:spPr>
          <a:xfrm>
            <a:off x="3645194" y="3429000"/>
            <a:ext cx="2603206" cy="1572478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DCB8702A-E50E-F30D-38B6-9858525A3234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5000"/>
          </a:blip>
          <a:stretch>
            <a:fillRect/>
          </a:stretch>
        </p:blipFill>
        <p:spPr>
          <a:xfrm>
            <a:off x="3656160" y="1874415"/>
            <a:ext cx="2493479" cy="1215727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12C700FA-9847-A6ED-D225-8EDA550AFF0B}"/>
              </a:ext>
            </a:extLst>
          </p:cNvPr>
          <p:cNvSpPr txBox="1"/>
          <p:nvPr/>
        </p:nvSpPr>
        <p:spPr>
          <a:xfrm>
            <a:off x="485056" y="2825956"/>
            <a:ext cx="22098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9A00BFE-E715-A26F-6BFE-E25F2FB34232}"/>
              </a:ext>
            </a:extLst>
          </p:cNvPr>
          <p:cNvSpPr txBox="1"/>
          <p:nvPr/>
        </p:nvSpPr>
        <p:spPr>
          <a:xfrm>
            <a:off x="3988094" y="2162092"/>
            <a:ext cx="191740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Обязательные предметы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4EAB6B9-2168-DB47-A468-718478208B61}"/>
              </a:ext>
            </a:extLst>
          </p:cNvPr>
          <p:cNvSpPr txBox="1"/>
          <p:nvPr/>
        </p:nvSpPr>
        <p:spPr>
          <a:xfrm>
            <a:off x="3514725" y="3370262"/>
            <a:ext cx="2733676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предмета  на основе случайного выбора федеральным организатором </a:t>
            </a:r>
          </a:p>
          <a:p>
            <a:pPr algn="ctr"/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ранее чем за 7 дней 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C46A9092-FDC3-A660-E42E-36303F53432A}"/>
              </a:ext>
            </a:extLst>
          </p:cNvPr>
          <p:cNvSpPr/>
          <p:nvPr/>
        </p:nvSpPr>
        <p:spPr>
          <a:xfrm>
            <a:off x="6991980" y="1636271"/>
            <a:ext cx="2493479" cy="50784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C129130-5D10-5FAE-8558-83D79E15B936}"/>
              </a:ext>
            </a:extLst>
          </p:cNvPr>
          <p:cNvSpPr txBox="1"/>
          <p:nvPr/>
        </p:nvSpPr>
        <p:spPr>
          <a:xfrm>
            <a:off x="7028010" y="1636271"/>
            <a:ext cx="22493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Русский язык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0043DAB-E494-87B7-92F7-31CA3F9EEE69}"/>
              </a:ext>
            </a:extLst>
          </p:cNvPr>
          <p:cNvSpPr txBox="1"/>
          <p:nvPr/>
        </p:nvSpPr>
        <p:spPr>
          <a:xfrm>
            <a:off x="7028010" y="2418339"/>
            <a:ext cx="22493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Математика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29B57D3-5869-1C92-08E9-CCA6A88211F8}"/>
              </a:ext>
            </a:extLst>
          </p:cNvPr>
          <p:cNvSpPr txBox="1"/>
          <p:nvPr/>
        </p:nvSpPr>
        <p:spPr>
          <a:xfrm>
            <a:off x="7162800" y="3157721"/>
            <a:ext cx="16383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Биология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596A3AE-00B7-D9DD-5D9D-3D50AECEC2AC}"/>
              </a:ext>
            </a:extLst>
          </p:cNvPr>
          <p:cNvSpPr txBox="1"/>
          <p:nvPr/>
        </p:nvSpPr>
        <p:spPr>
          <a:xfrm>
            <a:off x="7162799" y="4623984"/>
            <a:ext cx="1447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История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161D96C-EFAA-7B49-A013-2DB10A903F32}"/>
              </a:ext>
            </a:extLst>
          </p:cNvPr>
          <p:cNvSpPr txBox="1"/>
          <p:nvPr/>
        </p:nvSpPr>
        <p:spPr>
          <a:xfrm>
            <a:off x="7162799" y="3785760"/>
            <a:ext cx="1447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География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B8C8D73-156A-09F4-3297-7AB24C95A09B}"/>
              </a:ext>
            </a:extLst>
          </p:cNvPr>
          <p:cNvSpPr txBox="1"/>
          <p:nvPr/>
        </p:nvSpPr>
        <p:spPr>
          <a:xfrm>
            <a:off x="7162799" y="5525400"/>
            <a:ext cx="182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Литература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64CFE8A-DE3F-50EB-1796-04915240CA28}"/>
              </a:ext>
            </a:extLst>
          </p:cNvPr>
          <p:cNvSpPr txBox="1"/>
          <p:nvPr/>
        </p:nvSpPr>
        <p:spPr>
          <a:xfrm>
            <a:off x="7162799" y="6265862"/>
            <a:ext cx="23226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Иностранный язык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040ADFF-D901-BDC1-9DFB-4402DED1954B}"/>
              </a:ext>
            </a:extLst>
          </p:cNvPr>
          <p:cNvSpPr txBox="1"/>
          <p:nvPr/>
        </p:nvSpPr>
        <p:spPr>
          <a:xfrm>
            <a:off x="9746477" y="1746056"/>
            <a:ext cx="1333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45 мин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D9AC445-D110-5789-A6C1-19DCAF775235}"/>
              </a:ext>
            </a:extLst>
          </p:cNvPr>
          <p:cNvSpPr txBox="1"/>
          <p:nvPr/>
        </p:nvSpPr>
        <p:spPr>
          <a:xfrm>
            <a:off x="10413227" y="5418671"/>
            <a:ext cx="14260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45 мин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5D703F0-0D98-591D-AE08-1F8910E5967F}"/>
              </a:ext>
            </a:extLst>
          </p:cNvPr>
          <p:cNvSpPr txBox="1"/>
          <p:nvPr/>
        </p:nvSpPr>
        <p:spPr>
          <a:xfrm>
            <a:off x="10048419" y="2828311"/>
            <a:ext cx="222326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урока по 45 мин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перерыв 10 мин или в 2 дня</a:t>
            </a:r>
          </a:p>
        </p:txBody>
      </p:sp>
      <p:cxnSp>
        <p:nvCxnSpPr>
          <p:cNvPr id="44" name="Прямая соединительная линия 43">
            <a:extLst>
              <a:ext uri="{FF2B5EF4-FFF2-40B4-BE49-F238E27FC236}">
                <a16:creationId xmlns:a16="http://schemas.microsoft.com/office/drawing/2014/main" id="{0BEF532D-D15D-3B0D-E926-EB574B51A437}"/>
              </a:ext>
            </a:extLst>
          </p:cNvPr>
          <p:cNvCxnSpPr>
            <a:stCxn id="9" idx="3"/>
            <a:endCxn id="16" idx="1"/>
          </p:cNvCxnSpPr>
          <p:nvPr/>
        </p:nvCxnSpPr>
        <p:spPr>
          <a:xfrm flipV="1">
            <a:off x="6149639" y="1890192"/>
            <a:ext cx="842341" cy="592087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>
            <a:extLst>
              <a:ext uri="{FF2B5EF4-FFF2-40B4-BE49-F238E27FC236}">
                <a16:creationId xmlns:a16="http://schemas.microsoft.com/office/drawing/2014/main" id="{1AA56DFB-9656-7AF1-AE63-A492F0CB6D04}"/>
              </a:ext>
            </a:extLst>
          </p:cNvPr>
          <p:cNvCxnSpPr>
            <a:cxnSpLocks/>
            <a:stCxn id="9" idx="3"/>
            <a:endCxn id="24" idx="1"/>
          </p:cNvCxnSpPr>
          <p:nvPr/>
        </p:nvCxnSpPr>
        <p:spPr>
          <a:xfrm>
            <a:off x="6149639" y="2482279"/>
            <a:ext cx="842341" cy="126977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>
            <a:extLst>
              <a:ext uri="{FF2B5EF4-FFF2-40B4-BE49-F238E27FC236}">
                <a16:creationId xmlns:a16="http://schemas.microsoft.com/office/drawing/2014/main" id="{7E209D51-1FC0-57B5-38B8-13D5B22DD43E}"/>
              </a:ext>
            </a:extLst>
          </p:cNvPr>
          <p:cNvCxnSpPr>
            <a:stCxn id="15" idx="3"/>
          </p:cNvCxnSpPr>
          <p:nvPr/>
        </p:nvCxnSpPr>
        <p:spPr>
          <a:xfrm flipV="1">
            <a:off x="6248401" y="3336143"/>
            <a:ext cx="779609" cy="849727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>
            <a:extLst>
              <a:ext uri="{FF2B5EF4-FFF2-40B4-BE49-F238E27FC236}">
                <a16:creationId xmlns:a16="http://schemas.microsoft.com/office/drawing/2014/main" id="{A731C033-0AA4-C3B5-7805-E1C86263AB15}"/>
              </a:ext>
            </a:extLst>
          </p:cNvPr>
          <p:cNvCxnSpPr>
            <a:cxnSpLocks/>
            <a:stCxn id="15" idx="3"/>
          </p:cNvCxnSpPr>
          <p:nvPr/>
        </p:nvCxnSpPr>
        <p:spPr>
          <a:xfrm flipV="1">
            <a:off x="6248401" y="4009802"/>
            <a:ext cx="781047" cy="17606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>
            <a:extLst>
              <a:ext uri="{FF2B5EF4-FFF2-40B4-BE49-F238E27FC236}">
                <a16:creationId xmlns:a16="http://schemas.microsoft.com/office/drawing/2014/main" id="{FDB1FC22-AA9B-3A99-73A9-7F32A69BB184}"/>
              </a:ext>
            </a:extLst>
          </p:cNvPr>
          <p:cNvCxnSpPr>
            <a:cxnSpLocks/>
            <a:stCxn id="15" idx="3"/>
          </p:cNvCxnSpPr>
          <p:nvPr/>
        </p:nvCxnSpPr>
        <p:spPr>
          <a:xfrm>
            <a:off x="6248401" y="4185870"/>
            <a:ext cx="781049" cy="623203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>
            <a:extLst>
              <a:ext uri="{FF2B5EF4-FFF2-40B4-BE49-F238E27FC236}">
                <a16:creationId xmlns:a16="http://schemas.microsoft.com/office/drawing/2014/main" id="{067D72E5-3754-45B5-E5A3-060311C05606}"/>
              </a:ext>
            </a:extLst>
          </p:cNvPr>
          <p:cNvCxnSpPr>
            <a:stCxn id="15" idx="3"/>
          </p:cNvCxnSpPr>
          <p:nvPr/>
        </p:nvCxnSpPr>
        <p:spPr>
          <a:xfrm>
            <a:off x="6248401" y="4185870"/>
            <a:ext cx="779609" cy="145514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>
            <a:extLst>
              <a:ext uri="{FF2B5EF4-FFF2-40B4-BE49-F238E27FC236}">
                <a16:creationId xmlns:a16="http://schemas.microsoft.com/office/drawing/2014/main" id="{14983593-5570-8919-220D-09D62F4FFED3}"/>
              </a:ext>
            </a:extLst>
          </p:cNvPr>
          <p:cNvCxnSpPr>
            <a:cxnSpLocks/>
            <a:stCxn id="15" idx="3"/>
          </p:cNvCxnSpPr>
          <p:nvPr/>
        </p:nvCxnSpPr>
        <p:spPr>
          <a:xfrm>
            <a:off x="6248401" y="4185870"/>
            <a:ext cx="743580" cy="2342143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>
            <a:extLst>
              <a:ext uri="{FF2B5EF4-FFF2-40B4-BE49-F238E27FC236}">
                <a16:creationId xmlns:a16="http://schemas.microsoft.com/office/drawing/2014/main" id="{866DC9DB-5F7B-18EE-C584-3243B219D3CA}"/>
              </a:ext>
            </a:extLst>
          </p:cNvPr>
          <p:cNvCxnSpPr>
            <a:cxnSpLocks/>
            <a:stCxn id="7" idx="3"/>
            <a:endCxn id="9" idx="1"/>
          </p:cNvCxnSpPr>
          <p:nvPr/>
        </p:nvCxnSpPr>
        <p:spPr>
          <a:xfrm flipV="1">
            <a:off x="2762250" y="2482279"/>
            <a:ext cx="893910" cy="697621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>
            <a:extLst>
              <a:ext uri="{FF2B5EF4-FFF2-40B4-BE49-F238E27FC236}">
                <a16:creationId xmlns:a16="http://schemas.microsoft.com/office/drawing/2014/main" id="{784DB0B8-42D8-B4CE-8E01-C9D2921673A8}"/>
              </a:ext>
            </a:extLst>
          </p:cNvPr>
          <p:cNvCxnSpPr>
            <a:cxnSpLocks/>
            <a:stCxn id="7" idx="3"/>
          </p:cNvCxnSpPr>
          <p:nvPr/>
        </p:nvCxnSpPr>
        <p:spPr>
          <a:xfrm>
            <a:off x="2762250" y="3179900"/>
            <a:ext cx="893910" cy="847272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2" name="TextBox 61">
            <a:extLst>
              <a:ext uri="{FF2B5EF4-FFF2-40B4-BE49-F238E27FC236}">
                <a16:creationId xmlns:a16="http://schemas.microsoft.com/office/drawing/2014/main" id="{C2978313-A2D1-0F69-F91F-7BB68885686A}"/>
              </a:ext>
            </a:extLst>
          </p:cNvPr>
          <p:cNvSpPr txBox="1"/>
          <p:nvPr/>
        </p:nvSpPr>
        <p:spPr>
          <a:xfrm>
            <a:off x="132297" y="5156068"/>
            <a:ext cx="19251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компьютерная</a:t>
            </a:r>
          </a:p>
        </p:txBody>
      </p:sp>
      <p:sp>
        <p:nvSpPr>
          <p:cNvPr id="64" name="Овал 63">
            <a:extLst>
              <a:ext uri="{FF2B5EF4-FFF2-40B4-BE49-F238E27FC236}">
                <a16:creationId xmlns:a16="http://schemas.microsoft.com/office/drawing/2014/main" id="{01658DC5-14B7-A0AA-753E-943577176CEF}"/>
              </a:ext>
            </a:extLst>
          </p:cNvPr>
          <p:cNvSpPr/>
          <p:nvPr/>
        </p:nvSpPr>
        <p:spPr>
          <a:xfrm>
            <a:off x="560397" y="4027172"/>
            <a:ext cx="1925102" cy="1077964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2A1FFCC7-8418-5DFE-EE2D-D3BDDC9312CE}"/>
              </a:ext>
            </a:extLst>
          </p:cNvPr>
          <p:cNvSpPr txBox="1"/>
          <p:nvPr/>
        </p:nvSpPr>
        <p:spPr>
          <a:xfrm>
            <a:off x="980376" y="4270041"/>
            <a:ext cx="17725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История 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биология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4755E7B6-1CC7-E2F9-7F05-412A55B2469C}"/>
              </a:ext>
            </a:extLst>
          </p:cNvPr>
          <p:cNvSpPr txBox="1"/>
          <p:nvPr/>
        </p:nvSpPr>
        <p:spPr>
          <a:xfrm>
            <a:off x="2094866" y="5156068"/>
            <a:ext cx="14198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бланковая</a:t>
            </a:r>
          </a:p>
        </p:txBody>
      </p:sp>
      <p:sp>
        <p:nvSpPr>
          <p:cNvPr id="69" name="Стрелка: изогнутая вправо 68">
            <a:extLst>
              <a:ext uri="{FF2B5EF4-FFF2-40B4-BE49-F238E27FC236}">
                <a16:creationId xmlns:a16="http://schemas.microsoft.com/office/drawing/2014/main" id="{82B92B36-AE54-CAA0-9311-20C71BB7C36D}"/>
              </a:ext>
            </a:extLst>
          </p:cNvPr>
          <p:cNvSpPr/>
          <p:nvPr/>
        </p:nvSpPr>
        <p:spPr>
          <a:xfrm>
            <a:off x="283646" y="4623985"/>
            <a:ext cx="299288" cy="686512"/>
          </a:xfrm>
          <a:prstGeom prst="curved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1" name="Стрелка: изогнутая влево 70">
            <a:extLst>
              <a:ext uri="{FF2B5EF4-FFF2-40B4-BE49-F238E27FC236}">
                <a16:creationId xmlns:a16="http://schemas.microsoft.com/office/drawing/2014/main" id="{F9D3C2BD-E620-9A27-BDB2-705F1408092B}"/>
              </a:ext>
            </a:extLst>
          </p:cNvPr>
          <p:cNvSpPr/>
          <p:nvPr/>
        </p:nvSpPr>
        <p:spPr>
          <a:xfrm>
            <a:off x="2514212" y="4563931"/>
            <a:ext cx="299288" cy="686512"/>
          </a:xfrm>
          <a:prstGeom prst="curvedLef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4" name="Равнобедренный треугольник 73">
            <a:extLst>
              <a:ext uri="{FF2B5EF4-FFF2-40B4-BE49-F238E27FC236}">
                <a16:creationId xmlns:a16="http://schemas.microsoft.com/office/drawing/2014/main" id="{1000D993-9276-DBA5-6DA8-EBBF98E894F0}"/>
              </a:ext>
            </a:extLst>
          </p:cNvPr>
          <p:cNvSpPr/>
          <p:nvPr/>
        </p:nvSpPr>
        <p:spPr>
          <a:xfrm rot="5400000">
            <a:off x="8762073" y="5224710"/>
            <a:ext cx="2243241" cy="795870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Равнобедренный треугольник 5">
            <a:extLst>
              <a:ext uri="{FF2B5EF4-FFF2-40B4-BE49-F238E27FC236}">
                <a16:creationId xmlns:a16="http://schemas.microsoft.com/office/drawing/2014/main" id="{AE255963-DEE7-2E6C-F43C-5F555F6EA5C0}"/>
              </a:ext>
            </a:extLst>
          </p:cNvPr>
          <p:cNvSpPr/>
          <p:nvPr/>
        </p:nvSpPr>
        <p:spPr>
          <a:xfrm rot="5400000">
            <a:off x="8792611" y="3055084"/>
            <a:ext cx="1908356" cy="544243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7258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" name="Рисунок 98">
            <a:extLst>
              <a:ext uri="{FF2B5EF4-FFF2-40B4-BE49-F238E27FC236}">
                <a16:creationId xmlns:a16="http://schemas.microsoft.com/office/drawing/2014/main" id="{95B321D1-B79A-8E8E-058E-206A313F42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09948" y="3461118"/>
            <a:ext cx="2487384" cy="542591"/>
          </a:xfrm>
          <a:prstGeom prst="rect">
            <a:avLst/>
          </a:prstGeom>
        </p:spPr>
      </p:pic>
      <p:pic>
        <p:nvPicPr>
          <p:cNvPr id="88" name="Рисунок 87">
            <a:extLst>
              <a:ext uri="{FF2B5EF4-FFF2-40B4-BE49-F238E27FC236}">
                <a16:creationId xmlns:a16="http://schemas.microsoft.com/office/drawing/2014/main" id="{BEB4ABB6-66CC-D8A7-6B42-0172012635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63174" y="4246991"/>
            <a:ext cx="2323389" cy="542591"/>
          </a:xfrm>
          <a:prstGeom prst="rect">
            <a:avLst/>
          </a:prstGeom>
        </p:spPr>
      </p:pic>
      <p:pic>
        <p:nvPicPr>
          <p:cNvPr id="95" name="Рисунок 94">
            <a:extLst>
              <a:ext uri="{FF2B5EF4-FFF2-40B4-BE49-F238E27FC236}">
                <a16:creationId xmlns:a16="http://schemas.microsoft.com/office/drawing/2014/main" id="{427B522B-8766-E59A-011E-7C635B1E3A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65761" y="4954737"/>
            <a:ext cx="2323389" cy="542591"/>
          </a:xfrm>
          <a:prstGeom prst="rect">
            <a:avLst/>
          </a:prstGeom>
        </p:spPr>
      </p:pic>
      <p:pic>
        <p:nvPicPr>
          <p:cNvPr id="89" name="Рисунок 88">
            <a:extLst>
              <a:ext uri="{FF2B5EF4-FFF2-40B4-BE49-F238E27FC236}">
                <a16:creationId xmlns:a16="http://schemas.microsoft.com/office/drawing/2014/main" id="{2687C2C6-6478-21D6-6A9B-54B5993836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90897" y="5619101"/>
            <a:ext cx="2381925" cy="542591"/>
          </a:xfrm>
          <a:prstGeom prst="rect">
            <a:avLst/>
          </a:prstGeom>
        </p:spPr>
      </p:pic>
      <p:pic>
        <p:nvPicPr>
          <p:cNvPr id="90" name="Рисунок 89">
            <a:extLst>
              <a:ext uri="{FF2B5EF4-FFF2-40B4-BE49-F238E27FC236}">
                <a16:creationId xmlns:a16="http://schemas.microsoft.com/office/drawing/2014/main" id="{9E3E97C0-DD14-11C0-33DE-805CFA7CA3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29023" y="6298183"/>
            <a:ext cx="2393018" cy="542591"/>
          </a:xfrm>
          <a:prstGeom prst="rect">
            <a:avLst/>
          </a:prstGeom>
        </p:spPr>
      </p:pic>
      <p:pic>
        <p:nvPicPr>
          <p:cNvPr id="91" name="Рисунок 90">
            <a:extLst>
              <a:ext uri="{FF2B5EF4-FFF2-40B4-BE49-F238E27FC236}">
                <a16:creationId xmlns:a16="http://schemas.microsoft.com/office/drawing/2014/main" id="{375B326A-4844-8602-536E-955B841A28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29023" y="2760375"/>
            <a:ext cx="2487384" cy="542591"/>
          </a:xfrm>
          <a:prstGeom prst="rect">
            <a:avLst/>
          </a:prstGeom>
        </p:spPr>
      </p:pic>
      <p:pic>
        <p:nvPicPr>
          <p:cNvPr id="92" name="Рисунок 91">
            <a:extLst>
              <a:ext uri="{FF2B5EF4-FFF2-40B4-BE49-F238E27FC236}">
                <a16:creationId xmlns:a16="http://schemas.microsoft.com/office/drawing/2014/main" id="{F7FF880E-C20E-3AA6-278B-96BA64F7A2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90898" y="2034908"/>
            <a:ext cx="2487384" cy="542591"/>
          </a:xfrm>
          <a:prstGeom prst="rect">
            <a:avLst/>
          </a:prstGeom>
        </p:spPr>
      </p:pic>
      <p:pic>
        <p:nvPicPr>
          <p:cNvPr id="86" name="Рисунок 85">
            <a:extLst>
              <a:ext uri="{FF2B5EF4-FFF2-40B4-BE49-F238E27FC236}">
                <a16:creationId xmlns:a16="http://schemas.microsoft.com/office/drawing/2014/main" id="{1819FF75-8D44-5500-09DD-E9D79BA2F4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6694" y="2298615"/>
            <a:ext cx="2450804" cy="119492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0C82B4-6285-8A2F-2FE8-489DF8860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8896350" cy="1325563"/>
          </a:xfrm>
        </p:spPr>
        <p:txBody>
          <a:bodyPr/>
          <a:lstStyle/>
          <a:p>
            <a:r>
              <a:rPr lang="ru-RU" dirty="0"/>
              <a:t>Всероссийские проверочные работы</a:t>
            </a:r>
            <a:br>
              <a:rPr lang="ru-RU" dirty="0"/>
            </a:br>
            <a:r>
              <a:rPr lang="ru-RU" dirty="0"/>
              <a:t> в 2024/2025 учебном году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A1133D1-7FA5-BAEE-442A-3311D8EB63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5514182"/>
            <a:ext cx="7067550" cy="1325563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Образцы и описание проверочных работ для проведения ВПР в 2025 году – https://fioco.ru/obraztsi_i_opisaniya_vpr_2025</a:t>
            </a:r>
          </a:p>
          <a:p>
            <a:endParaRPr lang="ru-RU" dirty="0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EFBA74BB-AB5D-89ED-65FA-B198CB86AA2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10734" y="1380888"/>
            <a:ext cx="2505673" cy="52430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3C831EBD-AB99-E9AC-6765-E031F2FA3E7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672824" y="-265420"/>
            <a:ext cx="2493480" cy="1627773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B5049AD0-456E-5A76-7A06-216B05CCF473}"/>
              </a:ext>
            </a:extLst>
          </p:cNvPr>
          <p:cNvSpPr txBox="1"/>
          <p:nvPr/>
        </p:nvSpPr>
        <p:spPr>
          <a:xfrm>
            <a:off x="1333500" y="2507012"/>
            <a:ext cx="19240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 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228D67D-CD45-056C-063A-ADC13596FCB9}"/>
              </a:ext>
            </a:extLst>
          </p:cNvPr>
          <p:cNvSpPr txBox="1"/>
          <p:nvPr/>
        </p:nvSpPr>
        <p:spPr>
          <a:xfrm>
            <a:off x="4213702" y="1858688"/>
            <a:ext cx="250567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Обязательные предметы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2350032-A344-B5C8-76A8-5630880EF74C}"/>
              </a:ext>
            </a:extLst>
          </p:cNvPr>
          <p:cNvSpPr txBox="1"/>
          <p:nvPr/>
        </p:nvSpPr>
        <p:spPr>
          <a:xfrm>
            <a:off x="7486650" y="1372919"/>
            <a:ext cx="21861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Русский язык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B8F0CB6-E183-148E-DF58-4961888C1C56}"/>
              </a:ext>
            </a:extLst>
          </p:cNvPr>
          <p:cNvSpPr txBox="1"/>
          <p:nvPr/>
        </p:nvSpPr>
        <p:spPr>
          <a:xfrm>
            <a:off x="7400030" y="2034908"/>
            <a:ext cx="23072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Математика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82A5DC6-6E7E-64BB-04D1-6D69A80C9EEE}"/>
              </a:ext>
            </a:extLst>
          </p:cNvPr>
          <p:cNvSpPr txBox="1"/>
          <p:nvPr/>
        </p:nvSpPr>
        <p:spPr>
          <a:xfrm>
            <a:off x="7463040" y="2896075"/>
            <a:ext cx="20069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Биология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0A89B70-4C5E-28C8-B204-2BB6DE3A6627}"/>
              </a:ext>
            </a:extLst>
          </p:cNvPr>
          <p:cNvSpPr txBox="1"/>
          <p:nvPr/>
        </p:nvSpPr>
        <p:spPr>
          <a:xfrm>
            <a:off x="7502976" y="3523172"/>
            <a:ext cx="21861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География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D991585-7CE5-2762-3826-DEC0FE809EBB}"/>
              </a:ext>
            </a:extLst>
          </p:cNvPr>
          <p:cNvSpPr txBox="1"/>
          <p:nvPr/>
        </p:nvSpPr>
        <p:spPr>
          <a:xfrm>
            <a:off x="7443990" y="4228320"/>
            <a:ext cx="18859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История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C168AA2-B1D3-F3F5-39D8-5E97A8028A57}"/>
              </a:ext>
            </a:extLst>
          </p:cNvPr>
          <p:cNvSpPr txBox="1"/>
          <p:nvPr/>
        </p:nvSpPr>
        <p:spPr>
          <a:xfrm>
            <a:off x="7409804" y="5040156"/>
            <a:ext cx="21861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Обществознание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B4DF084-395D-B90A-EB71-B76F81C6E18A}"/>
              </a:ext>
            </a:extLst>
          </p:cNvPr>
          <p:cNvSpPr txBox="1"/>
          <p:nvPr/>
        </p:nvSpPr>
        <p:spPr>
          <a:xfrm>
            <a:off x="7639050" y="5725933"/>
            <a:ext cx="19569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Литература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2C89720-F9EB-E046-90D7-84EEE6E3C6CC}"/>
              </a:ext>
            </a:extLst>
          </p:cNvPr>
          <p:cNvSpPr txBox="1"/>
          <p:nvPr/>
        </p:nvSpPr>
        <p:spPr>
          <a:xfrm>
            <a:off x="7364052" y="6325297"/>
            <a:ext cx="23423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Иностранный язык</a:t>
            </a:r>
          </a:p>
        </p:txBody>
      </p:sp>
      <p:pic>
        <p:nvPicPr>
          <p:cNvPr id="29" name="Рисунок 28">
            <a:extLst>
              <a:ext uri="{FF2B5EF4-FFF2-40B4-BE49-F238E27FC236}">
                <a16:creationId xmlns:a16="http://schemas.microsoft.com/office/drawing/2014/main" id="{3742B671-74FE-4D5D-AD71-A4D50480D40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150872" y="1435050"/>
            <a:ext cx="1396105" cy="542591"/>
          </a:xfrm>
          <a:prstGeom prst="rect">
            <a:avLst/>
          </a:prstGeom>
        </p:spPr>
      </p:pic>
      <p:pic>
        <p:nvPicPr>
          <p:cNvPr id="30" name="Рисунок 29">
            <a:extLst>
              <a:ext uri="{FF2B5EF4-FFF2-40B4-BE49-F238E27FC236}">
                <a16:creationId xmlns:a16="http://schemas.microsoft.com/office/drawing/2014/main" id="{B4E83624-6C55-09AF-EDCD-C5FBE71FB65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909204" y="5231517"/>
            <a:ext cx="1396105" cy="542591"/>
          </a:xfrm>
          <a:prstGeom prst="rect">
            <a:avLst/>
          </a:prstGeom>
        </p:spPr>
      </p:pic>
      <p:pic>
        <p:nvPicPr>
          <p:cNvPr id="31" name="Рисунок 30">
            <a:extLst>
              <a:ext uri="{FF2B5EF4-FFF2-40B4-BE49-F238E27FC236}">
                <a16:creationId xmlns:a16="http://schemas.microsoft.com/office/drawing/2014/main" id="{D2C37E35-B9BD-D14A-0668-BFDD6B89C09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032772" y="2682753"/>
            <a:ext cx="2414225" cy="1146147"/>
          </a:xfrm>
          <a:prstGeom prst="rect">
            <a:avLst/>
          </a:prstGeom>
        </p:spPr>
      </p:pic>
      <p:sp>
        <p:nvSpPr>
          <p:cNvPr id="32" name="Овал 31">
            <a:extLst>
              <a:ext uri="{FF2B5EF4-FFF2-40B4-BE49-F238E27FC236}">
                <a16:creationId xmlns:a16="http://schemas.microsoft.com/office/drawing/2014/main" id="{22335C61-7D2C-F45D-13E4-1DF59A7E93C1}"/>
              </a:ext>
            </a:extLst>
          </p:cNvPr>
          <p:cNvSpPr/>
          <p:nvPr/>
        </p:nvSpPr>
        <p:spPr>
          <a:xfrm>
            <a:off x="806746" y="3618135"/>
            <a:ext cx="2505673" cy="1422021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3" name="Рисунок 32">
            <a:extLst>
              <a:ext uri="{FF2B5EF4-FFF2-40B4-BE49-F238E27FC236}">
                <a16:creationId xmlns:a16="http://schemas.microsoft.com/office/drawing/2014/main" id="{36D9401A-4306-9A6B-08FA-029AFAF0EC6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2114" y="5032506"/>
            <a:ext cx="1987468" cy="542591"/>
          </a:xfrm>
          <a:prstGeom prst="rect">
            <a:avLst/>
          </a:prstGeom>
        </p:spPr>
      </p:pic>
      <p:pic>
        <p:nvPicPr>
          <p:cNvPr id="34" name="Рисунок 33">
            <a:extLst>
              <a:ext uri="{FF2B5EF4-FFF2-40B4-BE49-F238E27FC236}">
                <a16:creationId xmlns:a16="http://schemas.microsoft.com/office/drawing/2014/main" id="{8C67EADC-F6F6-3EAA-F83C-9063647C27D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837088" y="5005874"/>
            <a:ext cx="1487553" cy="542591"/>
          </a:xfrm>
          <a:prstGeom prst="rect">
            <a:avLst/>
          </a:prstGeom>
        </p:spPr>
      </p:pic>
      <p:sp>
        <p:nvSpPr>
          <p:cNvPr id="35" name="TextBox 34">
            <a:extLst>
              <a:ext uri="{FF2B5EF4-FFF2-40B4-BE49-F238E27FC236}">
                <a16:creationId xmlns:a16="http://schemas.microsoft.com/office/drawing/2014/main" id="{5A242242-3735-66CE-A1C9-22F495470B78}"/>
              </a:ext>
            </a:extLst>
          </p:cNvPr>
          <p:cNvSpPr txBox="1"/>
          <p:nvPr/>
        </p:nvSpPr>
        <p:spPr>
          <a:xfrm>
            <a:off x="1007912" y="3657521"/>
            <a:ext cx="221970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История</a:t>
            </a:r>
          </a:p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Обществознание</a:t>
            </a:r>
          </a:p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Биология</a:t>
            </a:r>
          </a:p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География</a:t>
            </a:r>
          </a:p>
        </p:txBody>
      </p:sp>
      <p:sp>
        <p:nvSpPr>
          <p:cNvPr id="36" name="Стрелка: изогнутая влево 35">
            <a:extLst>
              <a:ext uri="{FF2B5EF4-FFF2-40B4-BE49-F238E27FC236}">
                <a16:creationId xmlns:a16="http://schemas.microsoft.com/office/drawing/2014/main" id="{FC69F6EC-5C9A-D915-4C58-47AB6B73FB34}"/>
              </a:ext>
            </a:extLst>
          </p:cNvPr>
          <p:cNvSpPr/>
          <p:nvPr/>
        </p:nvSpPr>
        <p:spPr>
          <a:xfrm>
            <a:off x="3400802" y="4287614"/>
            <a:ext cx="199884" cy="785946"/>
          </a:xfrm>
          <a:prstGeom prst="curvedLef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7" name="Стрелка: изогнутая вправо 36">
            <a:extLst>
              <a:ext uri="{FF2B5EF4-FFF2-40B4-BE49-F238E27FC236}">
                <a16:creationId xmlns:a16="http://schemas.microsoft.com/office/drawing/2014/main" id="{2B5AB573-618F-CBD5-670F-834FDF720673}"/>
              </a:ext>
            </a:extLst>
          </p:cNvPr>
          <p:cNvSpPr/>
          <p:nvPr/>
        </p:nvSpPr>
        <p:spPr>
          <a:xfrm>
            <a:off x="609835" y="4287614"/>
            <a:ext cx="205841" cy="785946"/>
          </a:xfrm>
          <a:prstGeom prst="curved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9" name="Равнобедренный треугольник 38">
            <a:extLst>
              <a:ext uri="{FF2B5EF4-FFF2-40B4-BE49-F238E27FC236}">
                <a16:creationId xmlns:a16="http://schemas.microsoft.com/office/drawing/2014/main" id="{60A9DBA8-3CF3-BFC5-4485-3047887596A2}"/>
              </a:ext>
            </a:extLst>
          </p:cNvPr>
          <p:cNvSpPr/>
          <p:nvPr/>
        </p:nvSpPr>
        <p:spPr>
          <a:xfrm rot="5400000">
            <a:off x="8989899" y="4979065"/>
            <a:ext cx="2642679" cy="1036525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0" name="Рисунок 39">
            <a:extLst>
              <a:ext uri="{FF2B5EF4-FFF2-40B4-BE49-F238E27FC236}">
                <a16:creationId xmlns:a16="http://schemas.microsoft.com/office/drawing/2014/main" id="{C126E3E7-9311-536A-DD49-0744D3211D3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060059" y="3123252"/>
            <a:ext cx="2817681" cy="1667880"/>
          </a:xfrm>
          <a:prstGeom prst="rect">
            <a:avLst/>
          </a:prstGeom>
          <a:ln>
            <a:solidFill>
              <a:schemeClr val="accent2">
                <a:lumMod val="20000"/>
                <a:lumOff val="80000"/>
              </a:schemeClr>
            </a:solidFill>
          </a:ln>
        </p:spPr>
      </p:pic>
      <p:pic>
        <p:nvPicPr>
          <p:cNvPr id="41" name="Рисунок 40">
            <a:extLst>
              <a:ext uri="{FF2B5EF4-FFF2-40B4-BE49-F238E27FC236}">
                <a16:creationId xmlns:a16="http://schemas.microsoft.com/office/drawing/2014/main" id="{548AF847-A209-9152-128D-562373B24BE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011989" y="1605969"/>
            <a:ext cx="2964280" cy="1225402"/>
          </a:xfrm>
          <a:prstGeom prst="rect">
            <a:avLst/>
          </a:prstGeom>
          <a:ln>
            <a:solidFill>
              <a:schemeClr val="accent2">
                <a:lumMod val="20000"/>
                <a:lumOff val="80000"/>
              </a:schemeClr>
            </a:solidFill>
          </a:ln>
        </p:spPr>
      </p:pic>
      <p:cxnSp>
        <p:nvCxnSpPr>
          <p:cNvPr id="43" name="Прямая соединительная линия 42">
            <a:extLst>
              <a:ext uri="{FF2B5EF4-FFF2-40B4-BE49-F238E27FC236}">
                <a16:creationId xmlns:a16="http://schemas.microsoft.com/office/drawing/2014/main" id="{5290F640-B8B9-9D6C-D38D-1875883D1F7C}"/>
              </a:ext>
            </a:extLst>
          </p:cNvPr>
          <p:cNvCxnSpPr>
            <a:stCxn id="41" idx="3"/>
            <a:endCxn id="13" idx="1"/>
          </p:cNvCxnSpPr>
          <p:nvPr/>
        </p:nvCxnSpPr>
        <p:spPr>
          <a:xfrm flipV="1">
            <a:off x="6976269" y="1643039"/>
            <a:ext cx="334465" cy="575631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>
            <a:extLst>
              <a:ext uri="{FF2B5EF4-FFF2-40B4-BE49-F238E27FC236}">
                <a16:creationId xmlns:a16="http://schemas.microsoft.com/office/drawing/2014/main" id="{33DEC3A7-7C92-6E3D-B27D-019349D3B4E7}"/>
              </a:ext>
            </a:extLst>
          </p:cNvPr>
          <p:cNvCxnSpPr>
            <a:cxnSpLocks/>
            <a:stCxn id="41" idx="3"/>
          </p:cNvCxnSpPr>
          <p:nvPr/>
        </p:nvCxnSpPr>
        <p:spPr>
          <a:xfrm>
            <a:off x="6976269" y="2218670"/>
            <a:ext cx="334465" cy="9382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7" name="Прямая со стрелкой 46">
            <a:extLst>
              <a:ext uri="{FF2B5EF4-FFF2-40B4-BE49-F238E27FC236}">
                <a16:creationId xmlns:a16="http://schemas.microsoft.com/office/drawing/2014/main" id="{ED4AA965-1353-A918-DBB8-661C548864BF}"/>
              </a:ext>
            </a:extLst>
          </p:cNvPr>
          <p:cNvCxnSpPr>
            <a:cxnSpLocks/>
            <a:stCxn id="40" idx="3"/>
          </p:cNvCxnSpPr>
          <p:nvPr/>
        </p:nvCxnSpPr>
        <p:spPr>
          <a:xfrm flipV="1">
            <a:off x="6877740" y="2897848"/>
            <a:ext cx="414959" cy="10593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>
            <a:extLst>
              <a:ext uri="{FF2B5EF4-FFF2-40B4-BE49-F238E27FC236}">
                <a16:creationId xmlns:a16="http://schemas.microsoft.com/office/drawing/2014/main" id="{5DA497A2-5085-F9A1-7BB3-75F4B8CB2B8D}"/>
              </a:ext>
            </a:extLst>
          </p:cNvPr>
          <p:cNvCxnSpPr>
            <a:cxnSpLocks/>
            <a:stCxn id="40" idx="3"/>
          </p:cNvCxnSpPr>
          <p:nvPr/>
        </p:nvCxnSpPr>
        <p:spPr>
          <a:xfrm flipV="1">
            <a:off x="6877740" y="3636985"/>
            <a:ext cx="337680" cy="320207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>
            <a:extLst>
              <a:ext uri="{FF2B5EF4-FFF2-40B4-BE49-F238E27FC236}">
                <a16:creationId xmlns:a16="http://schemas.microsoft.com/office/drawing/2014/main" id="{2A1B18F9-F781-DD52-5623-D26ED6BE2320}"/>
              </a:ext>
            </a:extLst>
          </p:cNvPr>
          <p:cNvCxnSpPr>
            <a:cxnSpLocks/>
            <a:stCxn id="40" idx="3"/>
          </p:cNvCxnSpPr>
          <p:nvPr/>
        </p:nvCxnSpPr>
        <p:spPr>
          <a:xfrm>
            <a:off x="6877740" y="3957192"/>
            <a:ext cx="379140" cy="374391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>
            <a:extLst>
              <a:ext uri="{FF2B5EF4-FFF2-40B4-BE49-F238E27FC236}">
                <a16:creationId xmlns:a16="http://schemas.microsoft.com/office/drawing/2014/main" id="{F82DB8C2-50C2-26F7-DAFA-70CCB397CE43}"/>
              </a:ext>
            </a:extLst>
          </p:cNvPr>
          <p:cNvCxnSpPr>
            <a:cxnSpLocks/>
            <a:stCxn id="40" idx="3"/>
          </p:cNvCxnSpPr>
          <p:nvPr/>
        </p:nvCxnSpPr>
        <p:spPr>
          <a:xfrm>
            <a:off x="6877740" y="3957192"/>
            <a:ext cx="379140" cy="251967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>
            <a:extLst>
              <a:ext uri="{FF2B5EF4-FFF2-40B4-BE49-F238E27FC236}">
                <a16:creationId xmlns:a16="http://schemas.microsoft.com/office/drawing/2014/main" id="{509EE993-76BB-219B-C1B9-446EC1C3ABFC}"/>
              </a:ext>
            </a:extLst>
          </p:cNvPr>
          <p:cNvCxnSpPr>
            <a:cxnSpLocks/>
            <a:stCxn id="40" idx="3"/>
          </p:cNvCxnSpPr>
          <p:nvPr/>
        </p:nvCxnSpPr>
        <p:spPr>
          <a:xfrm>
            <a:off x="6877740" y="3957192"/>
            <a:ext cx="337680" cy="1686033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>
            <a:extLst>
              <a:ext uri="{FF2B5EF4-FFF2-40B4-BE49-F238E27FC236}">
                <a16:creationId xmlns:a16="http://schemas.microsoft.com/office/drawing/2014/main" id="{B2530018-0682-731B-FAEA-2F20F092679C}"/>
              </a:ext>
            </a:extLst>
          </p:cNvPr>
          <p:cNvCxnSpPr>
            <a:cxnSpLocks/>
            <a:stCxn id="40" idx="3"/>
          </p:cNvCxnSpPr>
          <p:nvPr/>
        </p:nvCxnSpPr>
        <p:spPr>
          <a:xfrm>
            <a:off x="6877740" y="3957192"/>
            <a:ext cx="337680" cy="917799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>
            <a:extLst>
              <a:ext uri="{FF2B5EF4-FFF2-40B4-BE49-F238E27FC236}">
                <a16:creationId xmlns:a16="http://schemas.microsoft.com/office/drawing/2014/main" id="{5EFBAA92-DD8B-59F8-6F28-0C51012F8B77}"/>
              </a:ext>
            </a:extLst>
          </p:cNvPr>
          <p:cNvCxnSpPr>
            <a:cxnSpLocks/>
            <a:endCxn id="41" idx="1"/>
          </p:cNvCxnSpPr>
          <p:nvPr/>
        </p:nvCxnSpPr>
        <p:spPr>
          <a:xfrm flipV="1">
            <a:off x="3445870" y="2218670"/>
            <a:ext cx="566119" cy="670019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>
            <a:extLst>
              <a:ext uri="{FF2B5EF4-FFF2-40B4-BE49-F238E27FC236}">
                <a16:creationId xmlns:a16="http://schemas.microsoft.com/office/drawing/2014/main" id="{1F9A4E8D-BB77-7237-90F9-944C3D05E247}"/>
              </a:ext>
            </a:extLst>
          </p:cNvPr>
          <p:cNvCxnSpPr>
            <a:cxnSpLocks/>
            <a:stCxn id="86" idx="3"/>
            <a:endCxn id="40" idx="1"/>
          </p:cNvCxnSpPr>
          <p:nvPr/>
        </p:nvCxnSpPr>
        <p:spPr>
          <a:xfrm>
            <a:off x="3437498" y="2896075"/>
            <a:ext cx="622561" cy="1061117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2" name="Равнобедренный треугольник 61">
            <a:extLst>
              <a:ext uri="{FF2B5EF4-FFF2-40B4-BE49-F238E27FC236}">
                <a16:creationId xmlns:a16="http://schemas.microsoft.com/office/drawing/2014/main" id="{77FD314C-567B-AC07-E4A2-A909FD14D8FC}"/>
              </a:ext>
            </a:extLst>
          </p:cNvPr>
          <p:cNvSpPr/>
          <p:nvPr/>
        </p:nvSpPr>
        <p:spPr>
          <a:xfrm rot="5400000">
            <a:off x="9012441" y="2835236"/>
            <a:ext cx="1884051" cy="314269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87" name="Рисунок 86">
            <a:extLst>
              <a:ext uri="{FF2B5EF4-FFF2-40B4-BE49-F238E27FC236}">
                <a16:creationId xmlns:a16="http://schemas.microsoft.com/office/drawing/2014/main" id="{5253A4BA-8647-BE60-54C7-714153E091E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329784" y="1360672"/>
            <a:ext cx="2486623" cy="542592"/>
          </a:xfrm>
          <a:prstGeom prst="rect">
            <a:avLst/>
          </a:prstGeom>
        </p:spPr>
      </p:pic>
      <p:sp>
        <p:nvSpPr>
          <p:cNvPr id="93" name="TextBox 92">
            <a:extLst>
              <a:ext uri="{FF2B5EF4-FFF2-40B4-BE49-F238E27FC236}">
                <a16:creationId xmlns:a16="http://schemas.microsoft.com/office/drawing/2014/main" id="{7CEA9F79-0C11-B604-5A4C-7E6BA97D3A9B}"/>
              </a:ext>
            </a:extLst>
          </p:cNvPr>
          <p:cNvSpPr txBox="1"/>
          <p:nvPr/>
        </p:nvSpPr>
        <p:spPr>
          <a:xfrm>
            <a:off x="7463040" y="1372919"/>
            <a:ext cx="21861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Русский язык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A4ABE89-C1FD-7618-ECEB-EE35107160E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038788" y="3074882"/>
            <a:ext cx="2847079" cy="1761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43330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" name="Рисунок 80">
            <a:extLst>
              <a:ext uri="{FF2B5EF4-FFF2-40B4-BE49-F238E27FC236}">
                <a16:creationId xmlns:a16="http://schemas.microsoft.com/office/drawing/2014/main" id="{40A5ECB0-3EA7-7FF7-94EB-26D5803F16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68290" y="2786409"/>
            <a:ext cx="2505673" cy="524301"/>
          </a:xfrm>
          <a:prstGeom prst="rect">
            <a:avLst/>
          </a:prstGeom>
        </p:spPr>
      </p:pic>
      <p:pic>
        <p:nvPicPr>
          <p:cNvPr id="82" name="Рисунок 81">
            <a:extLst>
              <a:ext uri="{FF2B5EF4-FFF2-40B4-BE49-F238E27FC236}">
                <a16:creationId xmlns:a16="http://schemas.microsoft.com/office/drawing/2014/main" id="{ED735028-F518-5303-E687-EF31456272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69289" y="3376031"/>
            <a:ext cx="2505673" cy="524301"/>
          </a:xfrm>
          <a:prstGeom prst="rect">
            <a:avLst/>
          </a:prstGeom>
        </p:spPr>
      </p:pic>
      <p:pic>
        <p:nvPicPr>
          <p:cNvPr id="88" name="Рисунок 87">
            <a:extLst>
              <a:ext uri="{FF2B5EF4-FFF2-40B4-BE49-F238E27FC236}">
                <a16:creationId xmlns:a16="http://schemas.microsoft.com/office/drawing/2014/main" id="{94AB5DE6-B99F-114B-6998-FB641116E3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84315" y="3982520"/>
            <a:ext cx="2454342" cy="530398"/>
          </a:xfrm>
          <a:prstGeom prst="rect">
            <a:avLst/>
          </a:prstGeom>
        </p:spPr>
      </p:pic>
      <p:pic>
        <p:nvPicPr>
          <p:cNvPr id="89" name="Рисунок 88">
            <a:extLst>
              <a:ext uri="{FF2B5EF4-FFF2-40B4-BE49-F238E27FC236}">
                <a16:creationId xmlns:a16="http://schemas.microsoft.com/office/drawing/2014/main" id="{24EA593E-51CA-6AD5-1AB5-A44C187C2D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84315" y="4575034"/>
            <a:ext cx="2511770" cy="530398"/>
          </a:xfrm>
          <a:prstGeom prst="rect">
            <a:avLst/>
          </a:prstGeom>
        </p:spPr>
      </p:pic>
      <p:pic>
        <p:nvPicPr>
          <p:cNvPr id="85" name="Рисунок 84">
            <a:extLst>
              <a:ext uri="{FF2B5EF4-FFF2-40B4-BE49-F238E27FC236}">
                <a16:creationId xmlns:a16="http://schemas.microsoft.com/office/drawing/2014/main" id="{D5C5C622-406F-8A32-90BC-415019C3B5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193" y="5145744"/>
            <a:ext cx="2511770" cy="530398"/>
          </a:xfrm>
          <a:prstGeom prst="rect">
            <a:avLst/>
          </a:prstGeom>
        </p:spPr>
      </p:pic>
      <p:pic>
        <p:nvPicPr>
          <p:cNvPr id="86" name="Рисунок 85">
            <a:extLst>
              <a:ext uri="{FF2B5EF4-FFF2-40B4-BE49-F238E27FC236}">
                <a16:creationId xmlns:a16="http://schemas.microsoft.com/office/drawing/2014/main" id="{70B04E43-1617-EF4A-CBCB-C623A9FB3E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5264" y="5756767"/>
            <a:ext cx="2511770" cy="530398"/>
          </a:xfrm>
          <a:prstGeom prst="rect">
            <a:avLst/>
          </a:prstGeom>
        </p:spPr>
      </p:pic>
      <p:pic>
        <p:nvPicPr>
          <p:cNvPr id="87" name="Рисунок 86">
            <a:extLst>
              <a:ext uri="{FF2B5EF4-FFF2-40B4-BE49-F238E27FC236}">
                <a16:creationId xmlns:a16="http://schemas.microsoft.com/office/drawing/2014/main" id="{CE1EEBC2-E460-0111-D759-9F20F69EE6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9687" y="6357915"/>
            <a:ext cx="2511770" cy="530398"/>
          </a:xfrm>
          <a:prstGeom prst="rect">
            <a:avLst/>
          </a:prstGeom>
        </p:spPr>
      </p:pic>
      <p:pic>
        <p:nvPicPr>
          <p:cNvPr id="83" name="Рисунок 82">
            <a:extLst>
              <a:ext uri="{FF2B5EF4-FFF2-40B4-BE49-F238E27FC236}">
                <a16:creationId xmlns:a16="http://schemas.microsoft.com/office/drawing/2014/main" id="{B015A988-7718-2461-7AA6-50C67B12A4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9805" y="2194245"/>
            <a:ext cx="2505673" cy="524301"/>
          </a:xfrm>
          <a:prstGeom prst="rect">
            <a:avLst/>
          </a:prstGeom>
        </p:spPr>
      </p:pic>
      <p:pic>
        <p:nvPicPr>
          <p:cNvPr id="84" name="Рисунок 83">
            <a:extLst>
              <a:ext uri="{FF2B5EF4-FFF2-40B4-BE49-F238E27FC236}">
                <a16:creationId xmlns:a16="http://schemas.microsoft.com/office/drawing/2014/main" id="{FFAD3FC2-C079-D806-0746-49A40C2421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4315" y="1489878"/>
            <a:ext cx="2505673" cy="524301"/>
          </a:xfrm>
          <a:prstGeom prst="rect">
            <a:avLst/>
          </a:prstGeom>
        </p:spPr>
      </p:pic>
      <p:pic>
        <p:nvPicPr>
          <p:cNvPr id="80" name="Рисунок 79">
            <a:extLst>
              <a:ext uri="{FF2B5EF4-FFF2-40B4-BE49-F238E27FC236}">
                <a16:creationId xmlns:a16="http://schemas.microsoft.com/office/drawing/2014/main" id="{49394979-7A13-DE00-F7E2-4DD8D87DDF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92846" y="843678"/>
            <a:ext cx="2505673" cy="524301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1F846B-FB8F-E203-B49D-C5FCF85D55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9010650" cy="1325563"/>
          </a:xfrm>
        </p:spPr>
        <p:txBody>
          <a:bodyPr/>
          <a:lstStyle/>
          <a:p>
            <a:r>
              <a:rPr lang="ru-RU" dirty="0"/>
              <a:t>Всероссийские проверочные работы</a:t>
            </a:r>
            <a:br>
              <a:rPr lang="ru-RU" dirty="0"/>
            </a:br>
            <a:r>
              <a:rPr lang="ru-RU" dirty="0"/>
              <a:t> в 2024/2025 учебном году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DF75EFD-BE98-6FCF-AB83-3FB7D5E308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5532437"/>
            <a:ext cx="7086600" cy="1325563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Образцы и описание проверочных работ для проведения ВПР в 2025 году – https://fioco.ru/obraztsi_i_opisaniya_vpr_2025</a:t>
            </a:r>
          </a:p>
          <a:p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412CBA2-7C1D-8610-A48E-3882520EF0A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98520" y="-414585"/>
            <a:ext cx="2493480" cy="1410400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0D361FE-CE1A-9A92-FAF2-75A1C75A5CC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1815" y="2048469"/>
            <a:ext cx="2450804" cy="119492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9941C8BF-ACC9-D700-7D81-29B783DEF8A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13521" y="3223299"/>
            <a:ext cx="3048938" cy="1674860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041567BE-2D47-5B6E-A49B-ED7058EA51A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479128" y="1365049"/>
            <a:ext cx="3010384" cy="1180454"/>
          </a:xfrm>
          <a:prstGeom prst="rect">
            <a:avLst/>
          </a:prstGeom>
        </p:spPr>
      </p:pic>
      <p:pic>
        <p:nvPicPr>
          <p:cNvPr id="18" name="Рисунок 17">
            <a:extLst>
              <a:ext uri="{FF2B5EF4-FFF2-40B4-BE49-F238E27FC236}">
                <a16:creationId xmlns:a16="http://schemas.microsoft.com/office/drawing/2014/main" id="{93C8D45F-A2A8-EDC1-4136-5DBA8CC7DE1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428103" y="5532437"/>
            <a:ext cx="1396105" cy="542591"/>
          </a:xfrm>
          <a:prstGeom prst="rect">
            <a:avLst/>
          </a:prstGeom>
        </p:spPr>
      </p:pic>
      <p:pic>
        <p:nvPicPr>
          <p:cNvPr id="19" name="Рисунок 18">
            <a:extLst>
              <a:ext uri="{FF2B5EF4-FFF2-40B4-BE49-F238E27FC236}">
                <a16:creationId xmlns:a16="http://schemas.microsoft.com/office/drawing/2014/main" id="{11FC9137-4B98-8D09-8172-196FEEC0E92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092561" y="891314"/>
            <a:ext cx="1396105" cy="542591"/>
          </a:xfrm>
          <a:prstGeom prst="rect">
            <a:avLst/>
          </a:prstGeom>
        </p:spPr>
      </p:pic>
      <p:pic>
        <p:nvPicPr>
          <p:cNvPr id="20" name="Рисунок 19">
            <a:extLst>
              <a:ext uri="{FF2B5EF4-FFF2-40B4-BE49-F238E27FC236}">
                <a16:creationId xmlns:a16="http://schemas.microsoft.com/office/drawing/2014/main" id="{D4ACB187-25E2-5D4A-E0B6-F3A16A73FE9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009874" y="2754185"/>
            <a:ext cx="2414225" cy="1146147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A92BC7E2-8A5E-986A-46FD-9FE98FB69BEC}"/>
              </a:ext>
            </a:extLst>
          </p:cNvPr>
          <p:cNvSpPr txBox="1"/>
          <p:nvPr/>
        </p:nvSpPr>
        <p:spPr>
          <a:xfrm>
            <a:off x="549474" y="2170457"/>
            <a:ext cx="19755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 класс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22AE996-2603-6143-5DA5-41B475F0CA06}"/>
              </a:ext>
            </a:extLst>
          </p:cNvPr>
          <p:cNvSpPr txBox="1"/>
          <p:nvPr/>
        </p:nvSpPr>
        <p:spPr>
          <a:xfrm>
            <a:off x="3656728" y="1533887"/>
            <a:ext cx="249348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Обязательные предметы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A32F8CE-98EF-3DE6-9597-CA13FB639E51}"/>
              </a:ext>
            </a:extLst>
          </p:cNvPr>
          <p:cNvSpPr txBox="1"/>
          <p:nvPr/>
        </p:nvSpPr>
        <p:spPr>
          <a:xfrm>
            <a:off x="7353300" y="801708"/>
            <a:ext cx="19357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Русский язык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4473603-7DC1-6E76-9610-50EA9C8A9E05}"/>
              </a:ext>
            </a:extLst>
          </p:cNvPr>
          <p:cNvSpPr txBox="1"/>
          <p:nvPr/>
        </p:nvSpPr>
        <p:spPr>
          <a:xfrm>
            <a:off x="7353300" y="1541177"/>
            <a:ext cx="19357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Математика б/у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B20B543-D291-78E7-EBF2-9BF72136AC24}"/>
              </a:ext>
            </a:extLst>
          </p:cNvPr>
          <p:cNvSpPr txBox="1"/>
          <p:nvPr/>
        </p:nvSpPr>
        <p:spPr>
          <a:xfrm>
            <a:off x="7353300" y="2161115"/>
            <a:ext cx="19357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Биология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4A732CB-E69B-3479-39A6-47EC63B60895}"/>
              </a:ext>
            </a:extLst>
          </p:cNvPr>
          <p:cNvSpPr txBox="1"/>
          <p:nvPr/>
        </p:nvSpPr>
        <p:spPr>
          <a:xfrm>
            <a:off x="7486650" y="2811121"/>
            <a:ext cx="18023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География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AAB1C8DB-7D7A-A16C-F92F-7D69482217AC}"/>
              </a:ext>
            </a:extLst>
          </p:cNvPr>
          <p:cNvSpPr txBox="1"/>
          <p:nvPr/>
        </p:nvSpPr>
        <p:spPr>
          <a:xfrm>
            <a:off x="7658100" y="3438127"/>
            <a:ext cx="182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Физика 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75F3D77-39A0-C980-1126-C0E3E7400842}"/>
              </a:ext>
            </a:extLst>
          </p:cNvPr>
          <p:cNvSpPr txBox="1"/>
          <p:nvPr/>
        </p:nvSpPr>
        <p:spPr>
          <a:xfrm>
            <a:off x="7476531" y="4121609"/>
            <a:ext cx="18124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Информатика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7CA7F91-4175-3A3E-13D6-EC5C0F08E53A}"/>
              </a:ext>
            </a:extLst>
          </p:cNvPr>
          <p:cNvSpPr txBox="1"/>
          <p:nvPr/>
        </p:nvSpPr>
        <p:spPr>
          <a:xfrm>
            <a:off x="7505700" y="4713262"/>
            <a:ext cx="2133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История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79464C9-B23F-6EBC-8517-8E8D02F6958B}"/>
              </a:ext>
            </a:extLst>
          </p:cNvPr>
          <p:cNvSpPr txBox="1"/>
          <p:nvPr/>
        </p:nvSpPr>
        <p:spPr>
          <a:xfrm>
            <a:off x="7384014" y="5246879"/>
            <a:ext cx="20307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Обществознание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B7007EE4-E0C3-379D-BCB6-FF2295DBB0AA}"/>
              </a:ext>
            </a:extLst>
          </p:cNvPr>
          <p:cNvSpPr txBox="1"/>
          <p:nvPr/>
        </p:nvSpPr>
        <p:spPr>
          <a:xfrm>
            <a:off x="7465303" y="5871527"/>
            <a:ext cx="2133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Литература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A5EDD224-2D64-8683-F923-E0C15C07CFC2}"/>
              </a:ext>
            </a:extLst>
          </p:cNvPr>
          <p:cNvSpPr txBox="1"/>
          <p:nvPr/>
        </p:nvSpPr>
        <p:spPr>
          <a:xfrm>
            <a:off x="7192846" y="6399611"/>
            <a:ext cx="22940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Иностранный язык</a:t>
            </a:r>
          </a:p>
        </p:txBody>
      </p:sp>
      <p:sp>
        <p:nvSpPr>
          <p:cNvPr id="37" name="Овал 36">
            <a:extLst>
              <a:ext uri="{FF2B5EF4-FFF2-40B4-BE49-F238E27FC236}">
                <a16:creationId xmlns:a16="http://schemas.microsoft.com/office/drawing/2014/main" id="{F55112B6-B289-E090-E1F2-41FB1900BCEB}"/>
              </a:ext>
            </a:extLst>
          </p:cNvPr>
          <p:cNvSpPr/>
          <p:nvPr/>
        </p:nvSpPr>
        <p:spPr>
          <a:xfrm>
            <a:off x="360819" y="3553022"/>
            <a:ext cx="2947972" cy="162281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История</a:t>
            </a:r>
          </a:p>
          <a:p>
            <a:pPr algn="ctr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Обществознание</a:t>
            </a:r>
          </a:p>
          <a:p>
            <a:pPr algn="ctr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Биология</a:t>
            </a:r>
          </a:p>
          <a:p>
            <a:pPr algn="ctr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География</a:t>
            </a:r>
          </a:p>
          <a:p>
            <a:pPr algn="ctr"/>
            <a:endParaRPr lang="ru-RU" dirty="0"/>
          </a:p>
        </p:txBody>
      </p:sp>
      <p:pic>
        <p:nvPicPr>
          <p:cNvPr id="39" name="Рисунок 38">
            <a:extLst>
              <a:ext uri="{FF2B5EF4-FFF2-40B4-BE49-F238E27FC236}">
                <a16:creationId xmlns:a16="http://schemas.microsoft.com/office/drawing/2014/main" id="{39FFA20B-E20D-02F6-EA9E-62B15D7832C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677227" y="5121309"/>
            <a:ext cx="1487553" cy="542591"/>
          </a:xfrm>
          <a:prstGeom prst="rect">
            <a:avLst/>
          </a:prstGeom>
        </p:spPr>
      </p:pic>
      <p:pic>
        <p:nvPicPr>
          <p:cNvPr id="40" name="Рисунок 39">
            <a:extLst>
              <a:ext uri="{FF2B5EF4-FFF2-40B4-BE49-F238E27FC236}">
                <a16:creationId xmlns:a16="http://schemas.microsoft.com/office/drawing/2014/main" id="{0F6E13AA-E15F-DCE8-CA5F-2AC4EA2ED8D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86728" y="5081645"/>
            <a:ext cx="1987468" cy="542591"/>
          </a:xfrm>
          <a:prstGeom prst="rect">
            <a:avLst/>
          </a:prstGeom>
        </p:spPr>
      </p:pic>
      <p:sp>
        <p:nvSpPr>
          <p:cNvPr id="41" name="Стрелка: изогнутая влево 40">
            <a:extLst>
              <a:ext uri="{FF2B5EF4-FFF2-40B4-BE49-F238E27FC236}">
                <a16:creationId xmlns:a16="http://schemas.microsoft.com/office/drawing/2014/main" id="{C2976328-3813-0D2F-21D2-0AD1F927C784}"/>
              </a:ext>
            </a:extLst>
          </p:cNvPr>
          <p:cNvSpPr/>
          <p:nvPr/>
        </p:nvSpPr>
        <p:spPr>
          <a:xfrm>
            <a:off x="3190496" y="4548643"/>
            <a:ext cx="211150" cy="698236"/>
          </a:xfrm>
          <a:prstGeom prst="curvedLef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2" name="Стрелка: изогнутая вправо 41">
            <a:extLst>
              <a:ext uri="{FF2B5EF4-FFF2-40B4-BE49-F238E27FC236}">
                <a16:creationId xmlns:a16="http://schemas.microsoft.com/office/drawing/2014/main" id="{3293095B-10CD-75AA-79CB-9BC5CCA3EED3}"/>
              </a:ext>
            </a:extLst>
          </p:cNvPr>
          <p:cNvSpPr/>
          <p:nvPr/>
        </p:nvSpPr>
        <p:spPr>
          <a:xfrm>
            <a:off x="157558" y="4548643"/>
            <a:ext cx="262186" cy="627189"/>
          </a:xfrm>
          <a:prstGeom prst="curved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3" name="Равнобедренный треугольник 42">
            <a:extLst>
              <a:ext uri="{FF2B5EF4-FFF2-40B4-BE49-F238E27FC236}">
                <a16:creationId xmlns:a16="http://schemas.microsoft.com/office/drawing/2014/main" id="{D421E4F8-A621-248F-41F6-209D88E0966A}"/>
              </a:ext>
            </a:extLst>
          </p:cNvPr>
          <p:cNvSpPr/>
          <p:nvPr/>
        </p:nvSpPr>
        <p:spPr>
          <a:xfrm rot="5400000">
            <a:off x="8329149" y="2786912"/>
            <a:ext cx="3170764" cy="466148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Равнобедренный треугольник 45">
            <a:extLst>
              <a:ext uri="{FF2B5EF4-FFF2-40B4-BE49-F238E27FC236}">
                <a16:creationId xmlns:a16="http://schemas.microsoft.com/office/drawing/2014/main" id="{F70B9948-D087-C11E-AFF3-59040E736F73}"/>
              </a:ext>
            </a:extLst>
          </p:cNvPr>
          <p:cNvSpPr/>
          <p:nvPr/>
        </p:nvSpPr>
        <p:spPr>
          <a:xfrm rot="16200000">
            <a:off x="9352627" y="4134062"/>
            <a:ext cx="1146147" cy="634586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31E3EA77-73A2-8223-05EE-B38D8E1411DB}"/>
              </a:ext>
            </a:extLst>
          </p:cNvPr>
          <p:cNvSpPr txBox="1"/>
          <p:nvPr/>
        </p:nvSpPr>
        <p:spPr>
          <a:xfrm>
            <a:off x="10249488" y="3859999"/>
            <a:ext cx="25031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Выполнение заданий с использованием компьютера</a:t>
            </a:r>
          </a:p>
        </p:txBody>
      </p:sp>
      <p:sp>
        <p:nvSpPr>
          <p:cNvPr id="47" name="Равнобедренный треугольник 46">
            <a:extLst>
              <a:ext uri="{FF2B5EF4-FFF2-40B4-BE49-F238E27FC236}">
                <a16:creationId xmlns:a16="http://schemas.microsoft.com/office/drawing/2014/main" id="{C9C5002A-FBE7-467E-0D1E-61B6A5848109}"/>
              </a:ext>
            </a:extLst>
          </p:cNvPr>
          <p:cNvSpPr/>
          <p:nvPr/>
        </p:nvSpPr>
        <p:spPr>
          <a:xfrm rot="5400000">
            <a:off x="8814384" y="5429391"/>
            <a:ext cx="2286235" cy="570982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0" name="Прямая соединительная линия 49">
            <a:extLst>
              <a:ext uri="{FF2B5EF4-FFF2-40B4-BE49-F238E27FC236}">
                <a16:creationId xmlns:a16="http://schemas.microsoft.com/office/drawing/2014/main" id="{7C3EE2B9-C84B-4BFC-9375-6938F51434E1}"/>
              </a:ext>
            </a:extLst>
          </p:cNvPr>
          <p:cNvCxnSpPr>
            <a:cxnSpLocks/>
            <a:stCxn id="5" idx="3"/>
            <a:endCxn id="7" idx="1"/>
          </p:cNvCxnSpPr>
          <p:nvPr/>
        </p:nvCxnSpPr>
        <p:spPr>
          <a:xfrm flipV="1">
            <a:off x="2702619" y="1955276"/>
            <a:ext cx="776509" cy="690653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>
            <a:extLst>
              <a:ext uri="{FF2B5EF4-FFF2-40B4-BE49-F238E27FC236}">
                <a16:creationId xmlns:a16="http://schemas.microsoft.com/office/drawing/2014/main" id="{A432B2E7-4DA4-02EA-7FE6-C7FD55F24FE8}"/>
              </a:ext>
            </a:extLst>
          </p:cNvPr>
          <p:cNvCxnSpPr>
            <a:cxnSpLocks/>
            <a:stCxn id="5" idx="3"/>
            <a:endCxn id="6" idx="1"/>
          </p:cNvCxnSpPr>
          <p:nvPr/>
        </p:nvCxnSpPr>
        <p:spPr>
          <a:xfrm>
            <a:off x="2702619" y="2645929"/>
            <a:ext cx="810902" cy="141480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>
            <a:extLst>
              <a:ext uri="{FF2B5EF4-FFF2-40B4-BE49-F238E27FC236}">
                <a16:creationId xmlns:a16="http://schemas.microsoft.com/office/drawing/2014/main" id="{C3AF241D-AC25-6F96-C9AF-ED4E03890458}"/>
              </a:ext>
            </a:extLst>
          </p:cNvPr>
          <p:cNvCxnSpPr>
            <a:cxnSpLocks/>
            <a:stCxn id="7" idx="3"/>
          </p:cNvCxnSpPr>
          <p:nvPr/>
        </p:nvCxnSpPr>
        <p:spPr>
          <a:xfrm flipV="1">
            <a:off x="6489512" y="1063859"/>
            <a:ext cx="687870" cy="891417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>
            <a:extLst>
              <a:ext uri="{FF2B5EF4-FFF2-40B4-BE49-F238E27FC236}">
                <a16:creationId xmlns:a16="http://schemas.microsoft.com/office/drawing/2014/main" id="{DE1009CD-4E6A-3539-8F83-811384CBD8A6}"/>
              </a:ext>
            </a:extLst>
          </p:cNvPr>
          <p:cNvCxnSpPr>
            <a:cxnSpLocks/>
            <a:stCxn id="7" idx="3"/>
          </p:cNvCxnSpPr>
          <p:nvPr/>
        </p:nvCxnSpPr>
        <p:spPr>
          <a:xfrm flipV="1">
            <a:off x="6489512" y="1696056"/>
            <a:ext cx="703334" cy="25922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>
            <a:extLst>
              <a:ext uri="{FF2B5EF4-FFF2-40B4-BE49-F238E27FC236}">
                <a16:creationId xmlns:a16="http://schemas.microsoft.com/office/drawing/2014/main" id="{71C28893-0805-6457-4317-B0A84A8EDBE3}"/>
              </a:ext>
            </a:extLst>
          </p:cNvPr>
          <p:cNvCxnSpPr>
            <a:cxnSpLocks/>
            <a:stCxn id="6" idx="3"/>
          </p:cNvCxnSpPr>
          <p:nvPr/>
        </p:nvCxnSpPr>
        <p:spPr>
          <a:xfrm flipV="1">
            <a:off x="6562459" y="2441075"/>
            <a:ext cx="600336" cy="1619654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>
            <a:extLst>
              <a:ext uri="{FF2B5EF4-FFF2-40B4-BE49-F238E27FC236}">
                <a16:creationId xmlns:a16="http://schemas.microsoft.com/office/drawing/2014/main" id="{B3B5A7CF-9A58-CB62-346D-05BA5BB9683B}"/>
              </a:ext>
            </a:extLst>
          </p:cNvPr>
          <p:cNvCxnSpPr>
            <a:cxnSpLocks/>
          </p:cNvCxnSpPr>
          <p:nvPr/>
        </p:nvCxnSpPr>
        <p:spPr>
          <a:xfrm flipV="1">
            <a:off x="6806860" y="4027833"/>
            <a:ext cx="614923" cy="1020821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9" name="Прямая соединительная линия 68">
            <a:extLst>
              <a:ext uri="{FF2B5EF4-FFF2-40B4-BE49-F238E27FC236}">
                <a16:creationId xmlns:a16="http://schemas.microsoft.com/office/drawing/2014/main" id="{F8A56CCE-7539-CD23-DB68-7614A4175E23}"/>
              </a:ext>
            </a:extLst>
          </p:cNvPr>
          <p:cNvCxnSpPr>
            <a:cxnSpLocks/>
          </p:cNvCxnSpPr>
          <p:nvPr/>
        </p:nvCxnSpPr>
        <p:spPr>
          <a:xfrm flipV="1">
            <a:off x="6806860" y="4642221"/>
            <a:ext cx="600337" cy="406433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>
            <a:extLst>
              <a:ext uri="{FF2B5EF4-FFF2-40B4-BE49-F238E27FC236}">
                <a16:creationId xmlns:a16="http://schemas.microsoft.com/office/drawing/2014/main" id="{25C140E8-FD62-A4E5-0043-599527876CF3}"/>
              </a:ext>
            </a:extLst>
          </p:cNvPr>
          <p:cNvCxnSpPr>
            <a:cxnSpLocks/>
          </p:cNvCxnSpPr>
          <p:nvPr/>
        </p:nvCxnSpPr>
        <p:spPr>
          <a:xfrm>
            <a:off x="6806860" y="5048654"/>
            <a:ext cx="600338" cy="225764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>
            <a:extLst>
              <a:ext uri="{FF2B5EF4-FFF2-40B4-BE49-F238E27FC236}">
                <a16:creationId xmlns:a16="http://schemas.microsoft.com/office/drawing/2014/main" id="{3D3132DD-015A-1125-32B2-9D81F29F4D51}"/>
              </a:ext>
            </a:extLst>
          </p:cNvPr>
          <p:cNvCxnSpPr>
            <a:cxnSpLocks/>
          </p:cNvCxnSpPr>
          <p:nvPr/>
        </p:nvCxnSpPr>
        <p:spPr>
          <a:xfrm>
            <a:off x="6806860" y="5048654"/>
            <a:ext cx="600338" cy="80678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5" name="Прямая соединительная линия 74">
            <a:extLst>
              <a:ext uri="{FF2B5EF4-FFF2-40B4-BE49-F238E27FC236}">
                <a16:creationId xmlns:a16="http://schemas.microsoft.com/office/drawing/2014/main" id="{7301901A-5F50-064D-BC6D-AA53E7117E79}"/>
              </a:ext>
            </a:extLst>
          </p:cNvPr>
          <p:cNvCxnSpPr>
            <a:cxnSpLocks/>
          </p:cNvCxnSpPr>
          <p:nvPr/>
        </p:nvCxnSpPr>
        <p:spPr>
          <a:xfrm>
            <a:off x="6806860" y="5048654"/>
            <a:ext cx="600338" cy="1377254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>
            <a:extLst>
              <a:ext uri="{FF2B5EF4-FFF2-40B4-BE49-F238E27FC236}">
                <a16:creationId xmlns:a16="http://schemas.microsoft.com/office/drawing/2014/main" id="{4A592E66-9562-61EF-8035-6DC73CD18BBA}"/>
              </a:ext>
            </a:extLst>
          </p:cNvPr>
          <p:cNvCxnSpPr>
            <a:cxnSpLocks/>
          </p:cNvCxnSpPr>
          <p:nvPr/>
        </p:nvCxnSpPr>
        <p:spPr>
          <a:xfrm>
            <a:off x="6806860" y="5048654"/>
            <a:ext cx="614924" cy="1968836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9" name="Прямая соединительная линия 78">
            <a:extLst>
              <a:ext uri="{FF2B5EF4-FFF2-40B4-BE49-F238E27FC236}">
                <a16:creationId xmlns:a16="http://schemas.microsoft.com/office/drawing/2014/main" id="{9E92F546-5615-E68D-5C6A-2EAC1A86FE3D}"/>
              </a:ext>
            </a:extLst>
          </p:cNvPr>
          <p:cNvCxnSpPr>
            <a:cxnSpLocks/>
          </p:cNvCxnSpPr>
          <p:nvPr/>
        </p:nvCxnSpPr>
        <p:spPr>
          <a:xfrm>
            <a:off x="6806860" y="5048654"/>
            <a:ext cx="600340" cy="2539302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373C8514-6D2B-9FE0-CD72-ED246322656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646047" y="3211231"/>
            <a:ext cx="2847079" cy="1761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8119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Рисунок 21">
            <a:extLst>
              <a:ext uri="{FF2B5EF4-FFF2-40B4-BE49-F238E27FC236}">
                <a16:creationId xmlns:a16="http://schemas.microsoft.com/office/drawing/2014/main" id="{DA62B046-69AF-5CC5-82CB-0C5EBD57FE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85887" y="3089047"/>
            <a:ext cx="2511770" cy="530398"/>
          </a:xfrm>
          <a:prstGeom prst="rect">
            <a:avLst/>
          </a:prstGeom>
        </p:spPr>
      </p:pic>
      <p:pic>
        <p:nvPicPr>
          <p:cNvPr id="64" name="Рисунок 63">
            <a:extLst>
              <a:ext uri="{FF2B5EF4-FFF2-40B4-BE49-F238E27FC236}">
                <a16:creationId xmlns:a16="http://schemas.microsoft.com/office/drawing/2014/main" id="{C3A4E5BC-7C61-273C-FE11-9200EDE96C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88715" y="3658118"/>
            <a:ext cx="2511770" cy="530398"/>
          </a:xfrm>
          <a:prstGeom prst="rect">
            <a:avLst/>
          </a:prstGeom>
        </p:spPr>
      </p:pic>
      <p:pic>
        <p:nvPicPr>
          <p:cNvPr id="56" name="Рисунок 55">
            <a:extLst>
              <a:ext uri="{FF2B5EF4-FFF2-40B4-BE49-F238E27FC236}">
                <a16:creationId xmlns:a16="http://schemas.microsoft.com/office/drawing/2014/main" id="{3E334A1D-EA9A-14F9-A7BF-CA61D37636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04937" y="4137289"/>
            <a:ext cx="2511770" cy="530398"/>
          </a:xfrm>
          <a:prstGeom prst="rect">
            <a:avLst/>
          </a:prstGeom>
        </p:spPr>
      </p:pic>
      <p:pic>
        <p:nvPicPr>
          <p:cNvPr id="58" name="Рисунок 57">
            <a:extLst>
              <a:ext uri="{FF2B5EF4-FFF2-40B4-BE49-F238E27FC236}">
                <a16:creationId xmlns:a16="http://schemas.microsoft.com/office/drawing/2014/main" id="{652E5AB2-41BC-34E8-FFCB-714758EAEB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87854" y="4631541"/>
            <a:ext cx="2511770" cy="530398"/>
          </a:xfrm>
          <a:prstGeom prst="rect">
            <a:avLst/>
          </a:prstGeom>
        </p:spPr>
      </p:pic>
      <p:pic>
        <p:nvPicPr>
          <p:cNvPr id="60" name="Рисунок 59">
            <a:extLst>
              <a:ext uri="{FF2B5EF4-FFF2-40B4-BE49-F238E27FC236}">
                <a16:creationId xmlns:a16="http://schemas.microsoft.com/office/drawing/2014/main" id="{929017AE-81AB-D40A-7703-01DA16759D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84313" y="5127251"/>
            <a:ext cx="2511770" cy="530398"/>
          </a:xfrm>
          <a:prstGeom prst="rect">
            <a:avLst/>
          </a:prstGeom>
        </p:spPr>
      </p:pic>
      <p:pic>
        <p:nvPicPr>
          <p:cNvPr id="62" name="Рисунок 61">
            <a:extLst>
              <a:ext uri="{FF2B5EF4-FFF2-40B4-BE49-F238E27FC236}">
                <a16:creationId xmlns:a16="http://schemas.microsoft.com/office/drawing/2014/main" id="{B8C07E1B-3B96-C778-FC95-4883D3A81F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84313" y="5659355"/>
            <a:ext cx="2511770" cy="530398"/>
          </a:xfrm>
          <a:prstGeom prst="rect">
            <a:avLst/>
          </a:prstGeom>
        </p:spPr>
      </p:pic>
      <p:pic>
        <p:nvPicPr>
          <p:cNvPr id="46" name="Рисунок 45">
            <a:extLst>
              <a:ext uri="{FF2B5EF4-FFF2-40B4-BE49-F238E27FC236}">
                <a16:creationId xmlns:a16="http://schemas.microsoft.com/office/drawing/2014/main" id="{FD907587-3E0B-1D92-F282-D2BD07BC5E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67846" y="6250704"/>
            <a:ext cx="2511770" cy="530398"/>
          </a:xfrm>
          <a:prstGeom prst="rect">
            <a:avLst/>
          </a:prstGeom>
        </p:spPr>
      </p:pic>
      <p:pic>
        <p:nvPicPr>
          <p:cNvPr id="48" name="Рисунок 47">
            <a:extLst>
              <a:ext uri="{FF2B5EF4-FFF2-40B4-BE49-F238E27FC236}">
                <a16:creationId xmlns:a16="http://schemas.microsoft.com/office/drawing/2014/main" id="{CE09CF79-4AD0-6777-7BCF-8F2D2F9071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67846" y="2552644"/>
            <a:ext cx="2511770" cy="530398"/>
          </a:xfrm>
          <a:prstGeom prst="rect">
            <a:avLst/>
          </a:prstGeom>
        </p:spPr>
      </p:pic>
      <p:pic>
        <p:nvPicPr>
          <p:cNvPr id="50" name="Рисунок 49">
            <a:extLst>
              <a:ext uri="{FF2B5EF4-FFF2-40B4-BE49-F238E27FC236}">
                <a16:creationId xmlns:a16="http://schemas.microsoft.com/office/drawing/2014/main" id="{73516E0F-8831-61CA-CC55-D5E8F266F7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86896" y="1982362"/>
            <a:ext cx="2511770" cy="530398"/>
          </a:xfrm>
          <a:prstGeom prst="rect">
            <a:avLst/>
          </a:prstGeom>
        </p:spPr>
      </p:pic>
      <p:pic>
        <p:nvPicPr>
          <p:cNvPr id="52" name="Рисунок 51">
            <a:extLst>
              <a:ext uri="{FF2B5EF4-FFF2-40B4-BE49-F238E27FC236}">
                <a16:creationId xmlns:a16="http://schemas.microsoft.com/office/drawing/2014/main" id="{9F5745A3-7A69-DBC1-664A-6D5C6BA787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25972" y="1181290"/>
            <a:ext cx="2511770" cy="530398"/>
          </a:xfrm>
          <a:prstGeom prst="rect">
            <a:avLst/>
          </a:prstGeom>
        </p:spPr>
      </p:pic>
      <p:pic>
        <p:nvPicPr>
          <p:cNvPr id="54" name="Рисунок 53">
            <a:extLst>
              <a:ext uri="{FF2B5EF4-FFF2-40B4-BE49-F238E27FC236}">
                <a16:creationId xmlns:a16="http://schemas.microsoft.com/office/drawing/2014/main" id="{A24375F1-42B4-006A-1FF8-604C3859E8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04937" y="553847"/>
            <a:ext cx="2511770" cy="530398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EB3D3EB-B2AB-4846-80A4-EA07880C50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8896350" cy="1325563"/>
          </a:xfrm>
        </p:spPr>
        <p:txBody>
          <a:bodyPr/>
          <a:lstStyle/>
          <a:p>
            <a:r>
              <a:rPr lang="ru-RU" dirty="0"/>
              <a:t>Всероссийские проверочные работы</a:t>
            </a:r>
            <a:br>
              <a:rPr lang="ru-RU" dirty="0"/>
            </a:br>
            <a:r>
              <a:rPr lang="ru-RU" dirty="0"/>
              <a:t> в 2024/2025 учебном году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35B273F-1BC3-529E-0E19-9F0EC8DE4E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77840" y="5569880"/>
            <a:ext cx="7124700" cy="1325563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Образцы и описание проверочных работ для проведения ВПР в 2025 году – https://fioco.ru/obraztsi_i_opisaniya_vpr_2025</a:t>
            </a:r>
          </a:p>
          <a:p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77D68FB4-0F52-C792-D56F-B4A0B62483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55988" y="-266103"/>
            <a:ext cx="1999436" cy="1305255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0B94E7C-C4A3-5A72-5111-06C1E5E3381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4206" y="2175815"/>
            <a:ext cx="2450804" cy="1194920"/>
          </a:xfrm>
          <a:prstGeom prst="rect">
            <a:avLst/>
          </a:prstGeom>
          <a:ln>
            <a:solidFill>
              <a:schemeClr val="accent2">
                <a:lumMod val="20000"/>
                <a:lumOff val="80000"/>
              </a:schemeClr>
            </a:solidFill>
          </a:ln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2EB9735B-3477-9037-D3EA-9E91EEB46CE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97981" y="1362288"/>
            <a:ext cx="3011685" cy="1182727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1000A51C-6261-2986-060F-29A06057E73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96370" y="2828261"/>
            <a:ext cx="3011685" cy="1841483"/>
          </a:xfrm>
          <a:prstGeom prst="rect">
            <a:avLst/>
          </a:prstGeom>
        </p:spPr>
      </p:pic>
      <p:pic>
        <p:nvPicPr>
          <p:cNvPr id="19" name="Рисунок 18">
            <a:extLst>
              <a:ext uri="{FF2B5EF4-FFF2-40B4-BE49-F238E27FC236}">
                <a16:creationId xmlns:a16="http://schemas.microsoft.com/office/drawing/2014/main" id="{BA5E89A7-4A62-6C36-14DB-B32E92E7B6B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710044" y="681036"/>
            <a:ext cx="1396105" cy="542591"/>
          </a:xfrm>
          <a:prstGeom prst="rect">
            <a:avLst/>
          </a:prstGeom>
        </p:spPr>
      </p:pic>
      <p:pic>
        <p:nvPicPr>
          <p:cNvPr id="20" name="Рисунок 19">
            <a:extLst>
              <a:ext uri="{FF2B5EF4-FFF2-40B4-BE49-F238E27FC236}">
                <a16:creationId xmlns:a16="http://schemas.microsoft.com/office/drawing/2014/main" id="{648133AC-3EFE-CFED-0AA6-5A2FD1E6580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707813" y="5516979"/>
            <a:ext cx="1396105" cy="542591"/>
          </a:xfrm>
          <a:prstGeom prst="rect">
            <a:avLst/>
          </a:prstGeom>
        </p:spPr>
      </p:pic>
      <p:pic>
        <p:nvPicPr>
          <p:cNvPr id="21" name="Рисунок 20">
            <a:extLst>
              <a:ext uri="{FF2B5EF4-FFF2-40B4-BE49-F238E27FC236}">
                <a16:creationId xmlns:a16="http://schemas.microsoft.com/office/drawing/2014/main" id="{4454AF90-DA38-28A8-E5D9-2A96CBCB310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073796" y="2380838"/>
            <a:ext cx="2414225" cy="1146147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D5E33F90-F8CE-6C2F-2B88-54A11BFBF151}"/>
              </a:ext>
            </a:extLst>
          </p:cNvPr>
          <p:cNvSpPr txBox="1"/>
          <p:nvPr/>
        </p:nvSpPr>
        <p:spPr>
          <a:xfrm>
            <a:off x="226368" y="2328521"/>
            <a:ext cx="19791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 класс</a:t>
            </a:r>
          </a:p>
        </p:txBody>
      </p:sp>
      <p:pic>
        <p:nvPicPr>
          <p:cNvPr id="24" name="Рисунок 23">
            <a:extLst>
              <a:ext uri="{FF2B5EF4-FFF2-40B4-BE49-F238E27FC236}">
                <a16:creationId xmlns:a16="http://schemas.microsoft.com/office/drawing/2014/main" id="{1491C716-2421-80A2-EFE0-2AEF7F7F1FF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202470" y="1518728"/>
            <a:ext cx="2493480" cy="847417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354FED1D-E11A-5583-DF7B-30A38B728D52}"/>
              </a:ext>
            </a:extLst>
          </p:cNvPr>
          <p:cNvSpPr txBox="1"/>
          <p:nvPr/>
        </p:nvSpPr>
        <p:spPr>
          <a:xfrm>
            <a:off x="7258050" y="704077"/>
            <a:ext cx="21145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Русский язык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F5E62E4-0EAD-CC13-41E6-1CFB7F738507}"/>
              </a:ext>
            </a:extLst>
          </p:cNvPr>
          <p:cNvSpPr txBox="1"/>
          <p:nvPr/>
        </p:nvSpPr>
        <p:spPr>
          <a:xfrm>
            <a:off x="7258050" y="1265453"/>
            <a:ext cx="198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Математика б/у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E0F3F83-B323-161F-8E92-AC262F3FF124}"/>
              </a:ext>
            </a:extLst>
          </p:cNvPr>
          <p:cNvSpPr txBox="1"/>
          <p:nvPr/>
        </p:nvSpPr>
        <p:spPr>
          <a:xfrm>
            <a:off x="7258050" y="2029307"/>
            <a:ext cx="22476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Биология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1F52360-117D-E8B0-AEC7-E848CAB1FBEA}"/>
              </a:ext>
            </a:extLst>
          </p:cNvPr>
          <p:cNvSpPr txBox="1"/>
          <p:nvPr/>
        </p:nvSpPr>
        <p:spPr>
          <a:xfrm>
            <a:off x="7258050" y="2571971"/>
            <a:ext cx="182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География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BDF2636-40D2-4AA8-E155-898579586389}"/>
              </a:ext>
            </a:extLst>
          </p:cNvPr>
          <p:cNvSpPr txBox="1"/>
          <p:nvPr/>
        </p:nvSpPr>
        <p:spPr>
          <a:xfrm>
            <a:off x="7410450" y="3131701"/>
            <a:ext cx="1676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Химия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267FA07A-7A14-04A2-DED4-3C7B6D40ABC6}"/>
              </a:ext>
            </a:extLst>
          </p:cNvPr>
          <p:cNvSpPr txBox="1"/>
          <p:nvPr/>
        </p:nvSpPr>
        <p:spPr>
          <a:xfrm>
            <a:off x="7258050" y="4214617"/>
            <a:ext cx="21145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Информатика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3CAD0363-D7CE-9DFA-AAC8-5B9586C99E2E}"/>
              </a:ext>
            </a:extLst>
          </p:cNvPr>
          <p:cNvSpPr txBox="1"/>
          <p:nvPr/>
        </p:nvSpPr>
        <p:spPr>
          <a:xfrm>
            <a:off x="7258050" y="4738918"/>
            <a:ext cx="198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История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1F7A2FB4-E459-17FB-8B59-EE1DF9B6AFF3}"/>
              </a:ext>
            </a:extLst>
          </p:cNvPr>
          <p:cNvSpPr txBox="1"/>
          <p:nvPr/>
        </p:nvSpPr>
        <p:spPr>
          <a:xfrm>
            <a:off x="7106189" y="5186742"/>
            <a:ext cx="21145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Обществознание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25D76FD8-CB8D-8268-EB55-A329DAD63326}"/>
              </a:ext>
            </a:extLst>
          </p:cNvPr>
          <p:cNvSpPr txBox="1"/>
          <p:nvPr/>
        </p:nvSpPr>
        <p:spPr>
          <a:xfrm>
            <a:off x="7315801" y="5818715"/>
            <a:ext cx="182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Литература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445CCCCB-31E3-D57B-0833-B2846938F95D}"/>
              </a:ext>
            </a:extLst>
          </p:cNvPr>
          <p:cNvSpPr txBox="1"/>
          <p:nvPr/>
        </p:nvSpPr>
        <p:spPr>
          <a:xfrm>
            <a:off x="7237638" y="6349113"/>
            <a:ext cx="24081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Иностранный язык</a:t>
            </a:r>
          </a:p>
        </p:txBody>
      </p:sp>
      <p:sp>
        <p:nvSpPr>
          <p:cNvPr id="37" name="Овал 36">
            <a:extLst>
              <a:ext uri="{FF2B5EF4-FFF2-40B4-BE49-F238E27FC236}">
                <a16:creationId xmlns:a16="http://schemas.microsoft.com/office/drawing/2014/main" id="{AB9CE28E-115E-8B30-F737-F57BEC8EA2FF}"/>
              </a:ext>
            </a:extLst>
          </p:cNvPr>
          <p:cNvSpPr/>
          <p:nvPr/>
        </p:nvSpPr>
        <p:spPr>
          <a:xfrm>
            <a:off x="404893" y="3654223"/>
            <a:ext cx="2450803" cy="154388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FDF09711-F9A5-F5E2-46BB-639EC0D3FA0C}"/>
              </a:ext>
            </a:extLst>
          </p:cNvPr>
          <p:cNvSpPr txBox="1"/>
          <p:nvPr/>
        </p:nvSpPr>
        <p:spPr>
          <a:xfrm>
            <a:off x="441328" y="3777651"/>
            <a:ext cx="241436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История</a:t>
            </a:r>
          </a:p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Обществознание</a:t>
            </a:r>
          </a:p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Биология</a:t>
            </a:r>
          </a:p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География</a:t>
            </a:r>
          </a:p>
        </p:txBody>
      </p:sp>
      <p:pic>
        <p:nvPicPr>
          <p:cNvPr id="39" name="Рисунок 38">
            <a:extLst>
              <a:ext uri="{FF2B5EF4-FFF2-40B4-BE49-F238E27FC236}">
                <a16:creationId xmlns:a16="http://schemas.microsoft.com/office/drawing/2014/main" id="{E6B50B51-D3C7-CA35-6279-3D86370039D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-36951" y="5121572"/>
            <a:ext cx="1987468" cy="542591"/>
          </a:xfrm>
          <a:prstGeom prst="rect">
            <a:avLst/>
          </a:prstGeom>
        </p:spPr>
      </p:pic>
      <p:pic>
        <p:nvPicPr>
          <p:cNvPr id="40" name="Рисунок 39">
            <a:extLst>
              <a:ext uri="{FF2B5EF4-FFF2-40B4-BE49-F238E27FC236}">
                <a16:creationId xmlns:a16="http://schemas.microsoft.com/office/drawing/2014/main" id="{8B4C322F-D383-C9C0-E8FA-792EC249B235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458693" y="5121155"/>
            <a:ext cx="1487553" cy="542591"/>
          </a:xfrm>
          <a:prstGeom prst="rect">
            <a:avLst/>
          </a:prstGeom>
        </p:spPr>
      </p:pic>
      <p:sp>
        <p:nvSpPr>
          <p:cNvPr id="41" name="Стрелка: изогнутая вправо 40">
            <a:extLst>
              <a:ext uri="{FF2B5EF4-FFF2-40B4-BE49-F238E27FC236}">
                <a16:creationId xmlns:a16="http://schemas.microsoft.com/office/drawing/2014/main" id="{27A173A1-9630-B1DB-B959-89E487376B44}"/>
              </a:ext>
            </a:extLst>
          </p:cNvPr>
          <p:cNvSpPr/>
          <p:nvPr/>
        </p:nvSpPr>
        <p:spPr>
          <a:xfrm>
            <a:off x="130869" y="4439370"/>
            <a:ext cx="200056" cy="758739"/>
          </a:xfrm>
          <a:prstGeom prst="curved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2" name="Стрелка: изогнутая влево 41">
            <a:extLst>
              <a:ext uri="{FF2B5EF4-FFF2-40B4-BE49-F238E27FC236}">
                <a16:creationId xmlns:a16="http://schemas.microsoft.com/office/drawing/2014/main" id="{F95CD04C-88F4-9681-64D2-6973977D857E}"/>
              </a:ext>
            </a:extLst>
          </p:cNvPr>
          <p:cNvSpPr/>
          <p:nvPr/>
        </p:nvSpPr>
        <p:spPr>
          <a:xfrm>
            <a:off x="2929664" y="4338600"/>
            <a:ext cx="272806" cy="922540"/>
          </a:xfrm>
          <a:prstGeom prst="curvedLef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3" name="Равнобедренный треугольник 42">
            <a:extLst>
              <a:ext uri="{FF2B5EF4-FFF2-40B4-BE49-F238E27FC236}">
                <a16:creationId xmlns:a16="http://schemas.microsoft.com/office/drawing/2014/main" id="{FBBFFF83-1A86-B9D8-7D07-28D2E6DDB662}"/>
              </a:ext>
            </a:extLst>
          </p:cNvPr>
          <p:cNvSpPr/>
          <p:nvPr/>
        </p:nvSpPr>
        <p:spPr>
          <a:xfrm rot="5400000">
            <a:off x="8914876" y="5241262"/>
            <a:ext cx="2122292" cy="893633"/>
          </a:xfrm>
          <a:prstGeom prst="triangle">
            <a:avLst/>
          </a:prstGeom>
          <a:solidFill>
            <a:schemeClr val="accent2"/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6F9CCD4F-D72E-AF69-D23A-2116723B2896}"/>
              </a:ext>
            </a:extLst>
          </p:cNvPr>
          <p:cNvSpPr txBox="1"/>
          <p:nvPr/>
        </p:nvSpPr>
        <p:spPr>
          <a:xfrm>
            <a:off x="9907076" y="4112747"/>
            <a:ext cx="23510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использованием компьютера</a:t>
            </a:r>
          </a:p>
        </p:txBody>
      </p:sp>
      <p:sp>
        <p:nvSpPr>
          <p:cNvPr id="45" name="Равнобедренный треугольник 44">
            <a:extLst>
              <a:ext uri="{FF2B5EF4-FFF2-40B4-BE49-F238E27FC236}">
                <a16:creationId xmlns:a16="http://schemas.microsoft.com/office/drawing/2014/main" id="{2C1CEBCA-F18A-B265-3629-1C3A8BF4CD12}"/>
              </a:ext>
            </a:extLst>
          </p:cNvPr>
          <p:cNvSpPr/>
          <p:nvPr/>
        </p:nvSpPr>
        <p:spPr>
          <a:xfrm rot="5400000">
            <a:off x="8122559" y="2510316"/>
            <a:ext cx="3450927" cy="598789"/>
          </a:xfrm>
          <a:prstGeom prst="triangle">
            <a:avLst/>
          </a:prstGeom>
          <a:solidFill>
            <a:schemeClr val="accent2"/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7" name="Прямая соединительная линия 46">
            <a:extLst>
              <a:ext uri="{FF2B5EF4-FFF2-40B4-BE49-F238E27FC236}">
                <a16:creationId xmlns:a16="http://schemas.microsoft.com/office/drawing/2014/main" id="{5778C5D3-A731-2837-4E31-49F72EC415C3}"/>
              </a:ext>
            </a:extLst>
          </p:cNvPr>
          <p:cNvCxnSpPr>
            <a:stCxn id="5" idx="3"/>
            <a:endCxn id="6" idx="1"/>
          </p:cNvCxnSpPr>
          <p:nvPr/>
        </p:nvCxnSpPr>
        <p:spPr>
          <a:xfrm flipV="1">
            <a:off x="2665010" y="1953652"/>
            <a:ext cx="332971" cy="819623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>
            <a:extLst>
              <a:ext uri="{FF2B5EF4-FFF2-40B4-BE49-F238E27FC236}">
                <a16:creationId xmlns:a16="http://schemas.microsoft.com/office/drawing/2014/main" id="{8024BCAD-14DA-C8D1-00EB-C9F126CF7F9E}"/>
              </a:ext>
            </a:extLst>
          </p:cNvPr>
          <p:cNvCxnSpPr>
            <a:stCxn id="5" idx="3"/>
            <a:endCxn id="7" idx="1"/>
          </p:cNvCxnSpPr>
          <p:nvPr/>
        </p:nvCxnSpPr>
        <p:spPr>
          <a:xfrm>
            <a:off x="2665010" y="2773275"/>
            <a:ext cx="331360" cy="97572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>
            <a:extLst>
              <a:ext uri="{FF2B5EF4-FFF2-40B4-BE49-F238E27FC236}">
                <a16:creationId xmlns:a16="http://schemas.microsoft.com/office/drawing/2014/main" id="{4AB6215F-1E16-046E-BD6C-FF5037A8D032}"/>
              </a:ext>
            </a:extLst>
          </p:cNvPr>
          <p:cNvCxnSpPr>
            <a:cxnSpLocks/>
            <a:stCxn id="6" idx="3"/>
          </p:cNvCxnSpPr>
          <p:nvPr/>
        </p:nvCxnSpPr>
        <p:spPr>
          <a:xfrm flipV="1">
            <a:off x="6009666" y="857250"/>
            <a:ext cx="1091518" cy="1096402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>
            <a:extLst>
              <a:ext uri="{FF2B5EF4-FFF2-40B4-BE49-F238E27FC236}">
                <a16:creationId xmlns:a16="http://schemas.microsoft.com/office/drawing/2014/main" id="{351D9C12-DC9A-7B74-DBD6-B7B81D5EA6B2}"/>
              </a:ext>
            </a:extLst>
          </p:cNvPr>
          <p:cNvCxnSpPr>
            <a:cxnSpLocks/>
          </p:cNvCxnSpPr>
          <p:nvPr/>
        </p:nvCxnSpPr>
        <p:spPr>
          <a:xfrm flipV="1">
            <a:off x="5900439" y="1451478"/>
            <a:ext cx="1200746" cy="577829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>
            <a:extLst>
              <a:ext uri="{FF2B5EF4-FFF2-40B4-BE49-F238E27FC236}">
                <a16:creationId xmlns:a16="http://schemas.microsoft.com/office/drawing/2014/main" id="{DA0CF01D-F85B-EACC-B059-41E3AFE41AEF}"/>
              </a:ext>
            </a:extLst>
          </p:cNvPr>
          <p:cNvCxnSpPr>
            <a:cxnSpLocks/>
          </p:cNvCxnSpPr>
          <p:nvPr/>
        </p:nvCxnSpPr>
        <p:spPr>
          <a:xfrm flipV="1">
            <a:off x="5894790" y="2226356"/>
            <a:ext cx="1164420" cy="1415073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>
            <a:extLst>
              <a:ext uri="{FF2B5EF4-FFF2-40B4-BE49-F238E27FC236}">
                <a16:creationId xmlns:a16="http://schemas.microsoft.com/office/drawing/2014/main" id="{E50AAE35-ADE6-7633-6633-4B8DE5E9119F}"/>
              </a:ext>
            </a:extLst>
          </p:cNvPr>
          <p:cNvCxnSpPr>
            <a:cxnSpLocks/>
          </p:cNvCxnSpPr>
          <p:nvPr/>
        </p:nvCxnSpPr>
        <p:spPr>
          <a:xfrm>
            <a:off x="5923516" y="3774959"/>
            <a:ext cx="1177668" cy="2669713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>
            <a:extLst>
              <a:ext uri="{FF2B5EF4-FFF2-40B4-BE49-F238E27FC236}">
                <a16:creationId xmlns:a16="http://schemas.microsoft.com/office/drawing/2014/main" id="{8E597D1A-9034-9716-4422-B85574F77610}"/>
              </a:ext>
            </a:extLst>
          </p:cNvPr>
          <p:cNvCxnSpPr>
            <a:cxnSpLocks/>
          </p:cNvCxnSpPr>
          <p:nvPr/>
        </p:nvCxnSpPr>
        <p:spPr>
          <a:xfrm>
            <a:off x="5887203" y="3654223"/>
            <a:ext cx="1156833" cy="2411624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>
            <a:extLst>
              <a:ext uri="{FF2B5EF4-FFF2-40B4-BE49-F238E27FC236}">
                <a16:creationId xmlns:a16="http://schemas.microsoft.com/office/drawing/2014/main" id="{3674613B-25A8-D0CC-68AE-D4D17840761C}"/>
              </a:ext>
            </a:extLst>
          </p:cNvPr>
          <p:cNvCxnSpPr>
            <a:cxnSpLocks/>
          </p:cNvCxnSpPr>
          <p:nvPr/>
        </p:nvCxnSpPr>
        <p:spPr>
          <a:xfrm>
            <a:off x="5894789" y="3777651"/>
            <a:ext cx="1149247" cy="174564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>
            <a:extLst>
              <a:ext uri="{FF2B5EF4-FFF2-40B4-BE49-F238E27FC236}">
                <a16:creationId xmlns:a16="http://schemas.microsoft.com/office/drawing/2014/main" id="{11D78FF7-E057-5103-3B38-C22FD3CC2480}"/>
              </a:ext>
            </a:extLst>
          </p:cNvPr>
          <p:cNvCxnSpPr>
            <a:cxnSpLocks/>
          </p:cNvCxnSpPr>
          <p:nvPr/>
        </p:nvCxnSpPr>
        <p:spPr>
          <a:xfrm>
            <a:off x="5887203" y="3777651"/>
            <a:ext cx="1156833" cy="641996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>
            <a:extLst>
              <a:ext uri="{FF2B5EF4-FFF2-40B4-BE49-F238E27FC236}">
                <a16:creationId xmlns:a16="http://schemas.microsoft.com/office/drawing/2014/main" id="{9C5F4F66-5523-6090-0941-45FA5B400F54}"/>
              </a:ext>
            </a:extLst>
          </p:cNvPr>
          <p:cNvCxnSpPr>
            <a:cxnSpLocks/>
          </p:cNvCxnSpPr>
          <p:nvPr/>
        </p:nvCxnSpPr>
        <p:spPr>
          <a:xfrm>
            <a:off x="5909964" y="3749003"/>
            <a:ext cx="1149247" cy="137197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9" name="Прямая соединительная линия 68">
            <a:extLst>
              <a:ext uri="{FF2B5EF4-FFF2-40B4-BE49-F238E27FC236}">
                <a16:creationId xmlns:a16="http://schemas.microsoft.com/office/drawing/2014/main" id="{633AAD12-4F47-0EBB-04CD-732F7DF82700}"/>
              </a:ext>
            </a:extLst>
          </p:cNvPr>
          <p:cNvCxnSpPr>
            <a:cxnSpLocks/>
          </p:cNvCxnSpPr>
          <p:nvPr/>
        </p:nvCxnSpPr>
        <p:spPr>
          <a:xfrm flipV="1">
            <a:off x="5887201" y="3332080"/>
            <a:ext cx="1164423" cy="445571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>
            <a:extLst>
              <a:ext uri="{FF2B5EF4-FFF2-40B4-BE49-F238E27FC236}">
                <a16:creationId xmlns:a16="http://schemas.microsoft.com/office/drawing/2014/main" id="{52E7455D-D111-9C2A-8C03-DCD3D9B089D0}"/>
              </a:ext>
            </a:extLst>
          </p:cNvPr>
          <p:cNvCxnSpPr>
            <a:cxnSpLocks/>
          </p:cNvCxnSpPr>
          <p:nvPr/>
        </p:nvCxnSpPr>
        <p:spPr>
          <a:xfrm flipV="1">
            <a:off x="5909964" y="2803206"/>
            <a:ext cx="1149247" cy="945797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B7BE3203-4CB3-9587-726B-67954E6FE17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145651" y="2896341"/>
            <a:ext cx="2847079" cy="1761897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DBD928D4-C4D0-45D1-8D0C-C37B701C830E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285239" y="3582323"/>
            <a:ext cx="1889924" cy="610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41543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Рисунок 16">
            <a:extLst>
              <a:ext uri="{FF2B5EF4-FFF2-40B4-BE49-F238E27FC236}">
                <a16:creationId xmlns:a16="http://schemas.microsoft.com/office/drawing/2014/main" id="{4A0B68B1-19BA-316A-154D-4974E8E882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95634" y="3237463"/>
            <a:ext cx="2511770" cy="530398"/>
          </a:xfrm>
          <a:prstGeom prst="rect">
            <a:avLst/>
          </a:prstGeom>
        </p:spPr>
      </p:pic>
      <p:pic>
        <p:nvPicPr>
          <p:cNvPr id="39" name="Рисунок 38">
            <a:extLst>
              <a:ext uri="{FF2B5EF4-FFF2-40B4-BE49-F238E27FC236}">
                <a16:creationId xmlns:a16="http://schemas.microsoft.com/office/drawing/2014/main" id="{3E87D06A-2332-FF79-C76B-0FBB4DB544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4962" y="4022725"/>
            <a:ext cx="2511770" cy="530398"/>
          </a:xfrm>
          <a:prstGeom prst="rect">
            <a:avLst/>
          </a:prstGeom>
        </p:spPr>
      </p:pic>
      <p:pic>
        <p:nvPicPr>
          <p:cNvPr id="36" name="Рисунок 35">
            <a:extLst>
              <a:ext uri="{FF2B5EF4-FFF2-40B4-BE49-F238E27FC236}">
                <a16:creationId xmlns:a16="http://schemas.microsoft.com/office/drawing/2014/main" id="{099CDDA6-6558-2A64-904D-B13B301127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96500" y="4647988"/>
            <a:ext cx="2511770" cy="530398"/>
          </a:xfrm>
          <a:prstGeom prst="rect">
            <a:avLst/>
          </a:prstGeom>
        </p:spPr>
      </p:pic>
      <p:pic>
        <p:nvPicPr>
          <p:cNvPr id="37" name="Рисунок 36">
            <a:extLst>
              <a:ext uri="{FF2B5EF4-FFF2-40B4-BE49-F238E27FC236}">
                <a16:creationId xmlns:a16="http://schemas.microsoft.com/office/drawing/2014/main" id="{37E0A9AB-436E-F83D-AAB3-0FAC102009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96501" y="5356171"/>
            <a:ext cx="2511770" cy="530398"/>
          </a:xfrm>
          <a:prstGeom prst="rect">
            <a:avLst/>
          </a:prstGeom>
        </p:spPr>
      </p:pic>
      <p:pic>
        <p:nvPicPr>
          <p:cNvPr id="38" name="Рисунок 37">
            <a:extLst>
              <a:ext uri="{FF2B5EF4-FFF2-40B4-BE49-F238E27FC236}">
                <a16:creationId xmlns:a16="http://schemas.microsoft.com/office/drawing/2014/main" id="{58CBA009-95A2-8B80-CD81-8227D7E613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78039" y="5981676"/>
            <a:ext cx="2511770" cy="530398"/>
          </a:xfrm>
          <a:prstGeom prst="rect">
            <a:avLst/>
          </a:prstGeom>
        </p:spPr>
      </p:pic>
      <p:pic>
        <p:nvPicPr>
          <p:cNvPr id="32" name="Рисунок 31">
            <a:extLst>
              <a:ext uri="{FF2B5EF4-FFF2-40B4-BE49-F238E27FC236}">
                <a16:creationId xmlns:a16="http://schemas.microsoft.com/office/drawing/2014/main" id="{70475082-4C5C-DBCF-1E6F-D910BFF439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96501" y="2629555"/>
            <a:ext cx="2511770" cy="530398"/>
          </a:xfrm>
          <a:prstGeom prst="rect">
            <a:avLst/>
          </a:prstGeom>
        </p:spPr>
      </p:pic>
      <p:pic>
        <p:nvPicPr>
          <p:cNvPr id="33" name="Рисунок 32">
            <a:extLst>
              <a:ext uri="{FF2B5EF4-FFF2-40B4-BE49-F238E27FC236}">
                <a16:creationId xmlns:a16="http://schemas.microsoft.com/office/drawing/2014/main" id="{D5F082D1-8A7E-1594-B3FC-51E323525F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4962" y="2021647"/>
            <a:ext cx="2511770" cy="530398"/>
          </a:xfrm>
          <a:prstGeom prst="rect">
            <a:avLst/>
          </a:prstGeom>
        </p:spPr>
      </p:pic>
      <p:pic>
        <p:nvPicPr>
          <p:cNvPr id="34" name="Рисунок 33">
            <a:extLst>
              <a:ext uri="{FF2B5EF4-FFF2-40B4-BE49-F238E27FC236}">
                <a16:creationId xmlns:a16="http://schemas.microsoft.com/office/drawing/2014/main" id="{869B53FC-FF6E-F469-57BB-B3FA5C8BCA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4962" y="1258184"/>
            <a:ext cx="2511770" cy="530398"/>
          </a:xfrm>
          <a:prstGeom prst="rect">
            <a:avLst/>
          </a:prstGeom>
        </p:spPr>
      </p:pic>
      <p:pic>
        <p:nvPicPr>
          <p:cNvPr id="35" name="Рисунок 34">
            <a:extLst>
              <a:ext uri="{FF2B5EF4-FFF2-40B4-BE49-F238E27FC236}">
                <a16:creationId xmlns:a16="http://schemas.microsoft.com/office/drawing/2014/main" id="{232A7D54-11FC-790B-E3E6-4647689995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78039" y="611125"/>
            <a:ext cx="2511770" cy="530398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18086A-A89C-AB31-BCA9-D53275559F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8991600" cy="1325563"/>
          </a:xfrm>
        </p:spPr>
        <p:txBody>
          <a:bodyPr/>
          <a:lstStyle/>
          <a:p>
            <a:r>
              <a:rPr lang="ru-RU" dirty="0"/>
              <a:t>Всероссийские проверочные работы</a:t>
            </a:r>
            <a:br>
              <a:rPr lang="ru-RU" dirty="0"/>
            </a:br>
            <a:r>
              <a:rPr lang="ru-RU" dirty="0"/>
              <a:t> в 2024/2025 учебном году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8179D99-07EC-3355-1A80-65ED8FE062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5514182"/>
            <a:ext cx="7048500" cy="1325563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Образцы и описание проверочных работ для проведения ВПР в 2025 году – https://fioco.ru/obraztsi_i_opisaniya_vpr_2025</a:t>
            </a:r>
          </a:p>
          <a:p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8071B9CF-E78F-A2C4-7374-5D49E09C59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92339" y="-233229"/>
            <a:ext cx="1999661" cy="1304657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4562C52D-1DA1-9DEA-6B5C-6E576F464BD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8598" y="2160830"/>
            <a:ext cx="2450804" cy="1194920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679BD48-BF8D-0261-87BA-6477E253A35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89957" y="2837636"/>
            <a:ext cx="3042733" cy="1649028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ED53F8A2-897A-3C3F-86D8-650F13381A5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84315" y="1424592"/>
            <a:ext cx="3011685" cy="1182727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9B6B5FD3-0F01-1FFF-46AF-3CF99FD67B74}"/>
              </a:ext>
            </a:extLst>
          </p:cNvPr>
          <p:cNvSpPr txBox="1"/>
          <p:nvPr/>
        </p:nvSpPr>
        <p:spPr>
          <a:xfrm>
            <a:off x="533400" y="2427998"/>
            <a:ext cx="22160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 класс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AF70F91-E0DD-8EE7-E4AC-63864A675BB9}"/>
              </a:ext>
            </a:extLst>
          </p:cNvPr>
          <p:cNvSpPr txBox="1"/>
          <p:nvPr/>
        </p:nvSpPr>
        <p:spPr>
          <a:xfrm>
            <a:off x="3494782" y="1679356"/>
            <a:ext cx="21907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Обязательные предметы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774FB39-0A12-A03F-9FCB-F67EC8A6266E}"/>
              </a:ext>
            </a:extLst>
          </p:cNvPr>
          <p:cNvSpPr txBox="1"/>
          <p:nvPr/>
        </p:nvSpPr>
        <p:spPr>
          <a:xfrm>
            <a:off x="7581900" y="681036"/>
            <a:ext cx="19240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Русский язык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7BF2E2E-F4B0-23A8-E5B6-4F9EC53494B0}"/>
              </a:ext>
            </a:extLst>
          </p:cNvPr>
          <p:cNvSpPr txBox="1"/>
          <p:nvPr/>
        </p:nvSpPr>
        <p:spPr>
          <a:xfrm>
            <a:off x="7581900" y="1261123"/>
            <a:ext cx="19240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Математика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FF463F0-DB97-B036-7902-24AE6034A9B8}"/>
              </a:ext>
            </a:extLst>
          </p:cNvPr>
          <p:cNvSpPr txBox="1"/>
          <p:nvPr/>
        </p:nvSpPr>
        <p:spPr>
          <a:xfrm>
            <a:off x="7581900" y="2026220"/>
            <a:ext cx="19240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География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1214802-15BA-C184-A672-4A2C3F989C53}"/>
              </a:ext>
            </a:extLst>
          </p:cNvPr>
          <p:cNvSpPr txBox="1"/>
          <p:nvPr/>
        </p:nvSpPr>
        <p:spPr>
          <a:xfrm>
            <a:off x="7581900" y="2628810"/>
            <a:ext cx="19240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Химия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1613628-D4FE-0D62-32BF-9D11CEF445D2}"/>
              </a:ext>
            </a:extLst>
          </p:cNvPr>
          <p:cNvSpPr txBox="1"/>
          <p:nvPr/>
        </p:nvSpPr>
        <p:spPr>
          <a:xfrm>
            <a:off x="7661586" y="3325629"/>
            <a:ext cx="19240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Физика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6A19F5E-FB11-F3D5-0337-804A7E9C1DD5}"/>
              </a:ext>
            </a:extLst>
          </p:cNvPr>
          <p:cNvSpPr txBox="1"/>
          <p:nvPr/>
        </p:nvSpPr>
        <p:spPr>
          <a:xfrm>
            <a:off x="7506823" y="4002555"/>
            <a:ext cx="19240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История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4A79C75-2231-E857-6159-3C2CD10CAFE2}"/>
              </a:ext>
            </a:extLst>
          </p:cNvPr>
          <p:cNvSpPr txBox="1"/>
          <p:nvPr/>
        </p:nvSpPr>
        <p:spPr>
          <a:xfrm>
            <a:off x="7581900" y="4746879"/>
            <a:ext cx="22624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Обществознание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1048265-3C87-658D-4E73-B7046C19F354}"/>
              </a:ext>
            </a:extLst>
          </p:cNvPr>
          <p:cNvSpPr txBox="1"/>
          <p:nvPr/>
        </p:nvSpPr>
        <p:spPr>
          <a:xfrm>
            <a:off x="7581899" y="5442389"/>
            <a:ext cx="21145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Литература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501B709-7FA1-B372-D6A5-1911925D6C06}"/>
              </a:ext>
            </a:extLst>
          </p:cNvPr>
          <p:cNvSpPr txBox="1"/>
          <p:nvPr/>
        </p:nvSpPr>
        <p:spPr>
          <a:xfrm>
            <a:off x="7486639" y="6080432"/>
            <a:ext cx="23577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Иностранный язык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02DBC9A1-EE70-D1A0-7E3D-B5E35FD5C521}"/>
              </a:ext>
            </a:extLst>
          </p:cNvPr>
          <p:cNvSpPr txBox="1"/>
          <p:nvPr/>
        </p:nvSpPr>
        <p:spPr>
          <a:xfrm>
            <a:off x="10573006" y="2388760"/>
            <a:ext cx="149210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урока по 45 минут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(перерыв 10 мин или в 2 дня)</a:t>
            </a:r>
          </a:p>
        </p:txBody>
      </p:sp>
      <p:sp>
        <p:nvSpPr>
          <p:cNvPr id="31" name="Равнобедренный треугольник 30">
            <a:extLst>
              <a:ext uri="{FF2B5EF4-FFF2-40B4-BE49-F238E27FC236}">
                <a16:creationId xmlns:a16="http://schemas.microsoft.com/office/drawing/2014/main" id="{19CA3023-3C2B-1843-ACD6-48BC66279C67}"/>
              </a:ext>
            </a:extLst>
          </p:cNvPr>
          <p:cNvSpPr/>
          <p:nvPr/>
        </p:nvSpPr>
        <p:spPr>
          <a:xfrm rot="5400000">
            <a:off x="7121159" y="3279777"/>
            <a:ext cx="5993606" cy="656305"/>
          </a:xfrm>
          <a:prstGeom prst="triangle">
            <a:avLst/>
          </a:prstGeom>
          <a:solidFill>
            <a:schemeClr val="accent2"/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1" name="Прямая соединительная линия 40">
            <a:extLst>
              <a:ext uri="{FF2B5EF4-FFF2-40B4-BE49-F238E27FC236}">
                <a16:creationId xmlns:a16="http://schemas.microsoft.com/office/drawing/2014/main" id="{FCDF78EA-44D8-BF12-C38F-F0E40FA8E092}"/>
              </a:ext>
            </a:extLst>
          </p:cNvPr>
          <p:cNvCxnSpPr>
            <a:cxnSpLocks/>
            <a:stCxn id="18" idx="3"/>
            <a:endCxn id="7" idx="1"/>
          </p:cNvCxnSpPr>
          <p:nvPr/>
        </p:nvCxnSpPr>
        <p:spPr>
          <a:xfrm flipV="1">
            <a:off x="2749402" y="2015956"/>
            <a:ext cx="334913" cy="765985"/>
          </a:xfrm>
          <a:prstGeom prst="line">
            <a:avLst/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>
            <a:extLst>
              <a:ext uri="{FF2B5EF4-FFF2-40B4-BE49-F238E27FC236}">
                <a16:creationId xmlns:a16="http://schemas.microsoft.com/office/drawing/2014/main" id="{22B54EAC-CE39-BCE5-9414-7B7298A48D57}"/>
              </a:ext>
            </a:extLst>
          </p:cNvPr>
          <p:cNvCxnSpPr>
            <a:cxnSpLocks/>
            <a:stCxn id="18" idx="3"/>
          </p:cNvCxnSpPr>
          <p:nvPr/>
        </p:nvCxnSpPr>
        <p:spPr>
          <a:xfrm>
            <a:off x="2749402" y="2781941"/>
            <a:ext cx="283859" cy="98592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>
            <a:extLst>
              <a:ext uri="{FF2B5EF4-FFF2-40B4-BE49-F238E27FC236}">
                <a16:creationId xmlns:a16="http://schemas.microsoft.com/office/drawing/2014/main" id="{55A0C7A8-A94D-8572-6FF5-F858C6EEDD91}"/>
              </a:ext>
            </a:extLst>
          </p:cNvPr>
          <p:cNvCxnSpPr>
            <a:stCxn id="7" idx="3"/>
          </p:cNvCxnSpPr>
          <p:nvPr/>
        </p:nvCxnSpPr>
        <p:spPr>
          <a:xfrm flipV="1">
            <a:off x="6096000" y="933450"/>
            <a:ext cx="1150987" cy="1082506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>
            <a:extLst>
              <a:ext uri="{FF2B5EF4-FFF2-40B4-BE49-F238E27FC236}">
                <a16:creationId xmlns:a16="http://schemas.microsoft.com/office/drawing/2014/main" id="{2BD2044C-58BB-40FA-BA3C-44E2F1849713}"/>
              </a:ext>
            </a:extLst>
          </p:cNvPr>
          <p:cNvCxnSpPr>
            <a:stCxn id="7" idx="3"/>
            <a:endCxn id="34" idx="1"/>
          </p:cNvCxnSpPr>
          <p:nvPr/>
        </p:nvCxnSpPr>
        <p:spPr>
          <a:xfrm flipV="1">
            <a:off x="6096000" y="1523383"/>
            <a:ext cx="1218962" cy="492573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>
            <a:extLst>
              <a:ext uri="{FF2B5EF4-FFF2-40B4-BE49-F238E27FC236}">
                <a16:creationId xmlns:a16="http://schemas.microsoft.com/office/drawing/2014/main" id="{1489DC82-6701-B62B-0834-4DA75348E440}"/>
              </a:ext>
            </a:extLst>
          </p:cNvPr>
          <p:cNvCxnSpPr>
            <a:cxnSpLocks/>
            <a:stCxn id="8" idx="3"/>
            <a:endCxn id="33" idx="1"/>
          </p:cNvCxnSpPr>
          <p:nvPr/>
        </p:nvCxnSpPr>
        <p:spPr>
          <a:xfrm flipV="1">
            <a:off x="6014024" y="2286846"/>
            <a:ext cx="1300938" cy="1466621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>
            <a:extLst>
              <a:ext uri="{FF2B5EF4-FFF2-40B4-BE49-F238E27FC236}">
                <a16:creationId xmlns:a16="http://schemas.microsoft.com/office/drawing/2014/main" id="{82160103-2B35-0047-00A2-B73A59939834}"/>
              </a:ext>
            </a:extLst>
          </p:cNvPr>
          <p:cNvCxnSpPr>
            <a:cxnSpLocks/>
            <a:stCxn id="8" idx="3"/>
            <a:endCxn id="32" idx="1"/>
          </p:cNvCxnSpPr>
          <p:nvPr/>
        </p:nvCxnSpPr>
        <p:spPr>
          <a:xfrm flipV="1">
            <a:off x="6014024" y="2894754"/>
            <a:ext cx="1282477" cy="858713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>
            <a:extLst>
              <a:ext uri="{FF2B5EF4-FFF2-40B4-BE49-F238E27FC236}">
                <a16:creationId xmlns:a16="http://schemas.microsoft.com/office/drawing/2014/main" id="{670D1ED9-8277-1FC2-8A38-A21387C711AA}"/>
              </a:ext>
            </a:extLst>
          </p:cNvPr>
          <p:cNvCxnSpPr>
            <a:endCxn id="38" idx="1"/>
          </p:cNvCxnSpPr>
          <p:nvPr/>
        </p:nvCxnSpPr>
        <p:spPr>
          <a:xfrm>
            <a:off x="5969109" y="3698048"/>
            <a:ext cx="1308930" cy="2548827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>
            <a:extLst>
              <a:ext uri="{FF2B5EF4-FFF2-40B4-BE49-F238E27FC236}">
                <a16:creationId xmlns:a16="http://schemas.microsoft.com/office/drawing/2014/main" id="{8019A23E-B44D-6278-9514-6FC5BC2A1B7D}"/>
              </a:ext>
            </a:extLst>
          </p:cNvPr>
          <p:cNvCxnSpPr>
            <a:endCxn id="37" idx="1"/>
          </p:cNvCxnSpPr>
          <p:nvPr/>
        </p:nvCxnSpPr>
        <p:spPr>
          <a:xfrm>
            <a:off x="5950929" y="3725739"/>
            <a:ext cx="1345572" cy="1895631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>
            <a:extLst>
              <a:ext uri="{FF2B5EF4-FFF2-40B4-BE49-F238E27FC236}">
                <a16:creationId xmlns:a16="http://schemas.microsoft.com/office/drawing/2014/main" id="{95EC2CDF-C4FF-DA89-90C2-739ADC4D7440}"/>
              </a:ext>
            </a:extLst>
          </p:cNvPr>
          <p:cNvCxnSpPr>
            <a:endCxn id="36" idx="1"/>
          </p:cNvCxnSpPr>
          <p:nvPr/>
        </p:nvCxnSpPr>
        <p:spPr>
          <a:xfrm>
            <a:off x="5969109" y="3725739"/>
            <a:ext cx="1327391" cy="118744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>
            <a:extLst>
              <a:ext uri="{FF2B5EF4-FFF2-40B4-BE49-F238E27FC236}">
                <a16:creationId xmlns:a16="http://schemas.microsoft.com/office/drawing/2014/main" id="{5D036837-297F-491A-4ED7-8EBD3A93675E}"/>
              </a:ext>
            </a:extLst>
          </p:cNvPr>
          <p:cNvCxnSpPr>
            <a:endCxn id="39" idx="1"/>
          </p:cNvCxnSpPr>
          <p:nvPr/>
        </p:nvCxnSpPr>
        <p:spPr>
          <a:xfrm>
            <a:off x="5915701" y="3725739"/>
            <a:ext cx="1399261" cy="562185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>
            <a:extLst>
              <a:ext uri="{FF2B5EF4-FFF2-40B4-BE49-F238E27FC236}">
                <a16:creationId xmlns:a16="http://schemas.microsoft.com/office/drawing/2014/main" id="{6E60C234-893F-6261-CF18-78B12C362504}"/>
              </a:ext>
            </a:extLst>
          </p:cNvPr>
          <p:cNvCxnSpPr>
            <a:endCxn id="17" idx="1"/>
          </p:cNvCxnSpPr>
          <p:nvPr/>
        </p:nvCxnSpPr>
        <p:spPr>
          <a:xfrm flipV="1">
            <a:off x="5915701" y="3502662"/>
            <a:ext cx="1379933" cy="254864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A0881248-C3BB-195B-2035-6B594B4ABCE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66945" y="2872518"/>
            <a:ext cx="2847079" cy="1761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55057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591</TotalTime>
  <Words>500</Words>
  <Application>Microsoft Office PowerPoint</Application>
  <PresentationFormat>Широкоэкранный</PresentationFormat>
  <Paragraphs>115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Aptos</vt:lpstr>
      <vt:lpstr>Arial</vt:lpstr>
      <vt:lpstr>Calibri</vt:lpstr>
      <vt:lpstr>Calibri Light</vt:lpstr>
      <vt:lpstr>Times New Roman</vt:lpstr>
      <vt:lpstr>Тема Office</vt:lpstr>
      <vt:lpstr>ВСЕРОССИЙСКИЕ ПРОВЕРОЧНЫЕ РАБОТЫ 2025</vt:lpstr>
      <vt:lpstr>Всероссийские проверочные работы  в 2024/2025 учебном году Приказ Рособрнадзора от 13.05.2024 № 1008 «Проведение ВПР ОО»  </vt:lpstr>
      <vt:lpstr>Всероссийские проверочные работы  в 2024/2025 учебном году</vt:lpstr>
      <vt:lpstr>Всероссийские проверочные работы  в 2024/2025 учебном году</vt:lpstr>
      <vt:lpstr>Всероссийские проверочные работы  в 2024/2025 учебном году</vt:lpstr>
      <vt:lpstr>Всероссийские проверочные работы  в 2024/2025 учебном году</vt:lpstr>
      <vt:lpstr>Всероссийские проверочные работы  в 2024/2025 учебном году</vt:lpstr>
      <vt:lpstr>Всероссийские проверочные работы  в 2024/2025 учебном году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Пользователь</dc:creator>
  <cp:lastModifiedBy>Пользователь</cp:lastModifiedBy>
  <cp:revision>8</cp:revision>
  <dcterms:created xsi:type="dcterms:W3CDTF">2025-01-23T08:59:30Z</dcterms:created>
  <dcterms:modified xsi:type="dcterms:W3CDTF">2025-01-29T13:27:23Z</dcterms:modified>
</cp:coreProperties>
</file>