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9" r:id="rId4"/>
    <p:sldId id="258" r:id="rId5"/>
    <p:sldId id="261" r:id="rId6"/>
    <p:sldId id="259" r:id="rId7"/>
    <p:sldId id="260" r:id="rId8"/>
    <p:sldId id="346" r:id="rId9"/>
    <p:sldId id="34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48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9" r:id="rId58"/>
    <p:sldId id="308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50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45" r:id="rId1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&#1083;&#1080;&#1090;&#1077;&#1088;&#1072;&#1090;&#1091;&#1088;&#1072;" TargetMode="External"/><Relationship Id="rId3" Type="http://schemas.openxmlformats.org/officeDocument/2006/relationships/hyperlink" Target="http://metodsovet.su/forum/3-115-1" TargetMode="External"/><Relationship Id="rId7" Type="http://schemas.openxmlformats.org/officeDocument/2006/relationships/hyperlink" Target="http://lit.1september.ru/index.php" TargetMode="External"/><Relationship Id="rId2" Type="http://schemas.openxmlformats.org/officeDocument/2006/relationships/hyperlink" Target="https://proshkolu.ru/club/lit/list/1-11112-1199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est-language.ru/" TargetMode="External"/><Relationship Id="rId5" Type="http://schemas.openxmlformats.org/officeDocument/2006/relationships/hyperlink" Target="https://www.textologia.ru/" TargetMode="External"/><Relationship Id="rId4" Type="http://schemas.openxmlformats.org/officeDocument/2006/relationships/hyperlink" Target="http://gramota.ru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.edu.ru/catalog/resources?p_rubr=2.1.10" TargetMode="External"/><Relationship Id="rId2" Type="http://schemas.openxmlformats.org/officeDocument/2006/relationships/hyperlink" Target="http://school-collection.edu.ru/catalog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channel/UCzpO9gA_mTxNXl9mp7ir0wA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mos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klassika.ru/" TargetMode="External"/><Relationship Id="rId2" Type="http://schemas.openxmlformats.org/officeDocument/2006/relationships/hyperlink" Target="https://dic.academic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yguo.com/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re.ru/live/cinema/movies/family/child-100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gramota.ru/" TargetMode="Externa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075641">
            <a:off x="525309" y="27342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>
                    <a:lumMod val="75000"/>
                  </a:schemeClr>
                </a:solidFill>
              </a:rPr>
              <a:t>Дяченко О.С.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Дяченко О.С.,</a:t>
            </a:r>
            <a:br>
              <a:rPr lang="ru-RU" sz="18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преподаватель высшей 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квалификационной категории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СПО ЛНР «Луганский колледж 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моды, парикмахерского искусства и </a:t>
            </a:r>
            <a:b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компьютерных технологий»</a:t>
            </a: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6500192" cy="338437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русскому языку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обновленных ФГОС ООО</a:t>
            </a:r>
            <a:endParaRPr lang="ru-RU" sz="5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5805264"/>
            <a:ext cx="371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3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Для чего необходим федеральный государственный стандарт основного общего образования?</a:t>
            </a:r>
          </a:p>
          <a:p>
            <a:pPr marL="45720" indent="0" algn="ctr">
              <a:buNone/>
            </a:pPr>
            <a:endParaRPr lang="ru-RU" sz="24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основе Стандарта лежат представления об уникальности личности обучающегося, индивидуальных возможностях каждого школьника и ученического сообщества в целом, профессиональных качествах учителей и управленческих команд системы образования, создающих условия для максимально полного обеспечения образовательных возможностей обучающимся в рамках единого образовательного пространства Российской Федерации». Стандарт должен быть положен в основу деятельности каждого педагога.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620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Поэтому ресурсы информационно-образовательной среды могут быть использованы для: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организации коллективной и проектной работы класса на уроке;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вовлечения каждого ученика в работу на уроке;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смещения акцентов с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монологичной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модели построения урока на модель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соразмышления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и сопереживания, работу мысли самих учащихся;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обращения к личному опыту учащихся;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поддержки мотивации и удержания внимания класса и каждого обучающегося, в том числе за счет смены видов деятельности и типов восприятия;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обеспечения личного вклада каждого в общий результат, отсутствия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неучаствующих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и сглаживания конкурентной борьбы за внимание учителя;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	создания и хранения проектов и результатов коллективного и индивидуального творчества.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4391934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Особенностью информационно-образовательной среды является и то обстоятельство, что из нее ничего никуда не исчезает. Давно известна практика составления кратких резюме урока в помощь ученикам для последующего повторения и подготовки к контрольным работам и экзаменам. Эта полезная практика может быть перенесена на создание информационно-образовательной среды  отдельного  класса  (или  отдельной  школы),  которая  может  быть наполнена конкретными созданными учениками на уроке «цифровыми» продуктами. По своей сути, такая среда будет не просто хранилищем, а настоящим портфолио результатов личной и совместной умственной работы учеников и учителя.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0617523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Помощниками учителю в преподавании русского языка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и литературы можно считать: </a:t>
            </a:r>
          </a:p>
          <a:p>
            <a:pPr marL="546100" marR="271145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презентации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Power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Point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; </a:t>
            </a:r>
          </a:p>
          <a:p>
            <a:pPr marL="546100" marR="271145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интернет-сайты, поддерживающие изучение русского языка и литературы; </a:t>
            </a:r>
          </a:p>
          <a:p>
            <a:pPr marL="546100" marR="271145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образовательные системы нового поколения; </a:t>
            </a:r>
          </a:p>
          <a:p>
            <a:pPr marL="546100" marR="271145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электронные библиотеки, виртуальные музеи, выставки; </a:t>
            </a:r>
          </a:p>
          <a:p>
            <a:pPr marL="546100" marR="271145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видеоконтент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сети Интернет.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358543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546100" marR="271145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Презентации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Power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Point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 помощью презентации учителя объясняют новые темы по русскому языку и литературе, проводят лингвистические игры, знакомят учащихся с жизнью и творчеством писателей и поэтов, размещая на слайдах портреты, фотографии, рисунки, фрагменты художественных текстов, иллюстрации к ним. В настоящее время в интернете можно найти готовые презентации для проведения урока по определенной теме, курсу.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8261850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2. Интернет-сайты, поддерживающие изучение русского языка и литературы.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636913"/>
            <a:ext cx="6702982" cy="19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565650"/>
            <a:ext cx="42370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4" y="5157192"/>
            <a:ext cx="45910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731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2. Интернет-сайты, поддерживающие изучение русского языка и литературы.</a:t>
            </a:r>
          </a:p>
          <a:p>
            <a:pPr marL="88900" marR="269875" indent="449580" algn="just">
              <a:lnSpc>
                <a:spcPct val="115000"/>
              </a:lnSpc>
              <a:spcBef>
                <a:spcPts val="265"/>
              </a:spcBef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Школьные преподаватели могут использовать тематические сайты, созданные для поддержки изучения русского языка и литературы разными группами пользователей, в том числе самими словесниками (например, сайт сообщества</a:t>
            </a:r>
            <a:r>
              <a:rPr lang="ru-RU" sz="2400" spc="-1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учителей</a:t>
            </a:r>
            <a:r>
              <a:rPr lang="ru-RU" sz="2400" spc="-2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русского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языка</a:t>
            </a:r>
            <a:r>
              <a:rPr lang="ru-RU" sz="2400" spc="-1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и</a:t>
            </a:r>
            <a:r>
              <a:rPr lang="ru-RU" sz="2400" spc="-2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литературы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«Про</a:t>
            </a:r>
            <a:r>
              <a:rPr lang="ru-RU" sz="2400" u="sng" spc="-30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школу»</a:t>
            </a:r>
            <a:r>
              <a:rPr lang="ru-RU" sz="2400" dirty="0">
                <a:latin typeface="Times New Roman"/>
                <a:ea typeface="Times New Roman"/>
              </a:rPr>
              <a:t>;</a:t>
            </a:r>
            <a:r>
              <a:rPr lang="ru-RU" sz="2400" spc="-5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методический портал</a:t>
            </a:r>
            <a:r>
              <a:rPr lang="ru-RU" sz="2400" spc="395" dirty="0">
                <a:latin typeface="Times New Roman"/>
                <a:ea typeface="Times New Roman"/>
              </a:rPr>
              <a:t>   </a:t>
            </a:r>
            <a:r>
              <a:rPr lang="ru-RU" sz="2400" dirty="0">
                <a:latin typeface="Times New Roman"/>
                <a:ea typeface="Times New Roman"/>
              </a:rPr>
              <a:t>учителя</a:t>
            </a:r>
            <a:r>
              <a:rPr lang="ru-RU" sz="2400" spc="230" dirty="0">
                <a:latin typeface="Times New Roman"/>
                <a:ea typeface="Times New Roman"/>
              </a:rPr>
              <a:t>  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«</a:t>
            </a:r>
            <a:r>
              <a:rPr lang="ru-RU" sz="2400" u="sng" dirty="0" err="1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Методсовет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»</a:t>
            </a:r>
            <a:r>
              <a:rPr lang="ru-RU" sz="2400" dirty="0">
                <a:latin typeface="Times New Roman"/>
                <a:ea typeface="Times New Roman"/>
              </a:rPr>
              <a:t>,</a:t>
            </a:r>
            <a:r>
              <a:rPr lang="ru-RU" sz="2400" spc="395" dirty="0">
                <a:latin typeface="Times New Roman"/>
                <a:ea typeface="Times New Roman"/>
              </a:rPr>
              <a:t>   </a:t>
            </a:r>
            <a:r>
              <a:rPr lang="ru-RU" sz="2400" dirty="0">
                <a:latin typeface="Times New Roman"/>
                <a:ea typeface="Times New Roman"/>
              </a:rPr>
              <a:t>справочно-информационный</a:t>
            </a:r>
            <a:r>
              <a:rPr lang="ru-RU" sz="2400" spc="390" dirty="0">
                <a:latin typeface="Times New Roman"/>
                <a:ea typeface="Times New Roman"/>
              </a:rPr>
              <a:t>   </a:t>
            </a:r>
            <a:r>
              <a:rPr lang="ru-RU" sz="2400" spc="-10" dirty="0">
                <a:latin typeface="Times New Roman"/>
                <a:ea typeface="Times New Roman"/>
              </a:rPr>
              <a:t>портал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4"/>
              </a:rPr>
              <a:t>«</a:t>
            </a:r>
            <a:r>
              <a:rPr lang="ru-RU" sz="2400" u="sng" dirty="0" err="1">
                <a:solidFill>
                  <a:srgbClr val="0462C1"/>
                </a:solidFill>
                <a:latin typeface="Times New Roman"/>
                <a:ea typeface="Times New Roman"/>
                <a:hlinkClick r:id="rId4"/>
              </a:rPr>
              <a:t>Грамота.ру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4"/>
              </a:rPr>
              <a:t>»</a:t>
            </a:r>
            <a:r>
              <a:rPr lang="ru-RU" sz="2400" dirty="0">
                <a:latin typeface="Times New Roman"/>
                <a:ea typeface="Times New Roman"/>
              </a:rPr>
              <a:t>; образовательный журнал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5"/>
              </a:rPr>
              <a:t>«Текстология»</a:t>
            </a:r>
            <a:r>
              <a:rPr lang="ru-RU" sz="2400" dirty="0">
                <a:latin typeface="Times New Roman"/>
                <a:ea typeface="Times New Roman"/>
              </a:rPr>
              <a:t>, где собраны сведения по русскому языку и литературе, публикуются новости из области культуры и образования, размещены разные виды словарей; сайт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6"/>
              </a:rPr>
              <a:t>«</a:t>
            </a:r>
            <a:r>
              <a:rPr lang="ru-RU" sz="2400" u="sng" dirty="0" err="1">
                <a:solidFill>
                  <a:srgbClr val="0462C1"/>
                </a:solidFill>
                <a:latin typeface="Times New Roman"/>
                <a:ea typeface="Times New Roman"/>
                <a:hlinkClick r:id="rId6"/>
              </a:rPr>
              <a:t>Best-language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6"/>
              </a:rPr>
              <a:t>»</a:t>
            </a:r>
            <a:r>
              <a:rPr lang="ru-RU" sz="2400" dirty="0">
                <a:latin typeface="Times New Roman"/>
                <a:ea typeface="Times New Roman"/>
              </a:rPr>
              <a:t>, где кратко представлены правила русского языка и задания к ним, позволяющие быстро получить правильный ответ; сетевую версию газеты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7"/>
              </a:rPr>
              <a:t>«Литература»</a:t>
            </a:r>
            <a:r>
              <a:rPr lang="ru-RU" sz="2400" dirty="0">
                <a:latin typeface="Times New Roman"/>
                <a:ea typeface="Times New Roman"/>
              </a:rPr>
              <a:t>, конспекты уроков из приложения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8"/>
              </a:rPr>
              <a:t>«Открытый урок»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4421723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2. Интернет-сайты, поддерживающие изучение русского языка и литературы.</a:t>
            </a:r>
          </a:p>
          <a:p>
            <a:pPr marL="88900" marR="27178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Цифровую поддержку учителям-филологам оказывает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«Единая</a:t>
            </a:r>
            <a:r>
              <a:rPr lang="ru-RU" sz="2400" spc="400" dirty="0">
                <a:solidFill>
                  <a:srgbClr val="0462C1"/>
                </a:solidFill>
                <a:latin typeface="Times New Roman"/>
                <a:ea typeface="Times New Roman"/>
              </a:rPr>
              <a:t>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коллекция цифровых образовательных ресурсов»</a:t>
            </a:r>
            <a:r>
              <a:rPr lang="ru-RU" sz="2400" dirty="0">
                <a:latin typeface="Times New Roman"/>
                <a:ea typeface="Times New Roman"/>
              </a:rPr>
              <a:t>, информационные ресурсы для уроков литературы представлены на сайте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«Единое окно доступа к</a:t>
            </a:r>
            <a:r>
              <a:rPr lang="ru-RU" sz="2400" dirty="0">
                <a:solidFill>
                  <a:srgbClr val="0462C1"/>
                </a:solidFill>
                <a:latin typeface="Times New Roman"/>
                <a:ea typeface="Times New Roman"/>
              </a:rPr>
              <a:t>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образовательным ресурсам»</a:t>
            </a:r>
            <a:r>
              <a:rPr lang="ru-RU" sz="2400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marL="88900" marR="269875" indent="45720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Целесообразно пользоваться ресурсами интернета, которые содержат актуальные материалы для уроков литературы. Например, </a:t>
            </a:r>
            <a:r>
              <a:rPr lang="ru-RU" sz="2400" u="sng" dirty="0">
                <a:solidFill>
                  <a:srgbClr val="0462C1"/>
                </a:solidFill>
                <a:latin typeface="Times New Roman"/>
                <a:ea typeface="Times New Roman"/>
                <a:hlinkClick r:id="rId4"/>
              </a:rPr>
              <a:t>телеканал «Знание»</a:t>
            </a:r>
            <a:r>
              <a:rPr lang="ru-RU" sz="2400" dirty="0">
                <a:solidFill>
                  <a:srgbClr val="0462C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предлагает </a:t>
            </a:r>
            <a:r>
              <a:rPr lang="ru-RU" sz="2400" dirty="0" err="1">
                <a:latin typeface="Times New Roman"/>
                <a:ea typeface="Times New Roman"/>
              </a:rPr>
              <a:t>видеоуроки</a:t>
            </a:r>
            <a:r>
              <a:rPr lang="ru-RU" sz="2400" dirty="0">
                <a:latin typeface="Times New Roman"/>
                <a:ea typeface="Times New Roman"/>
              </a:rPr>
              <a:t> по творчеству некоторых писателей и поэтов ХХ века.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800511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3.	Образовательные системы нового поколения.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Для организации урока и самостоятельной работы учащихся учителя русского языка и литературы могут использовать разнообразные образовательные системы, которые позволяют организовать уроки по-новому.</a:t>
            </a:r>
          </a:p>
          <a:p>
            <a:pPr marL="88900" marR="267970" indent="449580" algn="just">
              <a:lnSpc>
                <a:spcPct val="113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Самыми популярными из них являются </a:t>
            </a:r>
            <a:r>
              <a:rPr lang="ru-RU" sz="2000" u="sng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«Российская электронная школа»</a:t>
            </a:r>
            <a:r>
              <a:rPr lang="ru-RU" sz="2000" dirty="0">
                <a:solidFill>
                  <a:srgbClr val="0462C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и</a:t>
            </a:r>
            <a:r>
              <a:rPr lang="ru-RU" sz="2000" spc="400" dirty="0">
                <a:latin typeface="Times New Roman"/>
                <a:ea typeface="Times New Roman"/>
              </a:rPr>
              <a:t>   </a:t>
            </a:r>
            <a:r>
              <a:rPr lang="ru-RU" sz="20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«Московская</a:t>
            </a:r>
            <a:r>
              <a:rPr lang="ru-RU" sz="2000" u="sng" spc="400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   </a:t>
            </a:r>
            <a:r>
              <a:rPr lang="ru-RU" sz="20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электронная</a:t>
            </a:r>
            <a:r>
              <a:rPr lang="ru-RU" sz="2000" dirty="0">
                <a:latin typeface="Times New Roman"/>
                <a:ea typeface="Times New Roman"/>
                <a:hlinkClick r:id="rId3"/>
              </a:rPr>
              <a:t> </a:t>
            </a:r>
            <a:r>
              <a:rPr lang="ru-RU" sz="20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школа»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 Обращение к этим </a:t>
            </a:r>
            <a:r>
              <a:rPr lang="ru-RU" sz="2000" spc="-10" dirty="0">
                <a:latin typeface="Times New Roman"/>
                <a:ea typeface="Times New Roman"/>
              </a:rPr>
              <a:t>образовательным</a:t>
            </a:r>
            <a:r>
              <a:rPr lang="ru-RU" sz="2000" dirty="0">
                <a:latin typeface="Times New Roman"/>
                <a:ea typeface="Times New Roman"/>
              </a:rPr>
              <a:t>		</a:t>
            </a:r>
            <a:r>
              <a:rPr lang="ru-RU" sz="2000" spc="-10" dirty="0">
                <a:latin typeface="Times New Roman"/>
                <a:ea typeface="Times New Roman"/>
              </a:rPr>
              <a:t>системам </a:t>
            </a:r>
            <a:r>
              <a:rPr lang="ru-RU" sz="2000" dirty="0">
                <a:latin typeface="Times New Roman"/>
                <a:ea typeface="Times New Roman"/>
              </a:rPr>
              <a:t>помогут учителю с объяснением </a:t>
            </a:r>
            <a:r>
              <a:rPr lang="ru-RU" sz="2000" spc="-10" dirty="0">
                <a:latin typeface="Times New Roman"/>
                <a:ea typeface="Times New Roman"/>
              </a:rPr>
              <a:t>изучаемого</a:t>
            </a:r>
            <a:r>
              <a:rPr lang="ru-RU" sz="2000" dirty="0">
                <a:latin typeface="Times New Roman"/>
                <a:ea typeface="Times New Roman"/>
              </a:rPr>
              <a:t>	</a:t>
            </a:r>
            <a:r>
              <a:rPr lang="ru-RU" sz="2000" spc="-10" dirty="0">
                <a:latin typeface="Times New Roman"/>
                <a:ea typeface="Times New Roman"/>
              </a:rPr>
              <a:t>материала, организацией домашней работы на основе предложенных заданий, проектирования индивидуальной работы как со слабоуспевающими детьми, так и со школьниками, желающими изучать русский язык и литературу на более высоком уровне. Наравне с этими образовательными платформами действуют и другие коммерческие ресурсы, которые используются учителями.</a:t>
            </a:r>
            <a:endParaRPr lang="ru-RU" sz="2000" dirty="0">
              <a:latin typeface="Times New Roman"/>
              <a:ea typeface="Times New Roman"/>
            </a:endParaRP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8308770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4.	Электронные библиотеки, виртуальные музеи, выставки.</a:t>
            </a:r>
          </a:p>
          <a:p>
            <a:pPr marL="88900" marR="27114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С целью организации уроков русского языка и литературы педагоги</a:t>
            </a:r>
            <a:r>
              <a:rPr lang="ru-RU" sz="2000" spc="20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могут использовать виртуальные библиотеки, на которых размещены разные виды лингвистических словарей. Задачей урока становится не только знакомство с содержанием такой библиотеки (например, </a:t>
            </a:r>
            <a:r>
              <a:rPr lang="ru-RU" sz="2000" u="sng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«Академик»</a:t>
            </a:r>
            <a:r>
              <a:rPr lang="ru-RU" sz="2000" dirty="0">
                <a:latin typeface="Times New Roman"/>
                <a:ea typeface="Times New Roman"/>
              </a:rPr>
              <a:t>), но и обучение школьников использованию ее контента в повседневной жизни. Почитать художественные книги, послушать их в аудиозаписи преподаватели и обучающиеся могут в электронных библиотеках (например, в библиотеке русской литературы на сайте </a:t>
            </a:r>
            <a:r>
              <a:rPr lang="ru-RU" sz="2000" u="sng" dirty="0">
                <a:solidFill>
                  <a:srgbClr val="0462C1"/>
                </a:solidFill>
                <a:latin typeface="Times New Roman"/>
                <a:ea typeface="Times New Roman"/>
                <a:hlinkClick r:id="rId3"/>
              </a:rPr>
              <a:t>https://klassika.ru/</a:t>
            </a:r>
            <a:r>
              <a:rPr lang="ru-RU" sz="2000" dirty="0">
                <a:latin typeface="Times New Roman"/>
                <a:ea typeface="Times New Roman"/>
              </a:rPr>
              <a:t>, звуковые записи к</a:t>
            </a:r>
            <a:r>
              <a:rPr lang="ru-RU" sz="2000" dirty="0">
                <a:solidFill>
                  <a:srgbClr val="353535"/>
                </a:solidFill>
                <a:latin typeface="Times New Roman"/>
                <a:ea typeface="Times New Roman"/>
              </a:rPr>
              <a:t>лассической русской литературы — на сайте 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http://www.ayguo.com).</a:t>
            </a: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524695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5.	</a:t>
            </a: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Видеоконтент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сети Интернет. </a:t>
            </a:r>
            <a:r>
              <a:rPr lang="ru-RU" sz="2400" dirty="0">
                <a:latin typeface="Times New Roman"/>
                <a:ea typeface="Times New Roman"/>
              </a:rPr>
              <a:t>На уроках литературы целесообразно применять экранизации изучаемых художественных произведений, так как просмотр фрагментов фильмов, </a:t>
            </a:r>
            <a:r>
              <a:rPr lang="ru-RU" sz="2400" dirty="0" err="1">
                <a:latin typeface="Times New Roman"/>
                <a:ea typeface="Times New Roman"/>
              </a:rPr>
              <a:t>буктрейлеров</a:t>
            </a:r>
            <a:r>
              <a:rPr lang="ru-RU" sz="2400" dirty="0">
                <a:latin typeface="Times New Roman"/>
                <a:ea typeface="Times New Roman"/>
              </a:rPr>
              <a:t> усиливает восприятие</a:t>
            </a:r>
            <a:r>
              <a:rPr lang="ru-RU" sz="2400" spc="20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литературы современными школьниками, стимулирует их чтение. Например, можно обратиться к сайтам, предоставляющим для бесплатного просмотра экранизации произведений из школьной программы без спама и рекламы,</a:t>
            </a:r>
            <a:r>
              <a:rPr lang="ru-RU" sz="2400" spc="20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таким является сайт </a:t>
            </a:r>
            <a:r>
              <a:rPr lang="ru-RU" sz="2400" u="sng" dirty="0" err="1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Культура.рф</a:t>
            </a:r>
            <a:r>
              <a:rPr lang="ru-RU" sz="2400" dirty="0">
                <a:latin typeface="Times New Roman"/>
                <a:ea typeface="Times New Roman"/>
              </a:rPr>
              <a:t>, который содержит более 100 фильмов для </a:t>
            </a:r>
            <a:r>
              <a:rPr lang="ru-RU" sz="2400" spc="-10" dirty="0">
                <a:latin typeface="Times New Roman"/>
                <a:ea typeface="Times New Roman"/>
              </a:rPr>
              <a:t>школьников.</a:t>
            </a:r>
            <a:endParaRPr lang="ru-RU" sz="2400" dirty="0">
              <a:latin typeface="Times New Roman"/>
              <a:ea typeface="Times New Roman"/>
            </a:endParaRPr>
          </a:p>
          <a:p>
            <a:pPr marL="88900" marR="273685" indent="449580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Этот список будет продолжен: возможно, найдут свое место на уроках русского языка и литературы </a:t>
            </a:r>
            <a:r>
              <a:rPr lang="ru-RU" sz="2400" dirty="0" err="1">
                <a:latin typeface="Times New Roman"/>
                <a:ea typeface="Times New Roman"/>
              </a:rPr>
              <a:t>геймификация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сторителлинг</a:t>
            </a:r>
            <a:r>
              <a:rPr lang="ru-RU" sz="2400" dirty="0">
                <a:latin typeface="Times New Roman"/>
                <a:ea typeface="Times New Roman"/>
              </a:rPr>
              <a:t>, цифровая </a:t>
            </a:r>
            <a:r>
              <a:rPr lang="ru-RU" sz="2400" dirty="0" err="1">
                <a:latin typeface="Times New Roman"/>
                <a:ea typeface="Times New Roman"/>
              </a:rPr>
              <a:t>гуманитаристика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сторис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медиапроектирование</a:t>
            </a:r>
            <a:r>
              <a:rPr lang="ru-RU" sz="2400" dirty="0">
                <a:latin typeface="Times New Roman"/>
                <a:ea typeface="Times New Roman"/>
              </a:rPr>
              <a:t> и т.д.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28723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 lnSpcReduction="1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Какие важные для учителя русского языка и литературы положения обеспечивает Стандарт?</a:t>
            </a:r>
          </a:p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«Стандарт обеспечивает единство образовательного пространства Российской Федерации, в том числе единство учебной и воспитательной деятельности, реализуемой совместно с семьей и иными институтами воспитания, с целью реализации равных возможностей получения качественного основного общего образования. Достигается единство образовательного пространства в том числе и обеспечением преподавания в общеобразовательных организациях на государственном языке, которым в Российской Федерации является русский язык».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6600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56" y="188640"/>
            <a:ext cx="7639000" cy="18722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6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Спасибо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61618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Какие требования к основному общему образованию заявлены в Стандарте? Должен ли учитель русского языка и литературы ориентироваться на них в своей деятельности?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" y="2463169"/>
            <a:ext cx="8604328" cy="39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21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r="4031"/>
          <a:stretch/>
        </p:blipFill>
        <p:spPr bwMode="auto">
          <a:xfrm>
            <a:off x="5043024" y="2492896"/>
            <a:ext cx="4100976" cy="230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388764"/>
            <a:ext cx="590465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7305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718820" algn="l"/>
              </a:tabLst>
            </a:pP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Требования к структуре основных образовательных программ </a:t>
            </a:r>
            <a:r>
              <a:rPr lang="ru-RU" dirty="0">
                <a:latin typeface="Times New Roman"/>
                <a:ea typeface="Times New Roman"/>
              </a:rPr>
              <a:t>основного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общего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образования, указанные</a:t>
            </a:r>
            <a:r>
              <a:rPr lang="ru-RU" spc="-3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Стандарте, определяют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программы как комплекс основных характеристик основного общего образования (объем, содержание, планируемые результаты), организационно-педагогических условий, форм аттестации, который представлен в виде учебных планов, календарного учебного графика, рабочих программ учебных предметов, предметных областей, курсов, дисциплин (модулей), курсов внеурочной деятельности, программ воспитания и развития универсальных учебных действий, системы оценки достижений обучающихся, методических и оценочных материалов.</a:t>
            </a:r>
            <a:endParaRPr lang="ru-RU" sz="1400" spc="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2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4896544" cy="3566916"/>
          </a:xfrm>
        </p:spPr>
        <p:txBody>
          <a:bodyPr>
            <a:normAutofit fontScale="92500"/>
          </a:bodyPr>
          <a:lstStyle/>
          <a:p>
            <a:pPr marL="45720" lvl="0" algn="ctr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В настоящее время в помощь учителю созданы Примерные рабочие программы по русскому языку и литературе, а также разработан конструктор рабочих  программ  на  сайте  </a:t>
            </a: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«Единое  содержание  общего  образования».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68" y="3717032"/>
            <a:ext cx="4905734" cy="223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9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5616624" cy="4826216"/>
          </a:xfrm>
        </p:spPr>
        <p:txBody>
          <a:bodyPr>
            <a:normAutofit fontScale="77500" lnSpcReduction="20000"/>
          </a:bodyPr>
          <a:lstStyle/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2.	</a:t>
            </a: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условиям реализации основной образовательной программы основного общего образования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представляют собой требования к созданию образовательной среды: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—	обеспечивающей достижение целей основного общего образования, его высокое качество, доступность и открытость для обучающихся, их родителей (законных представителей) и всего общества, личностное развитие и воспитание обучающихся;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—	гарантирующей охрану и укрепление физического, психологического и социального здоровья обучающихся;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40" y="1771136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5616624" cy="4826216"/>
          </a:xfrm>
        </p:spPr>
        <p:txBody>
          <a:bodyPr>
            <a:normAutofit fontScale="92500" lnSpcReduction="20000"/>
          </a:bodyPr>
          <a:lstStyle/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2.	</a:t>
            </a: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Требования к условиям реализации основной образовательной программы основного общего образования </a:t>
            </a: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представляют собой требования к созданию образовательной среды: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—	преемственной по отношению к начальному общему образованию и учитывающей особенности организации основного общего образования, а также специфику возрастного психофизического развития обучающихся при получении основного общего образования.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40" y="1771136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9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8568952" cy="4394168"/>
          </a:xfrm>
        </p:spPr>
        <p:txBody>
          <a:bodyPr>
            <a:normAutofit fontScale="85000" lnSpcReduction="20000"/>
          </a:bodyPr>
          <a:lstStyle/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Условия реализации основной образовательной программы основного общего образования должны обеспечивать участникам образовательных отношений возможность:</a:t>
            </a:r>
            <a:endParaRPr lang="ru-RU" sz="28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1)	достижения планируемых результатов освоения основной образовательной программы основного общего образования всеми обучающимися, в том числе с ограниченными возможностями здоровья;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2)	развития личности, способностей, удовлетворения познавательных интересов, самореализации обучающихся;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3)	формирования социокультурных и духовно-нравственных ценностей обучающихся, основ их гражданственности, российской гражданской идентичности и социально-профессиональных ориентаций;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2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8568952" cy="4394168"/>
          </a:xfrm>
        </p:spPr>
        <p:txBody>
          <a:bodyPr>
            <a:normAutofit fontScale="77500" lnSpcReduction="20000"/>
          </a:bodyPr>
          <a:lstStyle/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Условия реализации основной образовательной программы основного общего образования должны обеспечивать участникам образовательных отношений возможность:</a:t>
            </a:r>
            <a:endParaRPr lang="ru-RU" sz="28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4)	индивидуализации процесса образования посредством проектирования и реализации индивидуальных образовательных планов обучающихся, обеспечения их эффективной самостоятельной работы при поддержке педагогических работников;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5)	участия обучающихся, их родителей (законных представителей) и педагогических работников в проектировании и развитии основной образовательной программы основного общего образования и условий ее реализации;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6)	организации сетевого взаимодействия организаций, осуществляющих образовательную деятельность;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8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8568952" cy="4394168"/>
          </a:xfrm>
        </p:spPr>
        <p:txBody>
          <a:bodyPr>
            <a:normAutofit fontScale="47500" lnSpcReduction="20000"/>
          </a:bodyPr>
          <a:lstStyle/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4400" b="1" i="1" dirty="0">
                <a:solidFill>
                  <a:prstClr val="black"/>
                </a:solidFill>
                <a:latin typeface="Times New Roman"/>
                <a:ea typeface="Times New Roman"/>
              </a:rPr>
              <a:t>Условия реализации основной образовательной программы основного общего образования должны обеспечивать участникам образовательных отношений возможность:</a:t>
            </a:r>
            <a:endParaRPr lang="ru-RU" sz="44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4400" i="1" dirty="0">
                <a:solidFill>
                  <a:prstClr val="black"/>
                </a:solidFill>
                <a:latin typeface="Times New Roman"/>
                <a:ea typeface="Times New Roman"/>
              </a:rPr>
              <a:t>7)	включения обучающихся в процессы преобразования социальной среды населенного пункта, формирования у них лидерских качеств, опыта социальной деятельности, реализации социальных проектов и программ, в том числе в качестве волонтеров;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4400" i="1" dirty="0">
                <a:solidFill>
                  <a:prstClr val="black"/>
                </a:solidFill>
                <a:latin typeface="Times New Roman"/>
                <a:ea typeface="Times New Roman"/>
              </a:rPr>
              <a:t>8)	формирования у обучающихся опыта самостоятельной образовательной, общественной, проектной, учебно-исследовательской, спортивно-оздоровительной и творческой деятельности;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4400" i="1" dirty="0">
                <a:solidFill>
                  <a:prstClr val="black"/>
                </a:solidFill>
                <a:latin typeface="Times New Roman"/>
                <a:ea typeface="Times New Roman"/>
              </a:rPr>
              <a:t>9)	формирования у обучающихся экологической грамотности, навыков здорового и безопасного для человека и окружающей его среды образа жизни;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075641">
            <a:off x="525309" y="27342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>
                    <a:lumMod val="75000"/>
                  </a:schemeClr>
                </a:solidFill>
              </a:rPr>
              <a:t>Дяченко О.С.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План лекции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1. Нормативное обеспечение преподавания русского языка.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1.1. Обновление федерального государственного образовательного стандарта основного общего образования.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1.2. Документы, сопровождающие работу учителя русского языка и литературы.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1.3. Примерная рабочая программа по русскому языку в помощь учителю.</a:t>
            </a:r>
          </a:p>
          <a:p>
            <a:pPr marL="81915" marR="450850" lvl="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2. Преподавание русского языка в условиях обновления содержания образования.</a:t>
            </a:r>
          </a:p>
          <a:p>
            <a:pPr marL="81915" marR="450850" lvl="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2.1. Достижение целей изучения учебного предмета «Русский язык» в основной школе.</a:t>
            </a:r>
          </a:p>
          <a:p>
            <a:pPr marL="45720" indent="0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Формирование планируемых результатов обучения русскому языку в их единстве и взаимосвязи.</a:t>
            </a:r>
          </a:p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Цифровые технологии в практике учителя русского языка и литературы.</a:t>
            </a:r>
          </a:p>
          <a:p>
            <a:pPr marL="45720" indent="0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Уроки русского языка и литературы с использованием цифровых ресурсов.</a:t>
            </a:r>
          </a:p>
          <a:p>
            <a:pPr marL="45720" indent="0">
              <a:buNone/>
            </a:pP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Дистанционное обучение русскому языку и литературе.</a:t>
            </a:r>
          </a:p>
        </p:txBody>
      </p:sp>
    </p:spTree>
    <p:extLst>
      <p:ext uri="{BB962C8B-B14F-4D97-AF65-F5344CB8AC3E}">
        <p14:creationId xmlns:p14="http://schemas.microsoft.com/office/powerpoint/2010/main" val="280130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8568952" cy="4394168"/>
          </a:xfrm>
        </p:spPr>
        <p:txBody>
          <a:bodyPr>
            <a:normAutofit fontScale="85000" lnSpcReduction="10000"/>
          </a:bodyPr>
          <a:lstStyle/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</a:rPr>
              <a:t>Условия реализации основной образовательной программы основного общего образования должны обеспечивать участникам образовательных отношений возможность:</a:t>
            </a:r>
            <a:endParaRPr lang="ru-RU" sz="28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10)	использования в образовательной деятельности современных образовательных технологий, направленных, в том числе на воспитание обучающихся;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r>
              <a:rPr lang="ru-RU" sz="2800" i="1" dirty="0">
                <a:solidFill>
                  <a:prstClr val="black"/>
                </a:solidFill>
                <a:latin typeface="Times New Roman"/>
                <a:ea typeface="Times New Roman"/>
              </a:rPr>
              <a:t>11)	обновления содержания основной образовательной программы основного общего образования, методик и технологий ее реализации в соответствии с динамикой развития системы образования, запросов обучающихся и их родителей (законных представителей) с учетом особенностей развития субъекта Российской Федерации.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14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1136"/>
            <a:ext cx="8568952" cy="4394168"/>
          </a:xfrm>
        </p:spPr>
        <p:txBody>
          <a:bodyPr>
            <a:normAutofit fontScale="85000" lnSpcReduction="10000"/>
          </a:bodyPr>
          <a:lstStyle/>
          <a:p>
            <a:pPr marL="560070" lvl="0" indent="-514350">
              <a:buClr>
                <a:srgbClr val="F14124">
                  <a:lumMod val="75000"/>
                </a:srgbClr>
              </a:buClr>
              <a:buAutoNum type="arabicPeriod" startAt="3"/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Требования Стандарта к результатам освоения основной образовательной программы основного общего образования: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личностным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, включающим: «осознание российской гражданской идентичности; готовность обучающихся к саморазвитию, самостоятельности и личностному самоопределению; ценность самостоятельности и инициативы; наличие мотивации к целенаправленной социально-значимой деятельности;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сформированность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внутренней позиции личности как особого ценностного отношения к себе, к окружающим людям и к жизни в целом;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20968"/>
            <a:ext cx="3008168" cy="136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9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4752528"/>
          </a:xfrm>
        </p:spPr>
        <p:txBody>
          <a:bodyPr>
            <a:normAutofit fontScale="70000" lnSpcReduction="20000"/>
          </a:bodyPr>
          <a:lstStyle/>
          <a:p>
            <a:pPr marL="560070" lvl="0" indent="-514350">
              <a:buClr>
                <a:srgbClr val="F14124">
                  <a:lumMod val="75000"/>
                </a:srgbClr>
              </a:buClr>
              <a:buAutoNum type="arabicPeriod" startAt="3"/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Требования к результатам освоения основной образовательной программы основного общего образования: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latin typeface="Times New Roman"/>
                <a:ea typeface="Times New Roman"/>
              </a:rPr>
              <a:t>метапредметным</a:t>
            </a:r>
            <a:r>
              <a:rPr lang="ru-RU" sz="2800" b="1" dirty="0">
                <a:latin typeface="Times New Roman"/>
                <a:ea typeface="Times New Roman"/>
              </a:rPr>
              <a:t>,</a:t>
            </a:r>
            <a:r>
              <a:rPr lang="ru-RU" sz="2800" dirty="0">
                <a:latin typeface="Times New Roman"/>
                <a:ea typeface="Times New Roman"/>
              </a:rPr>
              <a:t> включающим: освоенные обучающимися </a:t>
            </a:r>
            <a:r>
              <a:rPr lang="ru-RU" sz="2800" dirty="0" err="1">
                <a:latin typeface="Times New Roman"/>
                <a:ea typeface="Times New Roman"/>
              </a:rPr>
              <a:t>межпредметные</a:t>
            </a:r>
            <a:r>
              <a:rPr lang="ru-RU" sz="2800" dirty="0">
                <a:latin typeface="Times New Roman"/>
                <a:ea typeface="Times New Roman"/>
              </a:rPr>
              <a:t> понятия (используются в нескольких предметных областях и позволяют связывать знания из различных дисциплин в целостную научную картину мира) и универсальные учебные действия (познавательные, коммуникативные, регулятивные); способность их использовать в учебной, познавательной и социальной практике; готовность к самостоятельному планированию</a:t>
            </a:r>
            <a:r>
              <a:rPr lang="ru-RU" sz="2800" spc="-1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и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осуществлению</a:t>
            </a:r>
            <a:r>
              <a:rPr lang="ru-RU" sz="2800" spc="-1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учебной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деятельности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и</a:t>
            </a:r>
            <a:r>
              <a:rPr lang="ru-RU" sz="2800" spc="-2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организации учебного сотрудничества с педагогами и сверстниками, к участию в построении индивидуальной образовательной траектории; овладение навыками работы с информацией: восприятие и создание информационных текстов в различных форматах, в том числе</a:t>
            </a:r>
            <a:r>
              <a:rPr lang="ru-RU" sz="2800" spc="-1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 цифровой</a:t>
            </a:r>
            <a:r>
              <a:rPr lang="ru-RU" sz="2800" spc="-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среде, с учетом назначения информации</a:t>
            </a:r>
            <a:r>
              <a:rPr lang="ru-RU" sz="2800" spc="-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и ее целевой аудитории;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7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4752528"/>
          </a:xfrm>
        </p:spPr>
        <p:txBody>
          <a:bodyPr>
            <a:normAutofit fontScale="92500"/>
          </a:bodyPr>
          <a:lstStyle/>
          <a:p>
            <a:pPr marL="560070" lvl="0" indent="-514350">
              <a:buClr>
                <a:srgbClr val="F14124">
                  <a:lumMod val="75000"/>
                </a:srgbClr>
              </a:buClr>
              <a:buAutoNum type="arabicPeriod" startAt="3"/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Требования к результатам освоения основной образовательной программы основного общего образования: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включающим: освоенные обучающимися в ходе изучения учебного предмета научные знания, умения и способы действий, специфические для данной предметной области; предпосылки научного типа мышления; виды деятельности по получению нового знания, его интерпретации, преобразованию и применению в различных учебных ситуациях, а также при создании учебных и социальных проектов»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785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4752528"/>
          </a:xfrm>
        </p:spPr>
        <p:txBody>
          <a:bodyPr>
            <a:normAutofit fontScale="92500" lnSpcReduction="10000"/>
          </a:bodyPr>
          <a:lstStyle/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Учитель русского языка и литературы ориентируется на планируемые результаты обучения, заявленные во ФГОС ООО, и организовывает свою работу как вклад в общее дело формирования у школьников представленных результатов обучения.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Детализированное содержание работы учителя русского языка и литературы по достижению обучающимися планируемых результатов обучения представлено в Примерных рабочих программах основного общего образования по русскому языку и литературе.</a:t>
            </a:r>
          </a:p>
          <a:p>
            <a:pPr marL="45720" lvl="0">
              <a:buClr>
                <a:srgbClr val="F14124">
                  <a:lumMod val="75000"/>
                </a:srgb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12" y="5085184"/>
            <a:ext cx="3482560" cy="15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78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475252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Почему в Стандарте особое внимание уделяется формированию </a:t>
            </a:r>
            <a:r>
              <a:rPr lang="ru-RU" sz="20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sz="2000" b="1" i="1" spc="-2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результатов</a:t>
            </a:r>
            <a:r>
              <a:rPr lang="ru-RU" sz="2000" b="1" i="1" spc="-1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обучения?</a:t>
            </a:r>
            <a:r>
              <a:rPr lang="ru-RU" sz="2000" b="1" i="1" spc="-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На</a:t>
            </a:r>
            <a:r>
              <a:rPr lang="ru-RU" sz="2000" b="1" i="1" spc="-2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что</a:t>
            </a:r>
            <a:r>
              <a:rPr lang="ru-RU" sz="2000" b="1" i="1" spc="-2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обратить</a:t>
            </a:r>
            <a:r>
              <a:rPr lang="ru-RU" sz="2000" b="1" i="1" spc="-2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внимание</a:t>
            </a:r>
            <a:r>
              <a:rPr lang="ru-RU" sz="2000" b="1" i="1" spc="-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учителю русского языка и литературы?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/>
                <a:ea typeface="Times New Roman"/>
              </a:rPr>
              <a:t>В Стандарте подчеркивается особая роль </a:t>
            </a:r>
            <a:r>
              <a:rPr lang="ru-RU" sz="20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Times New Roman"/>
              </a:rPr>
              <a:t> результатов обучения, которые формируются у обучающихся</a:t>
            </a:r>
            <a:r>
              <a:rPr lang="ru-RU" sz="2000" i="1" spc="2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/>
                <a:ea typeface="Times New Roman"/>
              </a:rPr>
              <a:t>в процессе изучения всех учебных предметов.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учителя русского языка и литературы в достижение школьниками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значителен.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становится, по сути,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процесс обучения строится так, что на предметном материале организовывается целенаправленная работа по формированию у учащихся универсальных учебных действий, способствующих достижению ими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439392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475252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Закреплены ли в Стандарте предметные результаты обучения по предметам «Русский язык» и «Литература»?</a:t>
            </a:r>
          </a:p>
          <a:p>
            <a:pPr marL="88900" marR="273685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В статье 45.1. приводятся предметные</a:t>
            </a:r>
            <a:r>
              <a:rPr lang="ru-RU" sz="2800" spc="2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результаты по учебным предметам «Русский язык» (ст. 45.1.1) и «Литература» (ст. 45.1.2). Они не распределены по классам и формируются у школьников на протяжении обучения в основной школе.</a:t>
            </a: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960765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Обеспечивает ли Стандарт вариативность содержания программ основного общего образования?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«ФГОС предусматривает возможность для Организации, являющейся частью федеральной или региональной инновационной инфраструктуры, самостоятельно выбирать траекторию изучения предметных областей и учебных предметов, учебных курсов (в том числе внеурочной деятельности), учебных модулей, обеспечивая при этом соответствие результатов освоения выпускниками программы основного общего образования требованиям, предъявляемым к уровню основного общего образования». </a:t>
            </a:r>
          </a:p>
          <a:p>
            <a:pPr algn="r"/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Федеральный государственный образовательный стандарт</a:t>
            </a:r>
          </a:p>
          <a:p>
            <a:pPr algn="r"/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основного общего образования (Утв. Приказом </a:t>
            </a:r>
            <a:r>
              <a:rPr lang="ru-RU" sz="2100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Минпросвещения</a:t>
            </a:r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России от 31.05.2021 г. №287)</a:t>
            </a:r>
          </a:p>
          <a:p>
            <a:pPr algn="r"/>
            <a:r>
              <a:rPr lang="ru-RU" sz="21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Статья 5.</a:t>
            </a:r>
            <a:endParaRPr lang="ru-RU" sz="21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25352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Могут ли учителя русского языка и литературы при реализации программ основного общего образования использовать электронное обучение и дистанционные образовательные технологии?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В Стандарте указано, что педагоги вправе применять различные образовательные технологии, в том числе электронное обучение, дистанционные образовательные технологии. Нормы их использования приведены в Санитарных правилах «Санитарно-эпидемиологические требования к организациям воспитания и обучения, отдыха и оздоровления детей и молодежи» (СП 2.4.3648-20). </a:t>
            </a:r>
          </a:p>
          <a:p>
            <a:pPr algn="r"/>
            <a:endParaRPr lang="ru-RU" sz="21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73340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Какие требования Стандарт предъявляет к педагогическим работникам?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Педагогические работники, в том числе учителя русского языка и литературы, должны создавать благоприятные условия для воспитания и обучения школьников на основе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здоровьесберегающего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подхода, применять методики обучения, направленные на формирование гармонического физического и психического развития, сохранение и укрепление здоровья обучающихся.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Вместе с тем деятельность педагога должна быть направлена на: развитие личностных качеств обучающихся, необходимых для решения повседневных и нетиповых задач с целью ориентации в окружающем мире; формирование знаний о месте современной Российской Федерации в мире, о развитии науки, техники, культуры; формирование культуры непрерывного образования и саморазвития на протяжении жизни, а также культуры использования информационно-коммуникационных технологий.</a:t>
            </a:r>
          </a:p>
          <a:p>
            <a:pPr algn="r"/>
            <a:endParaRPr lang="ru-RU" sz="21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9588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075641">
            <a:off x="525309" y="27342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>
                    <a:lumMod val="75000"/>
                  </a:schemeClr>
                </a:solidFill>
              </a:rPr>
              <a:t>Дяченко О.С.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1. 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Федеральный	государственный образовательный	стандарт основного общего образования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	 —	ключевой	документ, регулирующий	деятельность  педагогических  работников.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/>
                <a:ea typeface="Times New Roman"/>
              </a:rPr>
              <a:t>31 мая 2021 года утвержден федеральный государственный образовательный стандарт основного общего образования, который вступил в силу 1 сентября 2022 года. </a:t>
            </a: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47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Документы, сопровождающие работу учителя русского языка </a:t>
            </a:r>
          </a:p>
          <a:p>
            <a:pPr marL="680720" algn="just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Общие</a:t>
            </a:r>
            <a:r>
              <a:rPr lang="ru-RU" sz="2800" b="1" spc="-3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документы,</a:t>
            </a:r>
            <a:r>
              <a:rPr lang="ru-RU" sz="2800" b="1" spc="-3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регулирующие</a:t>
            </a:r>
            <a:r>
              <a:rPr lang="ru-RU" sz="2800" b="1" spc="-25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деятельность</a:t>
            </a:r>
            <a:r>
              <a:rPr lang="ru-RU" sz="2800" b="1" spc="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b="1" spc="-10" dirty="0">
                <a:solidFill>
                  <a:schemeClr val="tx1"/>
                </a:solidFill>
                <a:latin typeface="Times New Roman"/>
                <a:ea typeface="Times New Roman"/>
              </a:rPr>
              <a:t>педагогов</a:t>
            </a:r>
            <a:r>
              <a:rPr lang="ru-RU" sz="2800" spc="-10" dirty="0">
                <a:solidFill>
                  <a:schemeClr val="tx1"/>
                </a:solidFill>
                <a:latin typeface="Times New Roman"/>
                <a:ea typeface="Times New Roman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marR="412750" lvl="0" indent="-342900" algn="just">
              <a:lnSpc>
                <a:spcPct val="113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Wingdings"/>
              <a:buChar char=""/>
              <a:tabLst>
                <a:tab pos="1129665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Федеральный закон «Об образовании в Российской Федерации» (ФЗ № 273-ФЗ от 29.12.2012 г.)</a:t>
            </a:r>
            <a:endParaRPr lang="ru-RU" sz="2400" dirty="0">
              <a:solidFill>
                <a:schemeClr val="tx1"/>
              </a:solidFill>
              <a:latin typeface="Times New Roman"/>
              <a:ea typeface="Wingdings"/>
              <a:cs typeface="Wingdings"/>
            </a:endParaRPr>
          </a:p>
          <a:p>
            <a:pPr marL="342900" marR="412750" lvl="0" indent="-342900" algn="just">
              <a:lnSpc>
                <a:spcPct val="115000"/>
              </a:lnSpc>
              <a:spcBef>
                <a:spcPts val="35"/>
              </a:spcBef>
              <a:spcAft>
                <a:spcPts val="0"/>
              </a:spcAft>
              <a:buSzPts val="1200"/>
              <a:buFont typeface="Wingdings"/>
              <a:buChar char=""/>
              <a:tabLst>
                <a:tab pos="54610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Санитарные правила «Санитарно-эпидемиологические требования к организациям воспитания и обучения, отдыха и оздоровления детей и молодежи» (СП 2.4.3648-</a:t>
            </a:r>
            <a:r>
              <a:rPr lang="ru-RU" sz="2800" spc="20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 </a:t>
            </a:r>
            <a:r>
              <a:rPr lang="ru-RU" sz="2800" spc="-2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20)</a:t>
            </a:r>
            <a:endParaRPr lang="ru-RU" sz="2400" dirty="0">
              <a:solidFill>
                <a:schemeClr val="tx1"/>
              </a:solidFill>
              <a:latin typeface="Times New Roman"/>
              <a:ea typeface="Wingdings"/>
              <a:cs typeface="Wingdings"/>
            </a:endParaRPr>
          </a:p>
          <a:p>
            <a:pPr marL="342900" marR="413385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/>
              <a:buChar char=""/>
              <a:tabLst>
                <a:tab pos="54610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Федеральный закон «О защите детей от информации, причиняющей вред их здоровью и развитию» (ФЗ №436-ФЗ)</a:t>
            </a:r>
            <a:endParaRPr lang="ru-RU" sz="2400" dirty="0">
              <a:solidFill>
                <a:schemeClr val="tx1"/>
              </a:solidFill>
              <a:latin typeface="Times New Roman"/>
              <a:ea typeface="Wingdings"/>
              <a:cs typeface="Wingdings"/>
            </a:endParaRPr>
          </a:p>
          <a:p>
            <a:pPr marL="342900" marR="41148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/>
              <a:buChar char=""/>
              <a:tabLst>
                <a:tab pos="546100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Примерная программа воспитания (№ гос. регистрации АААА-Г19-619070900024-2 от 15.08.2019; утверждена решением федерального учебно-методического объединения по общему образованию. Протокол от 2.06.2020 №2/20)</a:t>
            </a:r>
            <a:endParaRPr lang="ru-RU" sz="2400" dirty="0">
              <a:solidFill>
                <a:schemeClr val="tx1"/>
              </a:solidFill>
              <a:latin typeface="Times New Roman"/>
              <a:ea typeface="Wingdings"/>
              <a:cs typeface="Wingdings"/>
            </a:endParaRPr>
          </a:p>
          <a:p>
            <a:pPr algn="r"/>
            <a:endParaRPr lang="ru-RU" sz="2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903666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Документы, сопровождающие работу учителя русского языка </a:t>
            </a:r>
          </a:p>
          <a:p>
            <a:pPr marL="680720" algn="just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Документы о дистанционном обучении:</a:t>
            </a:r>
          </a:p>
          <a:p>
            <a:pPr marL="680720" algn="just"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Wingdings"/>
                <a:cs typeface="Wingdings"/>
              </a:rPr>
              <a:t>	Методические рекомендации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 (№ГД-39/04 от 19.03.2020 г.)</a:t>
            </a:r>
            <a:endParaRPr lang="ru-RU" sz="2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08217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Документы, сопровождающие работу учителя русского языка </a:t>
            </a:r>
          </a:p>
          <a:p>
            <a:pPr marL="680720" algn="just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Документы для учителей русского языка и литературы:</a:t>
            </a:r>
          </a:p>
          <a:p>
            <a:pPr marL="342900" marR="412115" lvl="0" indent="-342900" algn="just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1200"/>
              <a:buFont typeface="Wingdings"/>
              <a:buChar char=""/>
              <a:tabLst>
                <a:tab pos="546100" algn="l"/>
              </a:tabLst>
            </a:pPr>
            <a:r>
              <a:rPr lang="ru-RU" sz="2800" dirty="0">
                <a:latin typeface="Times New Roman"/>
                <a:ea typeface="Wingdings"/>
                <a:cs typeface="Wingdings"/>
              </a:rPr>
              <a:t>Универсальный кодификатор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русскому языку (одобрен решением федерального учебно-методического объединения по общему образованию. Протокол от 12.04.2021</a:t>
            </a:r>
            <a:r>
              <a:rPr lang="ru-RU" sz="2800" spc="20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800" dirty="0">
                <a:latin typeface="Times New Roman"/>
                <a:ea typeface="Wingdings"/>
                <a:cs typeface="Wingdings"/>
              </a:rPr>
              <a:t>г.</a:t>
            </a:r>
            <a:r>
              <a:rPr lang="ru-RU" sz="2800" spc="20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800" dirty="0">
                <a:latin typeface="Times New Roman"/>
                <a:ea typeface="Wingdings"/>
                <a:cs typeface="Wingdings"/>
              </a:rPr>
              <a:t>№1/21)</a:t>
            </a:r>
            <a:endParaRPr lang="ru-RU" sz="2400" dirty="0">
              <a:latin typeface="Times New Roman"/>
              <a:ea typeface="Wingdings"/>
              <a:cs typeface="Wingdings"/>
            </a:endParaRPr>
          </a:p>
          <a:p>
            <a:pPr marL="342900" marR="410845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Wingdings"/>
              <a:buChar char=""/>
              <a:tabLst>
                <a:tab pos="546100" algn="l"/>
              </a:tabLst>
            </a:pPr>
            <a:r>
              <a:rPr lang="ru-RU" sz="2800" dirty="0">
                <a:latin typeface="Times New Roman"/>
                <a:ea typeface="Wingdings"/>
                <a:cs typeface="Wingdings"/>
              </a:rPr>
              <a:t>Концепция преподавания русского языка и литературы в Российской Федерации (утверждена</a:t>
            </a:r>
            <a:r>
              <a:rPr lang="ru-RU" sz="2800" spc="14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800" dirty="0">
                <a:latin typeface="Times New Roman"/>
                <a:ea typeface="Wingdings"/>
                <a:cs typeface="Wingdings"/>
              </a:rPr>
              <a:t>распоряжением Правительства Российской Федерации от 6.04.2016 г.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№</a:t>
            </a:r>
            <a:r>
              <a:rPr lang="ru-RU" sz="2800" spc="-25" dirty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637-</a:t>
            </a:r>
            <a:r>
              <a:rPr lang="ru-RU" sz="2800" spc="-25" dirty="0">
                <a:latin typeface="Times New Roman"/>
                <a:ea typeface="Times New Roman"/>
              </a:rPr>
              <a:t>р)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marR="412750" lvl="0" indent="-342900" algn="just">
              <a:lnSpc>
                <a:spcPct val="115000"/>
              </a:lnSpc>
              <a:spcBef>
                <a:spcPts val="190"/>
              </a:spcBef>
              <a:spcAft>
                <a:spcPts val="0"/>
              </a:spcAft>
              <a:buSzPts val="1200"/>
              <a:buFont typeface="Wingdings"/>
              <a:buChar char=""/>
              <a:tabLst>
                <a:tab pos="546100" algn="l"/>
              </a:tabLst>
            </a:pPr>
            <a:r>
              <a:rPr lang="ru-RU" sz="2800" dirty="0">
                <a:latin typeface="Times New Roman"/>
                <a:ea typeface="Wingdings"/>
                <a:cs typeface="Wingdings"/>
              </a:rPr>
              <a:t>Концепция программы поддержки детского и юношеского чтения в Российской Федерации (утверждена распоряжением Правительства Российской Федерации от 3.06.2017 г. № 1155-р)</a:t>
            </a:r>
            <a:endParaRPr lang="ru-RU" sz="2400" dirty="0">
              <a:latin typeface="Times New Roman"/>
              <a:ea typeface="Wingdings"/>
              <a:cs typeface="Wingdings"/>
            </a:endParaRPr>
          </a:p>
          <a:p>
            <a:pPr algn="r"/>
            <a:endParaRPr lang="ru-RU" sz="2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288399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/>
                <a:ea typeface="Times New Roman"/>
              </a:rPr>
              <a:t>В настоящее время одним из требований к современному педагогу становится знание содержания основных документов, регулирующих его профессиональную деятельность, и умение выстраивать свою работу в соответствии с положениями, закрепленными в них.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190906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Универсальный кодификатор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русскому языку</a:t>
            </a:r>
          </a:p>
          <a:p>
            <a:pPr algn="ctr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вступил в силу 12 апреля 2021 года и предназначен для использования в федеральных и региональных процедурах оценки качества образования. Примерная рабочая программа по русскому языку была разработана с учетом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содержания, т.е. все результаты и элементы содержания кодификатора отражены в программе.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510409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Кодификатор состоит из двух разделов</a:t>
            </a:r>
          </a:p>
          <a:p>
            <a:pPr algn="ctr"/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«Перечень распределенных по классам проверяемых требований к результатам освоения основной образовательной программы основного общего образования по русскому языку».</a:t>
            </a:r>
          </a:p>
          <a:p>
            <a:pPr algn="just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раздел интересен учителю русского языка тем, что здесь выделяются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обучения в основной школе. Если раньше понятие «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результаты» зачастую для учителя было лишено конкретики, то сейчас в кодификаторе указано, какими умениями и в каком классе должен овладеть школьник, чтобы было возможно говорить о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него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обучения. Эти же умения могут стать ориентирами для учителя по выстраиванию тактики урока или цикла уроков, направленных не только на формирование предметных, но 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 у школьников, подготовки к разного вида диагностическим работам.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687668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Кодификатор состоит из двух разделов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«Перечень распределенных по классам проверяемых требований к результатам освоения основной образовательной программы основного общего образования по русскому языку».</a:t>
            </a: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49394"/>
            <a:ext cx="5040560" cy="43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83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Кодификатор состоит из двух разделов</a:t>
            </a:r>
          </a:p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«Перечень распределенных по классам проверяемых элементов содержания по русскому языку».</a:t>
            </a: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7132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16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В 2021 году в рамках государственного проекта «Обновление содержания общего образования» были разработаны Примерные рабочие программы по русскому языку и литературе для педагогов начальной и основной школы, которые в обязательном порядке составляли учителя и написание которых вызывало у них определенные трудности. 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473774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Одной из приоритетных задач </a:t>
            </a:r>
            <a:r>
              <a:rPr lang="ru-RU" sz="28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Минпросвещения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 России стало снижение «бумажной» нагрузки на педагогов.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С этой целью были не только разработаны программы, но и создан электронный портал «Единое содержание общего образования» 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</a:rPr>
              <a:t>(https://edsoo.ru/),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на котором можно ознакомиться с любой интересующей программой, а также сконструировать ее самостоятельно в электронном виде с помощью специального конструктора рабочих программ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84311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075641">
            <a:off x="525309" y="27342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>
                    <a:lumMod val="75000"/>
                  </a:schemeClr>
                </a:solidFill>
              </a:rPr>
              <a:t>Дяченко О.С.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 fontScale="925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Нормативно-правовые документы, обеспечивающие организацию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образовательной деятельности по учебным предметам «Русский язык»,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«Родной (русский) язык» в 2024/2025 учебном году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Федеральный закон от 29 декабря 2012 г. № 273-ФЗ «Об образовании в Российской Федерации»;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Федеральный закон от 19 декабря 2023 г. № 618-ФЗ «О внесении изменений в Федеральный закон «Об образовании в Российской Федерации»;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Федеральный государственный образовательный стандарт основного общего образования (утв. приказом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 мая 2021 г. № 287) (далее – ФГОС ООО);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Федеральный государственный стандарт среднего общего образования (утв. Приказом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мая 2012 г. № 413, в редакции от 27 декабря 2023 г.) (далее – ФГОС СОО);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образовательная программа образования (утв. приказом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18 мая 2023 г. № 370) (далее – ФОП ООО);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Федеральная образовательная программа среднего общего образования (утв. приказом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18 мая 2023 г. № 371) (далее –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СОО);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приказ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 февраля 2024 г. № 62 «О внесении изменений в некоторые приказы Министерства просвещения Российской Федерации, касающиеся федеральных образовательных программ основного общего и среднего общего образования».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7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9088"/>
            <a:ext cx="7164674" cy="49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83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На портале «Единое содержание общего образования» осуществляется методическая поддержка учителей всех предметов: размещены Примерные рабочие программы, </a:t>
            </a:r>
            <a:r>
              <a:rPr lang="ru-RU" sz="2800" dirty="0" err="1">
                <a:latin typeface="Times New Roman"/>
                <a:ea typeface="Times New Roman"/>
              </a:rPr>
              <a:t>видеолекции</a:t>
            </a:r>
            <a:r>
              <a:rPr lang="ru-RU" sz="2800" dirty="0">
                <a:latin typeface="Times New Roman"/>
                <a:ea typeface="Times New Roman"/>
              </a:rPr>
              <a:t> и </a:t>
            </a:r>
            <a:r>
              <a:rPr lang="ru-RU" sz="2800" dirty="0" err="1">
                <a:latin typeface="Times New Roman"/>
                <a:ea typeface="Times New Roman"/>
              </a:rPr>
              <a:t>видеоуроки</a:t>
            </a:r>
            <a:r>
              <a:rPr lang="ru-RU" sz="2800" dirty="0">
                <a:latin typeface="Times New Roman"/>
                <a:ea typeface="Times New Roman"/>
              </a:rPr>
              <a:t>, учебно-методические пособия и статьи, результаты проведенных исследований, новости общего образования, осуществляются консультации педагогов и представителей администрации </a:t>
            </a:r>
            <a:r>
              <a:rPr lang="ru-RU" sz="2800" spc="-10" dirty="0">
                <a:latin typeface="Times New Roman"/>
                <a:ea typeface="Times New Roman"/>
              </a:rPr>
              <a:t>школ.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971841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Портал «Единое содержание общего образования»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21297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Горячая линия: 8(800) 200-91-85 (доб. 7)</a:t>
            </a:r>
          </a:p>
          <a:p>
            <a:r>
              <a:rPr lang="ru-RU" b="1" dirty="0"/>
              <a:t>Электронный адрес: info@edsoo.ru</a:t>
            </a:r>
          </a:p>
        </p:txBody>
      </p:sp>
    </p:spTree>
    <p:extLst>
      <p:ext uri="{BB962C8B-B14F-4D97-AF65-F5344CB8AC3E}">
        <p14:creationId xmlns:p14="http://schemas.microsoft.com/office/powerpoint/2010/main" val="181215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Примерные рабочие программы можно скачать на сайте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rgbClr val="7030A0"/>
                </a:solidFill>
                <a:latin typeface="Times New Roman"/>
                <a:ea typeface="Times New Roman"/>
              </a:rPr>
              <a:t>«Реестр примерных основных общеобразовательных программ» 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и на портале </a:t>
            </a:r>
            <a:r>
              <a:rPr lang="ru-RU" sz="4000" dirty="0">
                <a:solidFill>
                  <a:srgbClr val="7030A0"/>
                </a:solidFill>
                <a:latin typeface="Times New Roman"/>
                <a:ea typeface="Times New Roman"/>
              </a:rPr>
              <a:t>«Единое содержание общего образования»</a:t>
            </a:r>
            <a:endParaRPr lang="ru-RU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754514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Как правило, учитель пользуется рабочими программами, созданными к определенным учебно-методическим комплектам (УМК) по русскому языку, в редких случаях составляется собственная рабочая программа.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Примерная рабочая программа даст возможность учителю разработать собственную рабочую программу или воспользоваться уже готовой с внесением необходимых дополнений.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относятся как к структуре программ, так и к их содержанию. 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429426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4000" i="1" dirty="0">
                <a:solidFill>
                  <a:schemeClr val="tx1"/>
                </a:solidFill>
                <a:latin typeface="Times New Roman"/>
                <a:ea typeface="Times New Roman"/>
              </a:rPr>
              <a:t>Примерная рабочая программа по русскому языку и литературе состоит из: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1.	Пояснительной записки, включающей общую характеристику и содержание учебного предмета, цели его изучения и место в учебном плане.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2.	Планируемых результатов освоения Примерной рабочей программы (личностные,   </a:t>
            </a:r>
            <a:r>
              <a:rPr lang="ru-RU" sz="40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,   предметные),   включающих   раздел «Тематическое планирование».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40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011704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58503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84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 сравнении с предыдущими вариантами рабочих программ, которые составлялись на основе Примерных программ по русскому языку и литературе, произошли следующие изменения: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1.	Планируемые результаты освоения Примерной рабочей программы — личностные и </a:t>
            </a:r>
            <a:r>
              <a:rPr lang="ru-RU" sz="40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 — представлены не в общем виде, как было в предыдущих рабочих программах, а в преломлении через учебный предмет, с учетом специфики изучения русского языка и литературы.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2.	Скорректированы предметные планируемые результаты, которые представлены по годам обучения (по классам).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3.	В соответствии с ФГОС ООО и Универсальным кодификатором уточнено содержание учебных предметов «Русский язык» и «Литература».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4.	Впервые представлено примерное тематическое планирование с указанием тем, их основного содержания и основных видов деятельности обучающихся.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5.	Впервые в количество учебных часов на изучение программы по литературе заложены резервные часы, дающие возможность учителю распределить их по необходимости, например, на расширение тематического материала и пр.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40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270255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i="1" dirty="0">
                <a:solidFill>
                  <a:schemeClr val="tx1"/>
                </a:solidFill>
                <a:latin typeface="Times New Roman"/>
                <a:ea typeface="Times New Roman"/>
              </a:rPr>
              <a:t>Учитель русского языка и литературы может воспользоваться разработанными Примерным рабочими программами, не внося в них изменения.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522325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i="1" dirty="0">
                <a:solidFill>
                  <a:schemeClr val="tx1"/>
                </a:solidFill>
                <a:latin typeface="Times New Roman"/>
                <a:ea typeface="Times New Roman"/>
              </a:rPr>
              <a:t>«Примерная рабочая программа разработана с целью оказания методической помощи учителю русского языка в создании рабочей программы по учебному предмету, ориентированной на современные тенденции в школьном образовании и активные методики обучения».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0558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 fontScale="70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Нормативно-правовые документы, обеспечивающие организацию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образовательной деятельности по учебным предметам «Русский язык»,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«Родной (русский) язык» в 2024/2025 учебном году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России   от   4   октября   2023   г.   №   738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перечня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19 марта 2024 г. № 171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образования»;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России   от   21   февраля   2024   г.   № 119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приложения № 1 и № 2 к приказу Министерства просвещения Российской Федерации от 21 сентября 2022 г. № 858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     утверждении      федерального     перечня      учебников,     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исключённых учебников»;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21 мая 2024 г. № 347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  приказ   Министерства   просвещения   Российской   Федерации от 21 сентября 2022 г.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исключённых учебников».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04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1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В пояснительной записке содержится общая характеристика учебного предмета «Русский язык», представлены цели его изучения и место в учебном плане. Также дана информация о том, что программа позволяет учителю: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«1) реализовать в процессе преподавания русского языка современные подходы к достижению личностных, </a:t>
            </a:r>
            <a:r>
              <a:rPr lang="ru-RU" sz="40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 и предметных результатов обучения, сформулированных в Федеральном государственном образовательном стандарте основного общего образования;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2)	определить и структурировать планируемые результаты обучения и содержание учебного предмета «Русский язык» по годам обучения в соответствии с ФГОС ООО; Примерной основной образовательной программой основного общего образования; Примерной программой воспитания;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4000" dirty="0">
                <a:solidFill>
                  <a:schemeClr val="tx1"/>
                </a:solidFill>
                <a:latin typeface="Times New Roman"/>
                <a:ea typeface="Times New Roman"/>
              </a:rPr>
              <a:t>3)	разработать календарно-тематическое планирование».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57288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566992" cy="100811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Сжато шесть целей изучения предмета «Русский язык» можно представить в виде схемы 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 bwMode="auto">
          <a:xfrm>
            <a:off x="2267744" y="2636912"/>
            <a:ext cx="4392488" cy="45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680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В пояснительной записке указано, что предмет «Русский язык» входит в предметную область «Русский язык и литература», является обязательным для изучения.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С целью правильного выстраивания работы учителем русского языка в Программе представлен раздел «Содержание учебного предмета «Русский язык»». В нем закреплено, что в 5–7 классах школьниками изучаются такие разделы лингвистики, как фонетика, </a:t>
            </a:r>
            <a:r>
              <a:rPr lang="ru-RU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морфемика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и словообразование, лексика и фразеология, морфология. В 8–9 классах основными изучаемыми темами становятся синтаксис и пунктуация. Необходимо отметить, что в Программе выделяются разделы, которые присутствуют во всех классах основной школы.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18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034256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ctr"/>
            <a:endParaRPr lang="ru-RU" sz="1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Прежде всего, они связаны с формированием у учащихся понятий «язык» и «речь», с изучением и анализом текстов разных стилей и жанров, а также с их созданием. При изучении курса русского языка особое внимание уделяется разделу «Культура речи», который направлен на развитие у школьников навыков нормативной  письменной  и устной речи, которая должна подчиняться: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—	нормам  произношения и ударения;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—	нормам употребления слов в соответствии с их лексическим значением и особенностями использования в различных стилях речи;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—	нормам образования и изменения слов, а также образования словосочетаний и предложений в соответствии с требованиями грамматики;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—	нормам  орфографии и пунктуации.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18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388835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В разделе «Содержание учебного предмета «Русский язык»» указаны конкретные темы, которые закреплены для изучения в определенном классе. Так, для изучения в 5 классе предложена тема по орфографии «Правописание корней с чередованием о//а» и определены корни, которые изучаются: -лаг- – - лож-; -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раст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 – -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ращ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 – -рос-; -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гар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 – -гор-, -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зар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 – -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зор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-; -клан- – -клон-, -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скач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 – -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скоч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-. Изучение наречия, причастия и деепричастия закреплено в 7 классе. В этом разделе представлены лингвистические термины, знание которых необходимо  для  успешного  освоения  русского  языка  (например,  понятие «орфограмма» в 5 классе).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18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8248215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разделе «Планируемые результаты освоения учебного предмета «Русский язык»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на уровне основного общего образования представлено три группы результатов: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личностные, 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 и предметные.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В этой части программы прописаны не общие личностные и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результаты, как во ФГОС ООО, а специально отобранные и конкретизированные, изучение которых эффективно в рамках обучения русскому языку. Это сделано не только для того, чтобы облегчить педагогу понимание содержания его работы, но и для помощи в выборе форм и содержания, способствующих формированию у учащихся этих результатов.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18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786982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Личностные результаты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должны отражать готовность обучающихся руководствоваться системой позитивных ценностных ориентаций и расширение опыта деятельности на ее основе и в процессе реализации основных направлений воспитательной деятельности, в том числе в части гражданского, патриотического, духовно-нравственного, эстетического, физического, трудового, экологического воспитания, воспитания ценности здорового образа жизни, ценности научного познания, адаптации к изменяющимся условиям социальной и природной среды.</a:t>
            </a:r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506434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Примерной рабочей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Основные направления воспитательной деятельности на уроках русского языка, способствующие достижению личностных результатов обучения в основной школе: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патриотическое воспитание, 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гражданское воспитание, 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духовно-нравственное и эстетическое воспитание,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воспитание ценности научного познания, 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формирование культуры здоровья и эмоционального благополучия, 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физическое, трудовое, экологическое воспитание, </a:t>
            </a:r>
          </a:p>
          <a:p>
            <a:pPr marL="431800" marR="270510" indent="-34290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формирование навыков адаптации к изменяющимся условиям социальной и природной среды.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043064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Если со спецификой патриотического, гражданского, духовно-нравственного и эстетического воспитания средствами русского языка учителя знакомы и реализуют эти направления воспитательной работы в практике преподавания, то воспитание ценности научного познания, формирование культуры здоровья и эмоционального благополучия, физическое, трудовое, экологическое воспитание, а также формирование навыков адаптации к изменяющимся условиям социальной и природной среды требуют разъяснения по организации педагогической работы.</a:t>
            </a:r>
            <a:endParaRPr lang="ru-RU" sz="2400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613611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Основы физического воспитания, формирование культуры здоровья и эмоционального здоровья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формируются у обучающихся в процессе осознания ценности жизни, например, на 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основе читательского опыта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. Для этого учителем могут отбираться для работы тексты соответствующей тематики, на основе которых не только проводится лингвистический анализ, но и целенаправленная систематическая работа, связанная с пониманием смысла прочитанного, развитием умения определять основную мысль, формулировать позицию автора, соглашаться или не соглашаться с ней, аргументируя свой выбор, объяснить ключевые слова, делать выводы, обобщения, предположения. Эта работа может проводится на разнообразных текстах (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инфографика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интернет-статья, перечень правил и т.д.).</a:t>
            </a:r>
            <a:endParaRPr lang="ru-RU" sz="2400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82151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075641">
            <a:off x="813341" y="273423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>
                    <a:lumMod val="75000"/>
                  </a:schemeClr>
                </a:solidFill>
              </a:rPr>
              <a:t>Дяченко О.С.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Нормативно-правовые документы, обеспечивающие организацию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образовательной деятельности по учебным предметам «Русский язык»,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«Родной (русский) язык» в 2024/2025 учебном году</a:t>
            </a:r>
          </a:p>
          <a:p>
            <a:pPr marL="45720" indent="0" algn="just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 представлены  на  портале  «Единое содержание общего образования»   в  разделе  «Нормативные документы»</a:t>
            </a:r>
          </a:p>
          <a:p>
            <a:pPr marL="4572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https://edsoo.ru/normativnye-dokumenty/</a:t>
            </a:r>
          </a:p>
          <a:p>
            <a:pPr marL="81915" marR="450850" indent="0" algn="just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19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Основы трудового воспитания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закладываются учителем русского языка в ходе представления на уроках дидактических материалов, позволяющих раскрыть школьнику мир разных профессий, а также на включении в обсуждение профессий и труда различного рода героев художественных произведений. Работа выстраивается с учетом понимания важности разных профессий, вклада людей, владеющих ими, в стабильное развитие России.</a:t>
            </a:r>
            <a:endParaRPr lang="ru-RU" sz="2400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8021591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Основы экологического воспитания,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закладываемые учителем основной школы, должны быть направлены на повышение уровня экологической культуры школьников, осознание роли каждого человека в решении глобальных экологических проблем. С целью формирования экологической культуры можно предложить посмотреть видеоролик о сохранении экологии планеты, обсудить специфику развертывания мысли в видеоролике, речь автора, убедительность и аргументированность доносимых им идей.</a:t>
            </a:r>
            <a:endParaRPr lang="ru-RU" sz="2400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793508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Также формирование личностных результатов, включающих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адаптацию к изменяющимся условиям социальной и природной среды,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на уроках русского языка может происходить на основе лексической работы со словами, концептами, фразеологизмами, пословицами, поговорками, цитатами, а также разнообразными текстами соответствующей тематики; при обучении диалогу и монологу, разным видам письменных работ; при выборе тем для проектной деятельности; при организации учебного сотрудничества в разных возрастных группах; при обсуждении проблемных вопросов, предлагаемых школьникам как на традиционных, так и на электронных носителях информации.</a:t>
            </a:r>
            <a:endParaRPr lang="ru-RU" sz="2400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452522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результаты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— достижения обучающихся, полученные в результате изучения учебных предметов, курсов, модулей и характеризующие совокупность познавательных, коммуникативных и регулятивных универсальных учебных действий, а также уровень овладения междисциплинарными понятиями.</a:t>
            </a:r>
            <a:endParaRPr lang="ru-RU" sz="2400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2214246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результаты обучения,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представленные во ФГОС ООО, уточнены и конкретизированы в Примерных рабочих программах для каждого предмета, в том числе, в Примерной рабочей программе по русскому языку. Список этого вида результатов достаточно обширен. Это связано прежде всего с тем, что русский язык является не только предметом обучения, но и средством изучения основ всех наук, в том числе и тех, которые изучаются в процессе школьного обучения, средством познания окружающего мира и средством общения. Таким образом, курс русского языка направлен на формирование у обучающихся как системы предметных знаний, умений, навыков и способов деятельности, так и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прежде всего, связанных с развитием речемыслительных способностей школьников.</a:t>
            </a:r>
            <a:endParaRPr lang="ru-RU" sz="2400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7739010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/>
          <a:stretch/>
        </p:blipFill>
        <p:spPr bwMode="auto">
          <a:xfrm>
            <a:off x="625719" y="2267712"/>
            <a:ext cx="7180020" cy="404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664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результаты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Программе отобраны и скорректированы с учетом специфики предмета. Например, к базовым логическим действиям относятся «умения выявлять и характеризовать существенные признаки языковых единиц, языковых явлений и процессов»; к базовым исследовательским действиям — «оценивать на применимость и достоверность информацию, полученную в ходе лингвистического исследования (эксперимента)»; к общению — «распознавать невербальные средства общения, понимать значение социальных знаков» и т.д. Учителю предоставляется возможность выбрать те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результаты, над которыми он будет работать на уроке, изучая предметную тему.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8599261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Предметные результаты обучения русскому языку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Предметные результаты в Примерной рабочей программе распределены по годам обучения (5–9 классы).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Как правило, раздел «Предметные результаты» в каждом классе включает следующие разделы: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1.	Общие сведения о языке.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2.	Язык и речь.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3.	Текст.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4.	Функциональные разновидности языка.</a:t>
            </a:r>
          </a:p>
          <a:p>
            <a:pPr marL="88900" marR="270510" indent="449580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5.	Система языка.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7182013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Предметные результаты формируются у обучающихся в течение учебного года, а окончательно сформированы все перечисленные для каждого класса результаты должны быть в конце указанного года обучения.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76356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Следующий подраздел Программы —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«Тематическое планирование».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Это очень важный подраздел, способный существенно облегчить работу педагога. В тематическом планировании представлено общее количество часов в году по предмету «Русский язык». Так, в 5 классе тематическое планирование приведено из расчета 5 часов в неделю, в 6 классе — 6 часов в неделю, в 7 классе — 4 часа в неделю, в 8 и 9 классах — 3 часа в неделю.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0904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Для чего необходим федеральный государственный стандарт основного общего образования?</a:t>
            </a:r>
          </a:p>
          <a:p>
            <a:pPr marL="45720" indent="0" algn="ctr">
              <a:buNone/>
            </a:pPr>
            <a:endParaRPr lang="ru-RU" sz="24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Федеральный государственный образовательный стандарт основного общего образования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— это основной документ, регламентирующий деятельность педагогических работников, в том числе учителей русского языка и</a:t>
            </a:r>
            <a:r>
              <a:rPr lang="ru-RU" sz="2400" spc="-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литературы. Он «представляет собой</a:t>
            </a:r>
            <a:r>
              <a:rPr lang="ru-RU" sz="2400" spc="-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совокупность 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ea typeface="Times New Roman"/>
              </a:rPr>
              <a:t>обязательных</a:t>
            </a:r>
            <a:r>
              <a:rPr lang="ru-RU" sz="2400" i="1" spc="-1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ea typeface="Times New Roman"/>
              </a:rPr>
              <a:t>требований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к основному</a:t>
            </a:r>
            <a:r>
              <a:rPr lang="ru-RU" sz="2400" spc="-2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общему образованию».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388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тематическом планировании выделяются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тематические блоки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для которых также указывается количество часов, отведенное на их изучение.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Например, в 7 классе на изучение морфологии, включающей темы по культуре речи, связанные с изучаемыми частями речи, отводится 101 час. Далее предлагается деление на тематические блоки внутри этого раздела также с указанием часов. Так, на изучение достаточно сложной для обучающихся темы «Причастие как особая форма глагола» отводится 20 часов, на изучение темы «Деепричастие как особая форма глагола» отводится 14 часов и т.д. Вместе с тем в Программе приводится рекомендованное количество часов для организации повторения и проведения контрольных и проверочных работ.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9322428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Тематическое планирование представлено в таблице с тремя колонками:</a:t>
            </a:r>
          </a:p>
          <a:p>
            <a:pPr marL="88900" marR="270510" indent="449580" algn="just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1) тематические блоки, темы; 2) основное содержание; 3) основные виды деятельности обучающихся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. По сути, в тематическом планировании размещается основная информация, необходимая для разработки структуры урока, наполнения его содержанием, отбора наиболее эффективных методов, приемов, технологий, способствующих достижению обучающимися планируемых результатов обучения на современном уровне.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2578004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Структура и основное содержание  Примерной  рабочей  программы основного общего образования по предмету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«Русский язык» 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Фрагмент тематического планирования и комментарии к нему для учителя русского языка представлены на рисунке 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2"/>
          <a:stretch/>
        </p:blipFill>
        <p:spPr bwMode="auto">
          <a:xfrm>
            <a:off x="1835696" y="3068960"/>
            <a:ext cx="5625694" cy="377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90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332656"/>
            <a:ext cx="1662336" cy="216024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8568952" cy="648072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Примерные рабочие программы по русскому языку</a:t>
            </a:r>
          </a:p>
          <a:p>
            <a:pPr marL="88900" marR="270510" indent="449580" algn="ctr">
              <a:lnSpc>
                <a:spcPct val="115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Фрагмент тематического планирования и комментарии к нему для учителя русского языка представлены на рисунке 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2"/>
          <a:stretch/>
        </p:blipFill>
        <p:spPr bwMode="auto">
          <a:xfrm>
            <a:off x="683568" y="1196752"/>
            <a:ext cx="7985607" cy="536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58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</a:rPr>
              <a:t>Достижение целей изучения учебного предмета «Русский язык» в основной школе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Тот факт, что русский язык является фундаментальной основой единства страны, обязывает каждого учителя русского языка обеспечить его преподавание на высоком профессиональном уровне, учитывая современные достижения филологической, педагогической, методической науки, применяя в процессе преподавания традиционные и новые, хорошо зарекомендовавшие себя в современных условиях, средства и технологии обучения. Именно поэтому в системе общего образования предмет «Русский язык» занимает особое место среди предметов школьного цикла.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Важной задачей учителя становится не только формирование у учащихся системных знаний о языке, но и представлений о взаимосвязи языка и культуры, истории народа, воспитание бережного отношения к русскому языку как государственному и языкам народов Российской Федерации, формирование понимания, что они являются национальным достоянием.</a:t>
            </a:r>
          </a:p>
          <a:p>
            <a:pPr algn="ctr"/>
            <a:endParaRPr lang="ru-RU" sz="1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07588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Достижение целей изучения учебного предмета «Русский язык» в основной школе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Приоритетной задачей уроков русского языка в этой связи становится целенаправленное развитие всех видов речевой деятельности —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чтения, говорения, письма и слушания (</a:t>
            </a:r>
            <a:r>
              <a:rPr lang="ru-RU" sz="20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аудирования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),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прежде всего,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на основе работы с текстами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; существенно повышается значимость овладения коммуникативными умениями. 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512276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       Чаще всего на уроках русского языка школьники работают с особым видом текста, который называется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учебный текст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. Этот текст адаптирован для обучающихся основной школы, соответствует их возрастным возможностям.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528185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Какие тексты используются на уроках русского языка?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Прежде всего, необходимо отметить, что учебник и сегодня остается ведущим средством обучения. Тексты, представленные в учебниках русского языка, разнообразны по содержанию и форме, иллюстрируют функциональные разновидности языка, направлены на формирование умения правильно использовать его богатство в различных сферах и ситуациях общения.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Также учитель для достижения целей изучения русского языка может отбирать самостоятельно тексты для своих уроков из других источников. Так, традиционно используются тексты из художественной, публицистической, адаптированной к возрасту обучающихся научной литературы. 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84381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Какие тексты используются на уроках русского языка? </a:t>
            </a:r>
          </a:p>
          <a:p>
            <a:pPr algn="just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Важно организовывать работу как с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линейными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так и с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нелинейными текстами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с которыми в обычной жизни обучающиеся сталкиваются все чаще и чаще.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302673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Чем же отличаются линейные и нелинейные тексты?</a:t>
            </a:r>
          </a:p>
          <a:p>
            <a:pPr algn="just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В линейном тексте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содержание раскрывается последовательно и связно, «по порядку», от начала к концу; он так и читается — от начала до конца, целиком. Примером линейного текста может стать рассказ, повесть, роман, научная статья и т.д.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Тексты, включающие различные изображения, графики, рисунки, схемы, гиперссылки, знаково-символические изображения являются примерами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нелинейных текстов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. В них могут включаться блок-схемы, диаграммы, графические организаторы, они могут размещаться как на бумаге, так и в интернет-пространстве. Фактически любой текст, который не читается от начала до конца, относится к категории нелинейного текста.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43812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Структура ФГОС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2101"/>
            <a:ext cx="7809384" cy="58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2255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Чем же отличаются линейные и нелинейные тексты?</a:t>
            </a:r>
          </a:p>
          <a:p>
            <a:pPr algn="just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В линейном тексте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содержание раскрывается последовательно и связно, «по порядку», от начала к концу; он так и читается — от начала до конца, целиком. Примером линейного текста может стать рассказ, повесть, роман, научная статья и т.д.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Тексты, включающие различные изображения, графики, рисунки, схемы, гиперссылки, знаково-символические изображения являются примерами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нелинейных текстов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. В них могут включаться блок-схемы, диаграммы, графические организаторы, они могут размещаться как на бумаге, так и в интернет-пространстве. Фактически любой текст, который не читается от начала до конца, относится к категории нелинейного текста.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3052298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Чем же отличаются линейные и нелинейные тексты?</a:t>
            </a:r>
          </a:p>
          <a:p>
            <a:pPr algn="just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829945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Примеры</a:t>
            </a:r>
            <a:r>
              <a:rPr lang="ru-RU" sz="2400" b="1" spc="38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нелинейных</a:t>
            </a:r>
            <a:r>
              <a:rPr lang="ru-RU" sz="2400" b="1" spc="39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текстов</a:t>
            </a:r>
            <a:r>
              <a:rPr lang="ru-RU" sz="2400" b="1" spc="23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для</a:t>
            </a:r>
            <a:r>
              <a:rPr lang="ru-RU" sz="2400" b="1" spc="38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работы</a:t>
            </a:r>
            <a:r>
              <a:rPr lang="ru-RU" sz="2400" b="1" spc="37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на</a:t>
            </a:r>
            <a:r>
              <a:rPr lang="ru-RU" sz="2400" b="1" spc="34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уроке</a:t>
            </a:r>
            <a:r>
              <a:rPr lang="ru-RU" sz="2400" b="1" spc="380" dirty="0">
                <a:latin typeface="Times New Roman"/>
                <a:ea typeface="Times New Roman"/>
              </a:rPr>
              <a:t> </a:t>
            </a:r>
            <a:r>
              <a:rPr lang="ru-RU" sz="2400" b="1" spc="-10" dirty="0">
                <a:latin typeface="Times New Roman"/>
                <a:ea typeface="Times New Roman"/>
              </a:rPr>
              <a:t>русского</a:t>
            </a:r>
            <a:r>
              <a:rPr lang="ru-RU" sz="1800" dirty="0">
                <a:latin typeface="Times New Roman"/>
                <a:ea typeface="Times New Roman"/>
              </a:rPr>
              <a:t>  </a:t>
            </a:r>
            <a:r>
              <a:rPr lang="ru-RU" sz="2400" b="1" spc="-10" dirty="0">
                <a:latin typeface="Times New Roman"/>
                <a:ea typeface="Times New Roman"/>
              </a:rPr>
              <a:t>языка: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15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главная</a:t>
            </a:r>
            <a:r>
              <a:rPr lang="ru-RU" sz="2000" spc="-3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страница</a:t>
            </a:r>
            <a:r>
              <a:rPr lang="ru-RU" sz="2000" spc="-1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портала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«</a:t>
            </a:r>
            <a:r>
              <a:rPr lang="ru-RU" sz="2000" dirty="0" err="1">
                <a:latin typeface="Times New Roman"/>
                <a:ea typeface="Times New Roman"/>
              </a:rPr>
              <a:t>Грамота.ру</a:t>
            </a:r>
            <a:r>
              <a:rPr lang="ru-RU" sz="2000" dirty="0">
                <a:latin typeface="Times New Roman"/>
                <a:ea typeface="Times New Roman"/>
              </a:rPr>
              <a:t>»</a:t>
            </a:r>
            <a:r>
              <a:rPr lang="ru-RU" sz="2000" spc="-35" dirty="0">
                <a:latin typeface="Times New Roman"/>
                <a:ea typeface="Times New Roman"/>
              </a:rPr>
              <a:t> </a:t>
            </a:r>
            <a:r>
              <a:rPr lang="ru-RU" sz="2000" spc="-10" dirty="0">
                <a:latin typeface="Times New Roman"/>
                <a:ea typeface="Times New Roman"/>
              </a:rPr>
              <a:t>(</a:t>
            </a:r>
            <a:r>
              <a:rPr lang="ru-RU" sz="2000" u="sng" spc="-10" dirty="0">
                <a:solidFill>
                  <a:srgbClr val="0462C1"/>
                </a:solidFill>
                <a:latin typeface="Times New Roman"/>
                <a:ea typeface="Times New Roman"/>
                <a:hlinkClick r:id="rId2"/>
              </a:rPr>
              <a:t>http://gramota.ru/</a:t>
            </a:r>
            <a:r>
              <a:rPr lang="ru-RU" sz="2000" spc="-10" dirty="0">
                <a:latin typeface="Times New Roman"/>
                <a:ea typeface="Times New Roman"/>
              </a:rPr>
              <a:t>)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marR="67310" lvl="0" indent="-3429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разворот учебника по географии /физики / истории (с иллюстрациями, схемами, картами и пр.)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60"/>
              </a:lnSpc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интернет-страница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поисковой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системы</a:t>
            </a:r>
            <a:r>
              <a:rPr lang="ru-RU" sz="2000" spc="-1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или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spc="-10" dirty="0">
                <a:latin typeface="Times New Roman"/>
                <a:ea typeface="Times New Roman"/>
              </a:rPr>
              <a:t>сайта;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05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алгоритм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spc="-10" dirty="0">
                <a:latin typeface="Times New Roman"/>
                <a:ea typeface="Times New Roman"/>
              </a:rPr>
              <a:t>действий;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2000" spc="-10" dirty="0">
                <a:latin typeface="Times New Roman"/>
                <a:ea typeface="Times New Roman"/>
              </a:rPr>
              <a:t>схема;</a:t>
            </a:r>
          </a:p>
          <a:p>
            <a:pPr marL="342900" lvl="0" indent="-342900">
              <a:lnSpc>
                <a:spcPts val="1380"/>
              </a:lnSpc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1800" spc="-10" dirty="0">
                <a:latin typeface="Times New Roman"/>
                <a:ea typeface="Times New Roman"/>
              </a:rPr>
              <a:t>график;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1800" spc="-10" dirty="0">
                <a:latin typeface="Times New Roman"/>
                <a:ea typeface="Times New Roman"/>
              </a:rPr>
              <a:t>диаграмма;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рекламный</a:t>
            </a:r>
            <a:r>
              <a:rPr lang="ru-RU" sz="1800" spc="-5" dirty="0">
                <a:latin typeface="Times New Roman"/>
                <a:ea typeface="Times New Roman"/>
              </a:rPr>
              <a:t> </a:t>
            </a:r>
            <a:r>
              <a:rPr lang="ru-RU" sz="1800" spc="-10" dirty="0">
                <a:latin typeface="Times New Roman"/>
                <a:ea typeface="Times New Roman"/>
              </a:rPr>
              <a:t>плакат;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1800" spc="-10" dirty="0">
                <a:latin typeface="Times New Roman"/>
                <a:ea typeface="Times New Roman"/>
              </a:rPr>
              <a:t>таблица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r>
              <a:rPr lang="ru-RU" sz="1800" spc="-10" dirty="0" err="1">
                <a:latin typeface="Times New Roman"/>
                <a:ea typeface="Times New Roman"/>
              </a:rPr>
              <a:t>инфографика</a:t>
            </a:r>
            <a:r>
              <a:rPr lang="ru-RU" sz="1800" spc="-10" dirty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1110012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учителя по достижению целей изучения русского языка в основной школе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Чем же отличаются линейные и нелинейные тексты?</a:t>
            </a:r>
          </a:p>
          <a:p>
            <a:pPr algn="just"/>
            <a:endParaRPr lang="ru-RU" sz="2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Работа учителя должна быть направлена как на обучение восприятию текстов разных видов, так и на обучение их пониманию, интерпретации, осмыслению, анализу, синтезу и систематизации представленной в нем информации. Школьники комментируют, воспроизводят тексты, фактически создавая собственные.</a:t>
            </a: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SzPts val="1200"/>
              <a:buFont typeface="Times New Roman"/>
              <a:buChar char="—"/>
              <a:tabLst>
                <a:tab pos="255905" algn="l"/>
              </a:tabLst>
            </a:pP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074760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Формирование планируемых результатов обучения русскому языку в их единстве и взаимосвязи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настоящее время показателем результативности обучения в основной школе в соответствии с ФГОС ООО становится достижение школьниками планируемых результатов обучения: личностных,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метапредметных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и предметных. 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0394902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Формирование планируемых результатов обучения русскому языку в их единстве и взаимосвязи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Планируемые результаты обучения русскому языку представлены в Примерной рабочей программе основного общего образования. Учителю русского языка в начале учебного года целесообразно изучить планируемые результаты обучения с учетом, что 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личностные и </a:t>
            </a:r>
            <a:r>
              <a:rPr lang="ru-RU" sz="24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метапредметные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 результаты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представлены без привязки к классу обучения, поэтому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сформированность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их 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можно диагностировать на конец обучения в основной школе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причем формируются они у школьников на протяжении всего периода обучения в основной школе. 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</a:rPr>
              <a:t>Предметные результаты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обучения сгруппированы по классам и поддерживаются тематическим планированием.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7953963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Использование современных методик и технологий в соответствии с требованиями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1. При работе с текстами можно использовать методику проектного обучения. Суть её заключается в том, что ученики самостоятельно выбирают тему для исследования, а затем анализируют различные материалы и представляют результаты своей работы в виде презентации или доклада. Эта методика помогает развивать умение анализировать информацию, систематизировать знания и выступать перед публикой.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6720412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Использование современных методик и технологий в соответствии с требованиями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2. Можно использовать различные цифровые технологии. Например, при изучении грамматических правил можно применять онлайн-тренажеры. Они не только помогают запоминать правила легче и быстрее, но также делают процесс обучения более интересным и увлекательным.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7032799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Использование современных методик и технологий в соответствии с требованиями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3. Стоит использовать интерактивные методы работы с текстами. Например, можно проводить дискуссии на тему произведения или организовывать игры-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квесты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где ученики должны решать задачи, связанные с изучаемым текстом. Эти методики позволяют развивать навыки анализа и критического мышления.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1170327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Использование современных методик и технологий в соответствии с требованиями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4. Следует использовать работу в малых группах. Это позволит учителю более эффективно контролировать процесс обучения и помогает каждому ученику лучше понимать изучаемый материал.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7514128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Использование современных методик и технологий в соответствии с требованиями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Использование современных методик и технологий на уроках русского языка в соответствии с требованиями ФГОС ООО – это один из ключевых факторов успешного обучения. При этом необходимо помнить, что каждый класс и каждый ученик индивидуален, поэтому выбор конкретной методики должен быть осознанным и подобранным для конкретной группы.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3807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1" y="4005064"/>
            <a:ext cx="4680521" cy="194421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8208912" cy="6048672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НОРМАТИВНОЕ</a:t>
            </a:r>
            <a:r>
              <a:rPr lang="ru-RU" sz="2400" b="1" spc="-7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ОБЕСПЕЧЕНИЕ</a:t>
            </a:r>
            <a:r>
              <a:rPr lang="ru-RU" sz="2400" b="1" spc="-5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ПРЕПОДАВАНИЯ</a:t>
            </a:r>
            <a:r>
              <a:rPr lang="ru-RU" sz="2400" b="1" spc="-7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РУССКОГО ЯЗЫКА 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Структура ФГОС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156688" cy="46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543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Оценка эффективности реализации обновленных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Внедрение обновленных ФГОС ООО на уроках русского языка требует не только тщательной подготовки учителя, но и оценки эффективности данного процесса. Необходимо понимать, что успешная реализация новых стандартов может повлиять на повышение качества обучения и результативность учеников.</a:t>
            </a:r>
            <a:endParaRPr lang="ru-RU" sz="1800" spc="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0363207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Оценка эффективности реализации обновленных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Для оценки эффективности реализации требований обновленных ФГОС ООО на уроках русского языка можно использовать различные методы. Один из таких методов – это анализ успеваемости учеников.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Учителю необходимо проводить постоянный мониторинг знаний и навыков учеников в соответствии с новыми стандартами. Для этого можно использовать контрольные работы, тестирование, а также другие формы контроля знаний.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2487087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Оценка эффективности реализации обновленных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Кроме того, для оценки эффективности реализации новых стандартов на уроках русского языка можно провести анализ изменений в содержании и методике преподавания. Например, при переходе на обновленные ФГОС ООО был изменен подход к организации учебного процесса: больше внимания уделяется практическим заданиям, работе с информационными ресурсами и развитию критического мышления учеников.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5276631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Оценка эффективности реализации обновленных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Результаты оценки эффективности реализации новых стандартов на уроках русского языка могут быть использованы для корректировки методик преподавания, разработки дополнительных материалов и программ подготовки учителей. Кроме того, результативность внедрения обновленных ФГОС ООО может служить инструментом для мотивации учителей и повышения квалификации.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3742834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 fontScale="85000" lnSpcReduction="20000"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ПРЕПОДАВАНИЕ РУССКОГО ЯЗЫКА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УСЛОВИЯХ ОБНОВЛЕНИЯ СОДЕРЖАНИЯ ОБРАЗОВАНИЯ</a:t>
            </a:r>
          </a:p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Оценка эффективности реализации обновленных ФГОС ООО на уроках русского языка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</a:rPr>
              <a:t>      </a:t>
            </a:r>
          </a:p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Таким образом, оценка эффективности реализации требований обновленных ФГОС ООО на уроках русского языка является важным инструментом для определения качества обучения и его результативности. Комплексный подход к анализу успешности внедрения новых стандартов позволит выявить проблемные моменты и разработать корректирующие мероприятия, которые помогут повысить уровень знаний и навыков учеников.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6140049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Современная государственная политика в области образования поддерживает		расширение использования	в		практике преподавания цифровых технологий и электронных средств обучения.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Выявлено, что «цифровые образовательные ресурсы могут способствовать доступу учителей- словесников к необходимой информации, повышению их профессионального уровня, качества уроков русского языка и литературы в соответствии   с   современными требованиями обучения школьников».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1634147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рамках национального проекта «Образование» реализуется во всех регионах России федеральный проект «Цифровая образовательная среда», который включает поддержку учителей и школьников на основе «открытых онлайн-уроков», «сети центров цифрового образования детей "IT-куб"», онлайн-олимпиад, образовательных платформ и многочисленных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интернет-ресурсов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31488098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Федеральный государственный образовательный стандарт основного общего образования акцентирует внимание на необходимости обновления информационно-образовательной среды в школах. Оно должно идти по пути включения комплекса «информационных образовательных ресурсов, в том числе цифровые образовательные ресурсы, совокупность технологических средств информационных и коммуникационных технологий: компьютеры, иное ИКТ-оборудование,  коммуникационные  каналы,  систему современных педагогических	технологий, обеспечивающих	обучение	в современной информационно-образовательной среде».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42869915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Сегодня в общеобразовательных школах России цифровые технологии используются в разных аспектах: учителями русского языка и литературы — для повышения уровня профессиональной квалификации и фрагментарно на уроках, учащимися — в основном при выполнении домашней работы.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 одной стороны, школьники активно пользуются всеми возможностями интернета: общаются в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соцсетях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ведут блоги, пишут собственные тексты и размещают их на сайтах, смотрят фильмы, слушают музыку и аудиокниги, посещают электронные библиотеки, музеи, выставки, театры, читают электронные книги, учатся по электронным учебникам. С другой стороны, как показывают исследования, после введения временного дистанционного обучения в период пандемии, когда вынужденно образовательный процесс был построен удаленно на основе цифровых технологий, учащиеся стали относиться к ним с меньшим интересом. 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0085334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1068609" cy="4271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br>
              <a:rPr lang="ru-RU" sz="2000" b="0" dirty="0">
                <a:solidFill>
                  <a:prstClr val="black"/>
                </a:solidFill>
                <a:effectLst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639000" cy="1872208"/>
          </a:xfrm>
        </p:spPr>
        <p:txBody>
          <a:bodyPr>
            <a:normAutofit/>
          </a:bodyPr>
          <a:lstStyle/>
          <a:p>
            <a:pPr marL="81915" marR="450850" indent="0" algn="ctr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Уроки русского языка и литературы с использованием цифровых ресурсов</a:t>
            </a:r>
          </a:p>
          <a:p>
            <a:pPr marL="45720" indent="0" algn="ctr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       </a:t>
            </a:r>
          </a:p>
          <a:p>
            <a:pPr marL="88900" marR="271145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Поэтому сегодня существует необходимость поиска так называемой «золотой середины» в применении цифровых технологий и использования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интернет-ресурсов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на уроках русского языка и литературы и при организации домашней учебной работы школьников. Информационно-образовательная среда полезна тогда, когда учитель направляет учеников к ее ресурсам с целью обращения к цифровым носителям информации  для  получения  материалов,  необходимых  для  выяснения конкретного содержания, смысловой	направленности текста.</a:t>
            </a:r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2483768" y="7605757"/>
            <a:ext cx="3600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Луганск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1946810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9936</Words>
  <Application>Microsoft Office PowerPoint</Application>
  <PresentationFormat>Экран (4:3)</PresentationFormat>
  <Paragraphs>916</Paragraphs>
  <Slides>110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110</vt:i4>
      </vt:variant>
    </vt:vector>
  </HeadingPairs>
  <TitlesOfParts>
    <vt:vector size="117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Дяченко О.С., преподаватель высшей  квалификационной категории ГБОУ СПО ЛНР «Луганский колледж  моды, парикмахерского искусства и  компьютерных технологий»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Дяченко О.С., преподаватель высшей  квалификационной категории, ГБОУ СПО ЛНР «Луганский колледж  моды, парикмахерского искусства и  компьютерных технологий»</dc:title>
  <dc:creator>Михаил</dc:creator>
  <cp:lastModifiedBy>Пользователь</cp:lastModifiedBy>
  <cp:revision>46</cp:revision>
  <dcterms:created xsi:type="dcterms:W3CDTF">2025-02-02T11:11:39Z</dcterms:created>
  <dcterms:modified xsi:type="dcterms:W3CDTF">2025-02-10T10:51:23Z</dcterms:modified>
</cp:coreProperties>
</file>