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6" r:id="rId4"/>
    <p:sldId id="279" r:id="rId5"/>
    <p:sldId id="264" r:id="rId6"/>
    <p:sldId id="281" r:id="rId7"/>
    <p:sldId id="294" r:id="rId8"/>
    <p:sldId id="265" r:id="rId9"/>
    <p:sldId id="302" r:id="rId10"/>
    <p:sldId id="301" r:id="rId11"/>
    <p:sldId id="303" r:id="rId12"/>
    <p:sldId id="295" r:id="rId13"/>
    <p:sldId id="296" r:id="rId14"/>
    <p:sldId id="297" r:id="rId15"/>
    <p:sldId id="282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6B8"/>
    <a:srgbClr val="990033"/>
    <a:srgbClr val="CFF4F5"/>
    <a:srgbClr val="1E04BC"/>
    <a:srgbClr val="FFFFFF"/>
    <a:srgbClr val="CCFFFF"/>
    <a:srgbClr val="003B68"/>
    <a:srgbClr val="3399FF"/>
    <a:srgbClr val="666699"/>
    <a:srgbClr val="0437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4604" autoAdjust="0"/>
  </p:normalViewPr>
  <p:slideViewPr>
    <p:cSldViewPr>
      <p:cViewPr varScale="1">
        <p:scale>
          <a:sx n="63" d="100"/>
          <a:sy n="63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2;&#1055;&#1056;\&#1088;&#1077;&#1079;&#1091;&#1083;&#1100;&#1090;&#1072;&#1090;&#1099;%20&#1074;&#1087;&#1088;\&#1075;&#1077;&#1086;%206%20&#1060;2_&#1042;&#1099;&#1087;&#1086;&#1083;&#1085;&#1077;&#1085;&#1080;&#1077;%20&#1079;&#1072;&#1076;&#1072;&#1085;&#1080;&#1081;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'ВПР 2024  География 6 класс'!$A$10</c:f>
              <c:strCache>
                <c:ptCount val="1"/>
                <c:pt idx="0">
                  <c:v>Вся выборка</c:v>
                </c:pt>
              </c:strCache>
            </c:strRef>
          </c:tx>
          <c:val>
            <c:numRef>
              <c:f>'ВПР 2024  География 6 класс'!$E$10:$X$10</c:f>
              <c:numCache>
                <c:formatCode>General</c:formatCode>
                <c:ptCount val="20"/>
                <c:pt idx="0">
                  <c:v>80.121999999999986</c:v>
                </c:pt>
                <c:pt idx="1">
                  <c:v>42.37</c:v>
                </c:pt>
                <c:pt idx="2">
                  <c:v>46.809999999999995</c:v>
                </c:pt>
                <c:pt idx="3">
                  <c:v>50.220000000000013</c:v>
                </c:pt>
                <c:pt idx="4">
                  <c:v>64.11</c:v>
                </c:pt>
                <c:pt idx="5">
                  <c:v>70.040000000000006</c:v>
                </c:pt>
                <c:pt idx="6">
                  <c:v>66.81</c:v>
                </c:pt>
                <c:pt idx="7">
                  <c:v>82.43</c:v>
                </c:pt>
                <c:pt idx="8">
                  <c:v>72.099999999999994</c:v>
                </c:pt>
                <c:pt idx="9">
                  <c:v>68.819999999999993</c:v>
                </c:pt>
                <c:pt idx="10">
                  <c:v>57.51</c:v>
                </c:pt>
                <c:pt idx="11">
                  <c:v>78.790000000000006</c:v>
                </c:pt>
                <c:pt idx="12">
                  <c:v>66.260000000000005</c:v>
                </c:pt>
                <c:pt idx="13">
                  <c:v>75.45</c:v>
                </c:pt>
                <c:pt idx="14">
                  <c:v>46.87</c:v>
                </c:pt>
                <c:pt idx="15">
                  <c:v>48.02</c:v>
                </c:pt>
                <c:pt idx="16">
                  <c:v>62.98</c:v>
                </c:pt>
                <c:pt idx="17">
                  <c:v>79.64</c:v>
                </c:pt>
                <c:pt idx="18">
                  <c:v>79.510000000000005</c:v>
                </c:pt>
                <c:pt idx="19">
                  <c:v>61.18</c:v>
                </c:pt>
              </c:numCache>
            </c:numRef>
          </c:val>
        </c:ser>
        <c:ser>
          <c:idx val="1"/>
          <c:order val="1"/>
          <c:tx>
            <c:strRef>
              <c:f>'ВПР 2024  География 6 класс'!$A$11</c:f>
              <c:strCache>
                <c:ptCount val="1"/>
                <c:pt idx="0">
                  <c:v>Луганская Народная Республика </c:v>
                </c:pt>
              </c:strCache>
            </c:strRef>
          </c:tx>
          <c:val>
            <c:numRef>
              <c:f>'ВПР 2024  География 6 класс'!$E$11:$X$11</c:f>
              <c:numCache>
                <c:formatCode>General</c:formatCode>
                <c:ptCount val="20"/>
                <c:pt idx="0">
                  <c:v>81.08</c:v>
                </c:pt>
                <c:pt idx="1">
                  <c:v>41.42</c:v>
                </c:pt>
                <c:pt idx="2">
                  <c:v>44.52</c:v>
                </c:pt>
                <c:pt idx="3">
                  <c:v>63.660000000000011</c:v>
                </c:pt>
                <c:pt idx="4">
                  <c:v>61.15</c:v>
                </c:pt>
                <c:pt idx="5">
                  <c:v>66.97</c:v>
                </c:pt>
                <c:pt idx="6">
                  <c:v>66.900000000000006</c:v>
                </c:pt>
                <c:pt idx="7">
                  <c:v>79.900000000000006</c:v>
                </c:pt>
                <c:pt idx="8">
                  <c:v>67.930000000000007</c:v>
                </c:pt>
                <c:pt idx="9">
                  <c:v>67.89</c:v>
                </c:pt>
                <c:pt idx="10">
                  <c:v>55.51</c:v>
                </c:pt>
                <c:pt idx="11">
                  <c:v>76.22</c:v>
                </c:pt>
                <c:pt idx="12">
                  <c:v>66.98</c:v>
                </c:pt>
                <c:pt idx="13">
                  <c:v>74.760000000000005</c:v>
                </c:pt>
                <c:pt idx="14">
                  <c:v>45.89</c:v>
                </c:pt>
                <c:pt idx="15">
                  <c:v>45.8</c:v>
                </c:pt>
                <c:pt idx="16">
                  <c:v>70.56</c:v>
                </c:pt>
                <c:pt idx="17">
                  <c:v>74.69</c:v>
                </c:pt>
                <c:pt idx="18">
                  <c:v>74.3</c:v>
                </c:pt>
                <c:pt idx="19">
                  <c:v>66.040000000000006</c:v>
                </c:pt>
              </c:numCache>
            </c:numRef>
          </c:val>
        </c:ser>
        <c:axId val="91813376"/>
        <c:axId val="91814912"/>
      </c:barChart>
      <c:catAx>
        <c:axId val="91813376"/>
        <c:scaling>
          <c:orientation val="minMax"/>
        </c:scaling>
        <c:axPos val="b"/>
        <c:tickLblPos val="nextTo"/>
        <c:crossAx val="91814912"/>
        <c:crosses val="autoZero"/>
        <c:auto val="1"/>
        <c:lblAlgn val="ctr"/>
        <c:lblOffset val="100"/>
      </c:catAx>
      <c:valAx>
        <c:axId val="91814912"/>
        <c:scaling>
          <c:orientation val="minMax"/>
        </c:scaling>
        <c:axPos val="l"/>
        <c:majorGridlines>
          <c:spPr>
            <a:ln>
              <a:solidFill>
                <a:srgbClr val="0070C0"/>
              </a:solidFill>
            </a:ln>
          </c:spPr>
        </c:majorGridlines>
        <c:numFmt formatCode="General" sourceLinked="1"/>
        <c:tickLblPos val="nextTo"/>
        <c:crossAx val="91813376"/>
        <c:crosses val="autoZero"/>
        <c:crossBetween val="between"/>
      </c:valAx>
    </c:plotArea>
    <c:legend>
      <c:legendPos val="b"/>
      <c:layout/>
    </c:legend>
    <c:plotVisOnly val="1"/>
  </c:chart>
  <c:spPr>
    <a:ln>
      <a:solidFill>
        <a:srgbClr val="0070C0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155" y="5229200"/>
            <a:ext cx="5104723" cy="1318046"/>
          </a:xfrm>
        </p:spPr>
        <p:txBody>
          <a:bodyPr/>
          <a:lstStyle>
            <a:lvl1pPr>
              <a:defRPr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267964"/>
            <a:ext cx="864096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72008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B0F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964"/>
            <a:ext cx="864096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72008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429000"/>
            <a:ext cx="8352928" cy="2554545"/>
          </a:xfrm>
          <a:prstGeom prst="rect">
            <a:avLst/>
          </a:prstGeom>
          <a:solidFill>
            <a:srgbClr val="CFF4F5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</a:rPr>
              <a:t>Подготовка обучающихся к участию в оценочной процедуре ВПР </a:t>
            </a: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по географии </a:t>
            </a: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</a:rPr>
              <a:t>: дидактические подходы и методические решения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836B8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user\Desktop\2025-02-24_12-19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403244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928670"/>
            <a:ext cx="8712968" cy="5643602"/>
          </a:xfrm>
          <a:ln>
            <a:solidFill>
              <a:srgbClr val="00B0F0"/>
            </a:solidFill>
          </a:ln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400" b="1" dirty="0" smtClean="0"/>
              <a:t> </a:t>
            </a:r>
            <a:r>
              <a:rPr lang="ru-RU" sz="7400" b="1" dirty="0" smtClean="0">
                <a:solidFill>
                  <a:schemeClr val="tx1"/>
                </a:solidFill>
              </a:rPr>
              <a:t>Повторение должно быть активным, сопровождаться осмыслением изучаемого материала.</a:t>
            </a:r>
          </a:p>
          <a:p>
            <a:pPr>
              <a:buNone/>
            </a:pPr>
            <a:r>
              <a:rPr lang="ru-RU" sz="7400" b="1" dirty="0" smtClean="0">
                <a:solidFill>
                  <a:schemeClr val="tx1"/>
                </a:solidFill>
              </a:rPr>
              <a:t>          </a:t>
            </a:r>
            <a:r>
              <a:rPr lang="ru-RU" sz="7400" b="1" dirty="0" smtClean="0">
                <a:solidFill>
                  <a:srgbClr val="990033"/>
                </a:solidFill>
              </a:rPr>
              <a:t>При </a:t>
            </a:r>
            <a:r>
              <a:rPr lang="ru-RU" sz="7400" b="1" u="sng" dirty="0" smtClean="0">
                <a:solidFill>
                  <a:srgbClr val="990033"/>
                </a:solidFill>
              </a:rPr>
              <a:t>активном повторении </a:t>
            </a:r>
            <a:r>
              <a:rPr lang="ru-RU" sz="7400" b="1" dirty="0" smtClean="0">
                <a:solidFill>
                  <a:srgbClr val="990033"/>
                </a:solidFill>
              </a:rPr>
              <a:t>в работу включается внимание  и ассоциативная память, </a:t>
            </a:r>
          </a:p>
          <a:p>
            <a:pPr>
              <a:buNone/>
            </a:pPr>
            <a:r>
              <a:rPr lang="ru-RU" sz="7400" b="1" dirty="0" smtClean="0">
                <a:solidFill>
                  <a:srgbClr val="990033"/>
                </a:solidFill>
              </a:rPr>
              <a:t>    в результате, </a:t>
            </a:r>
            <a:r>
              <a:rPr lang="ru-RU" sz="7400" b="1" u="sng" dirty="0" smtClean="0">
                <a:solidFill>
                  <a:srgbClr val="990033"/>
                </a:solidFill>
              </a:rPr>
              <a:t>процесс запоминания </a:t>
            </a:r>
            <a:r>
              <a:rPr lang="ru-RU" sz="7400" b="1" dirty="0" smtClean="0">
                <a:solidFill>
                  <a:srgbClr val="990033"/>
                </a:solidFill>
              </a:rPr>
              <a:t>становится </a:t>
            </a:r>
            <a:r>
              <a:rPr lang="ru-RU" sz="7400" b="1" u="sng" dirty="0" smtClean="0">
                <a:solidFill>
                  <a:srgbClr val="990033"/>
                </a:solidFill>
              </a:rPr>
              <a:t>качественнее и эффективнее</a:t>
            </a:r>
            <a:r>
              <a:rPr lang="ru-RU" sz="7400" b="1" dirty="0" smtClean="0">
                <a:solidFill>
                  <a:srgbClr val="990033"/>
                </a:solidFill>
              </a:rPr>
              <a:t>. </a:t>
            </a:r>
          </a:p>
          <a:p>
            <a:pPr>
              <a:buNone/>
            </a:pPr>
            <a:r>
              <a:rPr lang="ru-RU" sz="7400" b="1" dirty="0" smtClean="0">
                <a:solidFill>
                  <a:schemeClr val="tx1"/>
                </a:solidFill>
              </a:rPr>
              <a:t>    Использовать мнемотехнику: </a:t>
            </a:r>
          </a:p>
          <a:p>
            <a:pPr>
              <a:buNone/>
            </a:pPr>
            <a:r>
              <a:rPr lang="ru-RU" sz="7400" b="1" dirty="0" smtClean="0">
                <a:solidFill>
                  <a:schemeClr val="tx1"/>
                </a:solidFill>
              </a:rPr>
              <a:t>    - метод ассоциаций</a:t>
            </a:r>
          </a:p>
          <a:p>
            <a:pPr>
              <a:buNone/>
            </a:pPr>
            <a:r>
              <a:rPr lang="ru-RU" sz="7400" b="1" dirty="0" smtClean="0">
                <a:solidFill>
                  <a:schemeClr val="tx1"/>
                </a:solidFill>
              </a:rPr>
              <a:t>    - метод </a:t>
            </a:r>
            <a:r>
              <a:rPr lang="ru-RU" sz="7400" b="1" dirty="0" err="1" smtClean="0">
                <a:solidFill>
                  <a:schemeClr val="tx1"/>
                </a:solidFill>
              </a:rPr>
              <a:t>сторителлинга</a:t>
            </a:r>
            <a:r>
              <a:rPr lang="ru-RU" sz="7400" b="1" dirty="0" smtClean="0">
                <a:solidFill>
                  <a:schemeClr val="tx1"/>
                </a:solidFill>
              </a:rPr>
              <a:t> </a:t>
            </a:r>
          </a:p>
          <a:p>
            <a:pPr lvl="0">
              <a:buNone/>
            </a:pPr>
            <a:r>
              <a:rPr lang="ru-RU" sz="7400" b="1" dirty="0" smtClean="0">
                <a:solidFill>
                  <a:schemeClr val="tx1"/>
                </a:solidFill>
              </a:rPr>
              <a:t>    - метод ментальных карт </a:t>
            </a:r>
          </a:p>
          <a:p>
            <a:pPr lvl="0">
              <a:buNone/>
            </a:pPr>
            <a:r>
              <a:rPr lang="ru-RU" sz="7400" b="1" dirty="0" smtClean="0">
                <a:solidFill>
                  <a:schemeClr val="tx1"/>
                </a:solidFill>
              </a:rPr>
              <a:t>    - опорные конспекты</a:t>
            </a:r>
          </a:p>
          <a:p>
            <a:pPr algn="ctr">
              <a:buNone/>
            </a:pPr>
            <a:endParaRPr lang="ru-RU" sz="59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59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Picture 4" descr="C:\Users\user\Desktop\2025-01-29_13-59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860370" cy="2304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30697" y="214290"/>
            <a:ext cx="4186595" cy="584775"/>
          </a:xfrm>
          <a:prstGeom prst="rect">
            <a:avLst/>
          </a:prstGeom>
          <a:solidFill>
            <a:srgbClr val="CFF4F5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Методика повторения</a:t>
            </a:r>
            <a:endParaRPr lang="ru-RU" sz="3200" dirty="0">
              <a:ln>
                <a:solidFill>
                  <a:srgbClr val="0070C0"/>
                </a:solidFill>
              </a:ln>
              <a:solidFill>
                <a:srgbClr val="0836B8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4644008" y="6040712"/>
            <a:ext cx="2520280" cy="628648"/>
          </a:xfrm>
          <a:prstGeom prst="rightArrow">
            <a:avLst/>
          </a:prstGeom>
          <a:noFill/>
          <a:ln>
            <a:solidFill>
              <a:srgbClr val="083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флеш-карточек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78768" cy="5643602"/>
          </a:xfrm>
          <a:ln>
            <a:solidFill>
              <a:srgbClr val="0836B8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     Режим рационального повторения изученного материала для долгосрочного запоминания:</a:t>
            </a:r>
            <a:endParaRPr lang="ru-RU" sz="2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     1)сразу по окончании чтения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     2) через 20-30 минут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     3) через 1 день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     4) через 2-3 недели </a:t>
            </a:r>
          </a:p>
          <a:p>
            <a:pPr marL="0"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Интервальные повторения сглаживают кривую, увеличивая время забывания.</a:t>
            </a:r>
            <a:endParaRPr lang="ru-RU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rgbClr val="C00000"/>
                </a:solidFill>
                <a:cs typeface="Times New Roman" pitchFamily="18" charset="0"/>
              </a:rPr>
              <a:t>Важно не пропустить точку </a:t>
            </a:r>
            <a:r>
              <a:rPr lang="ru-RU" sz="2600" b="1" dirty="0" err="1" smtClean="0">
                <a:solidFill>
                  <a:srgbClr val="FF0000"/>
                </a:solidFill>
                <a:cs typeface="Times New Roman" pitchFamily="18" charset="0"/>
              </a:rPr>
              <a:t>невозврата</a:t>
            </a:r>
            <a:r>
              <a:rPr lang="ru-RU" sz="2600" b="1" dirty="0" smtClean="0">
                <a:solidFill>
                  <a:srgbClr val="C00000"/>
                </a:solidFill>
                <a:cs typeface="Times New Roman" pitchFamily="18" charset="0"/>
              </a:rPr>
              <a:t>, поскольку лучше всего запоминается информация, повторённая на грани забывания.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Интервальные повторения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– залог запоминания!</a:t>
            </a:r>
            <a:endParaRPr lang="ru-RU" sz="2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836B8"/>
                </a:solidFill>
              </a:rPr>
              <a:t>                                                                </a:t>
            </a:r>
            <a:r>
              <a:rPr lang="ru-RU" sz="2800" b="1" dirty="0" err="1" smtClean="0">
                <a:solidFill>
                  <a:srgbClr val="0836B8"/>
                </a:solidFill>
              </a:rPr>
              <a:t>флеш-карточки</a:t>
            </a:r>
            <a:endParaRPr lang="ru-RU" sz="3000" dirty="0" smtClean="0">
              <a:solidFill>
                <a:srgbClr val="0836B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1354" y="1000108"/>
            <a:ext cx="456522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Интервальные повторения 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 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836B8"/>
              </a:solidFill>
              <a:cs typeface="Times New Roman" pitchFamily="18" charset="0"/>
            </a:endParaRPr>
          </a:p>
        </p:txBody>
      </p:sp>
      <p:pic>
        <p:nvPicPr>
          <p:cNvPr id="7" name="Picture 3" descr="C:\Users\user\Desktop\2025-01-29_13-38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3422822" cy="1571636"/>
          </a:xfrm>
          <a:prstGeom prst="rect">
            <a:avLst/>
          </a:prstGeom>
          <a:noFill/>
        </p:spPr>
      </p:pic>
      <p:pic>
        <p:nvPicPr>
          <p:cNvPr id="5" name="Picture 2" descr="C:\Users\user\Downloads\2025-02-25_16-49-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373216"/>
            <a:ext cx="1224136" cy="1224136"/>
          </a:xfrm>
          <a:prstGeom prst="rect">
            <a:avLst/>
          </a:prstGeom>
          <a:noFill/>
          <a:ln>
            <a:solidFill>
              <a:srgbClr val="0836B8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716016" cy="575494"/>
          </a:xfrm>
          <a:solidFill>
            <a:srgbClr val="CFF4F5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836B8"/>
                </a:solidFill>
              </a:rPr>
              <a:t>Режим повторения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n>
                <a:solidFill>
                  <a:srgbClr val="0070C0"/>
                </a:solidFill>
              </a:ln>
              <a:solidFill>
                <a:srgbClr val="0836B8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5754"/>
            <a:ext cx="8352928" cy="987022"/>
          </a:xfrm>
          <a:solidFill>
            <a:srgbClr val="CFF4F5"/>
          </a:solidFill>
          <a:ln>
            <a:solidFill>
              <a:srgbClr val="0836B8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Уделять особое внимание подготовке сложных вопросов ВПР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 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0836B8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84785"/>
            <a:ext cx="8643998" cy="5262979"/>
          </a:xfrm>
          <a:prstGeom prst="rect">
            <a:avLst/>
          </a:prstGeom>
          <a:ln>
            <a:solidFill>
              <a:srgbClr val="0836B8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 Отрабатывать понятийный  аппарат.</a:t>
            </a:r>
            <a:endParaRPr lang="ru-RU" sz="2800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 Формировать умения вдумчиво читать задания и   ориентироваться в источниках географической     информации.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 Целенаправленно и постоянно формировать навыки работы с географическими картами.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  Особенное внимание уделять подготовке к выполнению заданий с профилями рельефа.</a:t>
            </a:r>
            <a:r>
              <a:rPr lang="ru-RU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 Акцентировать внимание на отработку самых сложных заданий – работу с </a:t>
            </a:r>
            <a:r>
              <a:rPr lang="ru-RU" sz="2800" b="1" dirty="0" err="1" smtClean="0">
                <a:cs typeface="Times New Roman" pitchFamily="18" charset="0"/>
              </a:rPr>
              <a:t>климатодиаграммами</a:t>
            </a:r>
            <a:r>
              <a:rPr lang="ru-RU" sz="2800" b="1" dirty="0" smtClean="0"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Практиковать задания на нахождение особенностей изученных географических объектов. 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12776"/>
            <a:ext cx="8964488" cy="4873744"/>
          </a:xfrm>
          <a:ln>
            <a:solidFill>
              <a:srgbClr val="0836B8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Выработать навыки чтения и составления схем различных географических процессов и объектов. 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Сформировать умения работы с таблицами.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Научить определять правый и левый берег реки.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Значительное внимание уделить формированию навыков: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-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объяснять причинно-следственные связи;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- определять личную позицию и давать развернутый аргументированный ответ;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-</a:t>
            </a:r>
            <a:r>
              <a:rPr lang="ru-RU" sz="2800" b="1" dirty="0" smtClean="0">
                <a:solidFill>
                  <a:schemeClr val="tx1"/>
                </a:solidFill>
              </a:rPr>
              <a:t>находить на карте и интерпретировать информацию.</a:t>
            </a:r>
            <a:endParaRPr lang="ru-RU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4664"/>
            <a:ext cx="7920880" cy="954107"/>
          </a:xfrm>
          <a:prstGeom prst="rect">
            <a:avLst/>
          </a:prstGeom>
          <a:solidFill>
            <a:srgbClr val="CFF4F5"/>
          </a:solidFill>
          <a:ln>
            <a:solidFill>
              <a:srgbClr val="0836B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Исходя из анализа ВПР прошлых лет, необходимо отработать вопросы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0836B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30" y="188640"/>
            <a:ext cx="6264696" cy="1454410"/>
          </a:xfrm>
          <a:solidFill>
            <a:srgbClr val="CFF4F5"/>
          </a:solidFill>
          <a:ln>
            <a:solidFill>
              <a:srgbClr val="0836B8"/>
            </a:solidFill>
          </a:ln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Использование ИКТ при </a:t>
            </a:r>
            <a:b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подготовке к ВПР: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857364"/>
            <a:ext cx="8820472" cy="3168352"/>
          </a:xfrm>
          <a:ln>
            <a:solidFill>
              <a:srgbClr val="0836B8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Сайт Федерального института оценки качества образования (ФИОКО)</a:t>
            </a:r>
          </a:p>
          <a:p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Сайт регионального центра обработки информации в сфере образования и оценки качества образования Луганской Народной Республики (РЦОИ)</a:t>
            </a:r>
          </a:p>
          <a:p>
            <a:pPr algn="ctr">
              <a:buNone/>
            </a:pPr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Picture 7" descr="C:\Users\user\Desktop\2025-01-22_12-54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8040" y="188640"/>
            <a:ext cx="2160240" cy="14544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5197160"/>
            <a:ext cx="6500858" cy="1384995"/>
          </a:xfrm>
          <a:prstGeom prst="rect">
            <a:avLst/>
          </a:prstGeom>
          <a:ln>
            <a:solidFill>
              <a:srgbClr val="0836B8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 Портал  «Сдам ГИА: решу ВПР»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 </a:t>
            </a:r>
            <a:r>
              <a:rPr lang="ru-RU" sz="2800" b="1" dirty="0" err="1" smtClean="0">
                <a:cs typeface="Times New Roman" pitchFamily="18" charset="0"/>
              </a:rPr>
              <a:t>Незнайка.про</a:t>
            </a:r>
            <a:endParaRPr lang="ru-RU" sz="2800" b="1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en-US" sz="2800" b="1" dirty="0" err="1" smtClean="0">
                <a:cs typeface="Times New Roman" pitchFamily="18" charset="0"/>
              </a:rPr>
              <a:t>vk</a:t>
            </a:r>
            <a:r>
              <a:rPr lang="ru-RU" sz="2800" b="1" dirty="0" smtClean="0">
                <a:cs typeface="Times New Roman" pitchFamily="18" charset="0"/>
              </a:rPr>
              <a:t>.</a:t>
            </a:r>
            <a:r>
              <a:rPr lang="en-US" sz="2800" b="1" dirty="0" smtClean="0">
                <a:cs typeface="Times New Roman" pitchFamily="18" charset="0"/>
              </a:rPr>
              <a:t>video</a:t>
            </a:r>
            <a:endParaRPr lang="ru-RU" sz="2800" b="1" dirty="0" smtClean="0">
              <a:cs typeface="Times New Roman" pitchFamily="18" charset="0"/>
            </a:endParaRPr>
          </a:p>
        </p:txBody>
      </p:sp>
      <p:pic>
        <p:nvPicPr>
          <p:cNvPr id="7" name="Picture 4" descr="C:\Users\user\Desktop\2025-01-22_12-51-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14950"/>
            <a:ext cx="1766570" cy="1428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2025-01-22_12-56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6429420" cy="271464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214414" y="5429264"/>
            <a:ext cx="6929486" cy="1214446"/>
          </a:xfrm>
          <a:prstGeom prst="ellipse">
            <a:avLst/>
          </a:prstGeom>
          <a:solidFill>
            <a:srgbClr val="CFF4F5"/>
          </a:solidFill>
          <a:ln>
            <a:solidFill>
              <a:srgbClr val="083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950" y="428604"/>
            <a:ext cx="8678768" cy="6000792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836B8"/>
                </a:solidFill>
                <a:cs typeface="Times New Roman" pitchFamily="18" charset="0"/>
              </a:rPr>
              <a:t>   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Подготовка к ВПР – это систематизированное повторение  учебного материала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Работаем под девизом: не критикуем, а помогаем преодолевать трудности!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Используем потенциал сотрудничества                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«ученик-родитель-учитель»</a:t>
            </a:r>
          </a:p>
          <a:p>
            <a:pPr lvl="0">
              <a:buNone/>
            </a:pP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643578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Желаю высоких результатов!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964"/>
            <a:ext cx="8640960" cy="1504852"/>
          </a:xfrm>
          <a:solidFill>
            <a:srgbClr val="CFF4F5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Выполнение заданий ВПР</a:t>
            </a:r>
            <a:b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 по географии, 6 класс, 2024 год</a:t>
            </a:r>
            <a:endParaRPr lang="ru-RU" sz="4000" dirty="0">
              <a:ln>
                <a:solidFill>
                  <a:srgbClr val="0070C0"/>
                </a:solidFill>
              </a:ln>
              <a:solidFill>
                <a:srgbClr val="0836B8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2092546"/>
          <a:ext cx="8568952" cy="436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964"/>
            <a:ext cx="8496944" cy="1360836"/>
          </a:xfrm>
          <a:solidFill>
            <a:srgbClr val="CFF4F5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Сравнение отметок с отметками по журналу, ЛНР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836B8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 descr="C:\Users\user\Desktop\2025-01-22_11-07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496944" cy="45359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964"/>
            <a:ext cx="8496944" cy="1360836"/>
          </a:xfrm>
          <a:solidFill>
            <a:srgbClr val="CFF4F5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836B8"/>
                </a:solidFill>
                <a:latin typeface="+mn-lt"/>
                <a:cs typeface="Times New Roman" pitchFamily="18" charset="0"/>
              </a:rPr>
              <a:t>В 2025 году ВПР будут проводиться в период с 11 апреля по 16 мая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6215106" cy="4104456"/>
          </a:xfrm>
          <a:solidFill>
            <a:srgbClr val="FFFFFF"/>
          </a:solidFill>
          <a:ln>
            <a:solidFill>
              <a:srgbClr val="0836B8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В 2025 году ВПР проводятся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в 4-8 и 10 классах образовательных организаций по отдельным предметам согласно Порядку и Плану-графику проведения ВПР</a:t>
            </a:r>
          </a:p>
        </p:txBody>
      </p:sp>
      <p:pic>
        <p:nvPicPr>
          <p:cNvPr id="7" name="Picture 3" descr="C:\Users\user\Desktop\2025-01-22_11-28-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8772" y="2000240"/>
            <a:ext cx="2330946" cy="352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877272"/>
            <a:ext cx="8501122" cy="646331"/>
          </a:xfrm>
          <a:prstGeom prst="rect">
            <a:avLst/>
          </a:prstGeom>
          <a:solidFill>
            <a:srgbClr val="CFF4F5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Как подготовить обучающихся к ВПР?</a:t>
            </a:r>
            <a:endParaRPr lang="ru-RU" sz="3600" dirty="0">
              <a:ln>
                <a:solidFill>
                  <a:srgbClr val="0070C0"/>
                </a:solidFill>
              </a:ln>
              <a:solidFill>
                <a:srgbClr val="0836B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2025-01-22_16-01-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11966"/>
            <a:ext cx="1857388" cy="216024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2878" y="1410496"/>
            <a:ext cx="8838278" cy="2304256"/>
          </a:xfrm>
          <a:ln>
            <a:solidFill>
              <a:srgbClr val="0836B8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Тщательно изучить описание и  демоверсию ВПР </a:t>
            </a:r>
            <a:endParaRPr lang="ru-RU" sz="280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Рассказать о порядке и сроках проведения, времени написания.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Помочь ученикам понять критерии оценки заданий.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76672"/>
            <a:ext cx="8358246" cy="707886"/>
          </a:xfrm>
          <a:prstGeom prst="rect">
            <a:avLst/>
          </a:prstGeom>
          <a:solidFill>
            <a:srgbClr val="CFF4F5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Подготовительная работа 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00232" y="3857628"/>
            <a:ext cx="7000924" cy="2143140"/>
          </a:xfrm>
          <a:prstGeom prst="rect">
            <a:avLst/>
          </a:prstGeom>
          <a:ln>
            <a:solidFill>
              <a:srgbClr val="0836B8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Оценить готовность обучающихся к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cs typeface="Times New Roman" pitchFamily="18" charset="0"/>
              </a:rPr>
              <a:t>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ВПР.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Спланировать работу по </a:t>
            </a:r>
            <a:r>
              <a:rPr lang="ru-RU" sz="2800" b="1" dirty="0" smtClean="0">
                <a:cs typeface="Times New Roman" pitchFamily="18" charset="0"/>
              </a:rPr>
              <a:t>ф</a:t>
            </a:r>
            <a:r>
              <a:rPr lang="ru-RU" sz="2800" b="1" dirty="0" smtClean="0"/>
              <a:t>ормированию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умений и навыков выполнения заданий.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2025-02-24_16-31-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28" y="1071546"/>
            <a:ext cx="8568952" cy="3643338"/>
          </a:xfrm>
          <a:prstGeom prst="rect">
            <a:avLst/>
          </a:prstGeom>
          <a:noFill/>
          <a:ln>
            <a:solidFill>
              <a:srgbClr val="0836B8"/>
            </a:solidFill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00166" y="357166"/>
            <a:ext cx="6264696" cy="584775"/>
          </a:xfrm>
          <a:prstGeom prst="rect">
            <a:avLst/>
          </a:prstGeom>
          <a:solidFill>
            <a:srgbClr val="CFF4F5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effectLst/>
                <a:ea typeface="Times New Roman" pitchFamily="18" charset="0"/>
                <a:cs typeface="Times New Roman" pitchFamily="18" charset="0"/>
              </a:rPr>
              <a:t>Таблица « Фрагмент КТП»</a:t>
            </a:r>
            <a:endParaRPr kumimoji="0" lang="ru-RU" sz="3200" b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rgbClr val="0836B8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Picture 2" descr="C:\Users\user\Desktop\2025-01-23_11-36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1944216" cy="17772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57422" y="5044401"/>
            <a:ext cx="4214842" cy="1569660"/>
          </a:xfrm>
          <a:prstGeom prst="rect">
            <a:avLst/>
          </a:prstGeom>
          <a:solidFill>
            <a:srgbClr val="CFF4F5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Временной и контролирующий аспекты</a:t>
            </a:r>
            <a:endParaRPr lang="ru-RU" sz="3200" dirty="0">
              <a:ln>
                <a:solidFill>
                  <a:srgbClr val="0070C0"/>
                </a:solidFill>
              </a:ln>
              <a:solidFill>
                <a:srgbClr val="0836B8"/>
              </a:solidFill>
            </a:endParaRPr>
          </a:p>
        </p:txBody>
      </p:sp>
      <p:pic>
        <p:nvPicPr>
          <p:cNvPr id="12" name="Picture 2" descr="C:\Users\user\Desktop\2025-01-23_12-04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786322"/>
            <a:ext cx="2017364" cy="18007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964"/>
            <a:ext cx="8640960" cy="1017896"/>
          </a:xfrm>
          <a:solidFill>
            <a:srgbClr val="CFF4F5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Дифференцированная работа с классом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714612" y="1500174"/>
            <a:ext cx="6143668" cy="2286016"/>
          </a:xfrm>
          <a:ln>
            <a:solidFill>
              <a:srgbClr val="0836B8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100" b="1" dirty="0" smtClean="0">
                <a:solidFill>
                  <a:schemeClr val="tx1"/>
                </a:solidFill>
                <a:cs typeface="Times New Roman" pitchFamily="18" charset="0"/>
              </a:rPr>
              <a:t>Обучающиеся, которые имеют минимум знаний и рассчитывают лишь преодолеть порог успешности, выполнив задания базового уровня.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user\Desktop\2025-01-22_11-51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185" y="3857628"/>
            <a:ext cx="2126095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857628"/>
            <a:ext cx="6215106" cy="1815882"/>
          </a:xfrm>
          <a:prstGeom prst="rect">
            <a:avLst/>
          </a:prstGeom>
          <a:ln>
            <a:solidFill>
              <a:srgbClr val="0836B8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 Обучающиеся, которые хотят получить высокие баллы, выполнив не только задания базового уровня, </a:t>
            </a:r>
          </a:p>
          <a:p>
            <a:r>
              <a:rPr lang="ru-RU" sz="2800" b="1" dirty="0" smtClean="0">
                <a:cs typeface="Times New Roman" pitchFamily="18" charset="0"/>
              </a:rPr>
              <a:t>но и повышенного.</a:t>
            </a:r>
          </a:p>
        </p:txBody>
      </p:sp>
      <p:pic>
        <p:nvPicPr>
          <p:cNvPr id="7" name="Picture 3" descr="C:\Users\user\Desktop\2025-01-22_12-53-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071702" cy="20614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5844621"/>
            <a:ext cx="8572560" cy="584775"/>
          </a:xfrm>
          <a:prstGeom prst="rect">
            <a:avLst/>
          </a:prstGeom>
          <a:solidFill>
            <a:srgbClr val="CFF4F5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cs typeface="Times New Roman" pitchFamily="18" charset="0"/>
              </a:rPr>
              <a:t>Психологическая подготовка обучающихся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0836B8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572560" cy="668022"/>
          </a:xfrm>
          <a:solidFill>
            <a:srgbClr val="CFF4F5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Повторение пройденного материала</a:t>
            </a:r>
            <a:endParaRPr lang="ru-RU" sz="3200" dirty="0">
              <a:ln>
                <a:solidFill>
                  <a:srgbClr val="0070C0"/>
                </a:solidFill>
              </a:ln>
              <a:solidFill>
                <a:srgbClr val="0836B8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42984"/>
            <a:ext cx="8606760" cy="552637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Четко следовать плану подготовки к ВПР.</a:t>
            </a:r>
          </a:p>
          <a:p>
            <a:pPr lvl="0">
              <a:lnSpc>
                <a:spcPct val="110000"/>
              </a:lnSpc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На каждом уроке уделять внимание повторению изученного материала.</a:t>
            </a:r>
          </a:p>
          <a:p>
            <a:pPr lvl="0">
              <a:lnSpc>
                <a:spcPct val="110000"/>
              </a:lnSpc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Продумать небольшие задания для выполнения на дом с последующей проверкой и объяснением на уроке. 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Использовать эффективные педагогические технологии, методы и приемы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альтернативные носители информации, что обеспечит усвоение материала обучающимся с различными особенностями восприятия, улучшит запоминание.</a:t>
            </a:r>
          </a:p>
          <a:p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Активно использовать устные упражнения, мини практические работы.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99626"/>
          </a:xfrm>
          <a:solidFill>
            <a:srgbClr val="CFF4F5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 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836B8"/>
                </a:solidFill>
                <a:latin typeface="+mn-lt"/>
                <a:cs typeface="Times New Roman" pitchFamily="18" charset="0"/>
              </a:rPr>
              <a:t>Повторение – это одно из главных условий запоминания и усвоения материала</a:t>
            </a:r>
            <a:endParaRPr lang="ru-RU" sz="3600" dirty="0">
              <a:ln>
                <a:solidFill>
                  <a:srgbClr val="0070C0"/>
                </a:solidFill>
              </a:ln>
              <a:solidFill>
                <a:srgbClr val="0836B8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4882864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Ранее пройденный материал должен служить фундаментом</a:t>
            </a:r>
          </a:p>
          <a:p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Повторение должно осуществляться по принципу: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«Учить новое, повторяя, и повторять, изучая новое» (В.П. Вахтеров)</a:t>
            </a:r>
            <a:endParaRPr lang="ru-RU" sz="2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Повторение нельзя сводить к «натаскиванию» на решение типовых заданий из демоверсий!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lvl="0">
              <a:spcBef>
                <a:spcPts val="5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Учитывать рекомендации по целесообразному отбору заданий.  Задания должны быть: </a:t>
            </a:r>
          </a:p>
          <a:p>
            <a:pPr lvl="0">
              <a:spcBef>
                <a:spcPts val="5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- различных типов, в том числе открытого типа;</a:t>
            </a:r>
          </a:p>
          <a:p>
            <a:pPr lvl="0">
              <a:spcBef>
                <a:spcPts val="5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  - практико-ориентированными;</a:t>
            </a:r>
          </a:p>
          <a:p>
            <a:pPr lvl="0">
              <a:spcBef>
                <a:spcPts val="5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  - разнообразными;</a:t>
            </a:r>
          </a:p>
          <a:p>
            <a:pPr lvl="0">
              <a:spcBef>
                <a:spcPts val="5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  - разно уровневыми;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   Заданий должно быть достаточно для вывода о результате.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c7108933b3c83d59f2b72d1ca6d18a515655d3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615</Words>
  <Application>Microsoft Office PowerPoint</Application>
  <PresentationFormat>Экран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Выполнение заданий ВПР  по географии, 6 класс, 2024 год</vt:lpstr>
      <vt:lpstr>Сравнение отметок с отметками по журналу, ЛНР</vt:lpstr>
      <vt:lpstr> В 2025 году ВПР будут проводиться в период с 11 апреля по 16 мая  </vt:lpstr>
      <vt:lpstr>Слайд 5</vt:lpstr>
      <vt:lpstr>Слайд 6</vt:lpstr>
      <vt:lpstr>  Дифференцированная работа с классом  </vt:lpstr>
      <vt:lpstr>Повторение пройденного материала</vt:lpstr>
      <vt:lpstr> Повторение – это одно из главных условий запоминания и усвоения материала</vt:lpstr>
      <vt:lpstr>Слайд 10</vt:lpstr>
      <vt:lpstr> Режим повторения  </vt:lpstr>
      <vt:lpstr> Уделять особое внимание подготовке сложных вопросов ВПР  </vt:lpstr>
      <vt:lpstr>Слайд 13</vt:lpstr>
      <vt:lpstr> Использование ИКТ при  подготовке к ВПР:  </vt:lpstr>
      <vt:lpstr>Слайд 15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Ромбики</dc:title>
  <dc:creator>obstinate</dc:creator>
  <dc:description>Шаблон презентации с сайта https://presentation-creation.ru/</dc:description>
  <cp:lastModifiedBy>Пользователь</cp:lastModifiedBy>
  <cp:revision>539</cp:revision>
  <dcterms:created xsi:type="dcterms:W3CDTF">2018-02-25T09:09:03Z</dcterms:created>
  <dcterms:modified xsi:type="dcterms:W3CDTF">2025-02-26T06:13:14Z</dcterms:modified>
</cp:coreProperties>
</file>