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3" r:id="rId3"/>
    <p:sldId id="351" r:id="rId4"/>
    <p:sldId id="257" r:id="rId5"/>
    <p:sldId id="320" r:id="rId6"/>
    <p:sldId id="322" r:id="rId7"/>
    <p:sldId id="258" r:id="rId8"/>
    <p:sldId id="260" r:id="rId9"/>
    <p:sldId id="263" r:id="rId10"/>
    <p:sldId id="268" r:id="rId11"/>
    <p:sldId id="269" r:id="rId12"/>
    <p:sldId id="271" r:id="rId13"/>
    <p:sldId id="272" r:id="rId14"/>
    <p:sldId id="277" r:id="rId15"/>
    <p:sldId id="282" r:id="rId16"/>
    <p:sldId id="327" r:id="rId17"/>
    <p:sldId id="286" r:id="rId18"/>
    <p:sldId id="288" r:id="rId19"/>
    <p:sldId id="355" r:id="rId20"/>
    <p:sldId id="324" r:id="rId21"/>
    <p:sldId id="292" r:id="rId22"/>
    <p:sldId id="352" r:id="rId23"/>
    <p:sldId id="325" r:id="rId24"/>
    <p:sldId id="349" r:id="rId25"/>
    <p:sldId id="308" r:id="rId26"/>
    <p:sldId id="310" r:id="rId27"/>
    <p:sldId id="311" r:id="rId28"/>
    <p:sldId id="326" r:id="rId29"/>
    <p:sldId id="315" r:id="rId30"/>
    <p:sldId id="316" r:id="rId31"/>
    <p:sldId id="317" r:id="rId32"/>
    <p:sldId id="350" r:id="rId33"/>
    <p:sldId id="336" r:id="rId34"/>
    <p:sldId id="337" r:id="rId35"/>
    <p:sldId id="339" r:id="rId36"/>
    <p:sldId id="341" r:id="rId37"/>
    <p:sldId id="342" r:id="rId38"/>
    <p:sldId id="344" r:id="rId39"/>
    <p:sldId id="346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0012418-1FA5-41D9-BB1E-12EB79CD9E8E}">
          <p14:sldIdLst>
            <p14:sldId id="256"/>
            <p14:sldId id="323"/>
            <p14:sldId id="351"/>
            <p14:sldId id="257"/>
            <p14:sldId id="320"/>
            <p14:sldId id="322"/>
            <p14:sldId id="258"/>
            <p14:sldId id="260"/>
            <p14:sldId id="263"/>
            <p14:sldId id="268"/>
            <p14:sldId id="269"/>
            <p14:sldId id="271"/>
            <p14:sldId id="272"/>
            <p14:sldId id="277"/>
            <p14:sldId id="282"/>
            <p14:sldId id="327"/>
            <p14:sldId id="286"/>
            <p14:sldId id="288"/>
            <p14:sldId id="355"/>
            <p14:sldId id="324"/>
            <p14:sldId id="292"/>
            <p14:sldId id="352"/>
            <p14:sldId id="325"/>
            <p14:sldId id="349"/>
            <p14:sldId id="308"/>
            <p14:sldId id="310"/>
            <p14:sldId id="311"/>
            <p14:sldId id="326"/>
            <p14:sldId id="315"/>
            <p14:sldId id="316"/>
            <p14:sldId id="317"/>
            <p14:sldId id="350"/>
            <p14:sldId id="336"/>
            <p14:sldId id="337"/>
            <p14:sldId id="339"/>
            <p14:sldId id="341"/>
            <p14:sldId id="342"/>
            <p14:sldId id="344"/>
            <p14:sldId id="34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9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FAAA-7246-4691-A586-31CCC2B47CD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7DACA-1945-439D-9E35-1D92C12CC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2665-8A16-4FA9-8FC6-E0CFC53FC76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CB2B-98F1-48A7-8A12-84A6FC609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0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ПО ПОДГОТОВКЕ УЧАЩИХСЯ К ВПР ПО ХИМИИ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23928" y="3867894"/>
            <a:ext cx="4680520" cy="6480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ГБОУ ЛНР «АИТЛ»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Седая Ирина Ивановна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6884" r="15767" b="1529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6392" r="13832" b="16237"/>
          <a:stretch/>
        </p:blipFill>
        <p:spPr bwMode="auto">
          <a:xfrm>
            <a:off x="6360" y="0"/>
            <a:ext cx="91376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3" y="102214"/>
            <a:ext cx="8153992" cy="46056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73571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16783" r="13830" b="41659"/>
          <a:stretch/>
        </p:blipFill>
        <p:spPr bwMode="auto">
          <a:xfrm>
            <a:off x="2613" y="699542"/>
            <a:ext cx="9141387" cy="35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6885" r="14660" b="9843"/>
          <a:stretch/>
        </p:blipFill>
        <p:spPr bwMode="auto">
          <a:xfrm>
            <a:off x="20441" y="-43942"/>
            <a:ext cx="9144000" cy="517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4659982"/>
            <a:ext cx="1296144" cy="483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34193" r="31170" b="9751"/>
          <a:stretch/>
        </p:blipFill>
        <p:spPr bwMode="auto">
          <a:xfrm>
            <a:off x="107504" y="843558"/>
            <a:ext cx="6840760" cy="392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92280" y="4587974"/>
            <a:ext cx="2051720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1563638"/>
            <a:ext cx="1980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Порядковый номер элемента численно равен числу протонов в ядре атома и</a:t>
            </a:r>
            <a:r>
              <a:rPr lang="ru-RU" u="sng" dirty="0" smtClean="0">
                <a:solidFill>
                  <a:srgbClr val="FF0000"/>
                </a:solidFill>
              </a:rPr>
              <a:t>, так </a:t>
            </a:r>
            <a:r>
              <a:rPr lang="ru-RU" u="sng" dirty="0">
                <a:solidFill>
                  <a:srgbClr val="FF0000"/>
                </a:solidFill>
              </a:rPr>
              <a:t>как атом —нейтральная частица, то и общему числу электронов.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103" y="13624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Вопрос 4-1. Состав и строение атомов. Периодический закон и Периодическая система химических элементов Д.И. Менделеева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97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Положение элементов неметаллов в Периодической системе химических элементов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13588"/>
            <a:ext cx="7931224" cy="3741876"/>
          </a:xfrm>
        </p:spPr>
        <p:txBody>
          <a:bodyPr/>
          <a:lstStyle/>
          <a:p>
            <a:r>
              <a:rPr lang="ru-RU" sz="2000" dirty="0">
                <a:latin typeface="Times New Roman"/>
                <a:ea typeface="Times New Roman"/>
              </a:rPr>
              <a:t>Все элементы неметаллы (кроме водорода) занимают в П.С. верхний правый угол, образуя </a:t>
            </a:r>
            <a:r>
              <a:rPr lang="ru-RU" sz="2000" dirty="0" smtClean="0">
                <a:latin typeface="Times New Roman"/>
                <a:ea typeface="Times New Roman"/>
              </a:rPr>
              <a:t>треугольник </a:t>
            </a:r>
            <a:r>
              <a:rPr lang="ru-RU" sz="2800" dirty="0" smtClean="0">
                <a:latin typeface="Times New Roman"/>
                <a:ea typeface="Times New Roman"/>
              </a:rPr>
              <a:t>от диагонали </a:t>
            </a:r>
            <a:r>
              <a:rPr lang="ru-RU" sz="2800" dirty="0">
                <a:latin typeface="Times New Roman"/>
                <a:ea typeface="Times New Roman"/>
              </a:rPr>
              <a:t>бор-астат.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5726"/>
            <a:ext cx="63367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67" y="12347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Даны два химических элемента </a:t>
            </a:r>
            <a:r>
              <a:rPr lang="ru-RU" b="1" dirty="0"/>
              <a:t>А</a:t>
            </a:r>
            <a:r>
              <a:rPr lang="ru-RU" dirty="0"/>
              <a:t> и </a:t>
            </a:r>
            <a:r>
              <a:rPr lang="ru-RU" b="1" dirty="0"/>
              <a:t>В</a:t>
            </a:r>
            <a:r>
              <a:rPr lang="ru-RU" dirty="0"/>
              <a:t>. Известно, что в атоме элемента </a:t>
            </a:r>
            <a:r>
              <a:rPr lang="ru-RU" b="1" dirty="0"/>
              <a:t>А</a:t>
            </a:r>
            <a:r>
              <a:rPr lang="ru-RU" dirty="0"/>
              <a:t> суммарно содержится 34 протона и электрона, а в атоме элемента </a:t>
            </a:r>
            <a:r>
              <a:rPr lang="ru-RU" b="1" dirty="0"/>
              <a:t>Б</a:t>
            </a:r>
            <a:r>
              <a:rPr lang="ru-RU" dirty="0"/>
              <a:t> — 11 протонов.</a:t>
            </a:r>
          </a:p>
          <a:p>
            <a:r>
              <a:rPr lang="ru-RU" dirty="0"/>
              <a:t>4.1. Используя Периодическую систему химических элементов Д. И. Менделеева, определите химические элементы </a:t>
            </a:r>
            <a:r>
              <a:rPr lang="ru-RU" b="1" dirty="0"/>
              <a:t>А</a:t>
            </a:r>
            <a:r>
              <a:rPr lang="ru-RU" dirty="0"/>
              <a:t> и </a:t>
            </a:r>
            <a:r>
              <a:rPr lang="ru-RU" b="1" dirty="0"/>
              <a:t>В</a:t>
            </a:r>
            <a:r>
              <a:rPr lang="ru-RU" dirty="0"/>
              <a:t>.</a:t>
            </a:r>
          </a:p>
          <a:p>
            <a:r>
              <a:rPr lang="ru-RU" dirty="0"/>
              <a:t>4.2. Укажите номер периода и номер группы в Периодической системе химических элементов Д. И. Менделеева, в которых расположен каждый элемент.</a:t>
            </a:r>
          </a:p>
          <a:p>
            <a:r>
              <a:rPr lang="ru-RU" dirty="0"/>
              <a:t>4.3. Установите, металлом или неметаллом являются простые вещества, образованные этими химическими элементами.</a:t>
            </a:r>
          </a:p>
          <a:p>
            <a:r>
              <a:rPr lang="ru-RU" dirty="0"/>
              <a:t>4.4. Составьте формулы высших оксидов, которые образуют элементы </a:t>
            </a:r>
            <a:r>
              <a:rPr lang="ru-RU" b="1" dirty="0"/>
              <a:t>А</a:t>
            </a:r>
            <a:r>
              <a:rPr lang="ru-RU" dirty="0"/>
              <a:t> и </a:t>
            </a:r>
            <a:r>
              <a:rPr lang="ru-RU" b="1" dirty="0"/>
              <a:t>В</a:t>
            </a:r>
            <a:r>
              <a:rPr lang="ru-RU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74340"/>
              </p:ext>
            </p:extLst>
          </p:nvPr>
        </p:nvGraphicFramePr>
        <p:xfrm>
          <a:off x="539550" y="2859782"/>
          <a:ext cx="6984777" cy="1656183"/>
        </p:xfrm>
        <a:graphic>
          <a:graphicData uri="http://schemas.openxmlformats.org/drawingml/2006/table">
            <a:tbl>
              <a:tblPr/>
              <a:tblGrid>
                <a:gridCol w="911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2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47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7496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Элемент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Название химического элемента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Номер периода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Номер группы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Металл или неметалл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Формула высшего оксида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60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60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22934"/>
              </p:ext>
            </p:extLst>
          </p:nvPr>
        </p:nvGraphicFramePr>
        <p:xfrm>
          <a:off x="467544" y="2859782"/>
          <a:ext cx="7056783" cy="1656185"/>
        </p:xfrm>
        <a:graphic>
          <a:graphicData uri="http://schemas.openxmlformats.org/drawingml/2006/table">
            <a:tbl>
              <a:tblPr/>
              <a:tblGrid>
                <a:gridCol w="920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0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0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72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72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5281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Элемент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Название химического элемента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Номер периода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Номер группы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Металл или неметалл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</a:rPr>
                        <a:t>Формула высшего оксида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Хлор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VII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Неметалл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Cl2O7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Натрий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Металл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Na2O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1" descr="Cl_2$O_7$"/>
          <p:cNvSpPr>
            <a:spLocks noChangeAspect="1" noChangeArrowheads="1"/>
          </p:cNvSpPr>
          <p:nvPr/>
        </p:nvSpPr>
        <p:spPr bwMode="auto">
          <a:xfrm>
            <a:off x="2381250" y="2401888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Na_2$O"/>
          <p:cNvSpPr>
            <a:spLocks noChangeAspect="1" noChangeArrowheads="1"/>
          </p:cNvSpPr>
          <p:nvPr/>
        </p:nvSpPr>
        <p:spPr bwMode="auto">
          <a:xfrm>
            <a:off x="2381250" y="2401888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6392" r="13370" b="6901"/>
          <a:stretch/>
        </p:blipFill>
        <p:spPr bwMode="auto">
          <a:xfrm>
            <a:off x="874" y="-26172"/>
            <a:ext cx="9143125" cy="51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4299942"/>
            <a:ext cx="1907703" cy="843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409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4E7E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Выражение концентраций растворов</a:t>
            </a:r>
            <a:endParaRPr lang="ru-RU" sz="3200" b="1" dirty="0">
              <a:solidFill>
                <a:srgbClr val="F4E7E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4E7E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Массовая доля растворенного вещества в растворе</a:t>
            </a:r>
            <a:r>
              <a:rPr lang="ru-RU" sz="2400" dirty="0" smtClean="0">
                <a:solidFill>
                  <a:prstClr val="black"/>
                </a:solidFill>
              </a:rPr>
              <a:t> – отношение массы растворенного вещества к массе раствора. ( доли единицы/ проценты)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48" y="2893138"/>
            <a:ext cx="8064000" cy="225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50540"/>
            <a:ext cx="2376264" cy="8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8435280" cy="3751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Наполеон Хилл, американский автор книг о достижении успеха, говорил: </a:t>
            </a:r>
            <a:r>
              <a:rPr lang="ru-RU" b="1" dirty="0"/>
              <a:t>«Мастерство приходит только с практикой и не может появиться лишь в ходе чтения инструкции». </a:t>
            </a:r>
            <a:r>
              <a:rPr lang="ru-RU" dirty="0"/>
              <a:t>Чувствовать себя уверенно на ВПР по химии поможет практическая подготовка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6687"/>
            <a:ext cx="59340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17007" r="13741" b="9559"/>
          <a:stretch/>
        </p:blipFill>
        <p:spPr bwMode="auto">
          <a:xfrm>
            <a:off x="0" y="0"/>
            <a:ext cx="9392863" cy="537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5020022"/>
            <a:ext cx="1368152" cy="35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64577"/>
            <a:ext cx="9013671" cy="44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9" y="319088"/>
            <a:ext cx="8347581" cy="398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442912"/>
            <a:ext cx="87915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6606"/>
            <a:ext cx="592636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3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17353" r="13847" b="1911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622"/>
            <a:ext cx="880083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ипы химических реакций. Класс «оксиды»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23264" r="18726" b="24559"/>
          <a:stretch/>
        </p:blipFill>
        <p:spPr bwMode="auto">
          <a:xfrm>
            <a:off x="11313" y="555526"/>
            <a:ext cx="9152547" cy="4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2094"/>
            <a:ext cx="8088386" cy="46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7942" r="14012" b="19436"/>
          <a:stretch/>
        </p:blipFill>
        <p:spPr bwMode="auto">
          <a:xfrm>
            <a:off x="1" y="195486"/>
            <a:ext cx="9143999" cy="46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9622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88" y="4659982"/>
            <a:ext cx="1979712" cy="483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504825"/>
            <a:ext cx="87344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17206" r="16384" b="35318"/>
          <a:stretch/>
        </p:blipFill>
        <p:spPr bwMode="auto">
          <a:xfrm>
            <a:off x="107504" y="699542"/>
            <a:ext cx="8856984" cy="38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789709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5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7845800" cy="439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" b="11364"/>
          <a:stretch/>
        </p:blipFill>
        <p:spPr bwMode="auto">
          <a:xfrm>
            <a:off x="395536" y="987574"/>
            <a:ext cx="84828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"/>
          <a:stretch/>
        </p:blipFill>
        <p:spPr bwMode="auto">
          <a:xfrm>
            <a:off x="539552" y="627534"/>
            <a:ext cx="7991592" cy="399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990550" y="0"/>
            <a:ext cx="71818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43" y="1253221"/>
            <a:ext cx="6124885" cy="362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9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573212"/>
            <a:ext cx="7353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3" y="339502"/>
            <a:ext cx="873922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1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9847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0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15488"/>
            <a:ext cx="7632848" cy="51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4" t="50000" r="24027" b="30107"/>
          <a:stretch/>
        </p:blipFill>
        <p:spPr bwMode="auto">
          <a:xfrm>
            <a:off x="15296" y="0"/>
            <a:ext cx="6284896" cy="13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312228"/>
            <a:ext cx="123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железо </a:t>
            </a:r>
            <a:r>
              <a:rPr lang="en-US" dirty="0" smtClean="0"/>
              <a:t>Fe;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312228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кислород О2.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96" y="1305546"/>
            <a:ext cx="264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карбонат натрия </a:t>
            </a:r>
            <a:r>
              <a:rPr lang="en-US" dirty="0" smtClean="0"/>
              <a:t>Na2CO3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966" y="1386846"/>
            <a:ext cx="2520280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48849" r="5167" b="14269"/>
          <a:stretch/>
        </p:blipFill>
        <p:spPr bwMode="auto">
          <a:xfrm>
            <a:off x="75967" y="2072357"/>
            <a:ext cx="6080209" cy="17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4083918"/>
            <a:ext cx="921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азот </a:t>
            </a:r>
            <a:r>
              <a:rPr lang="en-US" dirty="0" smtClean="0"/>
              <a:t>N2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9318" y="4083918"/>
            <a:ext cx="261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карбонат кальция С</a:t>
            </a:r>
            <a:r>
              <a:rPr lang="en-US" dirty="0" smtClean="0"/>
              <a:t>aCO3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8391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вода Н2О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7" y="4124568"/>
            <a:ext cx="1656185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9" t="34139" r="32385" b="30534"/>
          <a:stretch/>
        </p:blipFill>
        <p:spPr bwMode="auto">
          <a:xfrm>
            <a:off x="6629010" y="0"/>
            <a:ext cx="2042841" cy="15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36296" y="1565586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серебро </a:t>
            </a:r>
            <a:r>
              <a:rPr lang="en-US" dirty="0" smtClean="0"/>
              <a:t>Ag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56778" y="1646886"/>
            <a:ext cx="1656185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4" t="27289" r="28668" b="29701"/>
          <a:stretch/>
        </p:blipFill>
        <p:spPr bwMode="auto">
          <a:xfrm>
            <a:off x="7065565" y="2226866"/>
            <a:ext cx="1683487" cy="20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08304" y="4409775"/>
            <a:ext cx="1225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азот </a:t>
            </a:r>
            <a:r>
              <a:rPr lang="en-US" dirty="0" smtClean="0"/>
              <a:t>N2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39638" y="4471952"/>
            <a:ext cx="1656185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45242" r="13094" b="21625"/>
          <a:stretch/>
        </p:blipFill>
        <p:spPr bwMode="auto">
          <a:xfrm>
            <a:off x="107504" y="267494"/>
            <a:ext cx="51125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699523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вода Н2О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823003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железо </a:t>
            </a:r>
            <a:r>
              <a:rPr lang="en-US" dirty="0" smtClean="0"/>
              <a:t>Fe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7511" y="177966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кислород О2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80128" y="1858137"/>
            <a:ext cx="1656185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242" r="14753" b="24597"/>
          <a:stretch/>
        </p:blipFill>
        <p:spPr bwMode="auto">
          <a:xfrm>
            <a:off x="90364" y="2859782"/>
            <a:ext cx="523571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443958"/>
            <a:ext cx="208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оксид углерода(</a:t>
            </a:r>
            <a:r>
              <a:rPr lang="en-US" dirty="0" smtClean="0"/>
              <a:t>IV)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813290"/>
            <a:ext cx="2104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углекислый газ СО2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178" y="4484608"/>
            <a:ext cx="2014629" cy="6588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6435" y="4376618"/>
            <a:ext cx="1921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карбонат кальция С</a:t>
            </a:r>
            <a:r>
              <a:rPr lang="en-US" dirty="0" smtClean="0"/>
              <a:t>aCO3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6959" y="4515117"/>
            <a:ext cx="117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вода </a:t>
            </a:r>
            <a:r>
              <a:rPr lang="en-US" dirty="0" smtClean="0"/>
              <a:t>H2O.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9" t="58356" r="59213" b="16237"/>
          <a:stretch/>
        </p:blipFill>
        <p:spPr bwMode="auto">
          <a:xfrm>
            <a:off x="5322440" y="2859782"/>
            <a:ext cx="1919358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57694" r="21805" b="17574"/>
          <a:stretch/>
        </p:blipFill>
        <p:spPr bwMode="auto">
          <a:xfrm>
            <a:off x="7020272" y="2710147"/>
            <a:ext cx="1965770" cy="162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4" t="46329" r="37104" b="23924"/>
          <a:stretch/>
        </p:blipFill>
        <p:spPr bwMode="auto">
          <a:xfrm>
            <a:off x="5696960" y="57635"/>
            <a:ext cx="2306197" cy="17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82119" y="1860582"/>
            <a:ext cx="959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медь </a:t>
            </a:r>
            <a:r>
              <a:rPr lang="en-US" dirty="0" smtClean="0"/>
              <a:t>Cu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16719" r="13738" b="6074"/>
          <a:stretch/>
        </p:blipFill>
        <p:spPr bwMode="auto">
          <a:xfrm>
            <a:off x="0" y="0"/>
            <a:ext cx="9144000" cy="51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87973"/>
            <a:ext cx="1440160" cy="540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5" y="4011910"/>
            <a:ext cx="21864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2213"/>
            <a:ext cx="8379270" cy="44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16466" r="13554" b="30231"/>
          <a:stretch/>
        </p:blipFill>
        <p:spPr bwMode="auto">
          <a:xfrm>
            <a:off x="0" y="555526"/>
            <a:ext cx="9144000" cy="408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247</Words>
  <Application>Microsoft Office PowerPoint</Application>
  <PresentationFormat>Экран (16:9)</PresentationFormat>
  <Paragraphs>69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ПРАКТИЧЕСКИЕ РЕКОМЕНДАЦИИ ПО ПОДГОТОВКЕ УЧАЩИХСЯ К ВПР ПО ХИМИИ</vt:lpstr>
      <vt:lpstr>Презентация PowerPoint</vt:lpstr>
      <vt:lpstr>8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элементов неметаллов в Периодической системе химических элементов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81</cp:revision>
  <dcterms:created xsi:type="dcterms:W3CDTF">2021-04-01T12:46:49Z</dcterms:created>
  <dcterms:modified xsi:type="dcterms:W3CDTF">2025-02-12T17:07:22Z</dcterms:modified>
</cp:coreProperties>
</file>