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76" r:id="rId19"/>
    <p:sldId id="275" r:id="rId20"/>
    <p:sldId id="266" r:id="rId21"/>
    <p:sldId id="267" r:id="rId22"/>
    <p:sldId id="268" r:id="rId23"/>
    <p:sldId id="269" r:id="rId24"/>
    <p:sldId id="277" r:id="rId25"/>
    <p:sldId id="278" r:id="rId26"/>
    <p:sldId id="271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EB6A-22A8-10B0-D247-6DA14E5F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15995"/>
            <a:ext cx="8689976" cy="2509213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350B27-0348-0E57-BDD6-D74D4075D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  <a:p>
            <a:pPr algn="r"/>
            <a:r>
              <a:rPr lang="ru-RU" dirty="0" err="1">
                <a:solidFill>
                  <a:schemeClr val="accent1"/>
                </a:solidFill>
              </a:rPr>
              <a:t>Скиперская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александра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ивановна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7050D5-FBF5-7BF3-B429-13275B56E206}"/>
              </a:ext>
            </a:extLst>
          </p:cNvPr>
          <p:cNvSpPr/>
          <p:nvPr/>
        </p:nvSpPr>
        <p:spPr>
          <a:xfrm>
            <a:off x="713950" y="1314805"/>
            <a:ext cx="1052172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Особенности современного урока</a:t>
            </a:r>
          </a:p>
        </p:txBody>
      </p:sp>
    </p:spTree>
    <p:extLst>
      <p:ext uri="{BB962C8B-B14F-4D97-AF65-F5344CB8AC3E}">
        <p14:creationId xmlns:p14="http://schemas.microsoft.com/office/powerpoint/2010/main" val="188277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CA15B-AF87-4274-7507-674B1951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636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8D1D4-436D-357E-AFCB-1B950A9AA1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313982"/>
            <a:ext cx="10363826" cy="5925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касается, последнего структурного элемента урока, его завершения, то в его содержание должно входить подведение итогов урока обучающимися, рефлексия достигнутых результатов на уроке, оценивание, информация о домашнем задании и его объяснение.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типа и цели и темы урока, структурные и содержательные элементы урока могут изменяться, но в целом структура урока, наполненная содержательными элементами, остается такой, как она указана выше. Все структурные элементы урока взаимодействуют и дополняют друг друга, в структуре урока обязательно должны прослеживаться логичность и последовательность элементов урока. И если нарушается хоть одна составляющая структуры урока, то цель может быть не достигнута, или достигнута, но частично. Поэтому очень важно соблюдать эту структуру и наполнять ее такими содержательными элементами, которые быть лаконично и логично представляли собой организационную форму обучения - урок.</a:t>
            </a:r>
          </a:p>
        </p:txBody>
      </p:sp>
    </p:spTree>
    <p:extLst>
      <p:ext uri="{BB962C8B-B14F-4D97-AF65-F5344CB8AC3E}">
        <p14:creationId xmlns:p14="http://schemas.microsoft.com/office/powerpoint/2010/main" val="426264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3D55-44D2-3D76-CC23-FEC5153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обучения иностранным языкам в школе является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06A7E-4A61-9C17-07E6-29280E9013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коммуникативной компетенции, развитие личности ребенка, желающей и способной к участию в межкультурном общении на иностранном языке и в дальнейшем способной к самосовершенствованию.</a:t>
            </a:r>
          </a:p>
        </p:txBody>
      </p:sp>
    </p:spTree>
    <p:extLst>
      <p:ext uri="{BB962C8B-B14F-4D97-AF65-F5344CB8AC3E}">
        <p14:creationId xmlns:p14="http://schemas.microsoft.com/office/powerpoint/2010/main" val="16294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A2F1E-A749-5F84-0126-DDDC6488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8517"/>
            <a:ext cx="12191999" cy="15961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классах часто присутствуют ученики с различным уровнем языковой подготовки на  уроке можно использовать поэлементно несколько современных образовательных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75250-DD87-EF6D-DBDE-C570DA0C8D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337" y="2367092"/>
            <a:ext cx="11721947" cy="4254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информационно-коммуникационные,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проектный метод, исследовательская деятельность учащихся,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 технологии,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разноуровневое обучение, дифференцированное обучение,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обучения в сотрудничестве или групповая работа,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здоровьесберегающие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223076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8E2C6-A820-58C7-C70B-DFF40AE4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информационно-коммуникационных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CC6DE-E667-6280-A520-1513BC2F15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607" y="2367092"/>
            <a:ext cx="11358391" cy="4165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Мультимедиа-уроки (интерактивные уроки)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Тестирование на компьютерах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Дистанционные олимпиады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Телекоммуникационные проекты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Уроки на основе авторских компьютерных презентаций в форме лекций, семинаров, докладов учащихся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Проектная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400669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2E6F8-8DAE-4CD7-CC07-F734673C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0724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CD69F-F18B-B863-D62A-BD421F9B90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382" y="1474726"/>
            <a:ext cx="11909234" cy="34241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индивидуальное дозирование объема учебной нагрузки, рациональное распределение ее по времени.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смена видов работ: самостоятельная работа, чтение, письмо, слушание, ответы на вопросы, работа с учебником (устно и письменно), творческие задания, "мозговой штурм".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тестовые задания с выбором ответа, с открытом ответом, задания на перегруппировку; на распознавание и поиск ошибок; разноуровневые задания.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строгое соблюдение объема всех видов тестов, проведение контрольных работ строго по календарно-тематическому планированию.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физкультминутки, игровые паузы (драматизация диалогов, текстовых отрывков), зрительная гимнастика и, конечно, эмоциональную разгрузку.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смена позы учащихся, наблюдение за их осанкой, соответствие позы виду учебной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23658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6568B-B628-ADEE-303D-95469E58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разноуровневого обучения используем: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6BB01-FE01-EC7A-D376-EDBB5E77B8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523" y="2367092"/>
            <a:ext cx="11545677" cy="425404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Карточки-информаторы, включающие наряду с заданием ученику элементы дозированной помощи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Альтернативные задания для добровольного выполнения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Задания, содержание которых найдено учеником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Задания, помогающие в овладении рациональными способами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1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F856-AB1F-634D-F2DF-3F3719CC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0675B9-130A-2E2E-E31B-468ACF7D1E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1910" y="-48135"/>
            <a:ext cx="9208179" cy="6906135"/>
          </a:xfrm>
        </p:spPr>
      </p:pic>
    </p:spTree>
    <p:extLst>
      <p:ext uri="{BB962C8B-B14F-4D97-AF65-F5344CB8AC3E}">
        <p14:creationId xmlns:p14="http://schemas.microsoft.com/office/powerpoint/2010/main" val="116726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49404C-2309-B06A-0F0A-FD3790FB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78" y="1901336"/>
            <a:ext cx="4898044" cy="36735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43999-405D-24D5-BB37-5BB6A2A1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6A7ECF-69FB-AB61-7067-DFF440A942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059879" y="1090246"/>
            <a:ext cx="4132121" cy="57677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B225B1-72D9-5780-33CD-067DAF0E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69677" cy="4462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658662-1F2C-526A-7C92-FBB8F776B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200" y="0"/>
            <a:ext cx="4918022" cy="22146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A2DEC5-6576-8138-EE9A-7954680AB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357935"/>
            <a:ext cx="3886200" cy="25897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2252B7-866C-EFBF-D02C-A332613D9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200" y="4341327"/>
            <a:ext cx="4940921" cy="26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065D0-6DDA-0018-EC11-AC86997C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47941"/>
            <a:ext cx="10364451" cy="9899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ФГОС к современному уроку: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6DED6-9D91-5ABD-8D2C-FFF1912B56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60164"/>
            <a:ext cx="12504145" cy="6097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организованный урок в хорошо оборудованном кабинете должен иметь хорошее начало и окончание.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спланировать свою деятельность и деятельность учащихся, четко сформулировать тему, цель, задачи урока.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создает проблемные и поисковые ситуации, активизирует деятельность учащихся, вывод делают сами учащиеся.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репродукции и максимум творчества и сотворчества.</a:t>
            </a:r>
          </a:p>
          <a:p>
            <a:pPr marL="0" indent="0">
              <a:buNone/>
            </a:pPr>
            <a:r>
              <a:rPr lang="ru-RU" sz="17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урока - обучаемые.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уровня и возможностей учащихся, в котором учтены следующие аспекты, как профиль класса, стремление учащихся, настроение детей.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демонстрировать методическое искусство учителя.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207544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61868-2C2A-95AE-1A92-B19D75D4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36F17-14A5-BBC5-B3A7-D8526945B5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73887"/>
            <a:ext cx="10363826" cy="4099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английского языка должен строиться на основе системно - деятельностного подхода.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типа урока должны быть поставлены соответствующие цели урока.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уроке обязательно должна присутствовать рефлексия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0094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A17F-8586-B512-C264-FF814B05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428"/>
            <a:ext cx="12191999" cy="248148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– это и совершенно новый, и не теряющий связи с прошлым, одним словом – актуальный. действенный, современный, имеющий непосредственное отношение к интересам сегодня живущего человека, насущный, существующий, проявляющийся в действительности. Помимо этого, если урок – современный, то он обязательно закладывает основу для будущего.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347A7-74B0-6C9A-42ED-28B4E55245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17" y="2367092"/>
            <a:ext cx="11898217" cy="4490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образовательные результаты можно получить только в условиях обучения в </a:t>
            </a:r>
            <a:r>
              <a:rPr lang="ru-RU" sz="19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информационной образовательной среде,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обеспечивающей информационно-методические условия реализации образовательной программы.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современного урока представляет собой целенаправленное сочетание следующих элементов, направленных на достижение планируемых  образовательных результатов:</a:t>
            </a:r>
            <a:endParaRPr lang="ru-RU" sz="1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ситуация;</a:t>
            </a:r>
            <a:endParaRPr lang="ru-RU" sz="1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обучения;</a:t>
            </a:r>
            <a:endParaRPr lang="ru-RU" sz="1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оснащение;</a:t>
            </a:r>
            <a:endParaRPr lang="ru-RU" sz="1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обеспечение;</a:t>
            </a:r>
            <a:endParaRPr lang="ru-RU" sz="1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в информационно-образовательной среде урока.</a:t>
            </a:r>
            <a:endParaRPr lang="ru-RU" sz="1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29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7D635-5B9F-7493-08F3-189CEFB9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378679"/>
            <a:ext cx="10364451" cy="441251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Триединая цель урока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основа целесообразной деятельности учителя и учеников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дающая ей направление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Она определяет характер взаимодействия учителя и учеников на уроке и реализуется не только в деятельности учителя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но и в деятельности учеников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Ее достижение возможно только в том случае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когда к этому стремятся обе стороны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Поэтому ТЦУ в соответствующей интерпретации должна ставиться перед классом в ученическом варианте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F6E05-DDFB-50E2-29C6-D0309B7A33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7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58869-5838-5592-EDD4-8EEF36A0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C3596-48FE-4A4E-9EA7-DD87DAE1CB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354" y="618517"/>
            <a:ext cx="11799065" cy="6123806"/>
          </a:xfrm>
        </p:spPr>
        <p:txBody>
          <a:bodyPr>
            <a:normAutofit/>
          </a:bodyPr>
          <a:lstStyle/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Образовательный аспект ТЦУ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основной и определяющий ее аспект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Он складывается из выполнения следующих требований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Учить и научить каждого ученика самостоятельно добывать знания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Осуществлять выполнение главных требований к овладению знаниями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полноту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глубину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осознанность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систематичность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гибкость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глубину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оперативность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прочность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Формировать навыки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точные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безошибочно выполняемые действия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доведенные в силу многократного повторения до автоматизма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Формировать умения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сочетание знаний и навыков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которые обеспечивают успешное выполнение деятельности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Формировать то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что учащийся должен познать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уметь в результате работы на уроке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Целесообразно при планировании образовательной цели урока указать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какого уровня качества знаний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умений и навыков учащимся предлагается достигнуть на данном уроке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репродуктивного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конструктивного или творческого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49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7EB0-9A6D-7352-2C37-5CEF6A0A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77118-4E0B-949B-D71C-58568B9E37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96607"/>
            <a:ext cx="12192000" cy="6461393"/>
          </a:xfrm>
        </p:spPr>
        <p:txBody>
          <a:bodyPr>
            <a:normAutofit fontScale="55000" lnSpcReduction="20000"/>
          </a:bodyPr>
          <a:lstStyle/>
          <a:p>
            <a:pPr marL="127000" indent="0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Развивающий аспект ТЦУ складывается из нескольких блоков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515"/>
              </a:lnSpc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8000"/>
              </a:lnSpc>
              <a:buFont typeface="Symbol" panose="05050102010706020507" pitchFamily="18" charset="2"/>
              <a:buChar char="-"/>
              <a:tabLst>
                <a:tab pos="446405" algn="l"/>
              </a:tabLst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развитие речи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обогащение и усложнение ее словарного запаса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усложнение ее смысловой функции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усиление коммуникативных свойств речи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овладение учащимися художественными образами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выразительными свойствами языка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15"/>
              </a:lnSpc>
              <a:buNone/>
            </a:pPr>
            <a:r>
              <a:rPr lang="ru-RU" sz="3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8000"/>
              </a:lnSpc>
              <a:buFont typeface="Symbol" panose="05050102010706020507" pitchFamily="18" charset="2"/>
              <a:buChar char="-"/>
              <a:tabLst>
                <a:tab pos="460375" algn="l"/>
              </a:tabLst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развитие мышления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обучение анализу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выделению главного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сравнению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построению аналогий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обобщению и систематизации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доказательству и опровержению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определению и объяснению понятий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постановке и разрешению проблем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5"/>
              </a:lnSpc>
            </a:pP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8000"/>
              </a:lnSpc>
              <a:buFont typeface="Symbol" panose="05050102010706020507" pitchFamily="18" charset="2"/>
              <a:buChar char="-"/>
              <a:tabLst>
                <a:tab pos="448310" algn="l"/>
              </a:tabLst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развитие сенсорной сферы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развитие глазомера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ориентировки в пространстве и во времени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точности и тонкости различения цвета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света и тени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формы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звуков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оттенков речи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"/>
              </a:lnSpc>
            </a:pP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8000"/>
              </a:lnSpc>
              <a:buFont typeface="Symbol" panose="05050102010706020507" pitchFamily="18" charset="2"/>
              <a:buChar char="-"/>
              <a:tabLst>
                <a:tab pos="443230" algn="l"/>
              </a:tabLst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развитие двигательной сферы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овладение моторикой мелких мышц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умением управлять своими двигательными действиями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развивать двигательную сноровку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соразмеримость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движения и т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2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E35B3-58FE-15F8-2926-11F35E61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23C3D-8586-563F-07D1-161ABC6695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80502"/>
            <a:ext cx="10363826" cy="48106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Воспитывающий аспект ТЦУ заключается в том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что по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настоящему развивающее обучение не может не быть воспитывающим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Урок обладает возможностями влиять на становление нравственных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трудовых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эстетических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патриотических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экологических и других качеств личности школьника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Он должен быть направлен на воспитание правильного отношения к общечеловеческим ценностям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высокого чувства гражданского долга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23F1-7AFD-FAEA-B0AE-3CBA58A0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606"/>
            <a:ext cx="10598226" cy="8246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Year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 Год за годом 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07FAF-0D4A-D589-1215-9141DE752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320" y="601991"/>
            <a:ext cx="11068280" cy="58979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открытие нового знания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изучение новой лексики модуля «Год за годом»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темы: Лексические единицы – названия месяцев и сезонов года, построение утвердительных предложений в устной и письменной речи в настоящем простом времени.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норм произношения звуков английского языка при чтении вслух и в устной речи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языковой догадки, памяти, внимания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слушать и уважать друг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C1A27-0CE1-BAA0-A594-78DFB4E88761}"/>
              </a:ext>
            </a:extLst>
          </p:cNvPr>
          <p:cNvSpPr/>
          <p:nvPr/>
        </p:nvSpPr>
        <p:spPr>
          <a:xfrm>
            <a:off x="208695" y="3606842"/>
            <a:ext cx="10598226" cy="824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F48171-87FF-76A8-F3C7-FC234B2941BE}"/>
              </a:ext>
            </a:extLst>
          </p:cNvPr>
          <p:cNvSpPr/>
          <p:nvPr/>
        </p:nvSpPr>
        <p:spPr>
          <a:xfrm>
            <a:off x="208695" y="4788992"/>
            <a:ext cx="8549090" cy="5288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3279A4-D87E-0D87-C005-D8BF6BCFC85D}"/>
              </a:ext>
            </a:extLst>
          </p:cNvPr>
          <p:cNvSpPr/>
          <p:nvPr/>
        </p:nvSpPr>
        <p:spPr>
          <a:xfrm>
            <a:off x="209320" y="5675259"/>
            <a:ext cx="8152482" cy="580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65364-E359-5F15-0A1D-069BBF28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8378E8-F2BE-F51D-2A61-0C6C4FCAC9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4912478"/>
              </p:ext>
            </p:extLst>
          </p:nvPr>
        </p:nvGraphicFramePr>
        <p:xfrm>
          <a:off x="0" y="0"/>
          <a:ext cx="12192001" cy="676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741">
                  <a:extLst>
                    <a:ext uri="{9D8B030D-6E8A-4147-A177-3AD203B41FA5}">
                      <a16:colId xmlns:a16="http://schemas.microsoft.com/office/drawing/2014/main" val="2275660073"/>
                    </a:ext>
                  </a:extLst>
                </a:gridCol>
                <a:gridCol w="8578260">
                  <a:extLst>
                    <a:ext uri="{9D8B030D-6E8A-4147-A177-3AD203B41FA5}">
                      <a16:colId xmlns:a16="http://schemas.microsoft.com/office/drawing/2014/main" val="1214433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Этап урока,  цель этапа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Формируемые УУД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0833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 мотивационный момент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4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Оргмомент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Регулятивные:</a:t>
                      </a:r>
                      <a:endParaRPr lang="ru-RU" sz="1400" dirty="0"/>
                    </a:p>
                    <a:p>
                      <a:r>
                        <a:rPr lang="ru-RU" sz="1600" dirty="0"/>
                        <a:t> определять цели и задачи урока;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участвовать в коллективном обсуждении темы</a:t>
                      </a:r>
                    </a:p>
                    <a:p>
                      <a:r>
                        <a:rPr lang="ru-RU" sz="1600" dirty="0"/>
                        <a:t>Личностные: </a:t>
                      </a:r>
                      <a:endParaRPr lang="en-US" sz="1600" dirty="0"/>
                    </a:p>
                    <a:p>
                      <a:r>
                        <a:rPr lang="ru-RU" sz="1600" dirty="0"/>
                        <a:t>положительное формирование к учению, п</a:t>
                      </a:r>
                      <a:r>
                        <a:rPr lang="ru-RU" dirty="0"/>
                        <a:t>ознавательной деятельности.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08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2.Фонетическая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зарядка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Личностные: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положительное формирование к учению, познавательной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7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3.Мотивация к учебной деятельности. Постановка цели и задачи урока.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Коммуникативные: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устных высказываний, в соответствии с поставленной коммуникативной задачей;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участвуют в совместном обсуждении, высказывая точку зрения, своё мнение, учитывая мнение других, учатся проявлять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инициативу.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анализируют информацию, сопоставляя новую информацию с ранее изученной, отбирают необходимую информацию.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85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Включения в систему знаний.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8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1.Введения нового материала.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 Регулятивные: Личностные: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0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2.Первичное закрепление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осуществляют актуализацию новых ЛЕ, основываясь на учебной ситуации и личном опыте.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68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3.Самостоятельная работа.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расширить свой кругозор, применив полученную информацию и применять дополнительную информацию из дополнительных источников.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3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54296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5BA14-727A-B866-FEA2-6CEA6F58BBD2}"/>
              </a:ext>
            </a:extLst>
          </p:cNvPr>
          <p:cNvSpPr/>
          <p:nvPr/>
        </p:nvSpPr>
        <p:spPr>
          <a:xfrm>
            <a:off x="2230" y="780825"/>
            <a:ext cx="2487270" cy="2813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45E4A9-9F7D-8211-F69B-332D2BBABF9C}"/>
              </a:ext>
            </a:extLst>
          </p:cNvPr>
          <p:cNvSpPr/>
          <p:nvPr/>
        </p:nvSpPr>
        <p:spPr>
          <a:xfrm>
            <a:off x="0" y="5021465"/>
            <a:ext cx="3225400" cy="349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284488-59B5-5675-89DC-FAD991178FD4}"/>
              </a:ext>
            </a:extLst>
          </p:cNvPr>
          <p:cNvSpPr/>
          <p:nvPr/>
        </p:nvSpPr>
        <p:spPr>
          <a:xfrm>
            <a:off x="3690651" y="843450"/>
            <a:ext cx="1553379" cy="2813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AC897-91CD-C17F-C9C6-A7B2EE86E5E5}"/>
              </a:ext>
            </a:extLst>
          </p:cNvPr>
          <p:cNvSpPr/>
          <p:nvPr/>
        </p:nvSpPr>
        <p:spPr>
          <a:xfrm>
            <a:off x="3652092" y="1352910"/>
            <a:ext cx="1344058" cy="2813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FD9659-D7D1-4EDA-B89C-FEC176D7D79F}"/>
              </a:ext>
            </a:extLst>
          </p:cNvPr>
          <p:cNvSpPr/>
          <p:nvPr/>
        </p:nvSpPr>
        <p:spPr>
          <a:xfrm>
            <a:off x="3652092" y="2534283"/>
            <a:ext cx="2030776" cy="297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2DF3E2-2233-F9A3-58B3-FE27FAE4F751}"/>
              </a:ext>
            </a:extLst>
          </p:cNvPr>
          <p:cNvSpPr/>
          <p:nvPr/>
        </p:nvSpPr>
        <p:spPr>
          <a:xfrm>
            <a:off x="3635567" y="3496893"/>
            <a:ext cx="1773716" cy="209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B25928-5067-C9D9-2B57-4D5A4A60B29C}"/>
              </a:ext>
            </a:extLst>
          </p:cNvPr>
          <p:cNvSpPr/>
          <p:nvPr/>
        </p:nvSpPr>
        <p:spPr>
          <a:xfrm>
            <a:off x="3652092" y="5905041"/>
            <a:ext cx="1553379" cy="209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7983B-C5F5-FF55-0481-4117913F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21A91-F1C1-1CB7-A19B-436BEE956F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57656"/>
            <a:ext cx="12192000" cy="6440599"/>
          </a:xfrm>
        </p:spPr>
        <p:txBody>
          <a:bodyPr>
            <a:normAutofit fontScale="25000" lnSpcReduction="20000"/>
          </a:bodyPr>
          <a:lstStyle/>
          <a:p>
            <a:pPr marL="127000" indent="0" algn="ctr">
              <a:lnSpc>
                <a:spcPct val="99000"/>
              </a:lnSpc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Схема самоанализа урока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r>
              <a:rPr lang="ru-RU" sz="4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______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ru-RU" sz="4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Тема урока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________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</a:t>
            </a:r>
            <a:r>
              <a:rPr lang="ru-RU" sz="4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Тип урока и его структура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2700" lvl="0" indent="-342900" algn="just">
              <a:spcAft>
                <a:spcPts val="0"/>
              </a:spcAft>
              <a:buFont typeface="+mj-lt"/>
              <a:buAutoNum type="arabicPeriod"/>
              <a:tabLst>
                <a:tab pos="50165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Каково место данного урока в теме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Как этот урок связан с предыдущим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как этот урок работает на последующие уроки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07365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Краткая психолого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педагогическая характеристика класса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Особенности учащихся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торые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были учтены при планировании урока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0927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Какова триединая дидактическая цель урока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его обучающий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развивающий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воспита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тельный аспект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дать оценку успешности ее достижения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06095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Отбор содержания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форм и методов обучения в соответствии с целью урока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Выделить главный этап и дать его анализ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основываясь на результатах обучения на уроке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Какое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сочета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ние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методов обучения было выбрано для объяснения нового материала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0165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Рационально ли было распределено время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отведенное на все этапы урока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Логичны ли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связки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между этими этапами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Показать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 другие этапы работали на главный этап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9530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Отбор дидактических материалов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ТСО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наглядных пособий в соответствии с целями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6"/>
              <a:tabLst>
                <a:tab pos="50800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Использование групповых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коллективных и иных форм обучения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Дифференцированный подход в обучении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7"/>
              <a:tabLst>
                <a:tab pos="521335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 организован контроль усвоения знаний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умений и навыков учащихся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каких этапах урока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каких формах и какими методами осуществлялся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Как организовано 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регули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56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рование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коррекция знаний учащихся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7"/>
              <a:tabLst>
                <a:tab pos="50800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Психологическая и эмоциональная атмосфера на уроке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стиль общения учителя и учащихся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7"/>
              <a:tabLst>
                <a:tab pos="49530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Уровень подачи домашнего задания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9"/>
              <a:tabLst>
                <a:tab pos="50165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 вы оцениваете результаты урока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Удалось ли реализовать все поставленные задачи урока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Если не удалось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то почему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9"/>
              <a:tabLst>
                <a:tab pos="571500" algn="l"/>
              </a:tabLst>
            </a:pP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Наметить перспективы своей деятельности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6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2F9DC-806C-1D8D-FCDB-AB200D7C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8A0614-B69A-8657-0408-C835326E66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B9D65-CCAC-8067-F9EB-A805AB8CA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9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727E0-A4BC-7AAE-6CA5-39B94347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современного урока должна быть конкретной и измеряемой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62CA5-9BE4-8843-C942-5B0EE28301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43" y="2400142"/>
            <a:ext cx="1092506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применять знания, 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реализовывать собственные проекты, 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социального действия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1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7378F-0C2B-E18E-4DE3-CB3F93C0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67864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Новым смыслом урока является   решение проблем самими школьниками в процессе урока через самостоятельную  познавательную деятельность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678D9-3F84-096B-4113-7D68BE960D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09" y="1740666"/>
            <a:ext cx="11490592" cy="4749470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деятельности учителя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направлены, прежде всего, на развитие личности ученика и включают: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позитивных индивидуальных свойств ученика – способностей, интересов, склонностей;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учащихся интеллектуальной, исследовательской, информационной, коммуникативной, рефлексивной культуры;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личностно смыслового отношения учащихся к изучаемому предмету;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ценностного отношения учащихся к окружающей действительности.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34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56EC0-04B1-4968-4D3B-63A7FF45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8860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Классификации уроков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«ведущей дидактической цели»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46321-0F1F-C015-68CE-99C9952BF2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99990"/>
            <a:ext cx="12191999" cy="5133861"/>
          </a:xfrm>
        </p:spPr>
        <p:txBody>
          <a:bodyPr>
            <a:normAutofit fontScale="25000" lnSpcReduction="20000"/>
          </a:bodyPr>
          <a:lstStyle/>
          <a:p>
            <a:pPr marL="0" marR="25400" indent="0">
              <a:spcAft>
                <a:spcPts val="1000"/>
              </a:spcAft>
              <a:buNone/>
            </a:pPr>
            <a:r>
              <a:rPr lang="ru-RU" sz="9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признаке базируются две классификации уроков.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400" indent="0" algn="ctr">
              <a:spcAft>
                <a:spcPts val="1000"/>
              </a:spcAft>
              <a:buNone/>
            </a:pPr>
            <a:r>
              <a:rPr lang="ru-RU" sz="9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из них включает следующие их типы: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8275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Вводные уроки.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Текущие уроки.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Обобщающие уроки.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9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классификация включает такие типы уроков, как: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изучения нового материала.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1925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закрепления изученного материала.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повторения, систематизации и обобщения знаний, умений и навыков.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96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контроля результатов обучения.</a:t>
            </a:r>
            <a:endParaRPr lang="ru-RU" sz="96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55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A794E-09DD-A2B3-02E5-FEED681B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уроков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«ведущему методу обучения»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92A4B-E34D-F3D5-308E-2CA256E7C0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609463"/>
            <a:ext cx="10363826" cy="3424107"/>
          </a:xfrm>
        </p:spPr>
        <p:txBody>
          <a:bodyPr/>
          <a:lstStyle/>
          <a:p>
            <a:pPr marL="0" lvl="0" indent="0" algn="ctr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28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репродуктивные уроки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endParaRPr lang="ru-RU" sz="28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buNone/>
              <a:tabLst>
                <a:tab pos="165100" algn="l"/>
              </a:tabLst>
            </a:pPr>
            <a:r>
              <a:rPr lang="ru-RU" sz="28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проблемные уроки.</a:t>
            </a:r>
            <a:endParaRPr lang="ru-RU" sz="28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5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A36E9-D0BA-22B1-1C5D-8F251402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618517"/>
            <a:ext cx="10683315" cy="15961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уроков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«характеру совместной деятельности субъектов обучения»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44733-69B9-D628-F49F-3F927A5A32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800"/>
              <a:buNone/>
              <a:tabLst>
                <a:tab pos="327025" algn="l"/>
              </a:tabLst>
            </a:pPr>
            <a:r>
              <a:rPr lang="ru-RU" sz="24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урок-лекция;</a:t>
            </a:r>
            <a:endParaRPr lang="ru-RU" sz="24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800"/>
              <a:buNone/>
              <a:tabLst>
                <a:tab pos="327025" algn="l"/>
              </a:tabLst>
            </a:pPr>
            <a:r>
              <a:rPr lang="ru-RU" sz="24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урок-семинар;</a:t>
            </a:r>
            <a:endParaRPr lang="ru-RU" sz="24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800"/>
              <a:buNone/>
              <a:tabLst>
                <a:tab pos="327025" algn="l"/>
              </a:tabLst>
            </a:pPr>
            <a:r>
              <a:rPr lang="ru-RU" sz="24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урок-лабораторная работа;</a:t>
            </a:r>
            <a:endParaRPr lang="ru-RU" sz="24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800"/>
              <a:buNone/>
              <a:tabLst>
                <a:tab pos="327025" algn="l"/>
              </a:tabLst>
            </a:pPr>
            <a:r>
              <a:rPr lang="ru-RU" sz="24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урок-исследование;</a:t>
            </a:r>
            <a:endParaRPr lang="ru-RU" sz="24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800"/>
              <a:buNone/>
              <a:tabLst>
                <a:tab pos="327025" algn="l"/>
              </a:tabLst>
            </a:pPr>
            <a:r>
              <a:rPr lang="ru-RU" sz="24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урок-проект и т.д.</a:t>
            </a:r>
            <a:endParaRPr lang="ru-RU" sz="2400" u="none" strike="noStrike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5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556F6-7C0C-669B-0B8B-63E25C48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уроков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«способу организации»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5C9BB-5A6F-711C-C4F3-F90B6CF269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комбинированные уроки;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синтетические уроки.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9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EBEA4-7A60-B4BA-E75D-922BEF44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268712"/>
            <a:ext cx="11082969" cy="127364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иностранного языка состоит из структурных и содержательных элементов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4B6EC-D3BC-3147-8EE0-0799DE9D7B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9489" y="1542361"/>
            <a:ext cx="10966081" cy="5221996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структурным элементам относятся: начало урока, центральная часть и завершение урока.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структурный элемент урока как его начало должен включать в себя организационный момент, различные речевые упражнения, постановку цели урока и его темы. Он длится от 3 до 7 минут.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центральной части урока обучающиеся должны выполнять действия по достижению цели урока, а учитель только контролирует выполнение данных действий. Данный этап урока, длится 20-25 минут. В это время должно происходить выполнение упражнений с опорой на тексты учебника, учебные речевые ситуации, технические средства обучения, дополнительный дидактический материал с использованием межпредметных связей, применением эффективных приемов, форм, режимов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9474355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555</TotalTime>
  <Words>1961</Words>
  <Application>Microsoft Office PowerPoint</Application>
  <PresentationFormat>Широкоэкранный</PresentationFormat>
  <Paragraphs>167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Symbol</vt:lpstr>
      <vt:lpstr>Times New Roman</vt:lpstr>
      <vt:lpstr>Tw Cen MT</vt:lpstr>
      <vt:lpstr>Капля</vt:lpstr>
      <vt:lpstr>Презентация PowerPoint</vt:lpstr>
      <vt:lpstr>Современный – это и совершенно новый, и не теряющий связи с прошлым, одним словом – актуальный. действенный, современный, имеющий непосредственное отношение к интересам сегодня живущего человека, насущный, существующий, проявляющийся в действительности. Помимо этого, если урок – современный, то он обязательно закладывает основу для будущего. </vt:lpstr>
      <vt:lpstr>Цель современного урока должна быть конкретной и измеряемой</vt:lpstr>
      <vt:lpstr>Новым смыслом урока является   решение проблем самими школьниками в процессе урока через самостоятельную  познавательную деятельность</vt:lpstr>
      <vt:lpstr>Классификации уроков  по «ведущей дидактической цели» </vt:lpstr>
      <vt:lpstr>Классификация уроков  по «ведущему методу обучения»</vt:lpstr>
      <vt:lpstr>Классификация уроков  по «характеру совместной деятельности субъектов обучения»</vt:lpstr>
      <vt:lpstr>Классификация уроков  по «способу организации»  </vt:lpstr>
      <vt:lpstr>Урок иностранного языка состоит из структурных и содержательных элементов</vt:lpstr>
      <vt:lpstr>Презентация PowerPoint</vt:lpstr>
      <vt:lpstr>Главной целью обучения иностранным языкам в школе является </vt:lpstr>
      <vt:lpstr>в классах часто присутствуют ученики с различным уровнем языковой подготовки на  уроке можно использовать поэлементно несколько современных образовательных технологий:</vt:lpstr>
      <vt:lpstr>Использование информационно-коммуникационных технологий:</vt:lpstr>
      <vt:lpstr>Использование здоровьесберегающих технологий</vt:lpstr>
      <vt:lpstr>Для разноуровневого обучения используем:</vt:lpstr>
      <vt:lpstr>Презентация PowerPoint</vt:lpstr>
      <vt:lpstr>Презентация PowerPoint</vt:lpstr>
      <vt:lpstr>Требования, предъявляемые ФГОС к современному уроку:</vt:lpstr>
      <vt:lpstr>Презентация PowerPoint</vt:lpstr>
      <vt:lpstr>Триединая цель урока — основа целесообразной деятельности учителя и учеников, дающая ей направление.  Она определяет характер взаимодействия учителя и учеников на уроке и реализуется не только в деятельности учителя, но и в деятельности учеников.  Ее достижение возможно только в том случае, когда к этому стремятся обе стороны. Поэтому ТЦУ в соответствующей интерпретации должна ставиться перед классом в ученическом варианте. </vt:lpstr>
      <vt:lpstr>Презентация PowerPoint</vt:lpstr>
      <vt:lpstr>Презентация PowerPoint</vt:lpstr>
      <vt:lpstr>Презентация PowerPoint</vt:lpstr>
      <vt:lpstr>Тема урока: Year after year  « Год за годом 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современного урока</dc:title>
  <dc:creator>Пользователь</dc:creator>
  <cp:lastModifiedBy>Пользователь</cp:lastModifiedBy>
  <cp:revision>7</cp:revision>
  <dcterms:created xsi:type="dcterms:W3CDTF">2024-09-19T12:03:06Z</dcterms:created>
  <dcterms:modified xsi:type="dcterms:W3CDTF">2025-02-12T06:00:41Z</dcterms:modified>
</cp:coreProperties>
</file>