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356" r:id="rId2"/>
    <p:sldId id="315" r:id="rId3"/>
    <p:sldId id="272" r:id="rId4"/>
    <p:sldId id="257" r:id="rId5"/>
    <p:sldId id="273" r:id="rId6"/>
    <p:sldId id="259" r:id="rId7"/>
    <p:sldId id="261" r:id="rId8"/>
    <p:sldId id="262" r:id="rId9"/>
    <p:sldId id="263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3" r:id="rId18"/>
    <p:sldId id="285" r:id="rId19"/>
    <p:sldId id="286" r:id="rId20"/>
    <p:sldId id="287" r:id="rId21"/>
    <p:sldId id="288" r:id="rId22"/>
    <p:sldId id="311" r:id="rId23"/>
    <p:sldId id="312" r:id="rId24"/>
    <p:sldId id="313" r:id="rId25"/>
    <p:sldId id="314" r:id="rId26"/>
    <p:sldId id="309" r:id="rId27"/>
    <p:sldId id="310" r:id="rId28"/>
    <p:sldId id="289" r:id="rId29"/>
    <p:sldId id="290" r:id="rId30"/>
    <p:sldId id="291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howGuides="1">
      <p:cViewPr varScale="1">
        <p:scale>
          <a:sx n="38" d="100"/>
          <a:sy n="38" d="100"/>
        </p:scale>
        <p:origin x="143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BCF55-C05E-4C49-8ABE-7CAA04D8577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7EB7B-4FAB-4243-9ED9-C31454284A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A04BB-5E68-4CA2-A196-31B949F0061E}" type="slidenum">
              <a:rPr lang="ru-RU" smtClean="0"/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A04BB-5E68-4CA2-A196-31B949F0061E}" type="slidenum">
              <a:rPr lang="ru-RU" smtClean="0"/>
              <a:t>36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A04BB-5E68-4CA2-A196-31B949F0061E}" type="slidenum">
              <a:rPr lang="ru-RU" smtClean="0"/>
              <a:t>39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019F-662B-4148-BC46-B06BC3E9BF5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73FD-4863-4D08-96F5-A09B707E6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019F-662B-4148-BC46-B06BC3E9BF5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73FD-4863-4D08-96F5-A09B707E6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019F-662B-4148-BC46-B06BC3E9BF5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73FD-4863-4D08-96F5-A09B707E6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019F-662B-4148-BC46-B06BC3E9BF5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73FD-4863-4D08-96F5-A09B707E6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019F-662B-4148-BC46-B06BC3E9BF5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73FD-4863-4D08-96F5-A09B707E6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019F-662B-4148-BC46-B06BC3E9BF5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73FD-4863-4D08-96F5-A09B707E6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019F-662B-4148-BC46-B06BC3E9BF5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73FD-4863-4D08-96F5-A09B707E6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019F-662B-4148-BC46-B06BC3E9BF5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73FD-4863-4D08-96F5-A09B707E6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019F-662B-4148-BC46-B06BC3E9BF5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73FD-4863-4D08-96F5-A09B707E6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019F-662B-4148-BC46-B06BC3E9BF5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73FD-4863-4D08-96F5-A09B707E6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019F-662B-4148-BC46-B06BC3E9BF5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73FD-4863-4D08-96F5-A09B707E6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019F-662B-4148-BC46-B06BC3E9BF5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73FD-4863-4D08-96F5-A09B707E6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1">
                <a:tint val="66000"/>
                <a:satMod val="160000"/>
              </a:schemeClr>
            </a:gs>
            <a:gs pos="9000">
              <a:schemeClr val="accent1">
                <a:tint val="44500"/>
                <a:satMod val="160000"/>
              </a:schemeClr>
            </a:gs>
            <a:gs pos="5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E019F-662B-4148-BC46-B06BC3E9BF5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C73FD-4863-4D08-96F5-A09B707E66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b="1" i="1">
                <a:solidFill>
                  <a:srgbClr val="C00000"/>
                </a:solidFill>
              </a:rPr>
              <a:t>Производная и ее применение</a:t>
            </a:r>
          </a:p>
        </p:txBody>
      </p:sp>
      <p:sp>
        <p:nvSpPr>
          <p:cNvPr id="9" name="Замещающий 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10" name="Замещающий 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11" name="Замещающее 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>
              <a:solidFill>
                <a:schemeClr val="tx2">
                  <a:lumMod val="50000"/>
                </a:schemeClr>
              </a:solidFill>
              <a:sym typeface="+mn-ea"/>
            </a:endParaRPr>
          </a:p>
          <a:p>
            <a:pPr marL="0" indent="0">
              <a:buNone/>
            </a:pPr>
            <a:endParaRPr lang="ru-RU" b="1" dirty="0">
              <a:solidFill>
                <a:schemeClr val="tx2">
                  <a:lumMod val="50000"/>
                </a:schemeClr>
              </a:solidFill>
              <a:sym typeface="+mn-ea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Учитель математики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          Черенкова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     Ольга  Павловна</a:t>
            </a:r>
            <a:r>
              <a:rPr lang="ru-RU" b="1" dirty="0">
                <a:sym typeface="+mn-ea"/>
              </a:rPr>
              <a:t>.</a:t>
            </a:r>
            <a:endParaRPr lang="ru-RU" altLang="en-US"/>
          </a:p>
        </p:txBody>
      </p:sp>
      <p:pic>
        <p:nvPicPr>
          <p:cNvPr id="1026" name="Picture 2" descr="C:\Users\Olga\Desktop\2 (2)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4" r="1173"/>
          <a:stretch>
            <a:fillRect/>
          </a:stretch>
        </p:blipFill>
        <p:spPr bwMode="auto">
          <a:xfrm>
            <a:off x="841375" y="1996440"/>
            <a:ext cx="2961005" cy="441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gradFill flip="none" rotWithShape="1">
            <a:gsLst>
              <a:gs pos="15000">
                <a:srgbClr val="5E9EFF">
                  <a:lumMod val="0"/>
                  <a:lumOff val="100000"/>
                </a:srgbClr>
              </a:gs>
              <a:gs pos="89545">
                <a:srgbClr val="FFEDFB">
                  <a:lumMod val="0"/>
                  <a:lumOff val="100000"/>
                </a:srgbClr>
              </a:gs>
              <a:gs pos="7000">
                <a:srgbClr val="85C2FF">
                  <a:lumMod val="65000"/>
                  <a:lumOff val="35000"/>
                </a:srgbClr>
              </a:gs>
              <a:gs pos="100000">
                <a:srgbClr val="FFEBFA"/>
              </a:gs>
            </a:gsLst>
            <a:lin ang="16200000" scaled="1"/>
            <a:tileRect/>
          </a:gradFill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Техника дифференцирования</a:t>
            </a:r>
            <a:br>
              <a:rPr lang="ru-RU" sz="3600" b="1" i="1" dirty="0">
                <a:solidFill>
                  <a:srgbClr val="C00000"/>
                </a:solidFill>
              </a:rPr>
            </a:br>
            <a:r>
              <a:rPr lang="ru-RU" sz="3600" b="1" i="1" dirty="0">
                <a:solidFill>
                  <a:srgbClr val="C00000"/>
                </a:solidFill>
              </a:rPr>
              <a:t>основные формулы и правила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sz="half" idx="1"/>
              </p:nvPr>
            </p:nvGraphicFramePr>
            <p:xfrm>
              <a:off x="251520" y="1412776"/>
              <a:ext cx="2736304" cy="515281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2756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6068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83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1" i="1" dirty="0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f</a:t>
                          </a:r>
                          <a:r>
                            <a:rPr lang="ru-RU" sz="2800" b="1" i="1" dirty="0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(х)</a:t>
                          </a:r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  </a:t>
                          </a:r>
                          <a:r>
                            <a:rPr lang="en-US" sz="2800" b="1" i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f</a:t>
                          </a:r>
                          <a:r>
                            <a:rPr lang="ru-RU" sz="2800" b="1" i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′(х)</a:t>
                          </a:r>
                          <a:r>
                            <a:rPr lang="ru-RU" sz="280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  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000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С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0</a:t>
                          </a:r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000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Х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1</a:t>
                          </a:r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000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Сх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С</a:t>
                          </a:r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000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c</a:t>
                          </a:r>
                          <a:r>
                            <a:rPr lang="en-US" sz="2800" b="1" i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 f</a:t>
                          </a:r>
                          <a:r>
                            <a:rPr lang="ru-RU" sz="2800" b="1" i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(х)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c</a:t>
                          </a:r>
                          <a:r>
                            <a:rPr lang="ru-RU" sz="2800" b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  </a:t>
                          </a:r>
                          <a:r>
                            <a:rPr lang="en-US" sz="2800" b="1" i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f</a:t>
                          </a:r>
                          <a:r>
                            <a:rPr lang="ru-RU" sz="2800" b="1" i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′(х)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010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Х</a:t>
                          </a:r>
                          <a:r>
                            <a:rPr lang="en-US" sz="2800" b="1" baseline="30000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n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28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/>
                                      <a:cs typeface="Times New Roman" panose="02020603050405020304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/>
                                      <a:ea typeface="Calibri" panose="020F0502020204030204"/>
                                      <a:cs typeface="Times New Roman" panose="02020603050405020304"/>
                                    </a:rPr>
                                    <m:t>х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/>
                                      <a:ea typeface="Calibri" panose="020F0502020204030204"/>
                                      <a:cs typeface="Times New Roman" panose="02020603050405020304"/>
                                    </a:rPr>
                                    <m:t>𝒏</m:t>
                                  </m:r>
                                  <m:r>
                                    <a:rPr lang="en-US" sz="28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/>
                                      <a:ea typeface="Calibri" panose="020F0502020204030204"/>
                                      <a:cs typeface="Times New Roman" panose="02020603050405020304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/>
                                      <a:ea typeface="Calibri" panose="020F0502020204030204"/>
                                      <a:cs typeface="Times New Roman" panose="02020603050405020304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000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i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е</a:t>
                          </a:r>
                          <a:r>
                            <a:rPr lang="ru-RU" sz="2800" b="1" i="1" baseline="30000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х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i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е</a:t>
                          </a:r>
                          <a:r>
                            <a:rPr lang="ru-RU" sz="2800" b="1" i="1" baseline="3000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х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7208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ru-RU" sz="2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ru-RU" sz="2800" b="1" i="1">
                                        <a:effectLst/>
                                        <a:latin typeface="Cambria Math" panose="02040503050406030204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  <m:t>𝐥𝐧</m:t>
                                    </m:r>
                                  </m:fName>
                                  <m:e>
                                    <m:r>
                                      <a:rPr lang="ru-RU" sz="2800" b="1" i="1">
                                        <a:effectLst/>
                                        <a:latin typeface="Cambria Math" panose="02040503050406030204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  <m:t>х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2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2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2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  <m:t>х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9000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ru-RU" sz="2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800" b="1" i="1">
                                        <a:effectLst/>
                                        <a:latin typeface="Cambria Math" panose="02040503050406030204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  <m:t>𝐬𝐢𝐧</m:t>
                                    </m:r>
                                  </m:fName>
                                  <m:e>
                                    <m:r>
                                      <a:rPr lang="en-US" sz="2800" b="1" i="1">
                                        <a:effectLst/>
                                        <a:latin typeface="Cambria Math" panose="02040503050406030204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  <m:t>х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ru-RU" sz="28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ru-RU" sz="28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  <m:t>𝐜𝐨𝐬</m:t>
                                    </m:r>
                                  </m:fName>
                                  <m:e>
                                    <m:r>
                                      <a:rPr lang="ru-RU" sz="28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  <m:t>х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9000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ru-RU" sz="2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ru-RU" sz="2800" b="1" i="1">
                                        <a:effectLst/>
                                        <a:latin typeface="Cambria Math" panose="02040503050406030204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  <m:t>𝐜𝐨𝐬</m:t>
                                    </m:r>
                                  </m:fName>
                                  <m:e>
                                    <m:r>
                                      <a:rPr lang="ru-RU" sz="2800" b="1" i="1">
                                        <a:effectLst/>
                                        <a:latin typeface="Cambria Math" panose="02040503050406030204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  <m:t>х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ru-RU" sz="28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8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  <m:t>−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  <m:t>𝐬𝐢𝐧</m:t>
                                    </m:r>
                                  </m:fName>
                                  <m:e>
                                    <m:r>
                                      <a:rPr lang="en-US" sz="28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  <m:t>х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sz="half" idx="1"/>
              </p:nvPr>
            </p:nvGraphicFramePr>
            <p:xfrm>
              <a:off x="251520" y="1412776"/>
              <a:ext cx="2736304" cy="515719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275623"/>
                    <a:gridCol w="1460681"/>
                  </a:tblGrid>
                  <a:tr h="4983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1" i="1" dirty="0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f</a:t>
                          </a:r>
                          <a:r>
                            <a:rPr lang="ru-RU" sz="2800" b="1" i="1" dirty="0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(х)</a:t>
                          </a:r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  </a:t>
                          </a:r>
                          <a:r>
                            <a:rPr lang="en-US" sz="2800" b="1" i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f</a:t>
                          </a:r>
                          <a:r>
                            <a:rPr lang="ru-RU" sz="2800" b="1" i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′(х)</a:t>
                          </a:r>
                          <a:r>
                            <a:rPr lang="ru-RU" sz="280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  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000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С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0</a:t>
                          </a:r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000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Х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1</a:t>
                          </a:r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000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Сх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С</a:t>
                          </a:r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000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c</a:t>
                          </a:r>
                          <a:r>
                            <a:rPr lang="en-US" sz="2800" b="1" i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 f</a:t>
                          </a:r>
                          <a:r>
                            <a:rPr lang="ru-RU" sz="2800" b="1" i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(х)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c</a:t>
                          </a:r>
                          <a:r>
                            <a:rPr lang="ru-RU" sz="2800" b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  </a:t>
                          </a:r>
                          <a:r>
                            <a:rPr lang="en-US" sz="2800" b="1" i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f</a:t>
                          </a:r>
                          <a:r>
                            <a:rPr lang="ru-RU" sz="2800" b="1" i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′(х)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226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Х</a:t>
                          </a:r>
                          <a:r>
                            <a:rPr lang="en-US" sz="2800" b="1" baseline="30000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n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49000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i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е</a:t>
                          </a:r>
                          <a:r>
                            <a:rPr lang="ru-RU" sz="2800" b="1" i="1" baseline="30000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х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i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е</a:t>
                          </a:r>
                          <a:r>
                            <a:rPr lang="ru-RU" sz="2800" b="1" i="1" baseline="3000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х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072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4902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4902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479" marR="6847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131840" y="1412776"/>
                <a:ext cx="5760640" cy="5256584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 algn="ctr">
                  <a:buNone/>
                </a:pPr>
                <a:endParaRPr lang="ru-RU" sz="2400" b="1" dirty="0"/>
              </a:p>
              <a:p>
                <a:pPr marL="0" indent="0" algn="ctr">
                  <a:buNone/>
                </a:pPr>
                <a:r>
                  <a:rPr lang="ru-RU" sz="3400" b="1" dirty="0"/>
                  <a:t>Производная суммы равна  сумме производных:</a:t>
                </a:r>
              </a:p>
              <a:p>
                <a:pPr marL="0" indent="0" algn="ctr">
                  <a:buNone/>
                </a:pPr>
                <a:r>
                  <a:rPr lang="ru-RU" sz="2900" b="1" dirty="0">
                    <a:solidFill>
                      <a:srgbClr val="C00000"/>
                    </a:solidFill>
                  </a:rPr>
                  <a:t>•  ( </a:t>
                </a:r>
                <a:r>
                  <a:rPr lang="en-US" sz="2900" b="1" i="1" dirty="0">
                    <a:solidFill>
                      <a:srgbClr val="C00000"/>
                    </a:solidFill>
                  </a:rPr>
                  <a:t>f</a:t>
                </a:r>
                <a:r>
                  <a:rPr lang="ru-RU" sz="2900" b="1" i="1" dirty="0">
                    <a:solidFill>
                      <a:srgbClr val="C00000"/>
                    </a:solidFill>
                  </a:rPr>
                  <a:t> (х)</a:t>
                </a:r>
                <a:r>
                  <a:rPr lang="ru-RU" sz="2900" b="1" dirty="0">
                    <a:solidFill>
                      <a:srgbClr val="C00000"/>
                    </a:solidFill>
                  </a:rPr>
                  <a:t>  +  </a:t>
                </a:r>
                <a:r>
                  <a:rPr lang="en-US" sz="2900" b="1" dirty="0">
                    <a:solidFill>
                      <a:srgbClr val="C00000"/>
                    </a:solidFill>
                  </a:rPr>
                  <a:t>g</a:t>
                </a:r>
                <a:r>
                  <a:rPr lang="ru-RU" sz="2900" b="1" i="1" dirty="0">
                    <a:solidFill>
                      <a:srgbClr val="C00000"/>
                    </a:solidFill>
                  </a:rPr>
                  <a:t>(х)</a:t>
                </a:r>
                <a:r>
                  <a:rPr lang="ru-RU" sz="2900" b="1" dirty="0">
                    <a:solidFill>
                      <a:srgbClr val="C00000"/>
                    </a:solidFill>
                  </a:rPr>
                  <a:t> )′  =  </a:t>
                </a:r>
                <a:r>
                  <a:rPr lang="en-US" sz="2900" b="1" i="1" dirty="0">
                    <a:solidFill>
                      <a:srgbClr val="C00000"/>
                    </a:solidFill>
                  </a:rPr>
                  <a:t>f</a:t>
                </a:r>
                <a:r>
                  <a:rPr lang="ru-RU" sz="2900" b="1" i="1" dirty="0">
                    <a:solidFill>
                      <a:srgbClr val="C00000"/>
                    </a:solidFill>
                  </a:rPr>
                  <a:t>′(х)  </a:t>
                </a:r>
                <a:r>
                  <a:rPr lang="ru-RU" sz="2900" b="1" dirty="0">
                    <a:solidFill>
                      <a:srgbClr val="C00000"/>
                    </a:solidFill>
                  </a:rPr>
                  <a:t>+  </a:t>
                </a:r>
                <a:r>
                  <a:rPr lang="en-US" sz="2900" b="1" dirty="0">
                    <a:solidFill>
                      <a:srgbClr val="C00000"/>
                    </a:solidFill>
                  </a:rPr>
                  <a:t>g</a:t>
                </a:r>
                <a:r>
                  <a:rPr lang="ru-RU" sz="2900" b="1" i="1" dirty="0">
                    <a:solidFill>
                      <a:srgbClr val="C00000"/>
                    </a:solidFill>
                  </a:rPr>
                  <a:t>′(х)</a:t>
                </a:r>
              </a:p>
              <a:p>
                <a:pPr marL="0" indent="0" algn="ctr">
                  <a:buNone/>
                </a:pPr>
                <a:endParaRPr lang="ru-RU" sz="2900" b="1" dirty="0"/>
              </a:p>
              <a:p>
                <a:pPr marL="0" indent="0" algn="ctr">
                  <a:buNone/>
                </a:pPr>
                <a:r>
                  <a:rPr lang="ru-RU" sz="3200" b="1" dirty="0"/>
                  <a:t>Постоянный множитель можно вынести </a:t>
                </a:r>
              </a:p>
              <a:p>
                <a:pPr marL="0" indent="0" algn="ctr">
                  <a:buNone/>
                </a:pPr>
                <a:r>
                  <a:rPr lang="ru-RU" sz="3200" b="1" dirty="0"/>
                  <a:t>за знак производной:</a:t>
                </a:r>
              </a:p>
              <a:p>
                <a:pPr marL="0" indent="0" algn="ctr">
                  <a:buNone/>
                </a:pPr>
                <a:r>
                  <a:rPr lang="ru-RU" sz="2600" dirty="0">
                    <a:solidFill>
                      <a:srgbClr val="C00000"/>
                    </a:solidFill>
                  </a:rPr>
                  <a:t>• </a:t>
                </a:r>
                <a:r>
                  <a:rPr lang="ru-RU" sz="2600" b="1" dirty="0">
                    <a:solidFill>
                      <a:srgbClr val="C00000"/>
                    </a:solidFill>
                  </a:rPr>
                  <a:t>( </a:t>
                </a:r>
                <a:r>
                  <a:rPr lang="en-US" sz="2600" b="1" dirty="0">
                    <a:solidFill>
                      <a:srgbClr val="C00000"/>
                    </a:solidFill>
                  </a:rPr>
                  <a:t>c</a:t>
                </a:r>
                <a:r>
                  <a:rPr lang="en-US" sz="2600" b="1" i="1" dirty="0">
                    <a:solidFill>
                      <a:srgbClr val="C00000"/>
                    </a:solidFill>
                  </a:rPr>
                  <a:t> f</a:t>
                </a:r>
                <a:r>
                  <a:rPr lang="ru-RU" sz="2600" b="1" i="1" dirty="0">
                    <a:solidFill>
                      <a:srgbClr val="C00000"/>
                    </a:solidFill>
                  </a:rPr>
                  <a:t>(х) </a:t>
                </a:r>
                <a:r>
                  <a:rPr lang="ru-RU" sz="2600" b="1" dirty="0">
                    <a:solidFill>
                      <a:srgbClr val="C00000"/>
                    </a:solidFill>
                  </a:rPr>
                  <a:t>)′  =  </a:t>
                </a:r>
                <a:r>
                  <a:rPr lang="en-US" sz="2600" b="1" dirty="0">
                    <a:solidFill>
                      <a:srgbClr val="C00000"/>
                    </a:solidFill>
                  </a:rPr>
                  <a:t>c</a:t>
                </a:r>
                <a:r>
                  <a:rPr lang="ru-RU" sz="2600" b="1" dirty="0">
                    <a:solidFill>
                      <a:srgbClr val="C00000"/>
                    </a:solidFill>
                  </a:rPr>
                  <a:t>  </a:t>
                </a:r>
                <a:r>
                  <a:rPr lang="en-US" sz="2600" b="1" i="1" dirty="0">
                    <a:solidFill>
                      <a:srgbClr val="C00000"/>
                    </a:solidFill>
                  </a:rPr>
                  <a:t>f</a:t>
                </a:r>
                <a:r>
                  <a:rPr lang="ru-RU" sz="2600" b="1" i="1" dirty="0">
                    <a:solidFill>
                      <a:srgbClr val="C00000"/>
                    </a:solidFill>
                  </a:rPr>
                  <a:t>′(х)</a:t>
                </a:r>
              </a:p>
              <a:p>
                <a:pPr marL="0" indent="0" algn="ctr">
                  <a:buNone/>
                </a:pPr>
                <a:endParaRPr lang="ru-RU" sz="2400" b="1" dirty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:r>
                  <a:rPr lang="ru-RU" sz="3800" b="1" dirty="0"/>
                  <a:t>Производная произведения:</a:t>
                </a:r>
              </a:p>
              <a:p>
                <a:pPr marL="0" indent="0" algn="ctr">
                  <a:buNone/>
                </a:pPr>
                <a:r>
                  <a:rPr lang="ru-RU" sz="2900" b="1" dirty="0">
                    <a:solidFill>
                      <a:srgbClr val="C00000"/>
                    </a:solidFill>
                  </a:rPr>
                  <a:t>•</a:t>
                </a:r>
                <a:r>
                  <a:rPr lang="ru-RU" sz="2600" b="1" dirty="0">
                    <a:solidFill>
                      <a:srgbClr val="C00000"/>
                    </a:solidFill>
                  </a:rPr>
                  <a:t>  ( </a:t>
                </a:r>
                <a:r>
                  <a:rPr lang="en-US" sz="2600" b="1" i="1" dirty="0">
                    <a:solidFill>
                      <a:srgbClr val="C00000"/>
                    </a:solidFill>
                  </a:rPr>
                  <a:t>f</a:t>
                </a:r>
                <a:r>
                  <a:rPr lang="ru-RU" sz="2600" b="1" i="1" dirty="0">
                    <a:solidFill>
                      <a:srgbClr val="C00000"/>
                    </a:solidFill>
                  </a:rPr>
                  <a:t> (х)</a:t>
                </a:r>
                <a:r>
                  <a:rPr lang="ru-RU" sz="2600" b="1" dirty="0">
                    <a:solidFill>
                      <a:srgbClr val="C00000"/>
                    </a:solidFill>
                  </a:rPr>
                  <a:t>  </a:t>
                </a:r>
                <a:r>
                  <a:rPr lang="en-US" sz="2600" b="1" dirty="0">
                    <a:solidFill>
                      <a:srgbClr val="C00000"/>
                    </a:solidFill>
                  </a:rPr>
                  <a:t>g</a:t>
                </a:r>
                <a:r>
                  <a:rPr lang="ru-RU" sz="2600" b="1" i="1" dirty="0">
                    <a:solidFill>
                      <a:srgbClr val="C00000"/>
                    </a:solidFill>
                  </a:rPr>
                  <a:t>(х)</a:t>
                </a:r>
                <a:r>
                  <a:rPr lang="ru-RU" sz="2600" b="1" dirty="0">
                    <a:solidFill>
                      <a:srgbClr val="C00000"/>
                    </a:solidFill>
                  </a:rPr>
                  <a:t> )′  =  </a:t>
                </a:r>
                <a:r>
                  <a:rPr lang="en-US" sz="2600" b="1" i="1" dirty="0">
                    <a:solidFill>
                      <a:srgbClr val="C00000"/>
                    </a:solidFill>
                  </a:rPr>
                  <a:t>f</a:t>
                </a:r>
                <a:r>
                  <a:rPr lang="ru-RU" sz="2600" b="1" i="1" dirty="0">
                    <a:solidFill>
                      <a:srgbClr val="C00000"/>
                    </a:solidFill>
                  </a:rPr>
                  <a:t>′(х)</a:t>
                </a:r>
                <a:r>
                  <a:rPr lang="ru-RU" sz="2600" b="1" dirty="0">
                    <a:solidFill>
                      <a:srgbClr val="C00000"/>
                    </a:solidFill>
                  </a:rPr>
                  <a:t>  </a:t>
                </a:r>
                <a:r>
                  <a:rPr lang="en-US" sz="2600" b="1" dirty="0">
                    <a:solidFill>
                      <a:srgbClr val="C00000"/>
                    </a:solidFill>
                  </a:rPr>
                  <a:t>g</a:t>
                </a:r>
                <a:r>
                  <a:rPr lang="ru-RU" sz="2600" b="1" i="1" dirty="0">
                    <a:solidFill>
                      <a:srgbClr val="C00000"/>
                    </a:solidFill>
                  </a:rPr>
                  <a:t>(х) </a:t>
                </a:r>
                <a:r>
                  <a:rPr lang="ru-RU" sz="2600" b="1" dirty="0">
                    <a:solidFill>
                      <a:srgbClr val="C00000"/>
                    </a:solidFill>
                  </a:rPr>
                  <a:t> +  </a:t>
                </a:r>
                <a:r>
                  <a:rPr lang="en-US" sz="2600" b="1" i="1" dirty="0">
                    <a:solidFill>
                      <a:srgbClr val="C00000"/>
                    </a:solidFill>
                  </a:rPr>
                  <a:t>f</a:t>
                </a:r>
                <a:r>
                  <a:rPr lang="ru-RU" sz="2600" b="1" i="1" dirty="0">
                    <a:solidFill>
                      <a:srgbClr val="C00000"/>
                    </a:solidFill>
                  </a:rPr>
                  <a:t> (х)</a:t>
                </a:r>
                <a:r>
                  <a:rPr lang="ru-RU" sz="26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600" b="1" dirty="0">
                    <a:solidFill>
                      <a:srgbClr val="C00000"/>
                    </a:solidFill>
                  </a:rPr>
                  <a:t>g</a:t>
                </a:r>
                <a:r>
                  <a:rPr lang="ru-RU" sz="2600" b="1" i="1" dirty="0">
                    <a:solidFill>
                      <a:srgbClr val="C00000"/>
                    </a:solidFill>
                  </a:rPr>
                  <a:t>′(х)</a:t>
                </a:r>
                <a:endParaRPr lang="ru-RU" sz="2600" b="1" dirty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:endParaRPr lang="ru-RU" sz="2400" b="1" dirty="0"/>
              </a:p>
              <a:p>
                <a:pPr marL="0" indent="0" algn="ctr">
                  <a:buNone/>
                </a:pPr>
                <a:r>
                  <a:rPr lang="ru-RU" sz="3800" b="1" dirty="0"/>
                  <a:t>Производная частного:</a:t>
                </a:r>
              </a:p>
              <a:p>
                <a:pPr marL="0" indent="0" algn="ctr">
                  <a:buNone/>
                </a:pPr>
                <a:r>
                  <a:rPr lang="ru-RU" sz="2900" b="1" dirty="0">
                    <a:solidFill>
                      <a:srgbClr val="C00000"/>
                    </a:solidFill>
                    <a:ea typeface="Times New Roman" panose="02020603050405020304"/>
                    <a:cs typeface="Times New Roman" panose="02020603050405020304"/>
                  </a:rPr>
                  <a:t>•</a:t>
                </a:r>
                <a:r>
                  <a:rPr lang="ru-RU" sz="2600" b="1" dirty="0">
                    <a:solidFill>
                      <a:srgbClr val="C00000"/>
                    </a:solidFill>
                    <a:ea typeface="Times New Roman" panose="02020603050405020304"/>
                    <a:cs typeface="Times New Roman" panose="02020603050405020304"/>
                  </a:rPr>
                  <a:t>  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>
                            <a:solidFill>
                              <a:srgbClr val="C00000"/>
                            </a:solidFill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𝒇</m:t>
                        </m:r>
                        <m:r>
                          <a:rPr lang="ru-RU" sz="2600" b="1" i="1">
                            <a:solidFill>
                              <a:srgbClr val="C00000"/>
                            </a:solidFill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 (х)</m:t>
                        </m:r>
                      </m:num>
                      <m:den>
                        <m:r>
                          <a:rPr lang="en-US" sz="2600" b="1" i="1">
                            <a:solidFill>
                              <a:srgbClr val="C00000"/>
                            </a:solidFill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𝒈</m:t>
                        </m:r>
                        <m:r>
                          <a:rPr lang="ru-RU" sz="2600" b="1" i="1">
                            <a:solidFill>
                              <a:srgbClr val="C00000"/>
                            </a:solidFill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(х)</m:t>
                        </m:r>
                      </m:den>
                    </m:f>
                  </m:oMath>
                </a14:m>
                <a:r>
                  <a:rPr lang="ru-RU" sz="2600" b="1" dirty="0">
                    <a:solidFill>
                      <a:srgbClr val="C00000"/>
                    </a:solidFill>
                    <a:ea typeface="Times New Roman" panose="02020603050405020304"/>
                    <a:cs typeface="Times New Roman" panose="02020603050405020304"/>
                  </a:rPr>
                  <a:t> )′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/>
                          </a:rPr>
                        </m:ctrlPr>
                      </m:fPr>
                      <m:num>
                        <m:r>
                          <a:rPr lang="en-US" sz="2600" b="1" i="1">
                            <a:solidFill>
                              <a:srgbClr val="C00000"/>
                            </a:solidFill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𝒇</m:t>
                        </m:r>
                        <m:r>
                          <a:rPr lang="ru-RU" sz="2600" b="1" i="1">
                            <a:solidFill>
                              <a:srgbClr val="C00000"/>
                            </a:solidFill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′(х)</m:t>
                        </m:r>
                        <m:r>
                          <a:rPr lang="en-US" sz="2600" b="1" i="1">
                            <a:solidFill>
                              <a:srgbClr val="C00000"/>
                            </a:solidFill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𝒈</m:t>
                        </m:r>
                        <m:d>
                          <m:dPr>
                            <m:ctrlPr>
                              <a:rPr lang="ru-RU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600" b="1" i="1">
                                <a:solidFill>
                                  <a:srgbClr val="C00000"/>
                                </a:solidFill>
                                <a:latin typeface="Cambria Math" panose="02040503050406030204"/>
                                <a:ea typeface="Calibri" panose="020F0502020204030204"/>
                                <a:cs typeface="Times New Roman" panose="02020603050405020304"/>
                              </a:rPr>
                              <m:t>х</m:t>
                            </m:r>
                          </m:e>
                        </m:d>
                        <m:r>
                          <a:rPr lang="ru-RU" sz="2600" b="1" i="1">
                            <a:solidFill>
                              <a:srgbClr val="C00000"/>
                            </a:solidFill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−</m:t>
                        </m:r>
                        <m:r>
                          <a:rPr lang="ru-RU" sz="2600" b="1">
                            <a:solidFill>
                              <a:srgbClr val="C00000"/>
                            </a:solidFill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  </m:t>
                        </m:r>
                        <m:r>
                          <a:rPr lang="en-US" sz="2600" b="1" i="1">
                            <a:solidFill>
                              <a:srgbClr val="C00000"/>
                            </a:solidFill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𝒇</m:t>
                        </m:r>
                        <m:r>
                          <a:rPr lang="ru-RU" sz="2600" b="1" i="1">
                            <a:solidFill>
                              <a:srgbClr val="C00000"/>
                            </a:solidFill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 (х)</m:t>
                        </m:r>
                        <m:r>
                          <a:rPr lang="ru-RU" sz="2600" b="1">
                            <a:solidFill>
                              <a:srgbClr val="C00000"/>
                            </a:solidFill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 </m:t>
                        </m:r>
                        <m:r>
                          <a:rPr lang="en-US" sz="2600" b="1" i="1">
                            <a:solidFill>
                              <a:srgbClr val="C00000"/>
                            </a:solidFill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𝒈</m:t>
                        </m:r>
                        <m:r>
                          <a:rPr lang="ru-RU" sz="2600" b="1" i="1">
                            <a:solidFill>
                              <a:srgbClr val="C00000"/>
                            </a:solidFill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′(х)</m:t>
                        </m:r>
                      </m:num>
                      <m:den>
                        <m:r>
                          <a:rPr lang="ru-RU" sz="2600" b="1" i="1">
                            <a:solidFill>
                              <a:srgbClr val="C00000"/>
                            </a:solidFill>
                            <a:latin typeface="Cambria Math" panose="02040503050406030204"/>
                            <a:ea typeface="Times New Roman" panose="02020603050405020304"/>
                            <a:cs typeface="Times New Roman" panose="02020603050405020304"/>
                          </a:rPr>
                          <m:t>𝒈</m:t>
                        </m:r>
                        <m:r>
                          <a:rPr lang="ru-RU" sz="2600" b="1" i="1">
                            <a:solidFill>
                              <a:srgbClr val="C00000"/>
                            </a:solidFill>
                            <a:latin typeface="Cambria Math" panose="02040503050406030204"/>
                            <a:ea typeface="Times New Roman" panose="02020603050405020304"/>
                            <a:cs typeface="Times New Roman" panose="02020603050405020304"/>
                          </a:rPr>
                          <m:t>² (х)</m:t>
                        </m:r>
                      </m:den>
                    </m:f>
                  </m:oMath>
                </a14:m>
                <a:endParaRPr lang="ru-RU" sz="2600" b="1" dirty="0"/>
              </a:p>
              <a:p>
                <a:pPr marL="0" indent="0" algn="ctr">
                  <a:buNone/>
                </a:pPr>
                <a:endParaRPr lang="ru-RU" b="1" dirty="0"/>
              </a:p>
              <a:p>
                <a:pPr marL="0" indent="0" algn="ctr">
                  <a:buNone/>
                </a:pPr>
                <a:r>
                  <a:rPr lang="ru-RU" sz="3200" b="1" dirty="0"/>
                  <a:t>Производная сложной функции:</a:t>
                </a:r>
              </a:p>
              <a:p>
                <a:pPr marL="0" indent="0" algn="ctr">
                  <a:buNone/>
                </a:pPr>
                <a:r>
                  <a:rPr lang="ru-RU" b="1" dirty="0">
                    <a:solidFill>
                      <a:srgbClr val="C00000"/>
                    </a:solidFill>
                  </a:rPr>
                  <a:t>•  ( </a:t>
                </a:r>
                <a:r>
                  <a:rPr lang="en-US" b="1" i="1" dirty="0">
                    <a:solidFill>
                      <a:srgbClr val="C00000"/>
                    </a:solidFill>
                  </a:rPr>
                  <a:t>f </a:t>
                </a:r>
                <a:r>
                  <a:rPr lang="ru-RU" b="1" dirty="0">
                    <a:solidFill>
                      <a:srgbClr val="C00000"/>
                    </a:solidFill>
                  </a:rPr>
                  <a:t>( </a:t>
                </a:r>
                <a:r>
                  <a:rPr lang="en-US" b="1" dirty="0">
                    <a:solidFill>
                      <a:srgbClr val="C00000"/>
                    </a:solidFill>
                  </a:rPr>
                  <a:t>g</a:t>
                </a:r>
                <a:r>
                  <a:rPr lang="ru-RU" b="1" dirty="0">
                    <a:solidFill>
                      <a:srgbClr val="C00000"/>
                    </a:solidFill>
                  </a:rPr>
                  <a:t> (</a:t>
                </a:r>
                <a:r>
                  <a:rPr lang="ru-RU" b="1" i="1" dirty="0">
                    <a:solidFill>
                      <a:srgbClr val="C00000"/>
                    </a:solidFill>
                  </a:rPr>
                  <a:t>х</a:t>
                </a:r>
                <a:r>
                  <a:rPr lang="ru-RU" b="1" dirty="0">
                    <a:solidFill>
                      <a:srgbClr val="C00000"/>
                    </a:solidFill>
                  </a:rPr>
                  <a:t>) ) )′  =  </a:t>
                </a:r>
                <a:r>
                  <a:rPr lang="en-US" b="1" i="1" dirty="0">
                    <a:solidFill>
                      <a:srgbClr val="C00000"/>
                    </a:solidFill>
                  </a:rPr>
                  <a:t>f</a:t>
                </a:r>
                <a:r>
                  <a:rPr lang="ru-RU" b="1" i="1" dirty="0">
                    <a:solidFill>
                      <a:srgbClr val="C00000"/>
                    </a:solidFill>
                  </a:rPr>
                  <a:t>′ </a:t>
                </a:r>
                <a:r>
                  <a:rPr lang="ru-RU" b="1" dirty="0">
                    <a:solidFill>
                      <a:srgbClr val="C00000"/>
                    </a:solidFill>
                  </a:rPr>
                  <a:t>( </a:t>
                </a:r>
                <a:r>
                  <a:rPr lang="en-US" b="1" dirty="0">
                    <a:solidFill>
                      <a:srgbClr val="C00000"/>
                    </a:solidFill>
                  </a:rPr>
                  <a:t>g</a:t>
                </a:r>
                <a:r>
                  <a:rPr lang="ru-RU" b="1" dirty="0">
                    <a:solidFill>
                      <a:srgbClr val="C00000"/>
                    </a:solidFill>
                  </a:rPr>
                  <a:t> (</a:t>
                </a:r>
                <a:r>
                  <a:rPr lang="ru-RU" b="1" i="1" dirty="0">
                    <a:solidFill>
                      <a:srgbClr val="C00000"/>
                    </a:solidFill>
                  </a:rPr>
                  <a:t>х</a:t>
                </a:r>
                <a:r>
                  <a:rPr lang="ru-RU" b="1" dirty="0">
                    <a:solidFill>
                      <a:srgbClr val="C00000"/>
                    </a:solidFill>
                  </a:rPr>
                  <a:t>)</a:t>
                </a:r>
                <a:r>
                  <a:rPr lang="ru-RU" b="1" i="1" dirty="0">
                    <a:solidFill>
                      <a:srgbClr val="C00000"/>
                    </a:solidFill>
                  </a:rPr>
                  <a:t> </a:t>
                </a:r>
                <a:r>
                  <a:rPr lang="ru-RU" b="1" dirty="0">
                    <a:solidFill>
                      <a:srgbClr val="C00000"/>
                    </a:solidFill>
                  </a:rPr>
                  <a:t>) •   </a:t>
                </a:r>
                <a:r>
                  <a:rPr lang="en-US" b="1" dirty="0">
                    <a:solidFill>
                      <a:srgbClr val="C00000"/>
                    </a:solidFill>
                  </a:rPr>
                  <a:t>g</a:t>
                </a:r>
                <a:r>
                  <a:rPr lang="ru-RU" b="1" i="1" dirty="0">
                    <a:solidFill>
                      <a:srgbClr val="C00000"/>
                    </a:solidFill>
                  </a:rPr>
                  <a:t>′ </a:t>
                </a:r>
                <a:r>
                  <a:rPr lang="ru-RU" b="1" dirty="0">
                    <a:solidFill>
                      <a:srgbClr val="C00000"/>
                    </a:solidFill>
                  </a:rPr>
                  <a:t>(</a:t>
                </a:r>
                <a:r>
                  <a:rPr lang="ru-RU" b="1" i="1" dirty="0">
                    <a:solidFill>
                      <a:srgbClr val="C00000"/>
                    </a:solidFill>
                  </a:rPr>
                  <a:t>х</a:t>
                </a:r>
                <a:r>
                  <a:rPr lang="ru-RU" b="1" dirty="0">
                    <a:solidFill>
                      <a:srgbClr val="C00000"/>
                    </a:solidFill>
                  </a:rPr>
                  <a:t>)</a:t>
                </a:r>
                <a:endParaRPr lang="ru-RU" b="1" dirty="0"/>
              </a:p>
              <a:p>
                <a:pPr marL="0" indent="0" algn="ctr">
                  <a:buNone/>
                </a:pPr>
                <a:r>
                  <a:rPr lang="ru-RU" b="1" i="1" dirty="0">
                    <a:solidFill>
                      <a:srgbClr val="C00000"/>
                    </a:solidFill>
                  </a:rPr>
                  <a:t> </a:t>
                </a:r>
              </a:p>
              <a:p>
                <a:pPr algn="ctr"/>
                <a:endParaRPr lang="ru-RU" b="1" dirty="0">
                  <a:solidFill>
                    <a:srgbClr val="C00000"/>
                  </a:solidFill>
                </a:endParaRPr>
              </a:p>
              <a:p>
                <a:pPr algn="ctr"/>
                <a:endParaRPr lang="ru-RU" sz="2400" b="1" i="1" dirty="0">
                  <a:solidFill>
                    <a:srgbClr val="C00000"/>
                  </a:solidFill>
                </a:endParaRPr>
              </a:p>
              <a:p>
                <a:pPr algn="ctr"/>
                <a:endParaRPr lang="ru-RU" sz="2400" dirty="0"/>
              </a:p>
            </p:txBody>
          </p:sp>
        </mc:Choice>
        <mc:Fallback xmlns="">
          <p:sp>
            <p:nvSpPr>
              <p:cNvPr id="4" name="Объект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131840" y="1412776"/>
                <a:ext cx="5760640" cy="5256584"/>
              </a:xfrm>
              <a:blipFill rotWithShape="1">
                <a:blip r:embed="rId3"/>
                <a:stretch>
                  <a:fillRect t="-10" r="10" b="-12637"/>
                </a:stretch>
              </a:blipFill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gradFill flip="none" rotWithShape="1">
            <a:gsLst>
              <a:gs pos="6000">
                <a:srgbClr val="5E9EFF"/>
              </a:gs>
              <a:gs pos="29000">
                <a:srgbClr val="85C2FF">
                  <a:lumMod val="0"/>
                  <a:lumOff val="100000"/>
                </a:srgbClr>
              </a:gs>
              <a:gs pos="99000">
                <a:srgbClr val="C4D6EB"/>
              </a:gs>
              <a:gs pos="94000">
                <a:srgbClr val="FFEBFA">
                  <a:lumMod val="0"/>
                  <a:lumOff val="100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C00000"/>
                </a:solidFill>
              </a:rPr>
              <a:t>Правила дифференцирования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54461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68760"/>
            <a:ext cx="864096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Производная суммы равна  сумме производных: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( </a:t>
            </a:r>
            <a:r>
              <a:rPr lang="en-US" sz="2800" b="1" i="1" dirty="0">
                <a:solidFill>
                  <a:srgbClr val="C00000"/>
                </a:solidFill>
              </a:rPr>
              <a:t>f</a:t>
            </a:r>
            <a:r>
              <a:rPr lang="ru-RU" sz="2800" b="1" i="1" dirty="0">
                <a:solidFill>
                  <a:srgbClr val="C00000"/>
                </a:solidFill>
              </a:rPr>
              <a:t> (х)</a:t>
            </a:r>
            <a:r>
              <a:rPr lang="ru-RU" sz="2800" b="1" dirty="0">
                <a:solidFill>
                  <a:srgbClr val="C00000"/>
                </a:solidFill>
              </a:rPr>
              <a:t>  +  </a:t>
            </a:r>
            <a:r>
              <a:rPr lang="en-US" sz="2800" b="1" dirty="0">
                <a:solidFill>
                  <a:srgbClr val="C00000"/>
                </a:solidFill>
              </a:rPr>
              <a:t>g</a:t>
            </a:r>
            <a:r>
              <a:rPr lang="ru-RU" sz="2800" b="1" i="1" dirty="0">
                <a:solidFill>
                  <a:srgbClr val="C00000"/>
                </a:solidFill>
              </a:rPr>
              <a:t>(х)</a:t>
            </a:r>
            <a:r>
              <a:rPr lang="ru-RU" sz="2800" b="1" dirty="0">
                <a:solidFill>
                  <a:srgbClr val="C00000"/>
                </a:solidFill>
              </a:rPr>
              <a:t> )′  =  </a:t>
            </a:r>
            <a:r>
              <a:rPr lang="en-US" sz="2800" b="1" i="1" dirty="0">
                <a:solidFill>
                  <a:srgbClr val="C00000"/>
                </a:solidFill>
              </a:rPr>
              <a:t>f</a:t>
            </a:r>
            <a:r>
              <a:rPr lang="ru-RU" sz="2800" b="1" i="1" dirty="0">
                <a:solidFill>
                  <a:srgbClr val="C00000"/>
                </a:solidFill>
              </a:rPr>
              <a:t>′(х)  </a:t>
            </a:r>
            <a:r>
              <a:rPr lang="ru-RU" sz="2800" b="1" dirty="0">
                <a:solidFill>
                  <a:srgbClr val="C00000"/>
                </a:solidFill>
              </a:rPr>
              <a:t>+  </a:t>
            </a:r>
            <a:r>
              <a:rPr lang="en-US" sz="2800" b="1" dirty="0">
                <a:solidFill>
                  <a:srgbClr val="C00000"/>
                </a:solidFill>
              </a:rPr>
              <a:t>g</a:t>
            </a:r>
            <a:r>
              <a:rPr lang="ru-RU" sz="2800" b="1" i="1" dirty="0">
                <a:solidFill>
                  <a:srgbClr val="C00000"/>
                </a:solidFill>
              </a:rPr>
              <a:t>′(х)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204864"/>
            <a:ext cx="864096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Постоянный множитель можно вынести </a:t>
            </a:r>
          </a:p>
          <a:p>
            <a:pPr algn="ctr"/>
            <a:r>
              <a:rPr lang="ru-RU" sz="2400" b="1" dirty="0"/>
              <a:t>за знак производной:</a:t>
            </a:r>
          </a:p>
          <a:p>
            <a:pPr algn="ctr"/>
            <a:r>
              <a:rPr lang="ru-RU" dirty="0"/>
              <a:t> </a:t>
            </a:r>
            <a:r>
              <a:rPr lang="ru-RU" sz="2800" b="1" dirty="0">
                <a:solidFill>
                  <a:srgbClr val="C00000"/>
                </a:solidFill>
              </a:rPr>
              <a:t>( </a:t>
            </a:r>
            <a:r>
              <a:rPr lang="en-US" sz="2800" b="1" dirty="0">
                <a:solidFill>
                  <a:srgbClr val="C00000"/>
                </a:solidFill>
              </a:rPr>
              <a:t>c</a:t>
            </a:r>
            <a:r>
              <a:rPr lang="en-US" sz="2800" b="1" i="1" dirty="0">
                <a:solidFill>
                  <a:srgbClr val="C00000"/>
                </a:solidFill>
              </a:rPr>
              <a:t> f</a:t>
            </a:r>
            <a:r>
              <a:rPr lang="ru-RU" sz="2800" b="1" i="1" dirty="0">
                <a:solidFill>
                  <a:srgbClr val="C00000"/>
                </a:solidFill>
              </a:rPr>
              <a:t>(х) </a:t>
            </a:r>
            <a:r>
              <a:rPr lang="ru-RU" sz="2800" b="1" dirty="0">
                <a:solidFill>
                  <a:srgbClr val="C00000"/>
                </a:solidFill>
              </a:rPr>
              <a:t>)′  =  </a:t>
            </a:r>
            <a:r>
              <a:rPr lang="en-US" sz="2800" b="1" dirty="0">
                <a:solidFill>
                  <a:srgbClr val="C00000"/>
                </a:solidFill>
              </a:rPr>
              <a:t>c</a:t>
            </a:r>
            <a:r>
              <a:rPr lang="ru-RU" sz="2800" b="1" dirty="0">
                <a:solidFill>
                  <a:srgbClr val="C00000"/>
                </a:solidFill>
              </a:rPr>
              <a:t>  </a:t>
            </a:r>
            <a:r>
              <a:rPr lang="en-US" sz="2800" b="1" i="1" dirty="0">
                <a:solidFill>
                  <a:srgbClr val="C00000"/>
                </a:solidFill>
              </a:rPr>
              <a:t>f</a:t>
            </a:r>
            <a:r>
              <a:rPr lang="ru-RU" sz="2800" b="1" i="1" dirty="0">
                <a:solidFill>
                  <a:srgbClr val="C00000"/>
                </a:solidFill>
              </a:rPr>
              <a:t>′(х)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284984"/>
            <a:ext cx="864096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Производная произведения: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( </a:t>
            </a:r>
            <a:r>
              <a:rPr lang="en-US" sz="2800" b="1" i="1" dirty="0">
                <a:solidFill>
                  <a:srgbClr val="C00000"/>
                </a:solidFill>
              </a:rPr>
              <a:t>f</a:t>
            </a:r>
            <a:r>
              <a:rPr lang="ru-RU" sz="2800" b="1" i="1" dirty="0">
                <a:solidFill>
                  <a:srgbClr val="C00000"/>
                </a:solidFill>
              </a:rPr>
              <a:t> (х)</a:t>
            </a:r>
            <a:r>
              <a:rPr lang="ru-RU" sz="2800" b="1" dirty="0">
                <a:solidFill>
                  <a:srgbClr val="C00000"/>
                </a:solidFill>
              </a:rPr>
              <a:t>  </a:t>
            </a:r>
            <a:r>
              <a:rPr lang="en-US" sz="2800" b="1" dirty="0">
                <a:solidFill>
                  <a:srgbClr val="C00000"/>
                </a:solidFill>
              </a:rPr>
              <a:t>g</a:t>
            </a:r>
            <a:r>
              <a:rPr lang="ru-RU" sz="2800" b="1" i="1" dirty="0">
                <a:solidFill>
                  <a:srgbClr val="C00000"/>
                </a:solidFill>
              </a:rPr>
              <a:t>(х)</a:t>
            </a:r>
            <a:r>
              <a:rPr lang="ru-RU" sz="2800" b="1" dirty="0">
                <a:solidFill>
                  <a:srgbClr val="C00000"/>
                </a:solidFill>
              </a:rPr>
              <a:t> )′  =  </a:t>
            </a:r>
            <a:r>
              <a:rPr lang="en-US" sz="2800" b="1" i="1" dirty="0">
                <a:solidFill>
                  <a:srgbClr val="C00000"/>
                </a:solidFill>
              </a:rPr>
              <a:t>f</a:t>
            </a:r>
            <a:r>
              <a:rPr lang="ru-RU" sz="2800" b="1" i="1" dirty="0">
                <a:solidFill>
                  <a:srgbClr val="C00000"/>
                </a:solidFill>
              </a:rPr>
              <a:t>′(х)</a:t>
            </a:r>
            <a:r>
              <a:rPr lang="ru-RU" sz="2800" b="1" dirty="0">
                <a:solidFill>
                  <a:srgbClr val="C00000"/>
                </a:solidFill>
              </a:rPr>
              <a:t>  </a:t>
            </a:r>
            <a:r>
              <a:rPr lang="en-US" sz="2800" b="1" dirty="0">
                <a:solidFill>
                  <a:srgbClr val="C00000"/>
                </a:solidFill>
              </a:rPr>
              <a:t>g</a:t>
            </a:r>
            <a:r>
              <a:rPr lang="ru-RU" sz="2800" b="1" i="1" dirty="0">
                <a:solidFill>
                  <a:srgbClr val="C00000"/>
                </a:solidFill>
              </a:rPr>
              <a:t>(х) </a:t>
            </a:r>
            <a:r>
              <a:rPr lang="ru-RU" sz="2800" b="1" dirty="0">
                <a:solidFill>
                  <a:srgbClr val="C00000"/>
                </a:solidFill>
              </a:rPr>
              <a:t> +  </a:t>
            </a:r>
            <a:r>
              <a:rPr lang="en-US" sz="2800" b="1" i="1" dirty="0">
                <a:solidFill>
                  <a:srgbClr val="C00000"/>
                </a:solidFill>
              </a:rPr>
              <a:t>f</a:t>
            </a:r>
            <a:r>
              <a:rPr lang="ru-RU" sz="2800" b="1" i="1" dirty="0">
                <a:solidFill>
                  <a:srgbClr val="C00000"/>
                </a:solidFill>
              </a:rPr>
              <a:t> (х)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g</a:t>
            </a:r>
            <a:r>
              <a:rPr lang="ru-RU" sz="2800" b="1" i="1" dirty="0">
                <a:solidFill>
                  <a:srgbClr val="C00000"/>
                </a:solidFill>
              </a:rPr>
              <a:t>′(х)</a:t>
            </a:r>
            <a:endParaRPr lang="ru-RU" sz="28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51520" y="4221088"/>
                <a:ext cx="8640960" cy="11521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/>
              </a:p>
              <a:p>
                <a:pPr algn="ctr"/>
                <a:r>
                  <a:rPr lang="ru-RU" sz="2400" b="1" dirty="0"/>
                  <a:t>Производная частного:</a:t>
                </a:r>
              </a:p>
              <a:p>
                <a:pPr algn="ctr"/>
                <a:r>
                  <a:rPr lang="ru-RU" sz="2800" b="1" dirty="0">
                    <a:solidFill>
                      <a:srgbClr val="C00000"/>
                    </a:solidFill>
                    <a:ea typeface="Times New Roman" panose="02020603050405020304"/>
                    <a:cs typeface="Times New Roman" panose="02020603050405020304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𝒇</m:t>
                        </m:r>
                        <m:r>
                          <a:rPr lang="ru-RU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 (х)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𝒈</m:t>
                        </m:r>
                        <m:r>
                          <a:rPr lang="ru-RU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(х)</m:t>
                        </m:r>
                      </m:den>
                    </m:f>
                  </m:oMath>
                </a14:m>
                <a:r>
                  <a:rPr lang="ru-RU" sz="2800" b="1" dirty="0">
                    <a:solidFill>
                      <a:srgbClr val="C00000"/>
                    </a:solidFill>
                    <a:ea typeface="Times New Roman" panose="02020603050405020304"/>
                    <a:cs typeface="Times New Roman" panose="02020603050405020304"/>
                  </a:rPr>
                  <a:t> )′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𝒇</m:t>
                        </m:r>
                        <m:r>
                          <a:rPr lang="ru-RU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′(х)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𝒈</m:t>
                        </m:r>
                        <m:d>
                          <m:dPr>
                            <m:ctrlPr>
                              <a:rPr lang="ru-RU" sz="28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8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/>
                                <a:ea typeface="Calibri" panose="020F0502020204030204"/>
                                <a:cs typeface="Times New Roman" panose="02020603050405020304"/>
                              </a:rPr>
                              <m:t>х</m:t>
                            </m:r>
                          </m:e>
                        </m:d>
                        <m:r>
                          <a:rPr lang="ru-RU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−</m:t>
                        </m:r>
                        <m:r>
                          <a:rPr lang="ru-RU" sz="2800" b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 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𝒇</m:t>
                        </m:r>
                        <m:r>
                          <a:rPr lang="ru-RU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 (х)</m:t>
                        </m:r>
                        <m:r>
                          <a:rPr lang="ru-RU" sz="2800" b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𝒈</m:t>
                        </m:r>
                        <m:r>
                          <a:rPr lang="ru-RU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/>
                            <a:ea typeface="Calibri" panose="020F0502020204030204"/>
                            <a:cs typeface="Times New Roman" panose="02020603050405020304"/>
                          </a:rPr>
                          <m:t>′(х)</m:t>
                        </m:r>
                      </m:num>
                      <m:den>
                        <m:r>
                          <a:rPr lang="ru-RU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/>
                            <a:ea typeface="Times New Roman" panose="02020603050405020304"/>
                            <a:cs typeface="Times New Roman" panose="02020603050405020304"/>
                          </a:rPr>
                          <m:t>𝒈</m:t>
                        </m:r>
                        <m:r>
                          <a:rPr lang="ru-RU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/>
                            <a:ea typeface="Times New Roman" panose="02020603050405020304"/>
                            <a:cs typeface="Times New Roman" panose="02020603050405020304"/>
                          </a:rPr>
                          <m:t>² (х)</m:t>
                        </m:r>
                      </m:den>
                    </m:f>
                  </m:oMath>
                </a14:m>
                <a:endParaRPr lang="ru-RU" sz="2800" b="1" dirty="0"/>
              </a:p>
              <a:p>
                <a:pPr algn="ctr"/>
                <a:endParaRPr lang="ru-RU" sz="2400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221088"/>
                <a:ext cx="8640960" cy="1152128"/>
              </a:xfrm>
              <a:prstGeom prst="rect">
                <a:avLst/>
              </a:prstGeom>
              <a:blipFill rotWithShape="1">
                <a:blip r:embed="rId2"/>
                <a:stretch>
                  <a:fillRect l="-1" t="-27689" r="7" b="-27130"/>
                </a:stretch>
              </a:blip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251520" y="5445224"/>
            <a:ext cx="864096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Производная сложной функции: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( </a:t>
            </a:r>
            <a:r>
              <a:rPr lang="en-US" sz="2400" b="1" i="1" dirty="0">
                <a:solidFill>
                  <a:srgbClr val="C00000"/>
                </a:solidFill>
              </a:rPr>
              <a:t>f </a:t>
            </a:r>
            <a:r>
              <a:rPr lang="ru-RU" sz="2400" b="1" dirty="0">
                <a:solidFill>
                  <a:srgbClr val="C00000"/>
                </a:solidFill>
              </a:rPr>
              <a:t>( </a:t>
            </a:r>
            <a:r>
              <a:rPr lang="en-US" sz="2400" b="1" dirty="0">
                <a:solidFill>
                  <a:srgbClr val="C00000"/>
                </a:solidFill>
              </a:rPr>
              <a:t>g</a:t>
            </a:r>
            <a:r>
              <a:rPr lang="ru-RU" sz="2400" b="1" dirty="0">
                <a:solidFill>
                  <a:srgbClr val="C00000"/>
                </a:solidFill>
              </a:rPr>
              <a:t> (</a:t>
            </a:r>
            <a:r>
              <a:rPr lang="ru-RU" sz="2400" b="1" i="1" dirty="0">
                <a:solidFill>
                  <a:srgbClr val="C00000"/>
                </a:solidFill>
              </a:rPr>
              <a:t>х</a:t>
            </a:r>
            <a:r>
              <a:rPr lang="ru-RU" sz="2400" b="1" dirty="0">
                <a:solidFill>
                  <a:srgbClr val="C00000"/>
                </a:solidFill>
              </a:rPr>
              <a:t>) ) )′  =  </a:t>
            </a:r>
            <a:r>
              <a:rPr lang="en-US" sz="2400" b="1" i="1" dirty="0">
                <a:solidFill>
                  <a:srgbClr val="C00000"/>
                </a:solidFill>
              </a:rPr>
              <a:t>f</a:t>
            </a:r>
            <a:r>
              <a:rPr lang="ru-RU" sz="2400" b="1" i="1" dirty="0">
                <a:solidFill>
                  <a:srgbClr val="C00000"/>
                </a:solidFill>
              </a:rPr>
              <a:t>′ </a:t>
            </a:r>
            <a:r>
              <a:rPr lang="ru-RU" sz="2400" b="1" dirty="0">
                <a:solidFill>
                  <a:srgbClr val="C00000"/>
                </a:solidFill>
              </a:rPr>
              <a:t>( </a:t>
            </a:r>
            <a:r>
              <a:rPr lang="en-US" sz="2400" b="1" dirty="0">
                <a:solidFill>
                  <a:srgbClr val="C00000"/>
                </a:solidFill>
              </a:rPr>
              <a:t>g</a:t>
            </a:r>
            <a:r>
              <a:rPr lang="ru-RU" sz="2400" b="1" dirty="0">
                <a:solidFill>
                  <a:srgbClr val="C00000"/>
                </a:solidFill>
              </a:rPr>
              <a:t> (</a:t>
            </a:r>
            <a:r>
              <a:rPr lang="ru-RU" sz="2400" b="1" i="1" dirty="0">
                <a:solidFill>
                  <a:srgbClr val="C00000"/>
                </a:solidFill>
              </a:rPr>
              <a:t>х</a:t>
            </a:r>
            <a:r>
              <a:rPr lang="ru-RU" sz="2400" b="1" dirty="0">
                <a:solidFill>
                  <a:srgbClr val="C00000"/>
                </a:solidFill>
              </a:rPr>
              <a:t>)</a:t>
            </a:r>
            <a:r>
              <a:rPr lang="ru-RU" sz="2400" b="1" i="1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) •   </a:t>
            </a:r>
            <a:r>
              <a:rPr lang="en-US" sz="2400" b="1" dirty="0">
                <a:solidFill>
                  <a:srgbClr val="C00000"/>
                </a:solidFill>
              </a:rPr>
              <a:t>g</a:t>
            </a:r>
            <a:r>
              <a:rPr lang="ru-RU" sz="2400" b="1" i="1" dirty="0">
                <a:solidFill>
                  <a:srgbClr val="C00000"/>
                </a:solidFill>
              </a:rPr>
              <a:t>′ </a:t>
            </a:r>
            <a:r>
              <a:rPr lang="ru-RU" sz="2400" b="1" dirty="0">
                <a:solidFill>
                  <a:srgbClr val="C00000"/>
                </a:solidFill>
              </a:rPr>
              <a:t>(</a:t>
            </a:r>
            <a:r>
              <a:rPr lang="ru-RU" sz="2400" b="1" i="1" dirty="0">
                <a:solidFill>
                  <a:srgbClr val="C00000"/>
                </a:solidFill>
              </a:rPr>
              <a:t>х</a:t>
            </a:r>
            <a:r>
              <a:rPr lang="ru-RU" sz="2400" b="1" dirty="0">
                <a:solidFill>
                  <a:srgbClr val="C00000"/>
                </a:solidFill>
              </a:rPr>
              <a:t>)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  <a:gradFill flip="none" rotWithShape="1">
            <a:gsLst>
              <a:gs pos="20000">
                <a:srgbClr val="5E9EFF">
                  <a:lumMod val="0"/>
                  <a:lumOff val="100000"/>
                </a:srgbClr>
              </a:gs>
              <a:gs pos="0">
                <a:schemeClr val="accent1"/>
              </a:gs>
            </a:gsLst>
            <a:lin ang="16200000" scaled="1"/>
            <a:tileRect/>
          </a:gradFill>
        </p:spPr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Техника дифференцирования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sz="half" idx="1"/>
              </p:nvPr>
            </p:nvGraphicFramePr>
            <p:xfrm>
              <a:off x="323528" y="1268413"/>
              <a:ext cx="2664296" cy="511291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200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75487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700" b="1" i="1" dirty="0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f</a:t>
                          </a:r>
                          <a:r>
                            <a:rPr lang="ru-RU" sz="2700" b="1" i="1" dirty="0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(х)</a:t>
                          </a:r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700" b="1" i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f</a:t>
                          </a:r>
                          <a:r>
                            <a:rPr lang="ru-RU" sz="2700" b="1" i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′(х)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54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 b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1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700" b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С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700" b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0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54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 b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2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700" b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Х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700" b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1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54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 b="1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3</a:t>
                          </a:r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700" b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Сх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700" b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С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754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 b="1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4</a:t>
                          </a:r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c</a:t>
                          </a:r>
                          <a:r>
                            <a:rPr lang="en-US" sz="2700" b="1" i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 f</a:t>
                          </a:r>
                          <a:r>
                            <a:rPr lang="ru-RU" sz="2700" b="1" i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(х)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c </a:t>
                          </a:r>
                          <a:r>
                            <a:rPr lang="en-US" sz="2700" b="1" i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f</a:t>
                          </a:r>
                          <a:r>
                            <a:rPr lang="ru-RU" sz="2700" b="1" i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′(х)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752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 b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5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700" b="1" dirty="0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Х</a:t>
                          </a:r>
                          <a:r>
                            <a:rPr lang="en-US" sz="2700" b="1" baseline="30000" dirty="0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n</a:t>
                          </a:r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27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/>
                                      <a:cs typeface="Times New Roman" panose="02020603050405020304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/>
                                      <a:ea typeface="Calibri" panose="020F0502020204030204"/>
                                      <a:cs typeface="Times New Roman" panose="02020603050405020304"/>
                                    </a:rPr>
                                    <m:t>х</m:t>
                                  </m:r>
                                </m:e>
                                <m:sup>
                                  <m:r>
                                    <a:rPr lang="en-US" sz="27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/>
                                      <a:ea typeface="Calibri" panose="020F0502020204030204"/>
                                      <a:cs typeface="Times New Roman" panose="02020603050405020304"/>
                                    </a:rPr>
                                    <m:t>𝒏</m:t>
                                  </m:r>
                                  <m:r>
                                    <a:rPr lang="en-US" sz="27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/>
                                      <a:ea typeface="Calibri" panose="020F0502020204030204"/>
                                      <a:cs typeface="Times New Roman" panose="02020603050405020304"/>
                                    </a:rPr>
                                    <m:t>−</m:t>
                                  </m:r>
                                  <m:r>
                                    <a:rPr lang="en-US" sz="27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/>
                                      <a:ea typeface="Calibri" panose="020F0502020204030204"/>
                                      <a:cs typeface="Times New Roman" panose="02020603050405020304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754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 b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6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700" b="1" i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е</a:t>
                          </a:r>
                          <a:r>
                            <a:rPr lang="ru-RU" sz="2700" b="1" i="1" baseline="30000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х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700" b="1" i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е</a:t>
                          </a:r>
                          <a:r>
                            <a:rPr lang="ru-RU" sz="2700" b="1" i="1" baseline="30000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х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9944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 b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7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ru-RU" sz="2700" b="1" i="1">
                                        <a:effectLst/>
                                        <a:latin typeface="Cambria Math" panose="02040503050406030204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  <m:t>𝐥𝐧</m:t>
                                    </m:r>
                                  </m:fName>
                                  <m:e>
                                    <m:r>
                                      <a:rPr lang="ru-RU" sz="2700" b="1" i="1">
                                        <a:effectLst/>
                                        <a:latin typeface="Cambria Math" panose="02040503050406030204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  <m:t>х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1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1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1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  <m:t>х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812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 b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8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ru-RU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ru-RU" sz="2300" b="1" i="1">
                                        <a:effectLst/>
                                        <a:latin typeface="Cambria Math" panose="02040503050406030204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  <m:t>𝐬𝐢𝐧</m:t>
                                    </m:r>
                                  </m:fName>
                                  <m:e>
                                    <m:r>
                                      <a:rPr lang="ru-RU" sz="2300" b="1" i="1">
                                        <a:effectLst/>
                                        <a:latin typeface="Cambria Math" panose="02040503050406030204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  <m:t>х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ru-RU" sz="23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ru-RU" sz="23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  <m:t>𝐜𝐨𝐬</m:t>
                                    </m:r>
                                  </m:fName>
                                  <m:e>
                                    <m:r>
                                      <a:rPr lang="ru-RU" sz="23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  <m:t>х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5040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 b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9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ru-RU" sz="23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ru-RU" sz="2300" b="1" i="1">
                                        <a:effectLst/>
                                        <a:latin typeface="Cambria Math" panose="02040503050406030204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  <m:t>𝐜𝐨𝐬</m:t>
                                    </m:r>
                                  </m:fName>
                                  <m:e>
                                    <m:r>
                                      <a:rPr lang="ru-RU" sz="2300" b="1" i="1">
                                        <a:effectLst/>
                                        <a:latin typeface="Cambria Math" panose="02040503050406030204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  <m:t>х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300" b="1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Times New Roman" panose="02020603050405020304"/>
                              <a:cs typeface="Times New Roman" panose="02020603050405020304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ru-RU" sz="23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/>
                                      <a:cs typeface="Times New Roman" panose="02020603050405020304"/>
                                    </a:rPr>
                                  </m:ctrlPr>
                                </m:funcPr>
                                <m:fName>
                                  <m:r>
                                    <a:rPr lang="ru-RU" sz="23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/>
                                      <a:ea typeface="Calibri" panose="020F0502020204030204"/>
                                      <a:cs typeface="Times New Roman" panose="02020603050405020304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ru-RU" sz="23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/>
                                      <a:ea typeface="Calibri" panose="020F0502020204030204"/>
                                      <a:cs typeface="Times New Roman" panose="02020603050405020304"/>
                                    </a:rPr>
                                    <m:t>х</m:t>
                                  </m:r>
                                </m:e>
                              </m:func>
                            </m:oMath>
                          </a14:m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sz="half" idx="1"/>
              </p:nvPr>
            </p:nvGraphicFramePr>
            <p:xfrm>
              <a:off x="323528" y="1268413"/>
              <a:ext cx="2664296" cy="511291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20080"/>
                    <a:gridCol w="864096"/>
                    <a:gridCol w="1080120"/>
                  </a:tblGrid>
                  <a:tr h="475487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700" b="1" i="1" dirty="0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f</a:t>
                          </a:r>
                          <a:r>
                            <a:rPr lang="ru-RU" sz="2700" b="1" i="1" dirty="0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(х)</a:t>
                          </a:r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700" b="1" i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f</a:t>
                          </a:r>
                          <a:r>
                            <a:rPr lang="ru-RU" sz="2700" b="1" i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′(х)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54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 b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1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700" b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С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700" b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0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54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 b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2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700" b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Х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700" b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1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54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 b="1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3</a:t>
                          </a:r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700" b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Сх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700" b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С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54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 b="1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4</a:t>
                          </a:r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c</a:t>
                          </a:r>
                          <a:r>
                            <a:rPr lang="en-US" sz="2700" b="1" i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 f</a:t>
                          </a:r>
                          <a:r>
                            <a:rPr lang="ru-RU" sz="2700" b="1" i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(х)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c </a:t>
                          </a:r>
                          <a:r>
                            <a:rPr lang="en-US" sz="2700" b="1" i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f</a:t>
                          </a:r>
                          <a:r>
                            <a:rPr lang="ru-RU" sz="2700" b="1" i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′(х)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53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 b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5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700" b="1" dirty="0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Х</a:t>
                          </a:r>
                          <a:r>
                            <a:rPr lang="en-US" sz="2700" b="1" baseline="30000" dirty="0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n</a:t>
                          </a:r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4754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 b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6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700" b="1" i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е</a:t>
                          </a:r>
                          <a:r>
                            <a:rPr lang="ru-RU" sz="2700" b="1" i="1" baseline="30000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х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700" b="1" i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е</a:t>
                          </a:r>
                          <a:r>
                            <a:rPr lang="ru-RU" sz="2700" b="1" i="1" baseline="30000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х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991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 b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7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6450" marR="6645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4813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 b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8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6450" marR="6645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041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700" b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9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6450" marR="6645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6450" marR="664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31840" y="1052736"/>
            <a:ext cx="5760640" cy="5544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1052735"/>
            <a:ext cx="5760640" cy="115212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 1.    </a:t>
            </a:r>
            <a:r>
              <a:rPr lang="ru-RU" sz="2000" b="1" dirty="0"/>
              <a:t>Найти производную функции:</a:t>
            </a:r>
          </a:p>
          <a:p>
            <a:pPr algn="ctr"/>
            <a:r>
              <a:rPr lang="en-US" sz="2400" b="1" i="1" dirty="0"/>
              <a:t>f</a:t>
            </a:r>
            <a:r>
              <a:rPr lang="ru-RU" sz="2400" b="1" i="1" dirty="0"/>
              <a:t>(х)</a:t>
            </a:r>
            <a:r>
              <a:rPr lang="ru-RU" sz="2400" b="1" dirty="0"/>
              <a:t> = х</a:t>
            </a:r>
            <a:r>
              <a:rPr lang="ru-RU" sz="2400" b="1" baseline="30000" dirty="0"/>
              <a:t>3</a:t>
            </a:r>
            <a:r>
              <a:rPr lang="ru-RU" sz="2400" b="1" dirty="0"/>
              <a:t>  - 3х  +  2.</a:t>
            </a:r>
          </a:p>
          <a:p>
            <a:pPr algn="ctr"/>
            <a:r>
              <a:rPr lang="ru-RU" b="1" dirty="0"/>
              <a:t>а) х</a:t>
            </a:r>
            <a:r>
              <a:rPr lang="ru-RU" b="1" baseline="30000" dirty="0"/>
              <a:t>2</a:t>
            </a:r>
            <a:r>
              <a:rPr lang="ru-RU" b="1" dirty="0"/>
              <a:t>  -  3;         б) 3х</a:t>
            </a:r>
            <a:r>
              <a:rPr lang="ru-RU" b="1" baseline="30000" dirty="0"/>
              <a:t>2</a:t>
            </a:r>
            <a:r>
              <a:rPr lang="ru-RU" b="1" dirty="0"/>
              <a:t>  +  2;      в) 3х</a:t>
            </a:r>
            <a:r>
              <a:rPr lang="ru-RU" b="1" baseline="30000" dirty="0"/>
              <a:t>2</a:t>
            </a:r>
            <a:r>
              <a:rPr lang="ru-RU" b="1" dirty="0"/>
              <a:t>  -  1;          г) 3х</a:t>
            </a:r>
            <a:r>
              <a:rPr lang="ru-RU" b="1" baseline="30000" dirty="0"/>
              <a:t>2</a:t>
            </a:r>
            <a:r>
              <a:rPr lang="ru-RU" b="1" dirty="0"/>
              <a:t>  -  3.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131840" y="2204863"/>
                <a:ext cx="5760640" cy="1584177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C00000"/>
                    </a:solidFill>
                  </a:rPr>
                  <a:t>  2.</a:t>
                </a:r>
                <a:r>
                  <a:rPr lang="ru-RU" sz="2400" b="1" dirty="0"/>
                  <a:t>     </a:t>
                </a:r>
                <a:r>
                  <a:rPr lang="ru-RU" sz="2000" b="1" dirty="0"/>
                  <a:t>Найти производную функции:</a:t>
                </a:r>
              </a:p>
              <a:p>
                <a:pPr algn="ctr"/>
                <a:r>
                  <a:rPr lang="ru-RU" sz="2400" b="1" dirty="0"/>
                  <a:t> </a:t>
                </a:r>
                <a:r>
                  <a:rPr lang="en-US" sz="2400" b="1" i="1" dirty="0"/>
                  <a:t>f</a:t>
                </a:r>
                <a:r>
                  <a:rPr lang="ru-RU" sz="2400" b="1" i="1" dirty="0"/>
                  <a:t>(х)</a:t>
                </a:r>
                <a:r>
                  <a:rPr lang="ru-RU" sz="2400" b="1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 panose="02040503050406030204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latin typeface="Cambria Math" panose="02040503050406030204"/>
                          </a:rPr>
                          <m:t>𝟑</m:t>
                        </m:r>
                        <m:r>
                          <a:rPr lang="ru-RU" sz="2400" b="1" i="1">
                            <a:latin typeface="Cambria Math" panose="02040503050406030204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2400" b="1" dirty="0"/>
                  <a:t>х</a:t>
                </a:r>
                <a:r>
                  <a:rPr lang="ru-RU" sz="2400" b="1" baseline="30000" dirty="0"/>
                  <a:t>3</a:t>
                </a:r>
                <a:r>
                  <a:rPr lang="ru-RU" sz="2400" b="1" dirty="0"/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 panose="02040503050406030204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latin typeface="Cambria Math" panose="02040503050406030204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400" b="1" dirty="0"/>
                  <a:t> х</a:t>
                </a:r>
                <a:r>
                  <a:rPr lang="ru-RU" sz="2400" b="1" baseline="30000" dirty="0"/>
                  <a:t>2</a:t>
                </a:r>
                <a:r>
                  <a:rPr lang="ru-RU" sz="2400" b="1" dirty="0"/>
                  <a:t>.</a:t>
                </a:r>
              </a:p>
              <a:p>
                <a:r>
                  <a:rPr lang="ru-RU" b="1" dirty="0"/>
                  <a:t>а)  </a:t>
                </a:r>
                <a:r>
                  <a:rPr lang="en-US" b="1" i="1" dirty="0"/>
                  <a:t>f</a:t>
                </a:r>
                <a:r>
                  <a:rPr lang="ru-RU" b="1" i="1" dirty="0"/>
                  <a:t>′(х)</a:t>
                </a:r>
                <a:r>
                  <a:rPr lang="ru-RU" b="1" dirty="0"/>
                  <a:t>  =</a:t>
                </a:r>
                <a:r>
                  <a:rPr lang="ru-RU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 panose="02040503050406030204"/>
                          </a:rPr>
                          <m:t>𝟏</m:t>
                        </m:r>
                      </m:num>
                      <m:den>
                        <m:r>
                          <a:rPr lang="ru-RU" b="1" i="1">
                            <a:latin typeface="Cambria Math" panose="02040503050406030204"/>
                          </a:rPr>
                          <m:t>𝟑</m:t>
                        </m:r>
                        <m:r>
                          <a:rPr lang="ru-RU" b="1" i="1">
                            <a:latin typeface="Cambria Math" panose="02040503050406030204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b="1" dirty="0"/>
                  <a:t>х</a:t>
                </a:r>
                <a:r>
                  <a:rPr lang="ru-RU" b="1" baseline="30000" dirty="0"/>
                  <a:t>2</a:t>
                </a:r>
                <a:r>
                  <a:rPr lang="ru-RU" b="1" dirty="0"/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 panose="02040503050406030204"/>
                          </a:rPr>
                          <m:t>𝟏</m:t>
                        </m:r>
                      </m:num>
                      <m:den>
                        <m:r>
                          <a:rPr lang="ru-RU" b="1" i="1">
                            <a:latin typeface="Cambria Math" panose="02040503050406030204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b="1" dirty="0"/>
                  <a:t> х;             в) </a:t>
                </a:r>
                <a:r>
                  <a:rPr lang="en-US" b="1" i="1" dirty="0"/>
                  <a:t>f</a:t>
                </a:r>
                <a:r>
                  <a:rPr lang="ru-RU" b="1" i="1" dirty="0"/>
                  <a:t>′(х)</a:t>
                </a:r>
                <a:r>
                  <a:rPr lang="ru-RU" b="1" dirty="0"/>
                  <a:t>  =</a:t>
                </a:r>
                <a:r>
                  <a:rPr lang="ru-RU" dirty="0"/>
                  <a:t>  </a:t>
                </a:r>
                <a:r>
                  <a:rPr lang="ru-RU" b="1" dirty="0"/>
                  <a:t>х</a:t>
                </a:r>
                <a:r>
                  <a:rPr lang="ru-RU" b="1" baseline="30000" dirty="0"/>
                  <a:t>3</a:t>
                </a:r>
                <a:r>
                  <a:rPr lang="ru-RU" b="1" dirty="0"/>
                  <a:t>  -  х</a:t>
                </a:r>
                <a:r>
                  <a:rPr lang="ru-RU" b="1" baseline="30000" dirty="0"/>
                  <a:t>2</a:t>
                </a:r>
                <a:r>
                  <a:rPr lang="ru-RU" b="1" dirty="0"/>
                  <a:t>;</a:t>
                </a:r>
                <a:endParaRPr lang="ru-RU" dirty="0"/>
              </a:p>
              <a:p>
                <a:r>
                  <a:rPr lang="ru-RU" b="1" dirty="0"/>
                  <a:t>б)  </a:t>
                </a:r>
                <a:r>
                  <a:rPr lang="en-US" b="1" i="1" dirty="0"/>
                  <a:t>f</a:t>
                </a:r>
                <a:r>
                  <a:rPr lang="ru-RU" b="1" i="1" dirty="0"/>
                  <a:t>′(х)</a:t>
                </a:r>
                <a:r>
                  <a:rPr lang="ru-RU" b="1" dirty="0"/>
                  <a:t>  =</a:t>
                </a:r>
                <a:r>
                  <a:rPr lang="ru-RU" dirty="0"/>
                  <a:t>  </a:t>
                </a:r>
                <a:r>
                  <a:rPr lang="ru-RU" b="1" dirty="0"/>
                  <a:t>х</a:t>
                </a:r>
                <a:r>
                  <a:rPr lang="ru-RU" b="1" baseline="30000" dirty="0"/>
                  <a:t>2</a:t>
                </a:r>
                <a:r>
                  <a:rPr lang="ru-RU" b="1" dirty="0"/>
                  <a:t>  -  х;                       г)  </a:t>
                </a:r>
                <a:r>
                  <a:rPr lang="en-US" b="1" i="1" dirty="0"/>
                  <a:t>f</a:t>
                </a:r>
                <a:r>
                  <a:rPr lang="ru-RU" b="1" i="1" dirty="0"/>
                  <a:t>′(х)</a:t>
                </a:r>
                <a:r>
                  <a:rPr lang="ru-RU" b="1" dirty="0"/>
                  <a:t>  =  3х</a:t>
                </a:r>
                <a:r>
                  <a:rPr lang="ru-RU" b="1" baseline="30000" dirty="0"/>
                  <a:t>2</a:t>
                </a:r>
                <a:r>
                  <a:rPr lang="ru-RU" b="1" dirty="0"/>
                  <a:t>  -  2х.</a:t>
                </a:r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204863"/>
                <a:ext cx="5760640" cy="1584177"/>
              </a:xfrm>
              <a:prstGeom prst="rect">
                <a:avLst/>
              </a:prstGeom>
              <a:blipFill rotWithShape="1">
                <a:blip r:embed="rId3"/>
                <a:stretch>
                  <a:fillRect l="-221" t="-811" r="-210" b="-762"/>
                </a:stretch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131840" y="6057292"/>
                <a:ext cx="5760640" cy="5400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i="1" dirty="0"/>
                  <a:t>f</a:t>
                </a:r>
                <a:r>
                  <a:rPr lang="ru-RU" sz="2400" b="1" i="1" dirty="0"/>
                  <a:t>′(х)</a:t>
                </a:r>
                <a:r>
                  <a:rPr lang="ru-RU" sz="2400" b="1" dirty="0"/>
                  <a:t> = 2 ∙ (-3) х</a:t>
                </a:r>
                <a:r>
                  <a:rPr lang="ru-RU" sz="2400" b="1" baseline="30000" dirty="0"/>
                  <a:t>-3 -1</a:t>
                </a:r>
                <a:r>
                  <a:rPr lang="ru-RU" sz="2400" b="1" dirty="0"/>
                  <a:t>  = - 6х</a:t>
                </a:r>
                <a:r>
                  <a:rPr lang="ru-RU" sz="2400" b="1" baseline="30000" dirty="0"/>
                  <a:t>-4</a:t>
                </a:r>
                <a:r>
                  <a:rPr lang="ru-RU" sz="2400" b="1" dirty="0"/>
                  <a:t>  = </a:t>
                </a:r>
                <a:r>
                  <a:rPr lang="ru-RU" sz="2800" b="1" dirty="0">
                    <a:solidFill>
                      <a:srgbClr val="C00000"/>
                    </a:solidFill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rgbClr val="C00000"/>
                            </a:solidFill>
                            <a:latin typeface="Cambria Math" panose="02040503050406030204"/>
                          </a:rPr>
                          <m:t>𝟔</m:t>
                        </m:r>
                      </m:num>
                      <m:den>
                        <m:sSup>
                          <m:sSupPr>
                            <m:ctrlPr>
                              <a:rPr lang="ru-RU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800" b="1" i="1">
                                <a:solidFill>
                                  <a:srgbClr val="C00000"/>
                                </a:solidFill>
                                <a:latin typeface="Cambria Math" panose="02040503050406030204"/>
                              </a:rPr>
                              <m:t>х</m:t>
                            </m:r>
                          </m:e>
                          <m:sup>
                            <m:r>
                              <a:rPr lang="ru-RU" sz="2800" b="1" i="1">
                                <a:solidFill>
                                  <a:srgbClr val="C00000"/>
                                </a:solidFill>
                                <a:latin typeface="Cambria Math" panose="02040503050406030204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800" b="1" dirty="0">
                    <a:solidFill>
                      <a:srgbClr val="C00000"/>
                    </a:solidFill>
                  </a:rPr>
                  <a:t> .</a:t>
                </a:r>
                <a:endParaRPr lang="ru-RU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6057292"/>
                <a:ext cx="5760640" cy="540060"/>
              </a:xfrm>
              <a:prstGeom prst="rect">
                <a:avLst/>
              </a:prstGeom>
              <a:blipFill rotWithShape="1">
                <a:blip r:embed="rId4"/>
                <a:stretch>
                  <a:fillRect t="-19994" r="10" b="62"/>
                </a:stretch>
              </a:blip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131840" y="3789040"/>
                <a:ext cx="5760640" cy="1440160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r>
                  <a:rPr lang="ru-RU" sz="2000" b="1" dirty="0">
                    <a:solidFill>
                      <a:srgbClr val="C00000"/>
                    </a:solidFill>
                  </a:rPr>
                  <a:t>3.    </a:t>
                </a:r>
                <a:r>
                  <a:rPr lang="ru-RU" sz="2000" b="1" dirty="0"/>
                  <a:t>Найти производную функции:</a:t>
                </a:r>
              </a:p>
              <a:p>
                <a:pPr algn="ctr"/>
                <a:r>
                  <a:rPr lang="en-US" sz="2400" b="1" i="1" dirty="0"/>
                  <a:t>f</a:t>
                </a:r>
                <a:r>
                  <a:rPr lang="ru-RU" sz="2400" b="1" i="1" dirty="0"/>
                  <a:t>(х)</a:t>
                </a:r>
                <a:r>
                  <a:rPr lang="ru-RU" sz="2400" b="1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 panose="02040503050406030204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1" i="1">
                                <a:latin typeface="Cambria Math" panose="02040503050406030204"/>
                              </a:rPr>
                              <m:t>х</m:t>
                            </m:r>
                          </m:e>
                          <m:sup>
                            <m:r>
                              <a:rPr lang="ru-RU" sz="2400" b="1" i="1">
                                <a:latin typeface="Cambria Math" panose="02040503050406030204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400" b="1" dirty="0"/>
                  <a:t>.</a:t>
                </a:r>
              </a:p>
              <a:p>
                <a:pPr algn="ctr"/>
                <a:r>
                  <a:rPr lang="ru-RU" sz="2000" b="1" dirty="0"/>
                  <a:t>а)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1" i="1">
                            <a:latin typeface="Cambria Math" panose="02040503050406030204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ru-R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х</m:t>
                            </m:r>
                          </m:e>
                          <m:sup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000" b="1" dirty="0"/>
                  <a:t>;           б)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1" i="1">
                            <a:latin typeface="Cambria Math" panose="02040503050406030204"/>
                          </a:rPr>
                          <m:t>𝟔</m:t>
                        </m:r>
                      </m:num>
                      <m:den>
                        <m:sSup>
                          <m:sSupPr>
                            <m:ctrlPr>
                              <a:rPr lang="ru-R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х</m:t>
                            </m:r>
                          </m:e>
                          <m:sup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000" b="1" dirty="0"/>
                  <a:t>;           в)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1" i="1">
                            <a:latin typeface="Cambria Math" panose="02040503050406030204"/>
                          </a:rPr>
                          <m:t>𝟔</m:t>
                        </m:r>
                      </m:num>
                      <m:den>
                        <m:sSup>
                          <m:sSupPr>
                            <m:ctrlPr>
                              <a:rPr lang="ru-R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х</m:t>
                            </m:r>
                          </m:e>
                          <m:sup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000" b="1" dirty="0"/>
                  <a:t>;         г)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1" i="1">
                            <a:latin typeface="Cambria Math" panose="02040503050406030204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ru-R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х</m:t>
                            </m:r>
                          </m:e>
                          <m:sup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000" b="1" dirty="0"/>
                  <a:t>.</a:t>
                </a:r>
              </a:p>
              <a:p>
                <a:pPr algn="ctr"/>
                <a:endParaRPr lang="ru-RU" b="1" dirty="0"/>
              </a:p>
              <a:p>
                <a:pPr algn="ctr"/>
                <a:r>
                  <a:rPr lang="ru-RU" dirty="0"/>
                  <a:t>    </a:t>
                </a: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789040"/>
                <a:ext cx="5760640" cy="1440160"/>
              </a:xfrm>
              <a:prstGeom prst="rect">
                <a:avLst/>
              </a:prstGeom>
              <a:blipFill rotWithShape="1">
                <a:blip r:embed="rId5"/>
                <a:stretch>
                  <a:fillRect l="-221" t="-32099" r="-210" b="-31704"/>
                </a:stretch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131840" y="5229200"/>
                <a:ext cx="5760640" cy="8280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i="1" dirty="0">
                    <a:solidFill>
                      <a:srgbClr val="C00000"/>
                    </a:solidFill>
                  </a:rPr>
                  <a:t>Решение</a:t>
                </a:r>
                <a:r>
                  <a:rPr lang="ru-RU" dirty="0"/>
                  <a:t>.</a:t>
                </a:r>
              </a:p>
              <a:p>
                <a:pPr algn="ctr"/>
                <a:r>
                  <a:rPr lang="en-US" sz="2400" b="1" i="1" dirty="0"/>
                  <a:t>f</a:t>
                </a:r>
                <a:r>
                  <a:rPr lang="ru-RU" sz="2400" b="1" i="1" dirty="0"/>
                  <a:t>(х)</a:t>
                </a:r>
                <a:r>
                  <a:rPr lang="ru-RU" sz="2400" b="1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 panose="02040503050406030204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1" i="1">
                                <a:latin typeface="Cambria Math" panose="02040503050406030204"/>
                              </a:rPr>
                              <m:t>х</m:t>
                            </m:r>
                          </m:e>
                          <m:sup>
                            <m:r>
                              <a:rPr lang="ru-RU" sz="2400" b="1" i="1">
                                <a:latin typeface="Cambria Math" panose="02040503050406030204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400" b="1" dirty="0"/>
                  <a:t> = 2 х</a:t>
                </a:r>
                <a:r>
                  <a:rPr lang="ru-RU" sz="2400" b="1" baseline="30000" dirty="0"/>
                  <a:t>-3</a:t>
                </a:r>
                <a:r>
                  <a:rPr lang="ru-RU" sz="2400" b="1" dirty="0"/>
                  <a:t>;</a:t>
                </a:r>
                <a:endParaRPr lang="ru-RU" sz="24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229200"/>
                <a:ext cx="5760640" cy="828092"/>
              </a:xfrm>
              <a:prstGeom prst="rect">
                <a:avLst/>
              </a:prstGeom>
              <a:blipFill rotWithShape="1">
                <a:blip r:embed="rId6"/>
                <a:stretch>
                  <a:fillRect t="-380" r="10" b="3"/>
                </a:stretch>
              </a:blip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  <a:gradFill flip="none" rotWithShape="1">
            <a:gsLst>
              <a:gs pos="0">
                <a:srgbClr val="5E9EFF"/>
              </a:gs>
              <a:gs pos="7000">
                <a:srgbClr val="85C2FF">
                  <a:lumMod val="86000"/>
                </a:srgbClr>
              </a:gs>
              <a:gs pos="26000">
                <a:srgbClr val="C4D6EB">
                  <a:lumMod val="0"/>
                  <a:lumOff val="100000"/>
                </a:srgbClr>
              </a:gs>
              <a:gs pos="97000">
                <a:srgbClr val="FFEBFA">
                  <a:lumMod val="0"/>
                  <a:lumOff val="100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Техника дифференцирования</a:t>
            </a:r>
            <a:endParaRPr lang="ru-RU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Объект 6"/>
              <p:cNvGraphicFramePr>
                <a:graphicFrameLocks noGrp="1"/>
              </p:cNvGraphicFramePr>
              <p:nvPr>
                <p:ph sz="half" idx="1"/>
              </p:nvPr>
            </p:nvGraphicFramePr>
            <p:xfrm>
              <a:off x="107504" y="1268760"/>
              <a:ext cx="1905124" cy="489654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1217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9295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80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b="1" i="1" dirty="0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f</a:t>
                          </a:r>
                          <a:r>
                            <a:rPr lang="ru-RU" sz="2600" b="1" i="1" dirty="0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(х)</a:t>
                          </a:r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  </a:t>
                          </a:r>
                          <a:r>
                            <a:rPr lang="en-US" sz="2400" b="1" i="1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f</a:t>
                          </a:r>
                          <a:r>
                            <a:rPr lang="ru-RU" sz="2400" b="1" i="1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′(х)</a:t>
                          </a:r>
                          <a:r>
                            <a:rPr lang="ru-RU" sz="2400" b="1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  </a:t>
                          </a:r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18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С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600" b="1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0</a:t>
                          </a:r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18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Х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600" b="1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1</a:t>
                          </a:r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18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Сх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600" b="1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С</a:t>
                          </a:r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090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Х</a:t>
                          </a:r>
                          <a:r>
                            <a:rPr lang="en-US" sz="2400" b="1" baseline="30000" dirty="0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n</a:t>
                          </a:r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b="1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26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/>
                                      <a:cs typeface="Times New Roman" panose="02020603050405020304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/>
                                      <a:ea typeface="Calibri" panose="020F0502020204030204"/>
                                      <a:cs typeface="Times New Roman" panose="02020603050405020304"/>
                                    </a:rPr>
                                    <m:t>х</m:t>
                                  </m:r>
                                </m:e>
                                <m:sup>
                                  <m:r>
                                    <a:rPr lang="en-US" sz="26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/>
                                      <a:ea typeface="Calibri" panose="020F0502020204030204"/>
                                      <a:cs typeface="Times New Roman" panose="02020603050405020304"/>
                                    </a:rPr>
                                    <m:t>𝒏</m:t>
                                  </m:r>
                                  <m:r>
                                    <a:rPr lang="en-US" sz="26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/>
                                      <a:ea typeface="Calibri" panose="020F0502020204030204"/>
                                      <a:cs typeface="Times New Roman" panose="02020603050405020304"/>
                                    </a:rPr>
                                    <m:t>−</m:t>
                                  </m:r>
                                  <m:r>
                                    <a:rPr lang="en-US" sz="26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/>
                                      <a:ea typeface="Calibri" panose="020F0502020204030204"/>
                                      <a:cs typeface="Times New Roman" panose="02020603050405020304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818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i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е</a:t>
                          </a:r>
                          <a:r>
                            <a:rPr lang="ru-RU" sz="2400" b="1" i="1" baseline="30000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х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600" b="1" i="1" dirty="0" err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е</a:t>
                          </a:r>
                          <a:r>
                            <a:rPr lang="ru-RU" sz="2600" b="1" i="1" baseline="30000" dirty="0" err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х</a:t>
                          </a:r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818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  <m:t>𝐬𝐢𝐧</m:t>
                                    </m:r>
                                  </m:fName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  <m:t>х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ru-RU" sz="26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ru-RU" sz="26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  <m:t>𝐜𝐨𝐬</m:t>
                                    </m:r>
                                  </m:fName>
                                  <m:e>
                                    <m:r>
                                      <a:rPr lang="ru-RU" sz="26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  <m:t>х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818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ru-RU" sz="2400" b="1" i="1">
                                        <a:effectLst/>
                                        <a:latin typeface="Cambria Math" panose="02040503050406030204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  <m:t>𝐜𝐨𝐬</m:t>
                                    </m:r>
                                  </m:fName>
                                  <m:e>
                                    <m:r>
                                      <a:rPr lang="ru-RU" sz="2400" b="1" i="1">
                                        <a:effectLst/>
                                        <a:latin typeface="Cambria Math" panose="02040503050406030204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  <m:t>х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ru-RU" sz="26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6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  <m:t>−</m:t>
                                    </m:r>
                                    <m:r>
                                      <a:rPr lang="en-US" sz="26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  <m:t>𝐬𝐢𝐧</m:t>
                                    </m:r>
                                  </m:fName>
                                  <m:e>
                                    <m:r>
                                      <a:rPr lang="en-US" sz="26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/>
                                        <a:ea typeface="Calibri" panose="020F0502020204030204"/>
                                        <a:cs typeface="Times New Roman" panose="02020603050405020304"/>
                                      </a:rPr>
                                      <m:t>х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4855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c</a:t>
                          </a:r>
                          <a:r>
                            <a:rPr lang="en-US" sz="2400" b="1" i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 f</a:t>
                          </a:r>
                          <a:r>
                            <a:rPr lang="ru-RU" sz="2400" b="1" i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(х)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b="1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c</a:t>
                          </a:r>
                          <a:r>
                            <a:rPr lang="ru-RU" sz="2600" b="1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  </a:t>
                          </a:r>
                          <a:r>
                            <a:rPr lang="en-US" sz="2600" b="1" i="1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f</a:t>
                          </a:r>
                          <a:r>
                            <a:rPr lang="ru-RU" sz="2600" b="1" i="1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′(х)</a:t>
                          </a:r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Объект 6"/>
              <p:cNvGraphicFramePr>
                <a:graphicFrameLocks noGrp="1"/>
              </p:cNvGraphicFramePr>
              <p:nvPr>
                <p:ph sz="half" idx="1"/>
              </p:nvPr>
            </p:nvGraphicFramePr>
            <p:xfrm>
              <a:off x="107504" y="1268760"/>
              <a:ext cx="1905124" cy="489654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12173"/>
                    <a:gridCol w="1092951"/>
                  </a:tblGrid>
                  <a:tr h="6480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b="1" i="1" dirty="0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f</a:t>
                          </a:r>
                          <a:r>
                            <a:rPr lang="ru-RU" sz="2600" b="1" i="1" dirty="0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(х)</a:t>
                          </a:r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  </a:t>
                          </a:r>
                          <a:r>
                            <a:rPr lang="en-US" sz="2400" b="1" i="1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f</a:t>
                          </a:r>
                          <a:r>
                            <a:rPr lang="ru-RU" sz="2400" b="1" i="1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′(х)</a:t>
                          </a:r>
                          <a:r>
                            <a:rPr lang="ru-RU" sz="2400" b="1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  </a:t>
                          </a:r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818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С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600" b="1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0</a:t>
                          </a:r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818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Х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600" b="1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1</a:t>
                          </a:r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818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Сх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600" b="1" dirty="0" smtClean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С</a:t>
                          </a:r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089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Х</a:t>
                          </a:r>
                          <a:r>
                            <a:rPr lang="en-US" sz="2400" b="1" baseline="30000" dirty="0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n</a:t>
                          </a:r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4818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i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е</a:t>
                          </a:r>
                          <a:r>
                            <a:rPr lang="ru-RU" sz="2400" b="1" i="1" baseline="30000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х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600" b="1" i="1" dirty="0" err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е</a:t>
                          </a:r>
                          <a:r>
                            <a:rPr lang="ru-RU" sz="2600" b="1" i="1" baseline="30000" dirty="0" err="1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х</a:t>
                          </a:r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8133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48196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4855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c</a:t>
                          </a:r>
                          <a:r>
                            <a:rPr lang="en-US" sz="2400" b="1" i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 f</a:t>
                          </a:r>
                          <a:r>
                            <a:rPr lang="ru-RU" sz="2400" b="1" i="1"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(х)</a:t>
                          </a:r>
                          <a:endParaRPr lang="ru-RU" sz="110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b="1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c</a:t>
                          </a:r>
                          <a:r>
                            <a:rPr lang="ru-RU" sz="2600" b="1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  </a:t>
                          </a:r>
                          <a:r>
                            <a:rPr lang="en-US" sz="2600" b="1" i="1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f</a:t>
                          </a:r>
                          <a:r>
                            <a:rPr lang="ru-RU" sz="2600" b="1" i="1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/>
                              <a:ea typeface="Calibri" panose="020F0502020204030204"/>
                              <a:cs typeface="Times New Roman" panose="02020603050405020304"/>
                            </a:rPr>
                            <a:t>′(х)</a:t>
                          </a:r>
                          <a:endParaRPr lang="ru-RU" sz="1100" dirty="0">
                            <a:effectLst/>
                            <a:latin typeface="Calibri" panose="020F0502020204030204"/>
                            <a:ea typeface="Calibri" panose="020F0502020204030204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06"/>
          <a:stretch>
            <a:fillRect/>
          </a:stretch>
        </p:blipFill>
        <p:spPr bwMode="auto">
          <a:xfrm>
            <a:off x="2139642" y="1052736"/>
            <a:ext cx="7023100" cy="160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94" b="43187"/>
          <a:stretch>
            <a:fillRect/>
          </a:stretch>
        </p:blipFill>
        <p:spPr bwMode="auto">
          <a:xfrm>
            <a:off x="2120900" y="2780928"/>
            <a:ext cx="7023100" cy="142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6" b="7272"/>
          <a:stretch>
            <a:fillRect/>
          </a:stretch>
        </p:blipFill>
        <p:spPr bwMode="auto">
          <a:xfrm>
            <a:off x="2120900" y="4437112"/>
            <a:ext cx="7023100" cy="181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gradFill flip="none" rotWithShape="1">
            <a:gsLst>
              <a:gs pos="0">
                <a:srgbClr val="5E9EFF"/>
              </a:gs>
              <a:gs pos="16000">
                <a:srgbClr val="85C2FF">
                  <a:lumMod val="0"/>
                  <a:lumOff val="100000"/>
                </a:srgbClr>
              </a:gs>
              <a:gs pos="87000">
                <a:srgbClr val="FFEBFA">
                  <a:lumMod val="38000"/>
                  <a:lumOff val="62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Задание   </a:t>
            </a:r>
            <a:r>
              <a:rPr lang="ru-RU" dirty="0">
                <a:solidFill>
                  <a:srgbClr val="C00000"/>
                </a:solidFill>
              </a:rPr>
              <a:t>  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42529" y="1196753"/>
                <a:ext cx="8229600" cy="54726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b="1" dirty="0"/>
                  <a:t>          •  Найти производную функции</a:t>
                </a:r>
              </a:p>
              <a:p>
                <a:pPr marL="0" indent="0">
                  <a:buNone/>
                </a:pPr>
                <a:r>
                  <a:rPr lang="ru-RU" dirty="0"/>
                  <a:t>              </a:t>
                </a:r>
                <a:r>
                  <a:rPr lang="en-US" b="1" i="1" dirty="0"/>
                  <a:t>f</a:t>
                </a:r>
                <a:r>
                  <a:rPr lang="ru-RU" b="1" i="1" dirty="0"/>
                  <a:t>(х)</a:t>
                </a:r>
                <a:r>
                  <a:rPr lang="ru-RU" b="1" dirty="0"/>
                  <a:t>  = 0,5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b="1" i="1">
                            <a:latin typeface="Cambria Math" panose="02040503050406030204"/>
                          </a:rPr>
                          <m:t>𝐬𝐢𝐧</m:t>
                        </m:r>
                      </m:fName>
                      <m:e>
                        <m:r>
                          <a:rPr lang="ru-RU" b="1" i="1">
                            <a:latin typeface="Cambria Math" panose="02040503050406030204"/>
                          </a:rPr>
                          <m:t>𝟐</m:t>
                        </m:r>
                        <m:r>
                          <a:rPr lang="ru-RU" b="1" i="1">
                            <a:latin typeface="Cambria Math" panose="02040503050406030204"/>
                          </a:rPr>
                          <m:t>х</m:t>
                        </m:r>
                      </m:e>
                    </m:func>
                  </m:oMath>
                </a14:m>
                <a:r>
                  <a:rPr lang="ru-RU" b="1" dirty="0"/>
                  <a:t> + 5х.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2529" y="1196753"/>
                <a:ext cx="8229600" cy="5472608"/>
              </a:xfrm>
              <a:blipFill rotWithShape="1">
                <a:blip r:embed="rId2"/>
                <a:stretch>
                  <a:fillRect l="-7" t="-8" r="7" b="11"/>
                </a:stretch>
              </a:blipFill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467544" y="2708920"/>
            <a:ext cx="82089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Решение</a:t>
            </a:r>
            <a:r>
              <a:rPr lang="ru-RU" i="1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67544" y="3212976"/>
                <a:ext cx="8217296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C00000"/>
                        </a:solidFill>
                        <a:latin typeface="Cambria Math" panose="02040503050406030204"/>
                      </a:rPr>
                      <m:t> </m:t>
                    </m:r>
                    <m:func>
                      <m:funcPr>
                        <m:ctrlPr>
                          <a:rPr lang="ru-R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 panose="02040503050406030204"/>
                          </a:rPr>
                          <m:t>𝐬𝐢𝐧</m:t>
                        </m:r>
                      </m:fName>
                      <m:e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 panose="02040503050406030204"/>
                          </a:rPr>
                          <m:t>х</m:t>
                        </m:r>
                      </m:e>
                    </m:func>
                  </m:oMath>
                </a14:m>
                <a:r>
                  <a:rPr lang="ru-RU" sz="2400" b="1" dirty="0">
                    <a:solidFill>
                      <a:srgbClr val="C00000"/>
                    </a:solidFill>
                  </a:rPr>
                  <a:t> )′ = (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 panose="02040503050406030204"/>
                          </a:rPr>
                          <m:t>𝐜𝐨𝐬</m:t>
                        </m:r>
                      </m:fName>
                      <m:e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 panose="02040503050406030204"/>
                          </a:rPr>
                          <m:t>х )</m:t>
                        </m:r>
                      </m:e>
                    </m:func>
                  </m:oMath>
                </a14:m>
                <a:r>
                  <a:rPr lang="ru-RU" sz="2400" b="1" dirty="0">
                    <a:solidFill>
                      <a:srgbClr val="C00000"/>
                    </a:solidFill>
                  </a:rPr>
                  <a:t>;   ( </a:t>
                </a:r>
                <a:r>
                  <a:rPr lang="en-US" sz="2400" b="1" i="1" dirty="0">
                    <a:solidFill>
                      <a:srgbClr val="C00000"/>
                    </a:solidFill>
                  </a:rPr>
                  <a:t>f </a:t>
                </a:r>
                <a:r>
                  <a:rPr lang="ru-RU" sz="2400" b="1" dirty="0">
                    <a:solidFill>
                      <a:srgbClr val="C00000"/>
                    </a:solidFill>
                  </a:rPr>
                  <a:t>(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g</a:t>
                </a:r>
                <a:r>
                  <a:rPr lang="ru-RU" sz="2400" b="1" dirty="0">
                    <a:solidFill>
                      <a:srgbClr val="C00000"/>
                    </a:solidFill>
                  </a:rPr>
                  <a:t> (</a:t>
                </a:r>
                <a:r>
                  <a:rPr lang="ru-RU" sz="2400" b="1" i="1" dirty="0">
                    <a:solidFill>
                      <a:srgbClr val="C00000"/>
                    </a:solidFill>
                  </a:rPr>
                  <a:t>х</a:t>
                </a:r>
                <a:r>
                  <a:rPr lang="ru-RU" sz="2400" b="1" dirty="0">
                    <a:solidFill>
                      <a:srgbClr val="C00000"/>
                    </a:solidFill>
                  </a:rPr>
                  <a:t>) ) )′  =  </a:t>
                </a:r>
                <a:r>
                  <a:rPr lang="en-US" sz="2400" b="1" i="1" dirty="0">
                    <a:solidFill>
                      <a:srgbClr val="C00000"/>
                    </a:solidFill>
                  </a:rPr>
                  <a:t>f</a:t>
                </a:r>
                <a:r>
                  <a:rPr lang="ru-RU" sz="2400" b="1" i="1" dirty="0">
                    <a:solidFill>
                      <a:srgbClr val="C00000"/>
                    </a:solidFill>
                  </a:rPr>
                  <a:t>′ </a:t>
                </a:r>
                <a:r>
                  <a:rPr lang="ru-RU" sz="2400" b="1" dirty="0">
                    <a:solidFill>
                      <a:srgbClr val="C00000"/>
                    </a:solidFill>
                  </a:rPr>
                  <a:t>(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g</a:t>
                </a:r>
                <a:r>
                  <a:rPr lang="ru-RU" sz="2400" b="1" dirty="0">
                    <a:solidFill>
                      <a:srgbClr val="C00000"/>
                    </a:solidFill>
                  </a:rPr>
                  <a:t> (</a:t>
                </a:r>
                <a:r>
                  <a:rPr lang="ru-RU" sz="2400" b="1" i="1" dirty="0">
                    <a:solidFill>
                      <a:srgbClr val="C00000"/>
                    </a:solidFill>
                  </a:rPr>
                  <a:t>х</a:t>
                </a:r>
                <a:r>
                  <a:rPr lang="ru-RU" sz="2400" b="1" dirty="0">
                    <a:solidFill>
                      <a:srgbClr val="C00000"/>
                    </a:solidFill>
                  </a:rPr>
                  <a:t>)</a:t>
                </a:r>
                <a:r>
                  <a:rPr lang="ru-RU" sz="2400" b="1" i="1" dirty="0">
                    <a:solidFill>
                      <a:srgbClr val="C00000"/>
                    </a:solidFill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</a:rPr>
                  <a:t>) •  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g</a:t>
                </a:r>
                <a:r>
                  <a:rPr lang="ru-RU" sz="2400" b="1" i="1" dirty="0">
                    <a:solidFill>
                      <a:srgbClr val="C00000"/>
                    </a:solidFill>
                  </a:rPr>
                  <a:t>′ </a:t>
                </a:r>
                <a:r>
                  <a:rPr lang="ru-RU" sz="2400" b="1" dirty="0">
                    <a:solidFill>
                      <a:srgbClr val="C00000"/>
                    </a:solidFill>
                  </a:rPr>
                  <a:t>(</a:t>
                </a:r>
                <a:r>
                  <a:rPr lang="ru-RU" sz="2400" b="1" i="1" dirty="0">
                    <a:solidFill>
                      <a:srgbClr val="C00000"/>
                    </a:solidFill>
                  </a:rPr>
                  <a:t>х</a:t>
                </a:r>
                <a:r>
                  <a:rPr lang="ru-RU" sz="2400" b="1" dirty="0">
                    <a:solidFill>
                      <a:srgbClr val="C00000"/>
                    </a:solidFill>
                  </a:rPr>
                  <a:t>).</a:t>
                </a:r>
                <a:endParaRPr lang="ru-RU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212976"/>
                <a:ext cx="8217296" cy="576064"/>
              </a:xfrm>
              <a:prstGeom prst="rect">
                <a:avLst/>
              </a:prstGeom>
              <a:blipFill rotWithShape="1">
                <a:blip r:embed="rId3"/>
                <a:stretch>
                  <a:fillRect l="-2" t="-89" r="7" b="109"/>
                </a:stretch>
              </a:blip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67544" y="3789040"/>
                <a:ext cx="8208912" cy="6480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400" b="1" i="1" dirty="0"/>
              </a:p>
              <a:p>
                <a:pPr algn="ctr"/>
                <a:r>
                  <a:rPr lang="en-US" sz="2400" b="1" i="1" dirty="0"/>
                  <a:t>f</a:t>
                </a:r>
                <a:r>
                  <a:rPr lang="ru-RU" sz="2400" b="1" i="1" dirty="0"/>
                  <a:t>′(х)</a:t>
                </a:r>
                <a:r>
                  <a:rPr lang="ru-RU" sz="2400" b="1" dirty="0"/>
                  <a:t>   = (0,5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1" i="1">
                            <a:latin typeface="Cambria Math" panose="02040503050406030204"/>
                          </a:rPr>
                          <m:t>𝒔𝒊𝒏</m:t>
                        </m:r>
                      </m:fName>
                      <m:e>
                        <m:r>
                          <a:rPr lang="ru-RU" sz="2400" b="1" i="1">
                            <a:latin typeface="Cambria Math" panose="02040503050406030204"/>
                          </a:rPr>
                          <m:t>𝟐</m:t>
                        </m:r>
                        <m:r>
                          <a:rPr lang="ru-RU" sz="2400" b="1" i="1">
                            <a:latin typeface="Cambria Math" panose="02040503050406030204"/>
                          </a:rPr>
                          <m:t>х</m:t>
                        </m:r>
                      </m:e>
                    </m:func>
                  </m:oMath>
                </a14:m>
                <a:r>
                  <a:rPr lang="ru-RU" sz="2400" b="1" dirty="0"/>
                  <a:t> + 5х)′;</a:t>
                </a:r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89040"/>
                <a:ext cx="8208912" cy="648072"/>
              </a:xfrm>
              <a:prstGeom prst="rect">
                <a:avLst/>
              </a:prstGeom>
              <a:blipFill rotWithShape="1">
                <a:blip r:embed="rId4"/>
                <a:stretch>
                  <a:fillRect l="-2" t="-28414" r="5" b="-27281"/>
                </a:stretch>
              </a:blip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67544" y="5157192"/>
                <a:ext cx="8208912" cy="720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i="1" dirty="0"/>
                  <a:t>f</a:t>
                </a:r>
                <a:r>
                  <a:rPr lang="ru-RU" sz="2400" b="1" i="1" dirty="0"/>
                  <a:t>′(х) </a:t>
                </a:r>
                <a:r>
                  <a:rPr lang="ru-RU" sz="2400" b="1" dirty="0"/>
                  <a:t>= 0,5•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 panose="02040503050406030204"/>
                      </a:rPr>
                      <m:t>(</m:t>
                    </m:r>
                    <m:func>
                      <m:func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1" i="1">
                            <a:latin typeface="Cambria Math" panose="02040503050406030204"/>
                          </a:rPr>
                          <m:t>𝒄𝒐𝒔</m:t>
                        </m:r>
                      </m:fName>
                      <m:e>
                        <m:r>
                          <a:rPr lang="ru-RU" sz="2400" b="1" i="1">
                            <a:latin typeface="Cambria Math" panose="02040503050406030204"/>
                          </a:rPr>
                          <m:t>𝟐</m:t>
                        </m:r>
                        <m:r>
                          <a:rPr lang="ru-RU" sz="2400" b="1" i="1">
                            <a:latin typeface="Cambria Math" panose="02040503050406030204"/>
                          </a:rPr>
                          <m:t>х</m:t>
                        </m:r>
                      </m:e>
                    </m:func>
                  </m:oMath>
                </a14:m>
                <a:r>
                  <a:rPr lang="ru-RU" sz="2400" b="1" dirty="0"/>
                  <a:t> ) • 2 + 5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1" i="1">
                            <a:latin typeface="Cambria Math" panose="02040503050406030204"/>
                          </a:rPr>
                          <m:t>𝒄𝒐𝒔</m:t>
                        </m:r>
                      </m:fName>
                      <m:e>
                        <m:r>
                          <a:rPr lang="ru-RU" sz="2400" b="1" i="1">
                            <a:latin typeface="Cambria Math" panose="02040503050406030204"/>
                          </a:rPr>
                          <m:t>𝟐</m:t>
                        </m:r>
                        <m:r>
                          <a:rPr lang="ru-RU" sz="2400" b="1" i="1">
                            <a:latin typeface="Cambria Math" panose="02040503050406030204"/>
                          </a:rPr>
                          <m:t>х</m:t>
                        </m:r>
                      </m:e>
                    </m:func>
                  </m:oMath>
                </a14:m>
                <a:r>
                  <a:rPr lang="ru-RU" sz="2400" b="1" dirty="0"/>
                  <a:t> + 5</a:t>
                </a:r>
                <a:r>
                  <a:rPr lang="ru-RU" b="1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157192"/>
                <a:ext cx="8208912" cy="720080"/>
              </a:xfrm>
              <a:prstGeom prst="rect">
                <a:avLst/>
              </a:prstGeom>
              <a:blipFill rotWithShape="1">
                <a:blip r:embed="rId5"/>
                <a:stretch>
                  <a:fillRect l="-2" t="-50" r="5" b="48"/>
                </a:stretch>
              </a:blip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67544" y="4437112"/>
                <a:ext cx="8208912" cy="720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i="1" dirty="0"/>
                  <a:t>f</a:t>
                </a:r>
                <a:r>
                  <a:rPr lang="ru-RU" sz="2400" b="1" i="1" dirty="0"/>
                  <a:t>′(х) </a:t>
                </a:r>
                <a:r>
                  <a:rPr lang="ru-RU" sz="2400" b="1" dirty="0"/>
                  <a:t> = 0,5(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1" i="1">
                            <a:latin typeface="Cambria Math" panose="02040503050406030204"/>
                          </a:rPr>
                          <m:t>𝒔𝒊𝒏</m:t>
                        </m:r>
                      </m:fName>
                      <m:e>
                        <m:r>
                          <a:rPr lang="ru-RU" sz="2400" b="1" i="1">
                            <a:latin typeface="Cambria Math" panose="02040503050406030204"/>
                          </a:rPr>
                          <m:t>𝟐</m:t>
                        </m:r>
                        <m:r>
                          <a:rPr lang="ru-RU" sz="2400" b="1" i="1">
                            <a:latin typeface="Cambria Math" panose="02040503050406030204"/>
                          </a:rPr>
                          <m:t>х</m:t>
                        </m:r>
                      </m:e>
                    </m:func>
                  </m:oMath>
                </a14:m>
                <a:r>
                  <a:rPr lang="ru-RU" sz="2400" b="1" dirty="0"/>
                  <a:t> )′ • ( 2х )′ + ( 5х )′;</a:t>
                </a: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437112"/>
                <a:ext cx="8208912" cy="720080"/>
              </a:xfrm>
              <a:prstGeom prst="rect">
                <a:avLst/>
              </a:prstGeom>
              <a:blipFill rotWithShape="1">
                <a:blip r:embed="rId6"/>
                <a:stretch>
                  <a:fillRect l="-2" t="-51" r="5" b="50"/>
                </a:stretch>
              </a:blip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67544" y="5877272"/>
                <a:ext cx="8208912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i="1" dirty="0">
                    <a:solidFill>
                      <a:srgbClr val="C00000"/>
                    </a:solidFill>
                  </a:rPr>
                  <a:t>Ответ:</a:t>
                </a:r>
                <a:r>
                  <a:rPr lang="ru-RU" sz="2400" b="1" dirty="0">
                    <a:solidFill>
                      <a:srgbClr val="C00000"/>
                    </a:solidFill>
                  </a:rPr>
                  <a:t>      б)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 panose="02040503050406030204"/>
                          </a:rPr>
                          <m:t>𝒄𝒐𝒔</m:t>
                        </m:r>
                      </m:fName>
                      <m:e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 panose="02040503050406030204"/>
                          </a:rPr>
                          <m:t>𝟐</m:t>
                        </m:r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 panose="02040503050406030204"/>
                          </a:rPr>
                          <m:t>х</m:t>
                        </m:r>
                      </m:e>
                    </m:func>
                  </m:oMath>
                </a14:m>
                <a:r>
                  <a:rPr lang="ru-RU" sz="2400" b="1" dirty="0">
                    <a:solidFill>
                      <a:srgbClr val="C00000"/>
                    </a:solidFill>
                  </a:rPr>
                  <a:t> + 5. 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877272"/>
                <a:ext cx="8208912" cy="504056"/>
              </a:xfrm>
              <a:prstGeom prst="rect">
                <a:avLst/>
              </a:prstGeom>
              <a:blipFill rotWithShape="1">
                <a:blip r:embed="rId7"/>
                <a:stretch>
                  <a:fillRect l="-2" t="-69" r="5" b="42"/>
                </a:stretch>
              </a:blip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gradFill flip="none" rotWithShape="1">
            <a:gsLst>
              <a:gs pos="18000">
                <a:srgbClr val="5E9EFF">
                  <a:lumMod val="0"/>
                  <a:lumOff val="100000"/>
                </a:srgbClr>
              </a:gs>
              <a:gs pos="4000">
                <a:srgbClr val="85C2FF"/>
              </a:gs>
              <a:gs pos="90000">
                <a:srgbClr val="C4D6EB">
                  <a:lumMod val="0"/>
                  <a:lumOff val="100000"/>
                </a:srgbClr>
              </a:gs>
              <a:gs pos="100000">
                <a:srgbClr val="FFEBFA"/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C00000"/>
                </a:solidFill>
              </a:rPr>
              <a:t>Применение правил дифференцирования к решению</a:t>
            </a:r>
            <a:r>
              <a:rPr lang="ru-RU" b="1" i="1" dirty="0">
                <a:solidFill>
                  <a:srgbClr val="C00000"/>
                </a:solidFill>
              </a:rPr>
              <a:t> задач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91344" y="1700808"/>
                <a:ext cx="8496944" cy="11521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>
                    <a:solidFill>
                      <a:srgbClr val="C00000"/>
                    </a:solidFill>
                  </a:rPr>
                  <a:t>1</a:t>
                </a:r>
                <a:r>
                  <a:rPr lang="ru-RU" sz="2800" b="1" dirty="0"/>
                  <a:t>. Найти производную функции    </a:t>
                </a:r>
              </a:p>
              <a:p>
                <a:pPr algn="ctr"/>
                <a:r>
                  <a:rPr lang="ru-RU" sz="2800" b="1" dirty="0"/>
                  <a:t>  </a:t>
                </a:r>
                <a:r>
                  <a:rPr lang="en-US" sz="2800" b="1" i="1" dirty="0"/>
                  <a:t>f</a:t>
                </a:r>
                <a:r>
                  <a:rPr lang="ru-RU" sz="2800" b="1" i="1" dirty="0"/>
                  <a:t>(х)</a:t>
                </a:r>
                <a:r>
                  <a:rPr lang="ru-RU" sz="2800" b="1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800" b="1" i="1">
                            <a:latin typeface="Cambria Math" panose="02040503050406030204"/>
                          </a:rPr>
                          <m:t>𝒍𝒏</m:t>
                        </m:r>
                      </m:fName>
                      <m:e>
                        <m:d>
                          <m:dPr>
                            <m:ctrlPr>
                              <a:rPr lang="ru-RU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800" b="1" i="1">
                                    <a:latin typeface="Cambria Math" panose="02040503050406030204"/>
                                  </a:rPr>
                                  <m:t>х</m:t>
                                </m:r>
                              </m:e>
                              <m:sup>
                                <m:r>
                                  <a:rPr lang="ru-RU" sz="2800" b="1" i="1">
                                    <a:latin typeface="Cambria Math" panose="02040503050406030204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ru-RU" sz="2800" b="1" i="1">
                                <a:latin typeface="Cambria Math" panose="02040503050406030204"/>
                              </a:rPr>
                              <m:t>−</m:t>
                            </m:r>
                            <m:r>
                              <a:rPr lang="ru-RU" sz="2800" b="1" i="1">
                                <a:latin typeface="Cambria Math" panose="02040503050406030204"/>
                              </a:rPr>
                              <m:t>𝟓</m:t>
                            </m:r>
                            <m:r>
                              <a:rPr lang="ru-RU" sz="2800" b="1" i="1">
                                <a:latin typeface="Cambria Math" panose="02040503050406030204"/>
                              </a:rPr>
                              <m:t>х+</m:t>
                            </m:r>
                            <m:r>
                              <a:rPr lang="ru-RU" sz="2800" b="1" i="1">
                                <a:latin typeface="Cambria Math" panose="02040503050406030204"/>
                              </a:rPr>
                              <m:t>𝟔</m:t>
                            </m:r>
                          </m:e>
                        </m:d>
                        <m:r>
                          <a:rPr lang="ru-RU" sz="2800" b="1" i="1" smtClean="0">
                            <a:latin typeface="Cambria Math" panose="02040503050406030204"/>
                          </a:rPr>
                          <m:t>     </m:t>
                        </m:r>
                      </m:e>
                    </m:func>
                  </m:oMath>
                </a14:m>
                <a:r>
                  <a:rPr lang="ru-RU" sz="2800" b="1" dirty="0"/>
                  <a:t> при   </a:t>
                </a:r>
                <a:r>
                  <a:rPr lang="ru-RU" sz="2800" b="1" i="1" dirty="0"/>
                  <a:t>х</a:t>
                </a:r>
                <a:r>
                  <a:rPr lang="ru-RU" sz="2800" b="1" dirty="0"/>
                  <a:t>  ˂ 2    и  при     </a:t>
                </a:r>
                <a:r>
                  <a:rPr lang="ru-RU" sz="2800" b="1" i="1" dirty="0"/>
                  <a:t>х</a:t>
                </a:r>
                <a:r>
                  <a:rPr lang="ru-RU" sz="2800" b="1" dirty="0"/>
                  <a:t>  ˃  3.</a:t>
                </a:r>
                <a:r>
                  <a:rPr lang="ru-RU" b="1" dirty="0"/>
                  <a:t>  </a:t>
                </a:r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44" y="1700808"/>
                <a:ext cx="8496944" cy="1152128"/>
              </a:xfrm>
              <a:prstGeom prst="rect">
                <a:avLst/>
              </a:prstGeom>
              <a:blipFill rotWithShape="1">
                <a:blip r:embed="rId2"/>
                <a:stretch>
                  <a:fillRect l="-2" t="-24" r="2" b="45"/>
                </a:stretch>
              </a:blip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395536" y="2924944"/>
            <a:ext cx="849694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2</a:t>
            </a:r>
            <a:r>
              <a:rPr lang="ru-RU" sz="2800" b="1" dirty="0"/>
              <a:t>.При каких значениях  </a:t>
            </a:r>
            <a:r>
              <a:rPr lang="ru-RU" sz="2800" b="1" i="1" dirty="0"/>
              <a:t>х</a:t>
            </a:r>
            <a:r>
              <a:rPr lang="ru-RU" sz="2800" b="1" dirty="0"/>
              <a:t>  значение производной функции </a:t>
            </a:r>
          </a:p>
          <a:p>
            <a:pPr algn="ctr"/>
            <a:r>
              <a:rPr lang="en-US" sz="2800" b="1" i="1" dirty="0"/>
              <a:t>f</a:t>
            </a:r>
            <a:r>
              <a:rPr lang="ru-RU" sz="2800" b="1" i="1" dirty="0"/>
              <a:t>(х)</a:t>
            </a:r>
            <a:r>
              <a:rPr lang="ru-RU" sz="2800" b="1" dirty="0"/>
              <a:t> = (х – 3)</a:t>
            </a:r>
            <a:r>
              <a:rPr lang="ru-RU" sz="2800" b="1" baseline="30000" dirty="0"/>
              <a:t>5</a:t>
            </a:r>
            <a:r>
              <a:rPr lang="ru-RU" sz="2800" b="1" dirty="0"/>
              <a:t>(2 + 5х)</a:t>
            </a:r>
            <a:r>
              <a:rPr lang="ru-RU" sz="2800" b="1" baseline="30000" dirty="0"/>
              <a:t>6</a:t>
            </a:r>
            <a:r>
              <a:rPr lang="ru-RU" sz="2800" b="1" dirty="0"/>
              <a:t>     равно 0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95536" y="4509120"/>
                <a:ext cx="8496944" cy="19442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>
                    <a:solidFill>
                      <a:srgbClr val="C00000"/>
                    </a:solidFill>
                  </a:rPr>
                  <a:t>3</a:t>
                </a:r>
                <a:r>
                  <a:rPr lang="ru-RU" sz="2800" b="1" dirty="0"/>
                  <a:t>.Выяснить, при каких значениях  </a:t>
                </a:r>
                <a:r>
                  <a:rPr lang="ru-RU" sz="2800" b="1" i="1" dirty="0"/>
                  <a:t>х </a:t>
                </a:r>
                <a:r>
                  <a:rPr lang="ru-RU" sz="2800" b="1" dirty="0"/>
                  <a:t> производная функции      </a:t>
                </a:r>
                <a:r>
                  <a:rPr lang="en-US" sz="2800" b="1" i="1" dirty="0"/>
                  <a:t>f</a:t>
                </a:r>
                <a:r>
                  <a:rPr lang="ru-RU" sz="2800" b="1" i="1" dirty="0"/>
                  <a:t>(х)</a:t>
                </a:r>
                <a:r>
                  <a:rPr lang="ru-RU" sz="28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>
                            <a:latin typeface="Cambria Math" panose="02040503050406030204"/>
                          </a:rPr>
                          <m:t>𝟑</m:t>
                        </m:r>
                        <m:r>
                          <a:rPr lang="ru-RU" sz="2800" b="1" i="1">
                            <a:latin typeface="Cambria Math" panose="02040503050406030204"/>
                          </a:rPr>
                          <m:t>х³</m:t>
                        </m:r>
                      </m:num>
                      <m:den>
                        <m:r>
                          <a:rPr lang="ru-RU" sz="2800" b="1" i="1">
                            <a:latin typeface="Cambria Math" panose="02040503050406030204"/>
                          </a:rPr>
                          <m:t>𝟏</m:t>
                        </m:r>
                        <m:r>
                          <a:rPr lang="ru-RU" sz="2800" b="1" i="1">
                            <a:latin typeface="Cambria Math" panose="02040503050406030204"/>
                          </a:rPr>
                          <m:t>−</m:t>
                        </m:r>
                        <m:r>
                          <a:rPr lang="ru-RU" sz="2800" b="1" i="1">
                            <a:latin typeface="Cambria Math" panose="02040503050406030204"/>
                          </a:rPr>
                          <m:t>𝟑</m:t>
                        </m:r>
                        <m:r>
                          <a:rPr lang="ru-RU" sz="2800" b="1" i="1">
                            <a:latin typeface="Cambria Math" panose="02040503050406030204"/>
                          </a:rPr>
                          <m:t>х</m:t>
                        </m:r>
                      </m:den>
                    </m:f>
                  </m:oMath>
                </a14:m>
                <a:endParaRPr lang="ru-RU" sz="2800" b="1" dirty="0"/>
              </a:p>
              <a:p>
                <a:pPr algn="ctr"/>
                <a:r>
                  <a:rPr lang="ru-RU" sz="2800" b="1" dirty="0"/>
                  <a:t>принимает отрицательные значения.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509120"/>
                <a:ext cx="8496944" cy="1944216"/>
              </a:xfrm>
              <a:prstGeom prst="rect">
                <a:avLst/>
              </a:prstGeom>
              <a:blipFill rotWithShape="1">
                <a:blip r:embed="rId3"/>
                <a:stretch>
                  <a:fillRect l="-7" t="-32" r="7" b="24"/>
                </a:stretch>
              </a:blip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gradFill flip="none" rotWithShape="1">
            <a:gsLst>
              <a:gs pos="18000">
                <a:srgbClr val="5E9EFF">
                  <a:lumMod val="0"/>
                  <a:lumOff val="100000"/>
                </a:srgbClr>
              </a:gs>
              <a:gs pos="4000">
                <a:srgbClr val="85C2FF"/>
              </a:gs>
              <a:gs pos="88000">
                <a:srgbClr val="C4D6EB">
                  <a:lumMod val="0"/>
                  <a:lumOff val="100000"/>
                </a:srgbClr>
              </a:gs>
              <a:gs pos="100000">
                <a:srgbClr val="FFEBFA"/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Геометрический смысл производной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/>
              <a:t>     </a:t>
            </a:r>
            <a:endParaRPr lang="ru-RU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528" y="1844824"/>
            <a:ext cx="7897211" cy="4752528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30000">
                <a:srgbClr val="85C2FF"/>
              </a:gs>
              <a:gs pos="71000">
                <a:srgbClr val="C4D6EB">
                  <a:lumMod val="0"/>
                  <a:lumOff val="100000"/>
                </a:srgbClr>
              </a:gs>
              <a:gs pos="100000">
                <a:srgbClr val="FFEBFA"/>
              </a:gs>
            </a:gsLst>
            <a:lin ang="13500000" scaled="1"/>
            <a:tileRect/>
          </a:gradFill>
          <a:ln>
            <a:noFill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gradFill flip="none" rotWithShape="1">
            <a:gsLst>
              <a:gs pos="7000">
                <a:schemeClr val="tx2">
                  <a:lumMod val="40000"/>
                  <a:lumOff val="60000"/>
                </a:schemeClr>
              </a:gs>
              <a:gs pos="19000">
                <a:srgbClr val="BDD3EF">
                  <a:lumMod val="56000"/>
                  <a:lumOff val="44000"/>
                </a:srgbClr>
              </a:gs>
              <a:gs pos="48000">
                <a:srgbClr val="C7DAF1">
                  <a:lumMod val="0"/>
                  <a:lumOff val="10000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Касательная к графику функции  и производная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925144"/>
          </a:xfrm>
        </p:spPr>
        <p:txBody>
          <a:bodyPr>
            <a:normAutofit fontScale="25000" lnSpcReduction="20000"/>
          </a:bodyPr>
          <a:lstStyle/>
          <a:p>
            <a:endParaRPr lang="ru-RU" b="1" dirty="0"/>
          </a:p>
          <a:p>
            <a:pPr marL="0" indent="0" algn="ctr">
              <a:buNone/>
            </a:pPr>
            <a:r>
              <a:rPr lang="ru-RU" sz="11200" b="1" dirty="0"/>
              <a:t>      Уравнение   прямой    </a:t>
            </a:r>
            <a:r>
              <a:rPr lang="ru-RU" sz="11200" b="1" i="1" dirty="0">
                <a:solidFill>
                  <a:srgbClr val="C00000"/>
                </a:solidFill>
              </a:rPr>
              <a:t>у = </a:t>
            </a:r>
            <a:r>
              <a:rPr lang="en-US" sz="11200" b="1" i="1" dirty="0">
                <a:solidFill>
                  <a:srgbClr val="C00000"/>
                </a:solidFill>
              </a:rPr>
              <a:t>k </a:t>
            </a:r>
            <a:r>
              <a:rPr lang="ru-RU" sz="11200" b="1" i="1" dirty="0">
                <a:solidFill>
                  <a:srgbClr val="C00000"/>
                </a:solidFill>
              </a:rPr>
              <a:t>х  +  </a:t>
            </a:r>
            <a:r>
              <a:rPr lang="en-US" sz="11200" b="1" i="1" dirty="0">
                <a:solidFill>
                  <a:srgbClr val="C00000"/>
                </a:solidFill>
              </a:rPr>
              <a:t>b</a:t>
            </a:r>
            <a:r>
              <a:rPr lang="ru-RU" sz="11200" b="1" dirty="0"/>
              <a:t>,</a:t>
            </a:r>
          </a:p>
          <a:p>
            <a:pPr marL="0" indent="0" algn="ctr">
              <a:buNone/>
            </a:pPr>
            <a:r>
              <a:rPr lang="ru-RU" sz="11200" b="1" i="1" dirty="0"/>
              <a:t>  </a:t>
            </a:r>
            <a:r>
              <a:rPr lang="en-US" sz="11200" b="1" i="1" dirty="0">
                <a:solidFill>
                  <a:srgbClr val="C00000"/>
                </a:solidFill>
              </a:rPr>
              <a:t>k</a:t>
            </a:r>
            <a:r>
              <a:rPr lang="en-US" sz="11200" b="1" dirty="0"/>
              <a:t> </a:t>
            </a:r>
            <a:r>
              <a:rPr lang="ru-RU" sz="11200" b="1" dirty="0"/>
              <a:t>– </a:t>
            </a:r>
            <a:r>
              <a:rPr lang="ru-RU" sz="11200" b="1" i="1" dirty="0">
                <a:solidFill>
                  <a:srgbClr val="C00000"/>
                </a:solidFill>
              </a:rPr>
              <a:t>угловой коэффициент</a:t>
            </a:r>
            <a:r>
              <a:rPr lang="ru-RU" sz="11200" b="1" i="1" dirty="0"/>
              <a:t>  </a:t>
            </a:r>
            <a:r>
              <a:rPr lang="ru-RU" sz="11200" b="1" dirty="0"/>
              <a:t>- тангенс угла между лучом    касательной и положительным направлением оси Ох.</a:t>
            </a:r>
          </a:p>
          <a:p>
            <a:pPr marL="0" indent="0">
              <a:buNone/>
            </a:pPr>
            <a:r>
              <a:rPr lang="ru-RU" sz="4500" b="1" dirty="0"/>
              <a:t>     </a:t>
            </a:r>
            <a:r>
              <a:rPr lang="ru-RU" sz="4500" b="1" i="1" dirty="0"/>
              <a:t>        </a:t>
            </a:r>
            <a:r>
              <a:rPr lang="ru-RU" sz="4500" b="1" dirty="0"/>
              <a:t>           </a:t>
            </a:r>
          </a:p>
          <a:p>
            <a:pPr marL="0" indent="0" algn="ctr">
              <a:buNone/>
            </a:pPr>
            <a:r>
              <a:rPr lang="ru-RU" sz="11200" b="1" dirty="0"/>
              <a:t>                                     </a:t>
            </a:r>
            <a:r>
              <a:rPr lang="en-US" sz="12800" b="1" i="1" dirty="0">
                <a:solidFill>
                  <a:srgbClr val="C00000"/>
                </a:solidFill>
              </a:rPr>
              <a:t>f</a:t>
            </a:r>
            <a:r>
              <a:rPr lang="ru-RU" sz="12800" b="1" i="1" dirty="0">
                <a:solidFill>
                  <a:srgbClr val="C00000"/>
                </a:solidFill>
              </a:rPr>
              <a:t>′(х</a:t>
            </a:r>
            <a:r>
              <a:rPr lang="ru-RU" sz="12800" b="1" i="1" baseline="-25000" dirty="0">
                <a:solidFill>
                  <a:srgbClr val="C00000"/>
                </a:solidFill>
              </a:rPr>
              <a:t>0</a:t>
            </a:r>
            <a:r>
              <a:rPr lang="ru-RU" sz="12800" b="1" i="1" dirty="0">
                <a:solidFill>
                  <a:srgbClr val="C00000"/>
                </a:solidFill>
              </a:rPr>
              <a:t>)</a:t>
            </a:r>
            <a:r>
              <a:rPr lang="ru-RU" sz="12800" b="1" dirty="0">
                <a:solidFill>
                  <a:srgbClr val="C00000"/>
                </a:solidFill>
              </a:rPr>
              <a:t>  =  </a:t>
            </a:r>
            <a:r>
              <a:rPr lang="en-US" sz="12800" b="1" i="1" dirty="0">
                <a:solidFill>
                  <a:srgbClr val="C00000"/>
                </a:solidFill>
              </a:rPr>
              <a:t>k</a:t>
            </a:r>
            <a:r>
              <a:rPr lang="ru-RU" sz="12800" b="1" dirty="0">
                <a:solidFill>
                  <a:srgbClr val="C00000"/>
                </a:solidFill>
              </a:rPr>
              <a:t>  =  </a:t>
            </a:r>
            <a:r>
              <a:rPr lang="en-US" sz="12800" b="1" dirty="0">
                <a:solidFill>
                  <a:srgbClr val="C00000"/>
                </a:solidFill>
              </a:rPr>
              <a:t>tg </a:t>
            </a:r>
            <a:r>
              <a:rPr lang="ru-RU" sz="12800" b="1" dirty="0">
                <a:solidFill>
                  <a:srgbClr val="C00000"/>
                </a:solidFill>
              </a:rPr>
              <a:t>α</a:t>
            </a:r>
            <a:r>
              <a:rPr lang="ru-RU" sz="11200" b="1" dirty="0">
                <a:solidFill>
                  <a:srgbClr val="C00000"/>
                </a:solidFill>
              </a:rPr>
              <a:t>,                         </a:t>
            </a:r>
            <a:r>
              <a:rPr lang="ru-RU" sz="11200" b="1" dirty="0"/>
              <a:t>(1)</a:t>
            </a:r>
          </a:p>
          <a:p>
            <a:pPr marL="0" indent="0" algn="ctr">
              <a:buNone/>
            </a:pPr>
            <a:r>
              <a:rPr lang="ru-RU" sz="11200" b="1" i="1" dirty="0"/>
              <a:t>        </a:t>
            </a:r>
            <a:r>
              <a:rPr lang="ru-RU" sz="11200" b="1" dirty="0"/>
              <a:t>х</a:t>
            </a:r>
            <a:r>
              <a:rPr lang="ru-RU" sz="11200" b="1" baseline="-25000" dirty="0"/>
              <a:t>0 </a:t>
            </a:r>
            <a:r>
              <a:rPr lang="ru-RU" sz="11200" b="1" dirty="0"/>
              <a:t> - абсцисса точки  касательной к графику функции  </a:t>
            </a:r>
            <a:r>
              <a:rPr lang="ru-RU" sz="11200" b="1" dirty="0">
                <a:solidFill>
                  <a:srgbClr val="C00000"/>
                </a:solidFill>
              </a:rPr>
              <a:t>у  = </a:t>
            </a:r>
            <a:r>
              <a:rPr lang="en-US" sz="11200" b="1" i="1" dirty="0">
                <a:solidFill>
                  <a:srgbClr val="C00000"/>
                </a:solidFill>
              </a:rPr>
              <a:t>f</a:t>
            </a:r>
            <a:r>
              <a:rPr lang="ru-RU" sz="11200" b="1" i="1" dirty="0">
                <a:solidFill>
                  <a:srgbClr val="C00000"/>
                </a:solidFill>
              </a:rPr>
              <a:t>(х)</a:t>
            </a:r>
            <a:r>
              <a:rPr lang="ru-RU" sz="11200" b="1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ru-RU" sz="4500" b="1" dirty="0"/>
          </a:p>
          <a:p>
            <a:pPr marL="0" indent="0" algn="ctr">
              <a:buNone/>
            </a:pPr>
            <a:r>
              <a:rPr lang="ru-RU" sz="4500" b="1" dirty="0"/>
              <a:t>         </a:t>
            </a:r>
            <a:endParaRPr lang="ru-RU" sz="45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45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4500" b="1" dirty="0"/>
          </a:p>
          <a:p>
            <a:pPr marL="0" indent="0" algn="ctr">
              <a:buNone/>
            </a:pPr>
            <a:r>
              <a:rPr lang="ru-RU" sz="11200" b="1" dirty="0"/>
              <a:t>Уравнение касательной к графику функции   </a:t>
            </a:r>
            <a:r>
              <a:rPr lang="ru-RU" sz="11200" b="1" dirty="0">
                <a:solidFill>
                  <a:srgbClr val="C00000"/>
                </a:solidFill>
              </a:rPr>
              <a:t>у  = </a:t>
            </a:r>
            <a:r>
              <a:rPr lang="en-US" sz="11200" b="1" i="1" dirty="0">
                <a:solidFill>
                  <a:srgbClr val="C00000"/>
                </a:solidFill>
              </a:rPr>
              <a:t>f</a:t>
            </a:r>
            <a:r>
              <a:rPr lang="ru-RU" sz="11200" b="1" i="1" dirty="0">
                <a:solidFill>
                  <a:srgbClr val="C00000"/>
                </a:solidFill>
              </a:rPr>
              <a:t>(х)</a:t>
            </a:r>
            <a:r>
              <a:rPr lang="ru-RU" sz="11200" b="1" dirty="0">
                <a:solidFill>
                  <a:srgbClr val="C0000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ru-RU" sz="11200" b="1" dirty="0">
                <a:solidFill>
                  <a:srgbClr val="C00000"/>
                </a:solidFill>
              </a:rPr>
              <a:t>                             </a:t>
            </a:r>
            <a:r>
              <a:rPr lang="ru-RU" sz="12800" b="1" dirty="0">
                <a:solidFill>
                  <a:srgbClr val="C00000"/>
                </a:solidFill>
              </a:rPr>
              <a:t>у  = </a:t>
            </a:r>
            <a:r>
              <a:rPr lang="en-US" sz="12800" b="1" i="1" dirty="0">
                <a:solidFill>
                  <a:srgbClr val="C00000"/>
                </a:solidFill>
              </a:rPr>
              <a:t>f </a:t>
            </a:r>
            <a:r>
              <a:rPr lang="ru-RU" sz="12800" b="1" dirty="0">
                <a:solidFill>
                  <a:srgbClr val="C00000"/>
                </a:solidFill>
              </a:rPr>
              <a:t>(х</a:t>
            </a:r>
            <a:r>
              <a:rPr lang="ru-RU" sz="12800" b="1" baseline="-25000" dirty="0">
                <a:solidFill>
                  <a:srgbClr val="C00000"/>
                </a:solidFill>
              </a:rPr>
              <a:t>0</a:t>
            </a:r>
            <a:r>
              <a:rPr lang="ru-RU" sz="12800" b="1" dirty="0">
                <a:solidFill>
                  <a:srgbClr val="C00000"/>
                </a:solidFill>
              </a:rPr>
              <a:t>)  +  </a:t>
            </a:r>
            <a:r>
              <a:rPr lang="en-US" sz="12800" b="1" i="1" dirty="0">
                <a:solidFill>
                  <a:srgbClr val="C00000"/>
                </a:solidFill>
              </a:rPr>
              <a:t>f</a:t>
            </a:r>
            <a:r>
              <a:rPr lang="ru-RU" sz="12800" b="1" i="1" dirty="0">
                <a:solidFill>
                  <a:srgbClr val="C00000"/>
                </a:solidFill>
              </a:rPr>
              <a:t>′ </a:t>
            </a:r>
            <a:r>
              <a:rPr lang="ru-RU" sz="12800" b="1" dirty="0">
                <a:solidFill>
                  <a:srgbClr val="C00000"/>
                </a:solidFill>
              </a:rPr>
              <a:t>(х</a:t>
            </a:r>
            <a:r>
              <a:rPr lang="ru-RU" sz="12800" b="1" baseline="-25000" dirty="0">
                <a:solidFill>
                  <a:srgbClr val="C00000"/>
                </a:solidFill>
              </a:rPr>
              <a:t>0</a:t>
            </a:r>
            <a:r>
              <a:rPr lang="ru-RU" sz="12800" b="1" dirty="0">
                <a:solidFill>
                  <a:srgbClr val="C00000"/>
                </a:solidFill>
              </a:rPr>
              <a:t>) (х – х</a:t>
            </a:r>
            <a:r>
              <a:rPr lang="ru-RU" sz="12800" b="1" baseline="-25000" dirty="0">
                <a:solidFill>
                  <a:srgbClr val="C00000"/>
                </a:solidFill>
              </a:rPr>
              <a:t>0</a:t>
            </a:r>
            <a:r>
              <a:rPr lang="ru-RU" sz="12800" b="1" dirty="0">
                <a:solidFill>
                  <a:srgbClr val="C00000"/>
                </a:solidFill>
              </a:rPr>
              <a:t>)</a:t>
            </a:r>
            <a:r>
              <a:rPr lang="ru-RU" sz="11200" b="1" dirty="0">
                <a:solidFill>
                  <a:srgbClr val="C00000"/>
                </a:solidFill>
              </a:rPr>
              <a:t> </a:t>
            </a:r>
            <a:r>
              <a:rPr lang="ru-RU" sz="11200" b="1" dirty="0"/>
              <a:t>                (2)</a:t>
            </a:r>
            <a:endParaRPr lang="ru-RU" sz="112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112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6000" b="1" dirty="0">
                <a:solidFill>
                  <a:srgbClr val="C00000"/>
                </a:solidFill>
              </a:rPr>
              <a:t>            </a:t>
            </a:r>
            <a:endParaRPr lang="ru-RU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dirty="0"/>
              <a:t>                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9000">
                <a:srgbClr val="5E9EFF">
                  <a:lumMod val="57000"/>
                  <a:lumOff val="43000"/>
                </a:srgbClr>
              </a:gs>
              <a:gs pos="24000">
                <a:srgbClr val="85C2FF">
                  <a:lumMod val="0"/>
                  <a:lumOff val="100000"/>
                </a:srgb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Угловой </a:t>
            </a:r>
            <a:r>
              <a:rPr lang="ru-RU" sz="4000" b="1" i="1" dirty="0">
                <a:solidFill>
                  <a:srgbClr val="C00000"/>
                </a:solidFill>
              </a:rPr>
              <a:t>коэффициент</a:t>
            </a:r>
            <a:r>
              <a:rPr lang="ru-RU" b="1" i="1" dirty="0">
                <a:solidFill>
                  <a:srgbClr val="C00000"/>
                </a:solidFill>
              </a:rPr>
              <a:t> касательной 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к графику функции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284984"/>
            <a:ext cx="8208912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dirty="0"/>
          </a:p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Решение: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05"/>
          <a:stretch>
            <a:fillRect/>
          </a:stretch>
        </p:blipFill>
        <p:spPr bwMode="auto">
          <a:xfrm>
            <a:off x="446856" y="1556792"/>
            <a:ext cx="8229600" cy="166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789040"/>
            <a:ext cx="820891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k</a:t>
            </a:r>
            <a:r>
              <a:rPr lang="ru-RU" sz="2800" b="1" dirty="0">
                <a:solidFill>
                  <a:srgbClr val="C00000"/>
                </a:solidFill>
              </a:rPr>
              <a:t> = </a:t>
            </a:r>
            <a:r>
              <a:rPr lang="en-US" sz="2800" b="1" i="1" dirty="0">
                <a:solidFill>
                  <a:srgbClr val="C00000"/>
                </a:solidFill>
              </a:rPr>
              <a:t>f</a:t>
            </a:r>
            <a:r>
              <a:rPr lang="ru-RU" sz="2800" b="1" i="1" dirty="0">
                <a:solidFill>
                  <a:srgbClr val="C00000"/>
                </a:solidFill>
              </a:rPr>
              <a:t>′ </a:t>
            </a:r>
            <a:r>
              <a:rPr lang="ru-RU" sz="2800" b="1" dirty="0">
                <a:solidFill>
                  <a:srgbClr val="C00000"/>
                </a:solidFill>
              </a:rPr>
              <a:t>(х</a:t>
            </a:r>
            <a:r>
              <a:rPr lang="ru-RU" sz="2800" b="1" baseline="-25000" dirty="0">
                <a:solidFill>
                  <a:srgbClr val="C00000"/>
                </a:solidFill>
              </a:rPr>
              <a:t>0</a:t>
            </a:r>
            <a:r>
              <a:rPr lang="ru-RU" sz="2800" b="1" dirty="0">
                <a:solidFill>
                  <a:srgbClr val="C00000"/>
                </a:solidFill>
              </a:rPr>
              <a:t>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221088"/>
            <a:ext cx="820891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f</a:t>
            </a:r>
            <a:r>
              <a:rPr lang="ru-RU" sz="2400" b="1" i="1" dirty="0"/>
              <a:t>′(х)  </a:t>
            </a:r>
            <a:r>
              <a:rPr lang="ru-RU" sz="2400" b="1" dirty="0"/>
              <a:t>=</a:t>
            </a:r>
            <a:r>
              <a:rPr lang="ru-RU" sz="2400" b="1" i="1" dirty="0"/>
              <a:t> </a:t>
            </a:r>
            <a:r>
              <a:rPr lang="ru-RU" sz="2400" b="1" dirty="0"/>
              <a:t> (х</a:t>
            </a:r>
            <a:r>
              <a:rPr lang="ru-RU" sz="2400" b="1" baseline="30000" dirty="0"/>
              <a:t>2</a:t>
            </a:r>
            <a:r>
              <a:rPr lang="ru-RU" sz="2400" b="1" dirty="0"/>
              <a:t>  +  2х)′  =  2х + 2;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797152"/>
            <a:ext cx="820891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f</a:t>
            </a:r>
            <a:r>
              <a:rPr lang="ru-RU" sz="2400" b="1" i="1" dirty="0"/>
              <a:t>′ </a:t>
            </a:r>
            <a:r>
              <a:rPr lang="ru-RU" sz="2400" b="1" dirty="0"/>
              <a:t>(х</a:t>
            </a:r>
            <a:r>
              <a:rPr lang="ru-RU" sz="2400" b="1" baseline="-25000" dirty="0"/>
              <a:t>0</a:t>
            </a:r>
            <a:r>
              <a:rPr lang="ru-RU" sz="2400" b="1" dirty="0"/>
              <a:t>)  =  </a:t>
            </a:r>
            <a:r>
              <a:rPr lang="en-US" sz="2400" b="1" i="1" dirty="0"/>
              <a:t>f</a:t>
            </a:r>
            <a:r>
              <a:rPr lang="ru-RU" sz="2400" b="1" i="1" dirty="0"/>
              <a:t>′ </a:t>
            </a:r>
            <a:r>
              <a:rPr lang="ru-RU" sz="2400" b="1" dirty="0"/>
              <a:t>(-2)  =  2 ∙(-2)  +  2  =  -2;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445224"/>
            <a:ext cx="820891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k</a:t>
            </a:r>
            <a:r>
              <a:rPr lang="ru-RU" sz="2800" b="1" dirty="0">
                <a:solidFill>
                  <a:schemeClr val="tx1"/>
                </a:solidFill>
              </a:rPr>
              <a:t> = </a:t>
            </a:r>
            <a:r>
              <a:rPr lang="en-US" sz="2800" b="1" i="1" dirty="0">
                <a:solidFill>
                  <a:schemeClr val="tx1"/>
                </a:solidFill>
              </a:rPr>
              <a:t>f</a:t>
            </a:r>
            <a:r>
              <a:rPr lang="ru-RU" sz="2800" b="1" i="1" dirty="0">
                <a:solidFill>
                  <a:schemeClr val="tx1"/>
                </a:solidFill>
              </a:rPr>
              <a:t>′ </a:t>
            </a:r>
            <a:r>
              <a:rPr lang="ru-RU" sz="2800" b="1" dirty="0">
                <a:solidFill>
                  <a:schemeClr val="tx1"/>
                </a:solidFill>
              </a:rPr>
              <a:t>(х</a:t>
            </a:r>
            <a:r>
              <a:rPr lang="ru-RU" sz="2800" b="1" baseline="-25000" dirty="0">
                <a:solidFill>
                  <a:schemeClr val="tx1"/>
                </a:solidFill>
              </a:rPr>
              <a:t>0</a:t>
            </a:r>
            <a:r>
              <a:rPr lang="ru-RU" sz="2800" b="1" dirty="0">
                <a:solidFill>
                  <a:schemeClr val="tx1"/>
                </a:solidFill>
              </a:rPr>
              <a:t>) = - 2.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6021288"/>
            <a:ext cx="82089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Ответ:</a:t>
            </a:r>
            <a:r>
              <a:rPr lang="ru-RU" sz="2800" b="1" dirty="0"/>
              <a:t>     </a:t>
            </a:r>
            <a:r>
              <a:rPr lang="ru-RU" sz="2800" b="1" dirty="0">
                <a:solidFill>
                  <a:srgbClr val="C00000"/>
                </a:solidFill>
              </a:rPr>
              <a:t>а) </a:t>
            </a:r>
            <a:r>
              <a:rPr lang="en-US" sz="2800" b="1" dirty="0">
                <a:solidFill>
                  <a:srgbClr val="C00000"/>
                </a:solidFill>
              </a:rPr>
              <a:t> k</a:t>
            </a:r>
            <a:r>
              <a:rPr lang="ru-RU" sz="2800" b="1" dirty="0">
                <a:solidFill>
                  <a:srgbClr val="C00000"/>
                </a:solidFill>
              </a:rPr>
              <a:t> = -2.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4000">
                <a:schemeClr val="tx2">
                  <a:lumMod val="40000"/>
                  <a:lumOff val="60000"/>
                </a:schemeClr>
              </a:gs>
              <a:gs pos="18000">
                <a:schemeClr val="bg1"/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Угловой </a:t>
            </a:r>
            <a:r>
              <a:rPr lang="ru-RU" sz="4000" b="1" i="1" dirty="0">
                <a:solidFill>
                  <a:srgbClr val="C00000"/>
                </a:solidFill>
              </a:rPr>
              <a:t>коэффициент</a:t>
            </a:r>
            <a:r>
              <a:rPr lang="ru-RU" b="1" i="1" dirty="0">
                <a:solidFill>
                  <a:srgbClr val="C00000"/>
                </a:solidFill>
              </a:rPr>
              <a:t> касательной 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к графику функции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          2.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/>
              <a:t>Чему равен угловой коэффициент  </a:t>
            </a:r>
          </a:p>
          <a:p>
            <a:pPr marL="0" indent="0">
              <a:buNone/>
            </a:pPr>
            <a:r>
              <a:rPr lang="ru-RU" sz="2800" b="1" dirty="0"/>
              <a:t>                       касательной к графику функции</a:t>
            </a:r>
          </a:p>
          <a:p>
            <a:pPr marL="0" indent="0">
              <a:buNone/>
            </a:pPr>
            <a:r>
              <a:rPr lang="ru-RU" sz="2800" b="1" dirty="0"/>
              <a:t>             </a:t>
            </a:r>
            <a:r>
              <a:rPr lang="en-US" sz="2800" b="1" i="1" dirty="0"/>
              <a:t>f</a:t>
            </a:r>
            <a:r>
              <a:rPr lang="ru-RU" sz="2800" b="1" i="1" dirty="0"/>
              <a:t>(х)</a:t>
            </a:r>
            <a:r>
              <a:rPr lang="ru-RU" sz="2800" b="1" dirty="0"/>
              <a:t>  = </a:t>
            </a:r>
            <a:r>
              <a:rPr lang="en-US" sz="2800" b="1" dirty="0"/>
              <a:t>ln</a:t>
            </a:r>
            <a:r>
              <a:rPr lang="ru-RU" sz="2800" b="1" dirty="0"/>
              <a:t> (2х + 1)  в точке с абсциссой х</a:t>
            </a:r>
            <a:r>
              <a:rPr lang="ru-RU" sz="2800" b="1" baseline="-25000" dirty="0"/>
              <a:t>0 </a:t>
            </a:r>
            <a:r>
              <a:rPr lang="ru-RU" sz="2800" b="1" dirty="0"/>
              <a:t> = 1,5?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429000"/>
            <a:ext cx="79928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Решение</a:t>
            </a:r>
            <a:r>
              <a:rPr lang="ru-RU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755576" y="3933056"/>
                <a:ext cx="7992888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b="1" i="1" dirty="0">
                    <a:solidFill>
                      <a:srgbClr val="C00000"/>
                    </a:solidFill>
                  </a:rPr>
                  <a:t>f</a:t>
                </a:r>
                <a:r>
                  <a:rPr lang="ru-RU" sz="2400" b="1" i="1" dirty="0">
                    <a:solidFill>
                      <a:srgbClr val="C00000"/>
                    </a:solidFill>
                  </a:rPr>
                  <a:t>(х)</a:t>
                </a:r>
                <a:r>
                  <a:rPr lang="ru-RU" sz="2400" b="1" dirty="0">
                    <a:solidFill>
                      <a:srgbClr val="C00000"/>
                    </a:solidFill>
                  </a:rPr>
                  <a:t>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 panose="02040503050406030204"/>
                          </a:rPr>
                          <m:t>𝐥𝐧</m:t>
                        </m:r>
                      </m:fName>
                      <m:e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 panose="02040503050406030204"/>
                          </a:rPr>
                          <m:t>х</m:t>
                        </m:r>
                      </m:e>
                    </m:func>
                  </m:oMath>
                </a14:m>
                <a:r>
                  <a:rPr lang="ru-RU" sz="2400" b="1" dirty="0">
                    <a:solidFill>
                      <a:srgbClr val="C00000"/>
                    </a:solidFill>
                  </a:rPr>
                  <a:t>,      </a:t>
                </a:r>
                <a:r>
                  <a:rPr lang="en-US" sz="2400" b="1" i="1" dirty="0">
                    <a:solidFill>
                      <a:srgbClr val="C00000"/>
                    </a:solidFill>
                  </a:rPr>
                  <a:t>f</a:t>
                </a:r>
                <a:r>
                  <a:rPr lang="ru-RU" sz="2400" b="1" i="1" dirty="0">
                    <a:solidFill>
                      <a:srgbClr val="C00000"/>
                    </a:solidFill>
                  </a:rPr>
                  <a:t>′(х)</a:t>
                </a:r>
                <a:r>
                  <a:rPr lang="ru-RU" sz="2400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 panose="02040503050406030204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 panose="02040503050406030204"/>
                          </a:rPr>
                          <m:t>х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ru-RU" sz="2400" b="1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933056"/>
                <a:ext cx="7992888" cy="504056"/>
              </a:xfrm>
              <a:prstGeom prst="rect">
                <a:avLst/>
              </a:prstGeom>
              <a:blipFill rotWithShape="1">
                <a:blip r:embed="rId2"/>
                <a:stretch>
                  <a:fillRect l="-7" t="-1737" r="1" b="-1691"/>
                </a:stretch>
              </a:blip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55576" y="4437112"/>
                <a:ext cx="7992888" cy="6480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b="1" i="1" dirty="0"/>
                  <a:t>f</a:t>
                </a:r>
                <a:r>
                  <a:rPr lang="ru-RU" sz="2400" b="1" i="1" dirty="0"/>
                  <a:t>(х)</a:t>
                </a:r>
                <a:r>
                  <a:rPr lang="ru-RU" sz="2400" b="1" dirty="0"/>
                  <a:t>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1" i="1">
                            <a:latin typeface="Cambria Math" panose="02040503050406030204"/>
                          </a:rPr>
                          <m:t>𝒍𝒏</m:t>
                        </m:r>
                      </m:fName>
                      <m:e>
                        <m:r>
                          <a:rPr lang="ru-RU" sz="2400" b="1" i="1">
                            <a:latin typeface="Cambria Math" panose="02040503050406030204"/>
                          </a:rPr>
                          <m:t>(</m:t>
                        </m:r>
                        <m:r>
                          <a:rPr lang="ru-RU" sz="2400" b="1" i="1">
                            <a:latin typeface="Cambria Math" panose="02040503050406030204"/>
                          </a:rPr>
                          <m:t>𝟐</m:t>
                        </m:r>
                        <m:r>
                          <a:rPr lang="ru-RU" sz="2400" b="1" i="1">
                            <a:latin typeface="Cambria Math" panose="02040503050406030204"/>
                          </a:rPr>
                          <m:t>х+</m:t>
                        </m:r>
                        <m:r>
                          <a:rPr lang="ru-RU" sz="2400" b="1" i="1">
                            <a:latin typeface="Cambria Math" panose="02040503050406030204"/>
                          </a:rPr>
                          <m:t>𝟏</m:t>
                        </m:r>
                        <m:r>
                          <a:rPr lang="ru-RU" sz="2400" b="1" i="1">
                            <a:latin typeface="Cambria Math" panose="02040503050406030204"/>
                          </a:rPr>
                          <m:t>)</m:t>
                        </m:r>
                      </m:e>
                    </m:func>
                    <m:r>
                      <a:rPr lang="ru-RU" sz="2400" b="1">
                        <a:latin typeface="Cambria Math" panose="02040503050406030204"/>
                      </a:rPr>
                      <m:t>,</m:t>
                    </m:r>
                  </m:oMath>
                </a14:m>
                <a:r>
                  <a:rPr lang="ru-RU" sz="2400" b="1" dirty="0"/>
                  <a:t>      </a:t>
                </a:r>
                <a:r>
                  <a:rPr lang="en-US" sz="2400" b="1" i="1" dirty="0"/>
                  <a:t>f</a:t>
                </a:r>
                <a:r>
                  <a:rPr lang="ru-RU" sz="2400" b="1" i="1" dirty="0"/>
                  <a:t>′(х)</a:t>
                </a:r>
                <a:r>
                  <a:rPr lang="ru-RU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 panose="02040503050406030204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latin typeface="Cambria Math" panose="02040503050406030204"/>
                          </a:rPr>
                          <m:t>𝟐</m:t>
                        </m:r>
                        <m:r>
                          <a:rPr lang="ru-RU" sz="2400" b="1" i="1">
                            <a:latin typeface="Cambria Math" panose="02040503050406030204"/>
                          </a:rPr>
                          <m:t>х+</m:t>
                        </m:r>
                        <m:r>
                          <a:rPr lang="ru-RU" sz="2400" b="1" i="1">
                            <a:latin typeface="Cambria Math" panose="02040503050406030204"/>
                          </a:rPr>
                          <m:t>𝟏</m:t>
                        </m:r>
                      </m:den>
                    </m:f>
                  </m:oMath>
                </a14:m>
                <a:r>
                  <a:rPr lang="ru-RU" sz="2400" b="1" dirty="0"/>
                  <a:t> • (2х + 1)′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 panose="02040503050406030204"/>
                          </a:rPr>
                          <m:t>𝟐</m:t>
                        </m:r>
                      </m:num>
                      <m:den>
                        <m:r>
                          <a:rPr lang="ru-RU" sz="2400" b="1" i="1">
                            <a:latin typeface="Cambria Math" panose="02040503050406030204"/>
                          </a:rPr>
                          <m:t>𝟐</m:t>
                        </m:r>
                        <m:r>
                          <a:rPr lang="ru-RU" sz="2400" b="1" i="1">
                            <a:latin typeface="Cambria Math" panose="02040503050406030204"/>
                          </a:rPr>
                          <m:t>х+</m:t>
                        </m:r>
                        <m:r>
                          <a:rPr lang="ru-RU" sz="2400" b="1" i="1">
                            <a:latin typeface="Cambria Math" panose="02040503050406030204"/>
                          </a:rPr>
                          <m:t>𝟏</m:t>
                        </m:r>
                      </m:den>
                    </m:f>
                  </m:oMath>
                </a14:m>
                <a:r>
                  <a:rPr lang="ru-RU" sz="2400" b="1" dirty="0"/>
                  <a:t>;</a:t>
                </a:r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437112"/>
                <a:ext cx="7992888" cy="648072"/>
              </a:xfrm>
              <a:prstGeom prst="rect">
                <a:avLst/>
              </a:prstGeom>
              <a:blipFill rotWithShape="1">
                <a:blip r:embed="rId3"/>
                <a:stretch>
                  <a:fillRect l="-7" t="-11815" r="1" b="-11840"/>
                </a:stretch>
              </a:blip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755576" y="5085184"/>
                <a:ext cx="7992888" cy="7920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b="1" i="1" dirty="0"/>
                  <a:t>k</a:t>
                </a:r>
                <a:r>
                  <a:rPr lang="ru-RU" sz="2400" b="1" i="1" dirty="0"/>
                  <a:t> =</a:t>
                </a:r>
                <a:r>
                  <a:rPr lang="ru-RU" sz="2400" b="1" dirty="0"/>
                  <a:t>   </a:t>
                </a:r>
                <a:r>
                  <a:rPr lang="en-US" sz="2400" b="1" i="1" dirty="0"/>
                  <a:t>f</a:t>
                </a:r>
                <a:r>
                  <a:rPr lang="ru-RU" sz="2400" b="1" i="1" dirty="0"/>
                  <a:t>′ </a:t>
                </a:r>
                <a:r>
                  <a:rPr lang="ru-RU" sz="2400" b="1" dirty="0"/>
                  <a:t>(х</a:t>
                </a:r>
                <a:r>
                  <a:rPr lang="ru-RU" sz="2400" b="1" baseline="-25000" dirty="0"/>
                  <a:t>0</a:t>
                </a:r>
                <a:r>
                  <a:rPr lang="ru-RU" sz="2400" b="1" dirty="0"/>
                  <a:t>)  =  </a:t>
                </a:r>
                <a:r>
                  <a:rPr lang="en-US" sz="2400" b="1" i="1" dirty="0"/>
                  <a:t>f</a:t>
                </a:r>
                <a:r>
                  <a:rPr lang="ru-RU" sz="2400" b="1" i="1" dirty="0"/>
                  <a:t>′</a:t>
                </a:r>
                <a:r>
                  <a:rPr lang="en-US" sz="2400" b="1" dirty="0"/>
                  <a:t> </a:t>
                </a:r>
                <a:r>
                  <a:rPr lang="en-US" sz="2400" b="1" i="1" dirty="0"/>
                  <a:t>(</a:t>
                </a:r>
                <a:r>
                  <a:rPr lang="en-US" sz="2400" b="1" dirty="0"/>
                  <a:t>1</a:t>
                </a:r>
                <a:r>
                  <a:rPr lang="ru-RU" sz="2400" b="1" dirty="0"/>
                  <a:t>,5</a:t>
                </a:r>
                <a:r>
                  <a:rPr lang="ru-RU" sz="2400" b="1" i="1" dirty="0"/>
                  <a:t>) </a:t>
                </a:r>
                <a:r>
                  <a:rPr lang="ru-RU" sz="24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 panose="02040503050406030204"/>
                          </a:rPr>
                          <m:t>𝟐</m:t>
                        </m:r>
                      </m:num>
                      <m:den>
                        <m:r>
                          <a:rPr lang="ru-RU" sz="2400" b="1" i="1">
                            <a:latin typeface="Cambria Math" panose="02040503050406030204"/>
                          </a:rPr>
                          <m:t>𝟐</m:t>
                        </m:r>
                        <m:r>
                          <a:rPr lang="ru-RU" sz="2400" b="1">
                            <a:latin typeface="Cambria Math" panose="02040503050406030204"/>
                          </a:rPr>
                          <m:t>∙</m:t>
                        </m:r>
                        <m:r>
                          <a:rPr lang="ru-RU" sz="2400" b="1" i="1">
                            <a:latin typeface="Cambria Math" panose="02040503050406030204"/>
                          </a:rPr>
                          <m:t>𝟏</m:t>
                        </m:r>
                        <m:r>
                          <a:rPr lang="ru-RU" sz="2400" b="1">
                            <a:latin typeface="Cambria Math" panose="02040503050406030204"/>
                          </a:rPr>
                          <m:t>,</m:t>
                        </m:r>
                        <m:r>
                          <a:rPr lang="ru-RU" sz="2400" b="1" i="1">
                            <a:latin typeface="Cambria Math" panose="02040503050406030204"/>
                          </a:rPr>
                          <m:t>𝟓</m:t>
                        </m:r>
                        <m:r>
                          <a:rPr lang="ru-RU" sz="2400" b="1">
                            <a:latin typeface="Cambria Math" panose="02040503050406030204"/>
                          </a:rPr>
                          <m:t>+</m:t>
                        </m:r>
                        <m:r>
                          <a:rPr lang="ru-RU" sz="2400" b="1" i="1">
                            <a:latin typeface="Cambria Math" panose="02040503050406030204"/>
                          </a:rPr>
                          <m:t>𝟏</m:t>
                        </m:r>
                      </m:den>
                    </m:f>
                  </m:oMath>
                </a14:m>
                <a:r>
                  <a:rPr lang="ru-RU" sz="2400" b="1" dirty="0"/>
                  <a:t>  = 0,5.</a:t>
                </a:r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085184"/>
                <a:ext cx="7992888" cy="792088"/>
              </a:xfrm>
              <a:prstGeom prst="rect">
                <a:avLst/>
              </a:prstGeom>
              <a:blipFill rotWithShape="1">
                <a:blip r:embed="rId4"/>
                <a:stretch>
                  <a:fillRect l="-7" t="-2097" r="1" b="-2121"/>
                </a:stretch>
              </a:blip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755576" y="5877272"/>
            <a:ext cx="79928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Ответ:   </a:t>
            </a:r>
            <a:r>
              <a:rPr lang="en-US" sz="2400" b="1" i="1" dirty="0">
                <a:solidFill>
                  <a:srgbClr val="C00000"/>
                </a:solidFill>
              </a:rPr>
              <a:t>k</a:t>
            </a:r>
            <a:r>
              <a:rPr lang="ru-RU" sz="2400" b="1" i="1" dirty="0">
                <a:solidFill>
                  <a:srgbClr val="C00000"/>
                </a:solidFill>
              </a:rPr>
              <a:t> = 0,5</a:t>
            </a:r>
            <a:r>
              <a:rPr lang="ru-RU" b="1" i="1" dirty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296144"/>
          </a:xfrm>
          <a:gradFill>
            <a:gsLst>
              <a:gs pos="1000">
                <a:schemeClr val="accent1"/>
              </a:gs>
              <a:gs pos="12000">
                <a:srgbClr val="A7C0DE"/>
              </a:gs>
              <a:gs pos="24000">
                <a:srgbClr val="85C2FF">
                  <a:lumMod val="4000"/>
                  <a:lumOff val="96000"/>
                </a:srgb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Производная и ее применение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2204864"/>
            <a:ext cx="4244280" cy="3024336"/>
          </a:xfrm>
          <a:gradFill>
            <a:gsLst>
              <a:gs pos="1000">
                <a:schemeClr val="accent1"/>
              </a:gs>
              <a:gs pos="12000">
                <a:srgbClr val="A7C0DE"/>
              </a:gs>
              <a:gs pos="24000">
                <a:srgbClr val="85C2FF">
                  <a:lumMod val="4000"/>
                  <a:lumOff val="96000"/>
                </a:srgb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/>
              <a:t>Производная  и ее геометрический смысл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316288" cy="3024336"/>
          </a:xfrm>
          <a:gradFill>
            <a:gsLst>
              <a:gs pos="1000">
                <a:schemeClr val="accent1"/>
              </a:gs>
              <a:gs pos="12000">
                <a:srgbClr val="A7C0DE"/>
              </a:gs>
              <a:gs pos="24000">
                <a:srgbClr val="85C2FF">
                  <a:lumMod val="4000"/>
                  <a:lumOff val="96000"/>
                </a:srgb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/>
              <a:t>Применение производной к исследованию функций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1008112"/>
          </a:xfrm>
          <a:gradFill flip="none" rotWithShape="1">
            <a:gsLst>
              <a:gs pos="13000">
                <a:schemeClr val="tx2">
                  <a:lumMod val="19000"/>
                  <a:lumOff val="81000"/>
                </a:schemeClr>
              </a:gs>
              <a:gs pos="24000">
                <a:srgbClr val="FFEBFA">
                  <a:lumMod val="0"/>
                  <a:lumOff val="100000"/>
                </a:srgb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Уравнение касательной к графику функции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80920" cy="4536504"/>
          </a:xfr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    1.    </a:t>
            </a:r>
            <a:r>
              <a:rPr lang="ru-RU" sz="2800" b="1" dirty="0"/>
              <a:t>Найдите уравнение касательной к </a:t>
            </a:r>
          </a:p>
          <a:p>
            <a:pPr marL="0" indent="0">
              <a:buNone/>
            </a:pPr>
            <a:r>
              <a:rPr lang="ru-RU" sz="2800" b="1" dirty="0"/>
              <a:t>        графику функции    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f (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х)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= х</a:t>
            </a:r>
            <a:r>
              <a:rPr lang="ru-RU" sz="2800" b="1" baseline="30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– 5х   </a:t>
            </a:r>
            <a:r>
              <a:rPr lang="ru-RU" sz="2800" b="1" dirty="0"/>
              <a:t>в точке с </a:t>
            </a:r>
          </a:p>
          <a:p>
            <a:pPr marL="0" indent="0">
              <a:buNone/>
            </a:pPr>
            <a:r>
              <a:rPr lang="ru-RU" sz="2800" b="1" dirty="0"/>
              <a:t>        абсциссой  х</a:t>
            </a:r>
            <a:r>
              <a:rPr lang="ru-RU" sz="2800" b="1" baseline="-25000" dirty="0"/>
              <a:t>0 </a:t>
            </a:r>
            <a:r>
              <a:rPr lang="ru-RU" sz="2800" b="1" dirty="0"/>
              <a:t> = 2.</a:t>
            </a:r>
          </a:p>
          <a:p>
            <a:endParaRPr lang="ru-RU" dirty="0"/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   2.       </a:t>
            </a:r>
            <a:r>
              <a:rPr lang="ru-RU" sz="2800" b="1" dirty="0"/>
              <a:t>Найдите уравнение касательной к </a:t>
            </a:r>
          </a:p>
          <a:p>
            <a:pPr marL="0" indent="0">
              <a:buNone/>
            </a:pPr>
            <a:r>
              <a:rPr lang="ru-RU" sz="2800" b="1" dirty="0"/>
              <a:t>        графику функции    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f (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х)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= х</a:t>
            </a:r>
            <a:r>
              <a:rPr lang="ru-RU" sz="2800" b="1" baseline="30000" dirty="0">
                <a:solidFill>
                  <a:schemeClr val="accent6">
                    <a:lumMod val="50000"/>
                  </a:schemeClr>
                </a:solidFill>
              </a:rPr>
              <a:t>2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- 3х + 2</a:t>
            </a:r>
            <a:r>
              <a:rPr lang="ru-RU" sz="2800" b="1" dirty="0"/>
              <a:t>,  которая </a:t>
            </a:r>
          </a:p>
          <a:p>
            <a:pPr marL="0" indent="0">
              <a:buNone/>
            </a:pPr>
            <a:r>
              <a:rPr lang="ru-RU" sz="2800" b="1" dirty="0"/>
              <a:t>        параллельна прямой  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у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= х – 5.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1008112"/>
          </a:xfrm>
          <a:gradFill flip="none" rotWithShape="1">
            <a:gsLst>
              <a:gs pos="13000">
                <a:schemeClr val="tx2">
                  <a:lumMod val="19000"/>
                  <a:lumOff val="81000"/>
                </a:schemeClr>
              </a:gs>
              <a:gs pos="24000">
                <a:srgbClr val="FFEBFA">
                  <a:lumMod val="0"/>
                  <a:lumOff val="100000"/>
                </a:srgb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Уравнение касательной к графику функции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80920" cy="4536504"/>
          </a:xfr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   3.    </a:t>
            </a:r>
            <a:r>
              <a:rPr lang="ru-RU" sz="2800" b="1" dirty="0"/>
              <a:t>Найдите уравнение касательной к </a:t>
            </a:r>
          </a:p>
          <a:p>
            <a:pPr marL="0" indent="0">
              <a:buNone/>
            </a:pPr>
            <a:r>
              <a:rPr lang="ru-RU" sz="2800" b="1" dirty="0"/>
              <a:t>        графику функции    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f (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х)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= х</a:t>
            </a:r>
            <a:r>
              <a:rPr lang="ru-RU" sz="2800" b="1" baseline="30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– 5х   </a:t>
            </a:r>
            <a:r>
              <a:rPr lang="ru-RU" sz="2800" b="1" dirty="0"/>
              <a:t>в точке с </a:t>
            </a:r>
          </a:p>
          <a:p>
            <a:pPr marL="0" indent="0">
              <a:buNone/>
            </a:pPr>
            <a:r>
              <a:rPr lang="ru-RU" sz="2800" b="1" dirty="0"/>
              <a:t>        абсциссой  х</a:t>
            </a:r>
            <a:r>
              <a:rPr lang="ru-RU" sz="2800" b="1" baseline="-25000" dirty="0"/>
              <a:t>0 </a:t>
            </a:r>
            <a:r>
              <a:rPr lang="ru-RU" sz="2800" b="1" dirty="0"/>
              <a:t> = 2.</a:t>
            </a:r>
          </a:p>
          <a:p>
            <a:endParaRPr lang="ru-RU" dirty="0"/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     4.      </a:t>
            </a:r>
            <a:r>
              <a:rPr lang="ru-RU" sz="2800" b="1" dirty="0"/>
              <a:t>Найдите уравнение касательной к </a:t>
            </a:r>
          </a:p>
          <a:p>
            <a:pPr marL="0" indent="0">
              <a:buNone/>
            </a:pPr>
            <a:r>
              <a:rPr lang="ru-RU" sz="2800" b="1" dirty="0"/>
              <a:t>        графику функции    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f (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х)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= х</a:t>
            </a:r>
            <a:r>
              <a:rPr lang="ru-RU" sz="2800" b="1" baseline="30000" dirty="0">
                <a:solidFill>
                  <a:schemeClr val="accent6">
                    <a:lumMod val="50000"/>
                  </a:schemeClr>
                </a:solidFill>
              </a:rPr>
              <a:t>2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- 3х + 2</a:t>
            </a:r>
            <a:r>
              <a:rPr lang="ru-RU" sz="2800" b="1" dirty="0"/>
              <a:t>,  которая </a:t>
            </a:r>
          </a:p>
          <a:p>
            <a:pPr marL="0" indent="0">
              <a:buNone/>
            </a:pPr>
            <a:r>
              <a:rPr lang="ru-RU" sz="2800" b="1" dirty="0"/>
              <a:t>        параллельна прямой  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у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= х – 5.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gradFill flip="none" rotWithShape="1">
            <a:gsLst>
              <a:gs pos="4000">
                <a:srgbClr val="69A8FF"/>
              </a:gs>
              <a:gs pos="24000">
                <a:schemeClr val="bg1">
                  <a:lumMod val="0"/>
                  <a:lumOff val="10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Задачи.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52292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1</a:t>
            </a:r>
            <a:r>
              <a:rPr lang="ru-RU" b="1" dirty="0"/>
              <a:t>. С помощью </a:t>
            </a:r>
            <a:r>
              <a:rPr lang="ru-RU" b="1" i="1" dirty="0">
                <a:solidFill>
                  <a:srgbClr val="C00000"/>
                </a:solidFill>
              </a:rPr>
              <a:t>графика функции у= </a:t>
            </a:r>
            <a:r>
              <a:rPr lang="en-US" b="1" i="1" dirty="0">
                <a:solidFill>
                  <a:srgbClr val="C00000"/>
                </a:solidFill>
              </a:rPr>
              <a:t>f</a:t>
            </a:r>
            <a:r>
              <a:rPr lang="ru-RU" b="1" i="1" dirty="0">
                <a:solidFill>
                  <a:srgbClr val="C00000"/>
                </a:solidFill>
              </a:rPr>
              <a:t>(х) </a:t>
            </a:r>
            <a:r>
              <a:rPr lang="ru-RU" b="1" dirty="0"/>
              <a:t>найдите значения производной функции                  </a:t>
            </a:r>
            <a:br>
              <a:rPr lang="ru-RU" b="1" dirty="0"/>
            </a:br>
            <a:r>
              <a:rPr lang="ru-RU" b="1" dirty="0"/>
              <a:t>в указанных точках</a:t>
            </a:r>
            <a:endParaRPr lang="ru-RU" dirty="0"/>
          </a:p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28" y="3501008"/>
            <a:ext cx="8136905" cy="306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accent1"/>
              </a:gs>
              <a:gs pos="12000">
                <a:srgbClr val="A7C0DE"/>
              </a:gs>
              <a:gs pos="24000">
                <a:srgbClr val="85C2FF">
                  <a:lumMod val="4000"/>
                  <a:lumOff val="96000"/>
                </a:srgb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2</a:t>
            </a:r>
            <a:r>
              <a:rPr lang="ru-RU" sz="3200" dirty="0"/>
              <a:t>. </a:t>
            </a:r>
            <a:r>
              <a:rPr lang="ru-RU" sz="3200" b="1" dirty="0"/>
              <a:t>Указать точки, в которых производная равна нулю и точки, в которых не существует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105025"/>
            <a:ext cx="46863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accent1"/>
              </a:gs>
              <a:gs pos="12000">
                <a:srgbClr val="A7C0DE"/>
              </a:gs>
              <a:gs pos="24000">
                <a:srgbClr val="85C2FF">
                  <a:lumMod val="4000"/>
                  <a:lumOff val="96000"/>
                </a:srgb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3</a:t>
            </a:r>
            <a:r>
              <a:rPr lang="ru-RU" sz="3200" b="1" dirty="0"/>
              <a:t>. По </a:t>
            </a:r>
            <a:r>
              <a:rPr lang="ru-RU" sz="3200" b="1" dirty="0">
                <a:solidFill>
                  <a:srgbClr val="C00000"/>
                </a:solidFill>
              </a:rPr>
              <a:t>графику функции у=</a:t>
            </a:r>
            <a:r>
              <a:rPr lang="en-US" sz="3200" b="1" dirty="0">
                <a:solidFill>
                  <a:srgbClr val="C00000"/>
                </a:solidFill>
              </a:rPr>
              <a:t>f</a:t>
            </a:r>
            <a:r>
              <a:rPr lang="ru-RU" sz="3200" b="1" dirty="0">
                <a:solidFill>
                  <a:srgbClr val="C00000"/>
                </a:solidFill>
              </a:rPr>
              <a:t>(х) </a:t>
            </a:r>
            <a:r>
              <a:rPr lang="ru-RU" sz="3200" b="1" dirty="0"/>
              <a:t>сравните значения производной в точках   -5 и 1</a:t>
            </a:r>
            <a:r>
              <a:rPr lang="ru-RU" sz="3200" b="1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39" y="1980621"/>
            <a:ext cx="6446521" cy="376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98178"/>
          </a:xfrm>
          <a:gradFill>
            <a:gsLst>
              <a:gs pos="1000">
                <a:schemeClr val="accent1"/>
              </a:gs>
              <a:gs pos="12000">
                <a:srgbClr val="A7C0DE"/>
              </a:gs>
              <a:gs pos="24000">
                <a:srgbClr val="85C2FF">
                  <a:lumMod val="4000"/>
                  <a:lumOff val="96000"/>
                </a:srgbClr>
              </a:gs>
            </a:gsLst>
            <a:lin ang="16200000" scaled="1"/>
          </a:gradFill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4</a:t>
            </a:r>
            <a:r>
              <a:rPr lang="ru-RU" sz="3200" b="1" dirty="0">
                <a:solidFill>
                  <a:schemeClr val="tx2"/>
                </a:solidFill>
              </a:rPr>
              <a:t>. По </a:t>
            </a:r>
            <a:r>
              <a:rPr lang="ru-RU" sz="3200" b="1" dirty="0">
                <a:solidFill>
                  <a:srgbClr val="C00000"/>
                </a:solidFill>
              </a:rPr>
              <a:t>графику функции у=</a:t>
            </a:r>
            <a:r>
              <a:rPr lang="en-US" sz="3200" b="1" dirty="0">
                <a:solidFill>
                  <a:srgbClr val="C00000"/>
                </a:solidFill>
              </a:rPr>
              <a:t>f</a:t>
            </a:r>
            <a:r>
              <a:rPr lang="ru-RU" sz="3200" b="1" dirty="0">
                <a:solidFill>
                  <a:srgbClr val="C00000"/>
                </a:solidFill>
              </a:rPr>
              <a:t>(х) </a:t>
            </a:r>
            <a:r>
              <a:rPr lang="ru-RU" sz="3200" b="1" dirty="0">
                <a:solidFill>
                  <a:schemeClr val="tx2"/>
                </a:solidFill>
              </a:rPr>
              <a:t>найти значение производной в указанной точке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679" y="2133261"/>
            <a:ext cx="5786641" cy="345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  <a:gradFill>
            <a:gsLst>
              <a:gs pos="1000">
                <a:schemeClr val="accent1"/>
              </a:gs>
              <a:gs pos="12000">
                <a:srgbClr val="A7C0DE"/>
              </a:gs>
              <a:gs pos="24000">
                <a:srgbClr val="85C2FF">
                  <a:lumMod val="4000"/>
                  <a:lumOff val="96000"/>
                </a:srgb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5</a:t>
            </a:r>
            <a:r>
              <a:rPr lang="ru-RU" sz="3200" dirty="0"/>
              <a:t>. На рисунке изображены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график функции у=</a:t>
            </a:r>
            <a:r>
              <a:rPr lang="en-US" sz="3200" b="1" dirty="0">
                <a:solidFill>
                  <a:srgbClr val="C00000"/>
                </a:solidFill>
              </a:rPr>
              <a:t>f</a:t>
            </a:r>
            <a:r>
              <a:rPr lang="ru-RU" sz="3200" b="1" dirty="0">
                <a:solidFill>
                  <a:srgbClr val="C00000"/>
                </a:solidFill>
              </a:rPr>
              <a:t>(х) </a:t>
            </a:r>
            <a:r>
              <a:rPr lang="ru-RU" sz="3200" dirty="0"/>
              <a:t>и касательная к нему в точке с абсциссой х</a:t>
            </a:r>
            <a:r>
              <a:rPr lang="ru-RU" sz="1100" dirty="0"/>
              <a:t>0 .</a:t>
            </a:r>
            <a:r>
              <a:rPr lang="ru-RU" sz="3200" dirty="0"/>
              <a:t> Найдите значение производной функции в точке х</a:t>
            </a:r>
            <a:r>
              <a:rPr lang="ru-RU" sz="1200" dirty="0"/>
              <a:t>0  </a:t>
            </a:r>
            <a:r>
              <a:rPr lang="ru-RU" sz="2800" dirty="0"/>
              <a:t>.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 t="23330" r="980"/>
          <a:stretch>
            <a:fillRect/>
          </a:stretch>
        </p:blipFill>
        <p:spPr bwMode="auto">
          <a:xfrm>
            <a:off x="544286" y="2276872"/>
            <a:ext cx="804454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gradFill>
            <a:gsLst>
              <a:gs pos="1000">
                <a:schemeClr val="accent1"/>
              </a:gs>
              <a:gs pos="12000">
                <a:srgbClr val="A7C0DE"/>
              </a:gs>
              <a:gs pos="24000">
                <a:srgbClr val="85C2FF">
                  <a:lumMod val="4000"/>
                  <a:lumOff val="96000"/>
                </a:srgbClr>
              </a:gs>
            </a:gsLst>
            <a:lin ang="16200000" scaled="1"/>
          </a:gradFill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7</a:t>
            </a:r>
            <a:r>
              <a:rPr lang="ru-RU" sz="2800" dirty="0">
                <a:solidFill>
                  <a:srgbClr val="1F497D">
                    <a:lumMod val="75000"/>
                  </a:srgbClr>
                </a:solidFill>
              </a:rPr>
              <a:t>. </a:t>
            </a:r>
            <a:r>
              <a:rPr lang="ru-RU" sz="2800" dirty="0"/>
              <a:t>На рисунке изображены </a:t>
            </a:r>
            <a:r>
              <a:rPr lang="ru-RU" sz="2800" b="1" dirty="0">
                <a:solidFill>
                  <a:srgbClr val="C00000"/>
                </a:solidFill>
              </a:rPr>
              <a:t>график функции у=</a:t>
            </a:r>
            <a:r>
              <a:rPr lang="en-US" sz="2800" b="1" dirty="0">
                <a:solidFill>
                  <a:srgbClr val="C00000"/>
                </a:solidFill>
              </a:rPr>
              <a:t>f</a:t>
            </a:r>
            <a:r>
              <a:rPr lang="ru-RU" sz="2800" b="1" dirty="0">
                <a:solidFill>
                  <a:srgbClr val="C00000"/>
                </a:solidFill>
              </a:rPr>
              <a:t>(х) </a:t>
            </a:r>
            <a:r>
              <a:rPr lang="ru-RU" sz="2800" dirty="0"/>
              <a:t>и касательная к графику, проведенная в т. х</a:t>
            </a:r>
            <a:r>
              <a:rPr lang="ru-RU" sz="1200" dirty="0"/>
              <a:t>0</a:t>
            </a:r>
            <a:r>
              <a:rPr lang="ru-RU" sz="2800" dirty="0"/>
              <a:t> . Найти значение производной функции у=4 </a:t>
            </a:r>
            <a:r>
              <a:rPr lang="en-US" sz="2800" dirty="0"/>
              <a:t>f</a:t>
            </a:r>
            <a:r>
              <a:rPr lang="ru-RU" sz="2800" dirty="0"/>
              <a:t>(х) + 7 в т.х</a:t>
            </a:r>
            <a:r>
              <a:rPr lang="ru-RU" sz="1200" dirty="0"/>
              <a:t>0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49" y="2253698"/>
            <a:ext cx="5791702" cy="321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296143"/>
          </a:xfrm>
          <a:gradFill flip="none" rotWithShape="1">
            <a:gsLst>
              <a:gs pos="2000">
                <a:srgbClr val="5E9EFF"/>
              </a:gs>
              <a:gs pos="27000">
                <a:srgbClr val="85C2FF">
                  <a:lumMod val="0"/>
                  <a:lumOff val="10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Производная и ее применение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36724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Olga\Desktop\img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0" t="20435" r="2556" b="22866"/>
          <a:stretch>
            <a:fillRect/>
          </a:stretch>
        </p:blipFill>
        <p:spPr bwMode="auto">
          <a:xfrm>
            <a:off x="2716561" y="3274382"/>
            <a:ext cx="3729934" cy="311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3000">
                <a:srgbClr val="5E9EFF"/>
              </a:gs>
              <a:gs pos="19000">
                <a:srgbClr val="C4D6EB">
                  <a:lumMod val="0"/>
                  <a:lumOff val="100000"/>
                </a:srgbClr>
              </a:gs>
              <a:gs pos="73000">
                <a:schemeClr val="bg1"/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pPr marL="0" indent="0"/>
            <a:r>
              <a:rPr lang="ru-RU" b="1" i="1" dirty="0">
                <a:solidFill>
                  <a:srgbClr val="C00000"/>
                </a:solidFill>
              </a:rPr>
              <a:t>Применение производной 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к исследованию функций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•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возрастание и убывание функции;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•экстремумы функции;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• применение  производной  к исследованию 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функций;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  • наибольшее и наименьшее значения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функции.</a:t>
            </a:r>
          </a:p>
          <a:p>
            <a:pPr marL="0" indent="0" algn="ctr">
              <a:buNone/>
            </a:pP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872208"/>
          </a:xfrm>
          <a:gradFill flip="none" rotWithShape="1">
            <a:gsLst>
              <a:gs pos="6000">
                <a:srgbClr val="85C2FF"/>
              </a:gs>
              <a:gs pos="25000">
                <a:srgbClr val="C4D6EB">
                  <a:lumMod val="0"/>
                  <a:lumOff val="100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Производная и ее геометрический смысл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3212975"/>
            <a:ext cx="8229600" cy="2808313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b="1" dirty="0"/>
              <a:t> «</a:t>
            </a:r>
            <a:r>
              <a:rPr lang="ru-RU" sz="2800" b="1" i="1" dirty="0"/>
              <a:t>Теория без практики мертва или бесплодна,    практика без теории невозможна или пагубна. Для теории нужны </a:t>
            </a:r>
            <a:r>
              <a:rPr lang="ru-RU" sz="2800" b="1" i="1" dirty="0">
                <a:solidFill>
                  <a:srgbClr val="C00000"/>
                </a:solidFill>
              </a:rPr>
              <a:t>знания</a:t>
            </a:r>
            <a:r>
              <a:rPr lang="ru-RU" sz="2800" b="1" i="1" dirty="0"/>
              <a:t>, для практики, сверх всего того, и </a:t>
            </a:r>
            <a:r>
              <a:rPr lang="ru-RU" sz="2800" b="1" i="1" dirty="0">
                <a:solidFill>
                  <a:srgbClr val="C00000"/>
                </a:solidFill>
              </a:rPr>
              <a:t>умения</a:t>
            </a:r>
            <a:r>
              <a:rPr lang="ru-RU" b="1" dirty="0"/>
              <a:t>».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C00000"/>
                </a:solidFill>
              </a:rPr>
              <a:t>                                                                      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C00000"/>
                </a:solidFill>
              </a:rPr>
              <a:t>                                                                         </a:t>
            </a:r>
            <a:r>
              <a:rPr lang="ru-RU" sz="2800" b="1" i="1" dirty="0"/>
              <a:t>А. Н. Крылов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  <a:gradFill flip="none" rotWithShape="1">
            <a:gsLst>
              <a:gs pos="3000">
                <a:srgbClr val="5E9EFF"/>
              </a:gs>
              <a:gs pos="19000">
                <a:srgbClr val="C4D6EB">
                  <a:lumMod val="0"/>
                  <a:lumOff val="100000"/>
                </a:srgbClr>
              </a:gs>
              <a:gs pos="77000">
                <a:schemeClr val="bg1"/>
              </a:gs>
            </a:gsLst>
            <a:lin ang="16200000" scaled="1"/>
            <a:tileRect/>
          </a:gradFill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Промежутки возрастания и убывания функции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2776"/>
            <a:ext cx="864096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Достаточное условие  возрастания или убывания функции: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564904"/>
            <a:ext cx="864096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70C0"/>
                </a:solidFill>
              </a:rPr>
              <a:t>●</a:t>
            </a:r>
            <a:r>
              <a:rPr lang="ru-RU" sz="2800" b="1" i="1" dirty="0">
                <a:solidFill>
                  <a:srgbClr val="C00000"/>
                </a:solidFill>
              </a:rPr>
              <a:t> Если производная функции в каждой точке некоторого промежутка положительная, то функция на этом промежутке возрастает.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005064"/>
            <a:ext cx="864096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70C0"/>
                </a:solidFill>
              </a:rPr>
              <a:t>●</a:t>
            </a:r>
            <a:r>
              <a:rPr lang="ru-RU" sz="2800" b="1" i="1" dirty="0">
                <a:solidFill>
                  <a:srgbClr val="C00000"/>
                </a:solidFill>
              </a:rPr>
              <a:t> Если производная функции в каждой точке некоторого промежутка отрицательная, то функция на этом промежутке убывает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445224"/>
            <a:ext cx="864096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Замечание</a:t>
            </a:r>
            <a:r>
              <a:rPr lang="ru-RU" sz="2800" dirty="0">
                <a:solidFill>
                  <a:schemeClr val="tx1"/>
                </a:solidFill>
              </a:rPr>
              <a:t>:</a:t>
            </a:r>
            <a:r>
              <a:rPr lang="ru-RU" sz="2800" dirty="0"/>
              <a:t>  </a:t>
            </a:r>
            <a:r>
              <a:rPr lang="ru-RU" sz="2400" b="1" i="1" dirty="0">
                <a:solidFill>
                  <a:srgbClr val="002060"/>
                </a:solidFill>
              </a:rPr>
              <a:t>функция может возрастать (убывать) и на промежутке, в некоторых точках которого она не имеет производной.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5E9EFF">
                  <a:lumMod val="0"/>
                  <a:lumOff val="100000"/>
                </a:srgbClr>
              </a:gs>
              <a:gs pos="4000">
                <a:srgbClr val="85C2FF">
                  <a:lumMod val="99000"/>
                </a:srgbClr>
              </a:gs>
              <a:gs pos="12000">
                <a:schemeClr val="tx2">
                  <a:lumMod val="20000"/>
                  <a:lumOff val="80000"/>
                </a:schemeClr>
              </a:gs>
              <a:gs pos="21000">
                <a:srgbClr val="C4D6EB">
                  <a:lumMod val="0"/>
                  <a:lumOff val="100000"/>
                </a:srgbClr>
              </a:gs>
              <a:gs pos="62000">
                <a:schemeClr val="bg1"/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Промежутки возрастания и убывания функции. Упражнения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06688" cy="4853136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1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r>
              <a:rPr lang="ru-RU" b="1" dirty="0"/>
              <a:t>2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  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′(х)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r>
              <a:rPr lang="ru-RU" b="1" dirty="0"/>
              <a:t>3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′(х)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= 0;</a:t>
            </a:r>
          </a:p>
          <a:p>
            <a:r>
              <a:rPr lang="ru-RU" b="1" dirty="0"/>
              <a:t>4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  Разбиение критическими точками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    на интервалы;</a:t>
            </a:r>
          </a:p>
          <a:p>
            <a:r>
              <a:rPr lang="ru-RU" b="1" dirty="0"/>
              <a:t>5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  Определение знака производной на интервалах.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546848" cy="4997152"/>
          </a:xfrm>
        </p:spPr>
        <p:txBody>
          <a:bodyPr>
            <a:normAutofit lnSpcReduction="10000"/>
          </a:bodyPr>
          <a:lstStyle/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1.       </a:t>
            </a:r>
            <a:r>
              <a:rPr lang="ru-RU" b="1" dirty="0"/>
              <a:t>Найдите промежутки возрастания функции   </a:t>
            </a:r>
          </a:p>
          <a:p>
            <a:pPr marL="0" indent="0">
              <a:buNone/>
            </a:pPr>
            <a:r>
              <a:rPr lang="ru-RU" b="1" i="1" dirty="0"/>
              <a:t>     </a:t>
            </a:r>
            <a:r>
              <a:rPr lang="en-US" b="1" i="1" dirty="0"/>
              <a:t>f (</a:t>
            </a:r>
            <a:r>
              <a:rPr lang="ru-RU" b="1" i="1" dirty="0"/>
              <a:t>х)</a:t>
            </a:r>
            <a:r>
              <a:rPr lang="ru-RU" b="1" dirty="0"/>
              <a:t> = х</a:t>
            </a:r>
            <a:r>
              <a:rPr lang="ru-RU" b="1" baseline="30000" dirty="0"/>
              <a:t>3</a:t>
            </a:r>
            <a:r>
              <a:rPr lang="ru-RU" b="1" dirty="0"/>
              <a:t> – х</a:t>
            </a:r>
            <a:r>
              <a:rPr lang="ru-RU" b="1" baseline="30000" dirty="0"/>
              <a:t>2</a:t>
            </a:r>
            <a:r>
              <a:rPr lang="ru-RU" b="1" dirty="0"/>
              <a:t> – х + 8.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   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4000">
                <a:schemeClr val="bg1"/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Промежутки возрастания и убывания функции. Упражнения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12776"/>
                <a:ext cx="8640960" cy="518457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                 2.   </a:t>
                </a:r>
                <a:r>
                  <a:rPr lang="ru-RU" sz="2400" b="1" i="1" dirty="0"/>
                  <a:t>Найдите промежутки возрастания  </a:t>
                </a:r>
              </a:p>
              <a:p>
                <a:pPr marL="0" indent="0">
                  <a:buNone/>
                </a:pPr>
                <a:r>
                  <a:rPr lang="ru-RU" sz="2400" b="1" i="1" dirty="0"/>
                  <a:t>                               функции     </a:t>
                </a:r>
                <a:r>
                  <a:rPr lang="en-US" sz="2400" b="1" i="1" dirty="0"/>
                  <a:t>f</a:t>
                </a:r>
                <a:r>
                  <a:rPr lang="ru-RU" sz="2400" b="1" i="1" dirty="0"/>
                  <a:t>(х)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 panose="02040503050406030204"/>
                          </a:rPr>
                          <m:t>𝟒</m:t>
                        </m:r>
                        <m:r>
                          <a:rPr lang="ru-RU" sz="2400" b="1" i="1">
                            <a:latin typeface="Cambria Math" panose="02040503050406030204"/>
                          </a:rPr>
                          <m:t>х−</m:t>
                        </m:r>
                        <m:r>
                          <a:rPr lang="ru-RU" sz="2400" b="1" i="1">
                            <a:latin typeface="Cambria Math" panose="02040503050406030204"/>
                          </a:rPr>
                          <m:t>𝟓</m:t>
                        </m:r>
                      </m:num>
                      <m:den>
                        <m:r>
                          <a:rPr lang="ru-RU" sz="2400" b="1" i="1">
                            <a:latin typeface="Cambria Math" panose="02040503050406030204"/>
                          </a:rPr>
                          <m:t>х+</m:t>
                        </m:r>
                        <m:r>
                          <a:rPr lang="ru-RU" sz="2400" b="1" i="1">
                            <a:latin typeface="Cambria Math" panose="02040503050406030204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400" b="1" i="1" dirty="0"/>
                  <a:t> 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12776"/>
                <a:ext cx="8640960" cy="5184576"/>
              </a:xfrm>
              <a:blipFill rotWithShape="1">
                <a:blip r:embed="rId2"/>
                <a:stretch>
                  <a:fillRect l="-1" t="-10" r="7" b="7"/>
                </a:stretch>
              </a:blipFill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251520" y="2708920"/>
            <a:ext cx="86409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Решение.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140968"/>
            <a:ext cx="864096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D</a:t>
            </a:r>
            <a:r>
              <a:rPr lang="ru-RU" b="1" dirty="0"/>
              <a:t> (</a:t>
            </a:r>
            <a:r>
              <a:rPr lang="en-US" b="1" i="1" dirty="0"/>
              <a:t>f </a:t>
            </a:r>
            <a:r>
              <a:rPr lang="ru-RU" b="1" dirty="0"/>
              <a:t>) = (-∞;-2) </a:t>
            </a:r>
            <a:r>
              <a:rPr lang="en-US" b="1" dirty="0"/>
              <a:t>U</a:t>
            </a:r>
            <a:r>
              <a:rPr lang="ru-RU" b="1" dirty="0"/>
              <a:t> (-2; +∞);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51520" y="3645024"/>
                <a:ext cx="8640960" cy="720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400" b="1" i="1" dirty="0"/>
              </a:p>
              <a:p>
                <a:pPr algn="ctr"/>
                <a:r>
                  <a:rPr lang="en-US" sz="2400" b="1" i="1" dirty="0"/>
                  <a:t>f</a:t>
                </a:r>
                <a:r>
                  <a:rPr lang="ru-RU" sz="2400" b="1" i="1" dirty="0"/>
                  <a:t>′(х)</a:t>
                </a:r>
                <a:r>
                  <a:rPr lang="ru-RU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b="1" i="1">
                                    <a:latin typeface="Cambria Math" panose="02040503050406030204"/>
                                  </a:rPr>
                                  <m:t>𝟒</m:t>
                                </m:r>
                                <m:r>
                                  <a:rPr lang="ru-RU" sz="2400" b="1">
                                    <a:latin typeface="Cambria Math" panose="02040503050406030204"/>
                                  </a:rPr>
                                  <m:t>х</m:t>
                                </m:r>
                                <m:r>
                                  <a:rPr lang="ru-RU" sz="2400" b="1" i="1">
                                    <a:latin typeface="Cambria Math" panose="02040503050406030204"/>
                                  </a:rPr>
                                  <m:t>−</m:t>
                                </m:r>
                                <m:r>
                                  <a:rPr lang="ru-RU" sz="2400" b="1" i="1">
                                    <a:latin typeface="Cambria Math" panose="02040503050406030204"/>
                                  </a:rPr>
                                  <m:t>𝟓</m:t>
                                </m:r>
                              </m:e>
                            </m:d>
                          </m:e>
                          <m:sup>
                            <m:r>
                              <a:rPr lang="ru-RU" sz="2400" b="1" i="1"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latin typeface="Cambria Math" panose="02040503050406030204"/>
                              </a:rPr>
                              <m:t>х+</m:t>
                            </m:r>
                            <m:r>
                              <a:rPr lang="ru-RU" sz="2400" b="1" i="1">
                                <a:latin typeface="Cambria Math" panose="02040503050406030204"/>
                              </a:rPr>
                              <m:t>𝟐</m:t>
                            </m:r>
                          </m:e>
                        </m:d>
                        <m:r>
                          <a:rPr lang="ru-RU" sz="2400" b="1" i="1">
                            <a:latin typeface="Cambria Math" panose="02040503050406030204"/>
                          </a:rPr>
                          <m:t>−(</m:t>
                        </m:r>
                        <m:r>
                          <a:rPr lang="ru-RU" sz="2400" b="1" i="1">
                            <a:latin typeface="Cambria Math" panose="02040503050406030204"/>
                          </a:rPr>
                          <m:t>𝟒</m:t>
                        </m:r>
                        <m:r>
                          <a:rPr lang="ru-RU" sz="2400" b="1" i="1">
                            <a:latin typeface="Cambria Math" panose="02040503050406030204"/>
                          </a:rPr>
                          <m:t>х−</m:t>
                        </m:r>
                        <m:r>
                          <a:rPr lang="ru-RU" sz="2400" b="1" i="1">
                            <a:latin typeface="Cambria Math" panose="02040503050406030204"/>
                          </a:rPr>
                          <m:t>𝟓</m:t>
                        </m:r>
                        <m:r>
                          <a:rPr lang="ru-RU" sz="2400" b="1" i="1">
                            <a:latin typeface="Cambria Math" panose="02040503050406030204"/>
                          </a:rPr>
                          <m:t>)</m:t>
                        </m:r>
                        <m:sSup>
                          <m:sSup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b="1">
                                    <a:latin typeface="Cambria Math" panose="02040503050406030204"/>
                                  </a:rPr>
                                  <m:t>х+</m:t>
                                </m:r>
                                <m:r>
                                  <a:rPr lang="ru-RU" sz="2400" b="1" i="1">
                                    <a:latin typeface="Cambria Math" panose="02040503050406030204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ru-RU" sz="2400" b="1" i="1"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b="1">
                                    <a:latin typeface="Cambria Math" panose="02040503050406030204"/>
                                  </a:rPr>
                                  <m:t>х+</m:t>
                                </m:r>
                                <m:r>
                                  <a:rPr lang="ru-RU" sz="2400" b="1" i="1">
                                    <a:latin typeface="Cambria Math" panose="02040503050406030204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ru-RU" sz="2400" b="1" i="1">
                                <a:latin typeface="Cambria Math" panose="02040503050406030204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 panose="02040503050406030204"/>
                          </a:rPr>
                          <m:t>𝟒</m:t>
                        </m:r>
                        <m:d>
                          <m:d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latin typeface="Cambria Math" panose="02040503050406030204"/>
                              </a:rPr>
                              <m:t>х+</m:t>
                            </m:r>
                            <m:r>
                              <a:rPr lang="ru-RU" sz="2400" b="1" i="1">
                                <a:latin typeface="Cambria Math" panose="02040503050406030204"/>
                              </a:rPr>
                              <m:t>𝟐</m:t>
                            </m:r>
                          </m:e>
                        </m:d>
                        <m:r>
                          <a:rPr lang="ru-RU" sz="2400" b="1" i="1">
                            <a:latin typeface="Cambria Math" panose="02040503050406030204"/>
                          </a:rPr>
                          <m:t>−</m:t>
                        </m:r>
                        <m:r>
                          <a:rPr lang="ru-RU" sz="2400" b="1" i="1">
                            <a:latin typeface="Cambria Math" panose="02040503050406030204"/>
                          </a:rPr>
                          <m:t>𝟒</m:t>
                        </m:r>
                        <m:r>
                          <a:rPr lang="ru-RU" sz="2400" b="1" i="1">
                            <a:latin typeface="Cambria Math" panose="02040503050406030204"/>
                          </a:rPr>
                          <m:t>х+</m:t>
                        </m:r>
                        <m:r>
                          <a:rPr lang="ru-RU" sz="2400" b="1" i="1">
                            <a:latin typeface="Cambria Math" panose="02040503050406030204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b="1" i="1">
                                    <a:latin typeface="Cambria Math" panose="02040503050406030204"/>
                                  </a:rPr>
                                  <m:t>х+</m:t>
                                </m:r>
                                <m:r>
                                  <a:rPr lang="ru-RU" sz="2400" b="1" i="1">
                                    <a:latin typeface="Cambria Math" panose="02040503050406030204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ru-RU" sz="2400" b="1" i="1">
                                <a:latin typeface="Cambria Math" panose="02040503050406030204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400" b="1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 panose="02040503050406030204"/>
                          </a:rPr>
                          <m:t>𝟒</m:t>
                        </m:r>
                        <m:r>
                          <a:rPr lang="ru-RU" sz="2400" b="1" i="1">
                            <a:latin typeface="Cambria Math" panose="02040503050406030204"/>
                          </a:rPr>
                          <m:t>х+</m:t>
                        </m:r>
                        <m:r>
                          <a:rPr lang="ru-RU" sz="2400" b="1" i="1">
                            <a:latin typeface="Cambria Math" panose="02040503050406030204"/>
                          </a:rPr>
                          <m:t>𝟖</m:t>
                        </m:r>
                        <m:r>
                          <a:rPr lang="ru-RU" sz="2400" b="1" i="1">
                            <a:latin typeface="Cambria Math" panose="02040503050406030204"/>
                          </a:rPr>
                          <m:t>−</m:t>
                        </m:r>
                        <m:r>
                          <a:rPr lang="ru-RU" sz="2400" b="1" i="1">
                            <a:latin typeface="Cambria Math" panose="02040503050406030204"/>
                          </a:rPr>
                          <m:t>𝟒</m:t>
                        </m:r>
                        <m:r>
                          <a:rPr lang="ru-RU" sz="2400" b="1" i="1">
                            <a:latin typeface="Cambria Math" panose="02040503050406030204"/>
                          </a:rPr>
                          <m:t>х+</m:t>
                        </m:r>
                        <m:r>
                          <a:rPr lang="ru-RU" sz="2400" b="1" i="1">
                            <a:latin typeface="Cambria Math" panose="02040503050406030204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b="1" i="1">
                                    <a:latin typeface="Cambria Math" panose="02040503050406030204"/>
                                  </a:rPr>
                                  <m:t>х+</m:t>
                                </m:r>
                                <m:r>
                                  <a:rPr lang="ru-RU" sz="2400" b="1" i="1">
                                    <a:latin typeface="Cambria Math" panose="02040503050406030204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ru-RU" sz="2400" b="1" i="1">
                                <a:latin typeface="Cambria Math" panose="02040503050406030204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 panose="02040503050406030204"/>
                          </a:rPr>
                          <m:t>𝟏𝟑</m:t>
                        </m:r>
                      </m:num>
                      <m:den>
                        <m:sSup>
                          <m:sSup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b="1" i="1">
                                    <a:latin typeface="Cambria Math" panose="02040503050406030204"/>
                                  </a:rPr>
                                  <m:t>х+</m:t>
                                </m:r>
                                <m:r>
                                  <a:rPr lang="ru-RU" sz="2400" b="1" i="1">
                                    <a:latin typeface="Cambria Math" panose="02040503050406030204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ru-RU" sz="2400" b="1" i="1">
                                <a:latin typeface="Cambria Math" panose="02040503050406030204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ru-RU" sz="2400" b="1" i="0" smtClean="0">
                        <a:latin typeface="Cambria Math" panose="02040503050406030204"/>
                      </a:rPr>
                      <m:t>;</m:t>
                    </m:r>
                  </m:oMath>
                </a14:m>
                <a:endParaRPr lang="ru-RU" sz="2400" b="1" dirty="0"/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645024"/>
                <a:ext cx="8640960" cy="720080"/>
              </a:xfrm>
              <a:prstGeom prst="rect">
                <a:avLst/>
              </a:prstGeom>
              <a:blipFill rotWithShape="1">
                <a:blip r:embed="rId3"/>
                <a:stretch>
                  <a:fillRect l="-1" t="-36702" r="7" b="-35787"/>
                </a:stretch>
              </a:blip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251520" y="4437112"/>
            <a:ext cx="86409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i="1" dirty="0"/>
          </a:p>
          <a:p>
            <a:pPr algn="ctr"/>
            <a:r>
              <a:rPr lang="en-US" sz="2000" b="1" i="1" dirty="0"/>
              <a:t>f</a:t>
            </a:r>
            <a:r>
              <a:rPr lang="ru-RU" sz="2000" b="1" i="1" dirty="0"/>
              <a:t>′(х</a:t>
            </a:r>
            <a:r>
              <a:rPr lang="ru-RU" sz="2000" b="1" dirty="0"/>
              <a:t>)≠ 0;    </a:t>
            </a:r>
            <a:r>
              <a:rPr lang="en-US" sz="2000" b="1" dirty="0"/>
              <a:t>D</a:t>
            </a:r>
            <a:r>
              <a:rPr lang="ru-RU" sz="2000" b="1" dirty="0"/>
              <a:t> (</a:t>
            </a:r>
            <a:r>
              <a:rPr lang="en-US" sz="2000" b="1" i="1" dirty="0"/>
              <a:t>f </a:t>
            </a:r>
            <a:r>
              <a:rPr lang="en-US" sz="2000" b="1" dirty="0"/>
              <a:t>′</a:t>
            </a:r>
            <a:r>
              <a:rPr lang="ru-RU" sz="2000" b="1" dirty="0"/>
              <a:t>) = </a:t>
            </a:r>
            <a:r>
              <a:rPr lang="en-US" sz="2000" b="1" dirty="0"/>
              <a:t>D</a:t>
            </a:r>
            <a:r>
              <a:rPr lang="ru-RU" sz="2000" b="1" dirty="0"/>
              <a:t> (</a:t>
            </a:r>
            <a:r>
              <a:rPr lang="en-US" sz="2000" b="1" i="1" dirty="0"/>
              <a:t>f </a:t>
            </a:r>
            <a:r>
              <a:rPr lang="ru-RU" sz="2000" b="1" dirty="0"/>
              <a:t>) = (-∞;-2) </a:t>
            </a:r>
            <a:r>
              <a:rPr lang="en-US" sz="2000" b="1" dirty="0"/>
              <a:t>U</a:t>
            </a:r>
            <a:r>
              <a:rPr lang="ru-RU" sz="2000" b="1" dirty="0"/>
              <a:t> (-2; +∞);  </a:t>
            </a:r>
            <a:r>
              <a:rPr lang="ru-RU" sz="2000" b="1" i="1" dirty="0"/>
              <a:t>критических точек нет;</a:t>
            </a:r>
          </a:p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51520" y="5013176"/>
                <a:ext cx="8640960" cy="8640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  <a:p>
                <a:pPr algn="ctr"/>
                <a:r>
                  <a:rPr lang="en-US" sz="2000" b="1" i="1" dirty="0"/>
                  <a:t>f</a:t>
                </a:r>
                <a:r>
                  <a:rPr lang="ru-RU" sz="2000" b="1" i="1" dirty="0"/>
                  <a:t>′(х)</a:t>
                </a:r>
                <a:r>
                  <a:rPr lang="ru-RU" sz="20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1">
                            <a:latin typeface="Cambria Math" panose="02040503050406030204"/>
                          </a:rPr>
                          <m:t>𝟏𝟑</m:t>
                        </m:r>
                      </m:num>
                      <m:den>
                        <m:sSup>
                          <m:sSupPr>
                            <m:ctrlPr>
                              <a:rPr lang="ru-R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b="1">
                                    <a:latin typeface="Cambria Math" panose="02040503050406030204"/>
                                  </a:rPr>
                                  <m:t>х+</m:t>
                                </m:r>
                                <m:r>
                                  <a:rPr lang="ru-RU" sz="2000" b="1">
                                    <a:latin typeface="Cambria Math" panose="02040503050406030204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ru-RU" sz="2000" b="1">
                                <a:latin typeface="Cambria Math" panose="02040503050406030204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ru-RU" sz="2000" b="1">
                        <a:latin typeface="Cambria Math" panose="02040503050406030204"/>
                      </a:rPr>
                      <m:t> </m:t>
                    </m:r>
                    <m:r>
                      <a:rPr lang="ru-RU" sz="2000" b="1" i="1">
                        <a:latin typeface="Cambria Math" panose="02040503050406030204"/>
                      </a:rPr>
                      <m:t>˃ </m:t>
                    </m:r>
                    <m:r>
                      <a:rPr lang="ru-RU" sz="2000" b="1" i="1">
                        <a:latin typeface="Cambria Math" panose="02040503050406030204"/>
                      </a:rPr>
                      <m:t>𝟎</m:t>
                    </m:r>
                    <m:r>
                      <a:rPr lang="ru-RU" sz="2000" b="1" i="1">
                        <a:latin typeface="Cambria Math" panose="02040503050406030204"/>
                      </a:rPr>
                      <m:t>    </m:t>
                    </m:r>
                  </m:oMath>
                </a14:m>
                <a:r>
                  <a:rPr lang="ru-RU" sz="2000" b="1" i="1" dirty="0"/>
                  <a:t>на всей  области определения функции</a:t>
                </a:r>
                <a:r>
                  <a:rPr lang="ru-RU" sz="2000" b="1" dirty="0"/>
                  <a:t>.</a:t>
                </a:r>
              </a:p>
              <a:p>
                <a:pPr algn="ctr"/>
                <a:r>
                  <a:rPr lang="ru-RU" sz="2000" b="1" i="1" dirty="0"/>
                  <a:t>Функция возрастает на </a:t>
                </a:r>
                <a:r>
                  <a:rPr lang="en-US" sz="2000" b="1" i="1" dirty="0"/>
                  <a:t>D (f)</a:t>
                </a:r>
                <a:r>
                  <a:rPr lang="ru-RU" sz="2000" b="1" i="1" dirty="0"/>
                  <a:t>.</a:t>
                </a:r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013176"/>
                <a:ext cx="8640960" cy="864096"/>
              </a:xfrm>
              <a:prstGeom prst="rect">
                <a:avLst/>
              </a:prstGeom>
              <a:blipFill rotWithShape="1">
                <a:blip r:embed="rId4"/>
                <a:stretch>
                  <a:fillRect l="-1" t="-26806" r="7" b="-26121"/>
                </a:stretch>
              </a:blip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251520" y="5949280"/>
            <a:ext cx="86409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Ответ:</a:t>
            </a:r>
            <a:r>
              <a:rPr lang="ru-RU" sz="2000" b="1" dirty="0"/>
              <a:t>   </a:t>
            </a:r>
            <a:r>
              <a:rPr lang="ru-RU" sz="2000" b="1" i="1" dirty="0">
                <a:solidFill>
                  <a:srgbClr val="C00000"/>
                </a:solidFill>
              </a:rPr>
              <a:t>функция возрастает на   </a:t>
            </a:r>
            <a:r>
              <a:rPr lang="ru-RU" sz="2000" b="1" dirty="0">
                <a:solidFill>
                  <a:srgbClr val="C00000"/>
                </a:solidFill>
              </a:rPr>
              <a:t>(-∞; -2</a:t>
            </a:r>
            <a:r>
              <a:rPr lang="ru-RU" sz="2000" b="1" i="1" dirty="0">
                <a:solidFill>
                  <a:srgbClr val="C00000"/>
                </a:solidFill>
              </a:rPr>
              <a:t>)  и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 (-2</a:t>
            </a:r>
            <a:r>
              <a:rPr lang="ru-RU" sz="2000" b="1" dirty="0">
                <a:solidFill>
                  <a:srgbClr val="C00000"/>
                </a:solidFill>
              </a:rPr>
              <a:t>; +∞).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  <a:gradFill flip="none" rotWithShape="1">
            <a:gsLst>
              <a:gs pos="0">
                <a:srgbClr val="5E9EFF">
                  <a:lumMod val="0"/>
                  <a:lumOff val="100000"/>
                </a:srgbClr>
              </a:gs>
              <a:gs pos="0">
                <a:srgbClr val="85C2FF"/>
              </a:gs>
              <a:gs pos="22000">
                <a:schemeClr val="bg1"/>
              </a:gs>
              <a:gs pos="86000">
                <a:schemeClr val="bg1"/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Экстремумы</a:t>
            </a:r>
            <a:r>
              <a:rPr lang="ru-RU" sz="4000" b="1" i="1" dirty="0">
                <a:solidFill>
                  <a:srgbClr val="C00000"/>
                </a:solidFill>
              </a:rPr>
              <a:t> функции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640960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400" b="1" i="1" dirty="0">
                <a:solidFill>
                  <a:srgbClr val="C00000"/>
                </a:solidFill>
              </a:rPr>
              <a:t>Определение.</a:t>
            </a:r>
            <a:r>
              <a:rPr lang="ru-RU" sz="2800" b="1" i="1" dirty="0">
                <a:solidFill>
                  <a:prstClr val="black"/>
                </a:solidFill>
              </a:rPr>
              <a:t> </a:t>
            </a:r>
            <a:r>
              <a:rPr lang="ru-RU" sz="2000" b="1" dirty="0">
                <a:solidFill>
                  <a:prstClr val="black"/>
                </a:solidFill>
              </a:rPr>
              <a:t>Точка х</a:t>
            </a:r>
            <a:r>
              <a:rPr lang="ru-RU" sz="2000" b="1" baseline="-25000" dirty="0">
                <a:solidFill>
                  <a:prstClr val="black"/>
                </a:solidFill>
              </a:rPr>
              <a:t>0 </a:t>
            </a:r>
            <a:r>
              <a:rPr lang="ru-RU" sz="2000" b="1" dirty="0">
                <a:solidFill>
                  <a:prstClr val="black"/>
                </a:solidFill>
              </a:rPr>
              <a:t> называется </a:t>
            </a:r>
            <a:r>
              <a:rPr lang="ru-RU" sz="2000" b="1" i="1" dirty="0">
                <a:solidFill>
                  <a:srgbClr val="C00000"/>
                </a:solidFill>
              </a:rPr>
              <a:t>точкой минимума (максимума)</a:t>
            </a:r>
            <a:r>
              <a:rPr lang="ru-RU" sz="2000" b="1" dirty="0">
                <a:solidFill>
                  <a:prstClr val="black"/>
                </a:solidFill>
              </a:rPr>
              <a:t> функции </a:t>
            </a:r>
            <a:r>
              <a:rPr lang="ru-RU" sz="2000" b="1" i="1" dirty="0">
                <a:solidFill>
                  <a:prstClr val="black"/>
                </a:solidFill>
              </a:rPr>
              <a:t>у</a:t>
            </a:r>
            <a:r>
              <a:rPr lang="ru-RU" sz="2000" b="1" dirty="0">
                <a:solidFill>
                  <a:prstClr val="black"/>
                </a:solidFill>
              </a:rPr>
              <a:t> = </a:t>
            </a:r>
            <a:r>
              <a:rPr lang="en-US" sz="2000" b="1" i="1" dirty="0">
                <a:solidFill>
                  <a:prstClr val="black"/>
                </a:solidFill>
              </a:rPr>
              <a:t>f</a:t>
            </a:r>
            <a:r>
              <a:rPr lang="ru-RU" sz="2000" b="1" i="1" dirty="0">
                <a:solidFill>
                  <a:prstClr val="black"/>
                </a:solidFill>
              </a:rPr>
              <a:t>(х), </a:t>
            </a:r>
            <a:r>
              <a:rPr lang="ru-RU" sz="2000" b="1" dirty="0">
                <a:solidFill>
                  <a:prstClr val="black"/>
                </a:solidFill>
              </a:rPr>
              <a:t>если для всех х ( х ≠ х</a:t>
            </a:r>
            <a:r>
              <a:rPr lang="ru-RU" sz="2000" b="1" baseline="-25000" dirty="0">
                <a:solidFill>
                  <a:prstClr val="black"/>
                </a:solidFill>
              </a:rPr>
              <a:t>0 </a:t>
            </a:r>
            <a:r>
              <a:rPr lang="ru-RU" sz="2000" b="1" dirty="0">
                <a:solidFill>
                  <a:prstClr val="black"/>
                </a:solidFill>
              </a:rPr>
              <a:t>) из некоторой окрестности  точки х</a:t>
            </a:r>
            <a:r>
              <a:rPr lang="ru-RU" sz="2000" b="1" baseline="-25000" dirty="0">
                <a:solidFill>
                  <a:prstClr val="black"/>
                </a:solidFill>
              </a:rPr>
              <a:t>0 </a:t>
            </a:r>
            <a:r>
              <a:rPr lang="ru-RU" sz="2000" b="1" dirty="0">
                <a:solidFill>
                  <a:prstClr val="black"/>
                </a:solidFill>
              </a:rPr>
              <a:t> выполняется неравенство     </a:t>
            </a:r>
            <a:r>
              <a:rPr lang="en-US" sz="2000" b="1" i="1" dirty="0">
                <a:solidFill>
                  <a:srgbClr val="C00000"/>
                </a:solidFill>
              </a:rPr>
              <a:t>f </a:t>
            </a:r>
            <a:r>
              <a:rPr lang="ru-RU" sz="2000" b="1" dirty="0">
                <a:solidFill>
                  <a:srgbClr val="C00000"/>
                </a:solidFill>
              </a:rPr>
              <a:t>(х</a:t>
            </a:r>
            <a:r>
              <a:rPr lang="ru-RU" sz="2000" b="1" baseline="-25000" dirty="0">
                <a:solidFill>
                  <a:srgbClr val="C00000"/>
                </a:solidFill>
              </a:rPr>
              <a:t>0</a:t>
            </a:r>
            <a:r>
              <a:rPr lang="ru-RU" sz="2000" b="1" dirty="0">
                <a:solidFill>
                  <a:srgbClr val="C00000"/>
                </a:solidFill>
              </a:rPr>
              <a:t>) ˂   </a:t>
            </a:r>
            <a:r>
              <a:rPr lang="en-US" sz="2000" b="1" i="1" dirty="0">
                <a:solidFill>
                  <a:srgbClr val="C00000"/>
                </a:solidFill>
              </a:rPr>
              <a:t>f</a:t>
            </a:r>
            <a:r>
              <a:rPr lang="ru-RU" sz="2000" b="1" i="1" dirty="0">
                <a:solidFill>
                  <a:srgbClr val="C00000"/>
                </a:solidFill>
              </a:rPr>
              <a:t>(х)     </a:t>
            </a:r>
            <a:r>
              <a:rPr lang="ru-RU" sz="2000" b="1" dirty="0">
                <a:solidFill>
                  <a:srgbClr val="C00000"/>
                </a:solidFill>
              </a:rPr>
              <a:t>( </a:t>
            </a:r>
            <a:r>
              <a:rPr lang="en-US" sz="2000" b="1" i="1" dirty="0">
                <a:solidFill>
                  <a:srgbClr val="C00000"/>
                </a:solidFill>
              </a:rPr>
              <a:t>f </a:t>
            </a:r>
            <a:r>
              <a:rPr lang="ru-RU" sz="2000" b="1" dirty="0">
                <a:solidFill>
                  <a:srgbClr val="C00000"/>
                </a:solidFill>
              </a:rPr>
              <a:t>(х</a:t>
            </a:r>
            <a:r>
              <a:rPr lang="ru-RU" sz="2000" b="1" baseline="-25000" dirty="0">
                <a:solidFill>
                  <a:srgbClr val="C00000"/>
                </a:solidFill>
              </a:rPr>
              <a:t>0</a:t>
            </a:r>
            <a:r>
              <a:rPr lang="ru-RU" sz="2000" b="1" dirty="0">
                <a:solidFill>
                  <a:srgbClr val="C00000"/>
                </a:solidFill>
              </a:rPr>
              <a:t>) ˃   </a:t>
            </a:r>
            <a:r>
              <a:rPr lang="en-US" sz="2000" b="1" i="1" dirty="0">
                <a:solidFill>
                  <a:srgbClr val="C00000"/>
                </a:solidFill>
              </a:rPr>
              <a:t>f</a:t>
            </a:r>
            <a:r>
              <a:rPr lang="ru-RU" sz="2000" b="1" i="1" dirty="0">
                <a:solidFill>
                  <a:srgbClr val="C00000"/>
                </a:solidFill>
              </a:rPr>
              <a:t>(х) </a:t>
            </a:r>
            <a:r>
              <a:rPr lang="ru-RU" sz="2000" b="1" dirty="0">
                <a:solidFill>
                  <a:srgbClr val="C00000"/>
                </a:solidFill>
              </a:rPr>
              <a:t>).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420888"/>
            <a:ext cx="86409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Точки  минимума и максимума функции называют </a:t>
            </a:r>
            <a:r>
              <a:rPr lang="ru-RU" sz="2000" b="1" i="1" dirty="0">
                <a:solidFill>
                  <a:srgbClr val="C00000"/>
                </a:solidFill>
              </a:rPr>
              <a:t>точками экстремума</a:t>
            </a:r>
            <a:r>
              <a:rPr lang="ru-RU" sz="2000" b="1" dirty="0"/>
              <a:t>.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996952"/>
            <a:ext cx="864096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 Значения функции в точках ее экстремума называют  </a:t>
            </a:r>
            <a:endParaRPr lang="ru-RU" sz="2000" b="1" i="1" dirty="0">
              <a:solidFill>
                <a:srgbClr val="C00000"/>
              </a:solidFill>
            </a:endParaRP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 экстремальные  значения  функции  или экстремумы</a:t>
            </a:r>
            <a:r>
              <a:rPr lang="ru-RU" sz="2000" b="1" dirty="0"/>
              <a:t>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861048"/>
            <a:ext cx="864096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i="1" dirty="0">
              <a:solidFill>
                <a:srgbClr val="C00000"/>
              </a:solidFill>
            </a:endParaRPr>
          </a:p>
          <a:p>
            <a:pPr algn="ctr"/>
            <a:r>
              <a:rPr lang="ru-RU" sz="2400" b="1" i="1" u="sng" dirty="0">
                <a:solidFill>
                  <a:srgbClr val="C00000"/>
                </a:solidFill>
              </a:rPr>
              <a:t>Необходимое условие существования экстремума</a:t>
            </a:r>
            <a:r>
              <a:rPr lang="ru-RU" sz="2400" b="1" u="sng" dirty="0"/>
              <a:t>.</a:t>
            </a:r>
          </a:p>
          <a:p>
            <a:pPr algn="ctr"/>
            <a:r>
              <a:rPr lang="ru-RU" sz="2400" b="1" dirty="0"/>
              <a:t>      </a:t>
            </a:r>
            <a:r>
              <a:rPr lang="ru-RU" sz="2000" b="1" dirty="0"/>
              <a:t>Точками экстремума функции могут быть только ее </a:t>
            </a:r>
            <a:endParaRPr lang="ru-RU" sz="2000" b="1" i="1" dirty="0">
              <a:solidFill>
                <a:srgbClr val="C00000"/>
              </a:solidFill>
            </a:endParaRP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 критические точки.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085184"/>
            <a:ext cx="8640960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u="sng" dirty="0">
                <a:solidFill>
                  <a:srgbClr val="C00000"/>
                </a:solidFill>
              </a:rPr>
              <a:t>Достаточное условие существования экстремума</a:t>
            </a:r>
            <a:r>
              <a:rPr lang="ru-RU" sz="2400" b="1" dirty="0"/>
              <a:t>.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</a:rPr>
              <a:t>      </a:t>
            </a:r>
            <a:r>
              <a:rPr lang="ru-RU" b="1" dirty="0"/>
              <a:t>Точка х</a:t>
            </a:r>
            <a:r>
              <a:rPr lang="ru-RU" b="1" baseline="-25000" dirty="0"/>
              <a:t>0</a:t>
            </a:r>
            <a:r>
              <a:rPr lang="ru-RU" b="1" dirty="0"/>
              <a:t> , при переходе через которую в направлении роста аргумента </a:t>
            </a:r>
          </a:p>
          <a:p>
            <a:pPr algn="ctr"/>
            <a:r>
              <a:rPr lang="ru-RU" b="1" dirty="0"/>
              <a:t>       производная меняет знак с « + » на « - », является </a:t>
            </a:r>
            <a:r>
              <a:rPr lang="ru-RU" b="1" dirty="0">
                <a:solidFill>
                  <a:srgbClr val="C00000"/>
                </a:solidFill>
              </a:rPr>
              <a:t>точкой</a:t>
            </a:r>
            <a:r>
              <a:rPr lang="ru-RU" b="1" dirty="0"/>
              <a:t> </a:t>
            </a:r>
            <a:r>
              <a:rPr lang="ru-RU" b="1" i="1" dirty="0">
                <a:solidFill>
                  <a:srgbClr val="C00000"/>
                </a:solidFill>
              </a:rPr>
              <a:t>максимума,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       </a:t>
            </a:r>
            <a:r>
              <a:rPr lang="ru-RU" b="1" i="1" dirty="0"/>
              <a:t>а  </a:t>
            </a:r>
            <a:r>
              <a:rPr lang="ru-RU" b="1" dirty="0"/>
              <a:t>точка х</a:t>
            </a:r>
            <a:r>
              <a:rPr lang="ru-RU" b="1" baseline="-25000" dirty="0"/>
              <a:t>0</a:t>
            </a:r>
            <a:r>
              <a:rPr lang="ru-RU" b="1" dirty="0"/>
              <a:t>, при переходе через которую производная меняет знак с « - » на « +»  </a:t>
            </a:r>
          </a:p>
          <a:p>
            <a:pPr algn="ctr"/>
            <a:r>
              <a:rPr lang="ru-RU" b="1" dirty="0"/>
              <a:t>        является </a:t>
            </a:r>
            <a:r>
              <a:rPr lang="ru-RU" b="1" dirty="0">
                <a:solidFill>
                  <a:srgbClr val="C00000"/>
                </a:solidFill>
              </a:rPr>
              <a:t>точкой</a:t>
            </a: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мин</a:t>
            </a:r>
            <a:r>
              <a:rPr lang="ru-RU" b="1" i="1" dirty="0">
                <a:solidFill>
                  <a:srgbClr val="C00000"/>
                </a:solidFill>
              </a:rPr>
              <a:t>имума</a:t>
            </a:r>
            <a:r>
              <a:rPr lang="ru-RU" b="1" dirty="0"/>
              <a:t>.</a:t>
            </a:r>
            <a:endParaRPr lang="ru-RU" b="1" i="1" dirty="0">
              <a:solidFill>
                <a:srgbClr val="C0000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3000">
                <a:srgbClr val="5E9EFF"/>
              </a:gs>
              <a:gs pos="16000">
                <a:schemeClr val="bg1">
                  <a:lumMod val="0"/>
                  <a:lumOff val="100000"/>
                </a:schemeClr>
              </a:gs>
              <a:gs pos="50000">
                <a:schemeClr val="bg1"/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Экстремумы функции. Упражнения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1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r>
              <a:rPr lang="ru-RU" b="1" dirty="0"/>
              <a:t>2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  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′(х)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r>
              <a:rPr lang="ru-RU" b="1" dirty="0"/>
              <a:t>3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′(х)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= 0;</a:t>
            </a:r>
          </a:p>
          <a:p>
            <a:r>
              <a:rPr lang="ru-RU" b="1" dirty="0"/>
              <a:t>4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  Разбиение критическими точками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    на интервалы;</a:t>
            </a:r>
          </a:p>
          <a:p>
            <a:r>
              <a:rPr lang="ru-RU" b="1" dirty="0"/>
              <a:t>5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  Определение знака производной на интервалах.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ru-RU" sz="20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ru-RU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1.      </a:t>
                </a:r>
                <a:r>
                  <a:rPr lang="ru-RU" b="1" dirty="0"/>
                  <a:t>Найти точку минимума   функции</a:t>
                </a:r>
              </a:p>
              <a:p>
                <a:pPr marL="0" indent="0">
                  <a:buNone/>
                </a:pPr>
                <a:r>
                  <a:rPr lang="ru-RU" sz="2400" b="1" i="1" dirty="0"/>
                  <a:t>     </a:t>
                </a:r>
                <a:r>
                  <a:rPr lang="en-US" sz="2400" b="1" i="1" dirty="0"/>
                  <a:t>f</a:t>
                </a:r>
                <a:r>
                  <a:rPr lang="ru-RU" sz="2400" b="1" i="1" dirty="0"/>
                  <a:t>(х)</a:t>
                </a:r>
                <a:r>
                  <a:rPr lang="ru-RU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 panose="02040503050406030204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latin typeface="Cambria Math" panose="02040503050406030204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2400" b="1" dirty="0"/>
                  <a:t> х</a:t>
                </a:r>
                <a:r>
                  <a:rPr lang="ru-RU" sz="2400" b="1" baseline="30000" dirty="0"/>
                  <a:t>3</a:t>
                </a:r>
                <a:r>
                  <a:rPr lang="ru-RU" sz="2400" b="1" dirty="0"/>
                  <a:t> – 2,5 х</a:t>
                </a:r>
                <a:r>
                  <a:rPr lang="ru-RU" sz="2400" b="1" baseline="30000" dirty="0"/>
                  <a:t>2</a:t>
                </a:r>
                <a:r>
                  <a:rPr lang="ru-RU" sz="2400" b="1" dirty="0"/>
                  <a:t> + 6х – 1.</a:t>
                </a:r>
              </a:p>
              <a:p>
                <a:pPr marL="0" indent="0">
                  <a:buNone/>
                </a:pPr>
                <a:endParaRPr lang="ru-RU" sz="2400" b="1" dirty="0"/>
              </a:p>
              <a:p>
                <a:pPr marL="0" indent="0">
                  <a:buNone/>
                </a:pPr>
                <a:endParaRPr lang="ru-RU" sz="2400" b="1" dirty="0"/>
              </a:p>
              <a:p>
                <a:pPr marL="0" indent="0">
                  <a:buNone/>
                </a:pPr>
                <a:r>
                  <a:rPr lang="ru-RU" sz="2400" b="1" dirty="0"/>
                  <a:t>      </a:t>
                </a:r>
              </a:p>
            </p:txBody>
          </p:sp>
        </mc:Choice>
        <mc:Fallback xmlns="">
          <p:sp>
            <p:nvSpPr>
              <p:cNvPr id="4" name="Объект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2"/>
                <a:stretch>
                  <a:fillRect b="7"/>
                </a:stretch>
              </a:blipFill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3000">
                <a:srgbClr val="5E9EFF">
                  <a:lumMod val="67000"/>
                  <a:lumOff val="33000"/>
                </a:srgbClr>
              </a:gs>
              <a:gs pos="20000">
                <a:schemeClr val="bg1">
                  <a:lumMod val="0"/>
                  <a:lumOff val="100000"/>
                </a:schemeClr>
              </a:gs>
              <a:gs pos="77000">
                <a:schemeClr val="bg1"/>
              </a:gs>
            </a:gsLst>
            <a:lin ang="16200000" scaled="1"/>
            <a:tileRect/>
          </a:gradFill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Промежутки возрастания и убывания функции и точки экстремума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2500"/>
              </a:bodyPr>
              <a:lstStyle/>
              <a:p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ru-RU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        1.  </a:t>
                </a:r>
                <a:r>
                  <a:rPr lang="ru-RU" sz="2800" b="1" i="1" dirty="0"/>
                  <a:t>Найти промежутки возрастания и        </a:t>
                </a:r>
              </a:p>
              <a:p>
                <a:pPr marL="0" indent="0">
                  <a:buNone/>
                </a:pPr>
                <a:r>
                  <a:rPr lang="ru-RU" sz="2800" b="1" i="1" dirty="0"/>
                  <a:t>                   убывания  функции   </a:t>
                </a:r>
                <a:r>
                  <a:rPr lang="en-US" sz="2800" b="1" i="1" dirty="0">
                    <a:solidFill>
                      <a:srgbClr val="C00000"/>
                    </a:solidFill>
                  </a:rPr>
                  <a:t>f</a:t>
                </a:r>
                <a:r>
                  <a:rPr lang="ru-RU" sz="2800" b="1" i="1" dirty="0">
                    <a:solidFill>
                      <a:srgbClr val="C00000"/>
                    </a:solidFill>
                  </a:rPr>
                  <a:t>(х)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rgbClr val="C00000"/>
                            </a:solidFill>
                            <a:latin typeface="Cambria Math" panose="02040503050406030204"/>
                          </a:rPr>
                          <m:t>х</m:t>
                        </m:r>
                        <m:r>
                          <a:rPr lang="ru-RU" sz="2800" b="1" i="1" baseline="30000">
                            <a:solidFill>
                              <a:srgbClr val="C00000"/>
                            </a:solidFill>
                            <a:latin typeface="Cambria Math" panose="02040503050406030204"/>
                          </a:rPr>
                          <m:t>²</m:t>
                        </m:r>
                        <m:r>
                          <a:rPr lang="ru-RU" sz="2800" b="1" i="1">
                            <a:solidFill>
                              <a:srgbClr val="C00000"/>
                            </a:solidFill>
                            <a:latin typeface="Cambria Math" panose="02040503050406030204"/>
                          </a:rPr>
                          <m:t>+ </m:t>
                        </m:r>
                        <m:r>
                          <a:rPr lang="ru-RU" sz="2800" b="1" i="1">
                            <a:solidFill>
                              <a:srgbClr val="C00000"/>
                            </a:solidFill>
                            <a:latin typeface="Cambria Math" panose="02040503050406030204"/>
                          </a:rPr>
                          <m:t>𝟒</m:t>
                        </m:r>
                      </m:num>
                      <m:den>
                        <m:r>
                          <a:rPr lang="ru-RU" sz="2800" b="1" i="1">
                            <a:solidFill>
                              <a:srgbClr val="C00000"/>
                            </a:solidFill>
                            <a:latin typeface="Cambria Math" panose="02040503050406030204"/>
                          </a:rPr>
                          <m:t>х²−</m:t>
                        </m:r>
                        <m:r>
                          <a:rPr lang="ru-RU" sz="2800" b="1" i="1">
                            <a:solidFill>
                              <a:srgbClr val="C00000"/>
                            </a:solidFill>
                            <a:latin typeface="Cambria Math" panose="02040503050406030204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2800" b="1" i="1" dirty="0"/>
                  <a:t>     и точки </a:t>
                </a:r>
              </a:p>
              <a:p>
                <a:pPr marL="0" indent="0">
                  <a:buNone/>
                </a:pPr>
                <a:r>
                  <a:rPr lang="ru-RU" sz="2800" b="1" i="1" dirty="0"/>
                  <a:t>                   экстремума.</a:t>
                </a:r>
              </a:p>
              <a:p>
                <a:r>
                  <a:rPr lang="ru-RU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          2.   </a:t>
                </a:r>
                <a:r>
                  <a:rPr lang="ru-RU" sz="2800" b="1" i="1" dirty="0"/>
                  <a:t>Найти промежутки возрастания и  </a:t>
                </a:r>
              </a:p>
              <a:p>
                <a:pPr marL="0" indent="0">
                  <a:buNone/>
                </a:pPr>
                <a:r>
                  <a:rPr lang="ru-RU" sz="2800" b="1" i="1" dirty="0"/>
                  <a:t>                   убывания  функции   </a:t>
                </a:r>
                <a:r>
                  <a:rPr lang="en-US" sz="2800" b="1" i="1" dirty="0">
                    <a:solidFill>
                      <a:srgbClr val="C00000"/>
                    </a:solidFill>
                  </a:rPr>
                  <a:t>f</a:t>
                </a:r>
                <a:r>
                  <a:rPr lang="ru-RU" sz="2800" b="1" i="1" dirty="0">
                    <a:solidFill>
                      <a:srgbClr val="C00000"/>
                    </a:solidFill>
                  </a:rPr>
                  <a:t>(х)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rgbClr val="C00000"/>
                            </a:solidFill>
                            <a:latin typeface="Cambria Math" panose="02040503050406030204"/>
                          </a:rPr>
                          <m:t>х</m:t>
                        </m:r>
                      </m:num>
                      <m:den>
                        <m:r>
                          <a:rPr lang="ru-RU" sz="2800" b="1" i="1">
                            <a:solidFill>
                              <a:srgbClr val="C00000"/>
                            </a:solidFill>
                            <a:latin typeface="Cambria Math" panose="02040503050406030204"/>
                          </a:rPr>
                          <m:t>х²−</m:t>
                        </m:r>
                        <m:r>
                          <a:rPr lang="ru-RU" sz="2800" b="1" i="1">
                            <a:solidFill>
                              <a:srgbClr val="C00000"/>
                            </a:solidFill>
                            <a:latin typeface="Cambria Math" panose="02040503050406030204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2800" b="1" i="1" dirty="0"/>
                  <a:t>   и точки </a:t>
                </a:r>
              </a:p>
              <a:p>
                <a:pPr marL="0" indent="0">
                  <a:buNone/>
                </a:pPr>
                <a:r>
                  <a:rPr lang="ru-RU" sz="2800" b="1" i="1" dirty="0"/>
                  <a:t>                   экстремума.</a:t>
                </a:r>
              </a:p>
              <a:p>
                <a:r>
                  <a:rPr lang="ru-RU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          3.    </a:t>
                </a:r>
                <a:r>
                  <a:rPr lang="ru-RU" sz="3000" b="1" i="1" dirty="0"/>
                  <a:t>Найти промежутки возрастания и </a:t>
                </a:r>
              </a:p>
              <a:p>
                <a:pPr marL="0" indent="0">
                  <a:buNone/>
                </a:pPr>
                <a:r>
                  <a:rPr lang="ru-RU" sz="3000" b="1" i="1" dirty="0"/>
                  <a:t>                 убывания  функции   </a:t>
                </a:r>
                <a:r>
                  <a:rPr lang="en-US" sz="3000" b="1" i="1" dirty="0">
                    <a:solidFill>
                      <a:srgbClr val="C00000"/>
                    </a:solidFill>
                  </a:rPr>
                  <a:t>f</a:t>
                </a:r>
                <a:r>
                  <a:rPr lang="ru-RU" sz="3000" b="1" i="1" dirty="0">
                    <a:solidFill>
                      <a:srgbClr val="C00000"/>
                    </a:solidFill>
                  </a:rPr>
                  <a:t>(х)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000" b="1" i="1">
                            <a:solidFill>
                              <a:srgbClr val="C00000"/>
                            </a:solidFill>
                            <a:latin typeface="Cambria Math" panose="02040503050406030204"/>
                          </a:rPr>
                          <m:t>х</m:t>
                        </m:r>
                      </m:num>
                      <m:den>
                        <m:r>
                          <a:rPr lang="ru-RU" sz="3000" b="1" i="1">
                            <a:solidFill>
                              <a:srgbClr val="C00000"/>
                            </a:solidFill>
                            <a:latin typeface="Cambria Math" panose="02040503050406030204"/>
                          </a:rPr>
                          <m:t>𝟒</m:t>
                        </m:r>
                        <m:r>
                          <a:rPr lang="ru-RU" sz="3000" b="1" i="1">
                            <a:solidFill>
                              <a:srgbClr val="C00000"/>
                            </a:solidFill>
                            <a:latin typeface="Cambria Math" panose="02040503050406030204"/>
                          </a:rPr>
                          <m:t>−</m:t>
                        </m:r>
                        <m:sSup>
                          <m:sSupPr>
                            <m:ctrlPr>
                              <a:rPr lang="ru-RU" sz="3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000" b="1" i="1">
                                <a:solidFill>
                                  <a:srgbClr val="C00000"/>
                                </a:solidFill>
                                <a:latin typeface="Cambria Math" panose="02040503050406030204"/>
                              </a:rPr>
                              <m:t>х</m:t>
                            </m:r>
                          </m:e>
                          <m:sup>
                            <m:r>
                              <a:rPr lang="ru-RU" sz="3000" b="1" i="1">
                                <a:solidFill>
                                  <a:srgbClr val="C00000"/>
                                </a:solidFill>
                                <a:latin typeface="Cambria Math" panose="02040503050406030204"/>
                              </a:rPr>
                              <m:t>2</m:t>
                            </m:r>
                          </m:sup>
                        </m:sSup>
                        <m:r>
                          <a:rPr lang="ru-RU" sz="3000" b="1" i="1" smtClean="0">
                            <a:solidFill>
                              <a:srgbClr val="C00000"/>
                            </a:solidFill>
                            <a:latin typeface="Cambria Math" panose="02040503050406030204"/>
                          </a:rPr>
                          <m:t>  </m:t>
                        </m:r>
                      </m:den>
                    </m:f>
                  </m:oMath>
                </a14:m>
                <a:r>
                  <a:rPr lang="ru-RU" sz="3000" b="1" i="1" dirty="0"/>
                  <a:t>  и точки </a:t>
                </a:r>
              </a:p>
              <a:p>
                <a:pPr marL="0" indent="0">
                  <a:buNone/>
                </a:pPr>
                <a:r>
                  <a:rPr lang="ru-RU" sz="3000" b="1" i="1" dirty="0"/>
                  <a:t>                  экстремума.</a:t>
                </a:r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b="-11259"/>
                </a:stretch>
              </a:blipFill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426170"/>
              </a:xfrm>
              <a:gradFill>
                <a:gsLst>
                  <a:gs pos="89000">
                    <a:srgbClr val="FFF8FD"/>
                  </a:gs>
                  <a:gs pos="5000">
                    <a:srgbClr val="5E9EFF">
                      <a:lumMod val="90000"/>
                      <a:lumOff val="10000"/>
                    </a:srgbClr>
                  </a:gs>
                  <a:gs pos="16000">
                    <a:srgbClr val="C4D6EB">
                      <a:lumMod val="0"/>
                      <a:lumOff val="100000"/>
                    </a:srgbClr>
                  </a:gs>
                  <a:gs pos="100000">
                    <a:srgbClr val="FFEBFA"/>
                  </a:gs>
                </a:gsLst>
                <a:lin ang="16200000" scaled="1"/>
              </a:gradFill>
            </p:spPr>
            <p:txBody>
              <a:bodyPr>
                <a:normAutofit fontScale="90000"/>
              </a:bodyPr>
              <a:lstStyle/>
              <a:p>
                <a:pPr marL="342900" lvl="0" indent="-342900">
                  <a:spcBef>
                    <a:spcPct val="20000"/>
                  </a:spcBef>
                </a:pPr>
                <a:br>
                  <a:rPr lang="ru-RU" sz="2200" b="1" dirty="0">
                    <a:solidFill>
                      <a:srgbClr val="F79646">
                        <a:lumMod val="50000"/>
                      </a:srgbClr>
                    </a:solidFill>
                    <a:ea typeface="+mn-ea"/>
                    <a:cs typeface="+mn-cs"/>
                  </a:rPr>
                </a:br>
                <a:br>
                  <a:rPr lang="ru-RU" sz="2200" b="1" dirty="0">
                    <a:solidFill>
                      <a:srgbClr val="F79646">
                        <a:lumMod val="50000"/>
                      </a:srgbClr>
                    </a:solidFill>
                    <a:ea typeface="+mn-ea"/>
                    <a:cs typeface="+mn-cs"/>
                  </a:rPr>
                </a:br>
                <a:r>
                  <a:rPr lang="ru-RU" sz="3100" b="1" dirty="0">
                    <a:solidFill>
                      <a:srgbClr val="F79646">
                        <a:lumMod val="50000"/>
                      </a:srgbClr>
                    </a:solidFill>
                    <a:ea typeface="+mn-ea"/>
                    <a:cs typeface="+mn-cs"/>
                  </a:rPr>
                  <a:t>В.4,  3.1        </a:t>
                </a:r>
                <a:r>
                  <a:rPr lang="ru-RU" sz="3100" b="1" i="1" dirty="0">
                    <a:solidFill>
                      <a:prstClr val="black"/>
                    </a:solidFill>
                    <a:ea typeface="+mn-ea"/>
                    <a:cs typeface="+mn-cs"/>
                  </a:rPr>
                  <a:t>Найти промежутки возрастания и </a:t>
                </a:r>
                <a:br>
                  <a:rPr lang="ru-RU" sz="3100" b="1" i="1" dirty="0">
                    <a:solidFill>
                      <a:prstClr val="black"/>
                    </a:solidFill>
                    <a:ea typeface="+mn-ea"/>
                    <a:cs typeface="+mn-cs"/>
                  </a:rPr>
                </a:br>
                <a:r>
                  <a:rPr lang="ru-RU" sz="3100" b="1" i="1" dirty="0">
                    <a:solidFill>
                      <a:prstClr val="black"/>
                    </a:solidFill>
                    <a:ea typeface="+mn-ea"/>
                    <a:cs typeface="+mn-cs"/>
                  </a:rPr>
                  <a:t>              убывания  функции   </a:t>
                </a:r>
                <a:r>
                  <a:rPr lang="en-US" sz="3100" b="1" i="1" dirty="0">
                    <a:solidFill>
                      <a:srgbClr val="C00000"/>
                    </a:solidFill>
                    <a:ea typeface="+mn-ea"/>
                    <a:cs typeface="+mn-cs"/>
                  </a:rPr>
                  <a:t>f</a:t>
                </a:r>
                <a:r>
                  <a:rPr lang="ru-RU" sz="3100" b="1" i="1" dirty="0">
                    <a:solidFill>
                      <a:srgbClr val="C00000"/>
                    </a:solidFill>
                    <a:ea typeface="+mn-ea"/>
                    <a:cs typeface="+mn-cs"/>
                  </a:rPr>
                  <a:t>(х)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1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ru-RU" sz="3100" b="1" i="1">
                            <a:solidFill>
                              <a:srgbClr val="C00000"/>
                            </a:solidFill>
                            <a:latin typeface="Cambria Math" panose="02040503050406030204"/>
                            <a:ea typeface="+mn-ea"/>
                            <a:cs typeface="+mn-cs"/>
                          </a:rPr>
                          <m:t>х</m:t>
                        </m:r>
                      </m:num>
                      <m:den>
                        <m:r>
                          <a:rPr lang="ru-RU" sz="3100" b="1" i="1">
                            <a:solidFill>
                              <a:srgbClr val="C00000"/>
                            </a:solidFill>
                            <a:latin typeface="Cambria Math" panose="02040503050406030204"/>
                            <a:ea typeface="+mn-ea"/>
                            <a:cs typeface="+mn-cs"/>
                          </a:rPr>
                          <m:t>𝟒</m:t>
                        </m:r>
                        <m:r>
                          <a:rPr lang="ru-RU" sz="3100" b="1" i="1">
                            <a:solidFill>
                              <a:srgbClr val="C00000"/>
                            </a:solidFill>
                            <a:latin typeface="Cambria Math" panose="02040503050406030204"/>
                            <a:ea typeface="+mn-ea"/>
                            <a:cs typeface="+mn-cs"/>
                          </a:rPr>
                          <m:t>−</m:t>
                        </m:r>
                        <m:sSup>
                          <m:sSupPr>
                            <m:ctrlPr>
                              <a:rPr lang="ru-RU" sz="31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ru-RU" sz="3100" b="1" i="1">
                                <a:solidFill>
                                  <a:srgbClr val="C00000"/>
                                </a:solidFill>
                                <a:latin typeface="Cambria Math" panose="02040503050406030204"/>
                                <a:ea typeface="+mn-ea"/>
                                <a:cs typeface="+mn-cs"/>
                              </a:rPr>
                              <m:t>х</m:t>
                            </m:r>
                          </m:e>
                          <m:sup>
                            <m:r>
                              <a:rPr lang="ru-RU" sz="3100" b="1" i="1">
                                <a:solidFill>
                                  <a:srgbClr val="C00000"/>
                                </a:solidFill>
                                <a:latin typeface="Cambria Math" panose="02040503050406030204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lang="ru-RU" sz="3100" b="1" i="1">
                            <a:solidFill>
                              <a:srgbClr val="C00000"/>
                            </a:solidFill>
                            <a:latin typeface="Cambria Math" panose="02040503050406030204"/>
                            <a:ea typeface="+mn-ea"/>
                            <a:cs typeface="+mn-cs"/>
                          </a:rPr>
                          <m:t>  </m:t>
                        </m:r>
                      </m:den>
                    </m:f>
                  </m:oMath>
                </a14:m>
                <a:r>
                  <a:rPr lang="ru-RU" sz="3100" b="1" i="1" dirty="0">
                    <a:solidFill>
                      <a:prstClr val="black"/>
                    </a:solidFill>
                    <a:ea typeface="+mn-ea"/>
                    <a:cs typeface="+mn-cs"/>
                  </a:rPr>
                  <a:t>   </a:t>
                </a:r>
                <a:r>
                  <a:rPr lang="ru-RU" sz="3100" b="1" i="1" dirty="0">
                    <a:solidFill>
                      <a:prstClr val="black"/>
                    </a:solidFill>
                  </a:rPr>
                  <a:t>и точки </a:t>
                </a:r>
                <a:r>
                  <a:rPr lang="ru-RU" sz="3100" b="1" i="1" dirty="0">
                    <a:solidFill>
                      <a:prstClr val="black"/>
                    </a:solidFill>
                    <a:ea typeface="+mn-ea"/>
                    <a:cs typeface="+mn-cs"/>
                  </a:rPr>
                  <a:t>экстремума.</a:t>
                </a:r>
                <a:br>
                  <a:rPr lang="ru-RU" sz="2800" b="1" i="1" dirty="0">
                    <a:solidFill>
                      <a:prstClr val="black"/>
                    </a:solidFill>
                    <a:ea typeface="+mn-ea"/>
                    <a:cs typeface="+mn-cs"/>
                  </a:rPr>
                </a:b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426170"/>
              </a:xfrm>
              <a:blipFill rotWithShape="1">
                <a:blip r:embed="rId3"/>
                <a:stretch>
                  <a:fillRect t="-44146" b="-43837"/>
                </a:stretch>
              </a:blipFill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3"/>
            <a:ext cx="8229600" cy="46805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88840"/>
            <a:ext cx="82089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2800" b="1" i="1" dirty="0">
                <a:solidFill>
                  <a:srgbClr val="C00000"/>
                </a:solidFill>
              </a:rPr>
              <a:t>Решение.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564904"/>
            <a:ext cx="820891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pPr algn="ctr"/>
            <a:r>
              <a:rPr lang="en-US" sz="2000" b="1" dirty="0"/>
              <a:t>D (</a:t>
            </a:r>
            <a:r>
              <a:rPr lang="en-US" sz="2000" b="1" i="1" dirty="0"/>
              <a:t>f</a:t>
            </a:r>
            <a:r>
              <a:rPr lang="en-US" sz="2000" b="1" dirty="0"/>
              <a:t>) </a:t>
            </a:r>
            <a:r>
              <a:rPr lang="ru-RU" sz="2000" b="1" dirty="0"/>
              <a:t> </a:t>
            </a:r>
            <a:r>
              <a:rPr lang="en-US" sz="2000" b="1" dirty="0"/>
              <a:t>=</a:t>
            </a:r>
            <a:r>
              <a:rPr lang="ru-RU" sz="2000" b="1" dirty="0"/>
              <a:t>  (-∞; -2) </a:t>
            </a:r>
            <a:r>
              <a:rPr lang="en-US" sz="2000" b="1" dirty="0"/>
              <a:t>U</a:t>
            </a:r>
            <a:r>
              <a:rPr lang="ru-RU" sz="2000" b="1" dirty="0"/>
              <a:t> (-2; 2) </a:t>
            </a:r>
            <a:r>
              <a:rPr lang="en-US" sz="2000" b="1" dirty="0"/>
              <a:t>U (2</a:t>
            </a:r>
            <a:r>
              <a:rPr lang="ru-RU" sz="2000" b="1" dirty="0"/>
              <a:t>; +∞).</a:t>
            </a:r>
          </a:p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67544" y="3140968"/>
                <a:ext cx="8208912" cy="720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b="1" i="1" dirty="0"/>
              </a:p>
              <a:p>
                <a:pPr algn="ctr"/>
                <a:r>
                  <a:rPr lang="en-US" sz="2000" b="1" i="1" dirty="0"/>
                  <a:t>f</a:t>
                </a:r>
                <a:r>
                  <a:rPr lang="ru-RU" sz="2000" b="1" i="1" dirty="0"/>
                  <a:t>′(х)</a:t>
                </a:r>
                <a:r>
                  <a:rPr lang="ru-RU" sz="20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b="1">
                                    <a:latin typeface="Cambria Math" panose="02040503050406030204"/>
                                  </a:rPr>
                                  <m:t>х</m:t>
                                </m:r>
                              </m:e>
                            </m:d>
                          </m:e>
                          <m:sup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ru-RU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𝟒</m:t>
                            </m:r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−х²</m:t>
                            </m:r>
                          </m:e>
                        </m:d>
                        <m:r>
                          <a:rPr lang="ru-RU" sz="2000" b="1" i="1">
                            <a:latin typeface="Cambria Math" panose="02040503050406030204"/>
                          </a:rPr>
                          <m:t>−х</m:t>
                        </m:r>
                        <m:sSup>
                          <m:sSupPr>
                            <m:ctrlPr>
                              <a:rPr lang="ru-R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b="1" i="1">
                                    <a:latin typeface="Cambria Math" panose="02040503050406030204"/>
                                  </a:rPr>
                                  <m:t>𝟒</m:t>
                                </m:r>
                                <m:r>
                                  <a:rPr lang="ru-RU" sz="2000" b="1" i="1">
                                    <a:latin typeface="Cambria Math" panose="02040503050406030204"/>
                                  </a:rPr>
                                  <m:t>−</m:t>
                                </m:r>
                                <m:r>
                                  <a:rPr lang="ru-RU" sz="2000" b="1">
                                    <a:latin typeface="Cambria Math" panose="02040503050406030204"/>
                                  </a:rPr>
                                  <m:t>х²</m:t>
                                </m:r>
                              </m:e>
                            </m:d>
                          </m:e>
                          <m:sup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b="1" i="1">
                                    <a:latin typeface="Cambria Math" panose="02040503050406030204"/>
                                  </a:rPr>
                                  <m:t>𝟒</m:t>
                                </m:r>
                                <m:r>
                                  <a:rPr lang="ru-RU" sz="2000" b="1" i="1">
                                    <a:latin typeface="Cambria Math" panose="02040503050406030204"/>
                                  </a:rPr>
                                  <m:t>−х²</m:t>
                                </m:r>
                              </m:e>
                            </m:d>
                          </m:e>
                          <m:sup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0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1" i="1">
                            <a:latin typeface="Cambria Math" panose="02040503050406030204"/>
                          </a:rPr>
                          <m:t>𝟏</m:t>
                        </m:r>
                        <m:d>
                          <m:dPr>
                            <m:ctrlPr>
                              <a:rPr lang="ru-RU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𝟒</m:t>
                            </m:r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−х²</m:t>
                            </m:r>
                          </m:e>
                        </m:d>
                        <m:r>
                          <a:rPr lang="ru-RU" sz="2000" b="1" i="1">
                            <a:latin typeface="Cambria Math" panose="02040503050406030204"/>
                          </a:rPr>
                          <m:t>−х(−</m:t>
                        </m:r>
                        <m:r>
                          <a:rPr lang="ru-RU" sz="2000" b="1" i="1">
                            <a:latin typeface="Cambria Math" panose="02040503050406030204"/>
                          </a:rPr>
                          <m:t>𝟐</m:t>
                        </m:r>
                        <m:r>
                          <a:rPr lang="ru-RU" sz="2000" b="1" i="1">
                            <a:latin typeface="Cambria Math" panose="02040503050406030204"/>
                          </a:rPr>
                          <m:t>х)</m:t>
                        </m:r>
                      </m:num>
                      <m:den>
                        <m:sSup>
                          <m:sSupPr>
                            <m:ctrlPr>
                              <a:rPr lang="ru-R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b="1" i="1">
                                    <a:latin typeface="Cambria Math" panose="02040503050406030204"/>
                                  </a:rPr>
                                  <m:t>𝟒</m:t>
                                </m:r>
                                <m:r>
                                  <a:rPr lang="ru-RU" sz="2000" b="1" i="1">
                                    <a:latin typeface="Cambria Math" panose="02040503050406030204"/>
                                  </a:rPr>
                                  <m:t>−х²</m:t>
                                </m:r>
                              </m:e>
                            </m:d>
                          </m:e>
                          <m:sup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000" b="1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1" i="1">
                            <a:latin typeface="Cambria Math" panose="02040503050406030204"/>
                          </a:rPr>
                          <m:t>𝟒</m:t>
                        </m:r>
                        <m:r>
                          <a:rPr lang="ru-RU" sz="2000" b="1" i="1">
                            <a:latin typeface="Cambria Math" panose="02040503050406030204"/>
                          </a:rPr>
                          <m:t>−</m:t>
                        </m:r>
                        <m:sSup>
                          <m:sSupPr>
                            <m:ctrlPr>
                              <a:rPr lang="ru-R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х</m:t>
                            </m:r>
                          </m:e>
                          <m:sup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𝟐</m:t>
                            </m:r>
                          </m:sup>
                        </m:sSup>
                        <m:r>
                          <a:rPr lang="ru-RU" sz="2000" b="1" i="1">
                            <a:latin typeface="Cambria Math" panose="02040503050406030204"/>
                          </a:rPr>
                          <m:t>+</m:t>
                        </m:r>
                        <m:r>
                          <a:rPr lang="ru-RU" sz="2000" b="1" i="1">
                            <a:latin typeface="Cambria Math" panose="02040503050406030204"/>
                          </a:rPr>
                          <m:t>𝟐</m:t>
                        </m:r>
                        <m:r>
                          <a:rPr lang="ru-RU" sz="2000" b="1" i="1">
                            <a:latin typeface="Cambria Math" panose="02040503050406030204"/>
                          </a:rPr>
                          <m:t>х²</m:t>
                        </m:r>
                      </m:num>
                      <m:den>
                        <m:sSup>
                          <m:sSupPr>
                            <m:ctrlPr>
                              <a:rPr lang="ru-R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b="1" i="1">
                                    <a:latin typeface="Cambria Math" panose="02040503050406030204"/>
                                  </a:rPr>
                                  <m:t>𝟒</m:t>
                                </m:r>
                                <m:r>
                                  <a:rPr lang="ru-RU" sz="2000" b="1" i="1">
                                    <a:latin typeface="Cambria Math" panose="02040503050406030204"/>
                                  </a:rPr>
                                  <m:t>−х²</m:t>
                                </m:r>
                              </m:e>
                            </m:d>
                          </m:e>
                          <m:sup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0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1" i="1">
                            <a:latin typeface="Cambria Math" panose="02040503050406030204"/>
                          </a:rPr>
                          <m:t>𝟒</m:t>
                        </m:r>
                        <m:r>
                          <a:rPr lang="ru-RU" sz="2000" b="1" i="1">
                            <a:latin typeface="Cambria Math" panose="02040503050406030204"/>
                          </a:rPr>
                          <m:t>+х²</m:t>
                        </m:r>
                      </m:num>
                      <m:den>
                        <m:sSup>
                          <m:sSupPr>
                            <m:ctrlPr>
                              <a:rPr lang="ru-R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b="1" i="1">
                                    <a:latin typeface="Cambria Math" panose="02040503050406030204"/>
                                  </a:rPr>
                                  <m:t>𝟒</m:t>
                                </m:r>
                                <m:r>
                                  <a:rPr lang="ru-RU" sz="2000" b="1" i="1">
                                    <a:latin typeface="Cambria Math" panose="02040503050406030204"/>
                                  </a:rPr>
                                  <m:t>−х²</m:t>
                                </m:r>
                              </m:e>
                            </m:d>
                          </m:e>
                          <m:sup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000" b="1" dirty="0"/>
                  <a:t>.</a:t>
                </a:r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40968"/>
                <a:ext cx="8208912" cy="720080"/>
              </a:xfrm>
              <a:prstGeom prst="rect">
                <a:avLst/>
              </a:prstGeom>
              <a:blipFill rotWithShape="1">
                <a:blip r:embed="rId4"/>
                <a:stretch>
                  <a:fillRect l="-2" t="-24110" r="5" b="-23423"/>
                </a:stretch>
              </a:blip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67544" y="4581128"/>
                <a:ext cx="8208912" cy="8640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b="1" i="1" dirty="0"/>
              </a:p>
              <a:p>
                <a:pPr algn="ctr"/>
                <a:endParaRPr lang="ru-RU" b="1" i="1" dirty="0"/>
              </a:p>
              <a:p>
                <a:pPr algn="ctr"/>
                <a:r>
                  <a:rPr lang="en-US" sz="2000" b="1" i="1" dirty="0"/>
                  <a:t>f</a:t>
                </a:r>
                <a:r>
                  <a:rPr lang="ru-RU" sz="2000" b="1" i="1" dirty="0"/>
                  <a:t>′(х)</a:t>
                </a:r>
                <a:r>
                  <a:rPr lang="ru-RU" sz="20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1" i="1">
                            <a:latin typeface="Cambria Math" panose="02040503050406030204"/>
                          </a:rPr>
                          <m:t>𝟒</m:t>
                        </m:r>
                        <m:r>
                          <a:rPr lang="ru-RU" sz="2000" b="1" i="1">
                            <a:latin typeface="Cambria Math" panose="02040503050406030204"/>
                          </a:rPr>
                          <m:t>+х²</m:t>
                        </m:r>
                      </m:num>
                      <m:den>
                        <m:sSup>
                          <m:sSupPr>
                            <m:ctrlPr>
                              <a:rPr lang="ru-R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b="1" i="1">
                                    <a:latin typeface="Cambria Math" panose="02040503050406030204"/>
                                  </a:rPr>
                                  <m:t>𝟒</m:t>
                                </m:r>
                                <m:r>
                                  <a:rPr lang="ru-RU" sz="2000" b="1" i="1">
                                    <a:latin typeface="Cambria Math" panose="02040503050406030204"/>
                                  </a:rPr>
                                  <m:t>−х²</m:t>
                                </m:r>
                              </m:e>
                            </m:d>
                          </m:e>
                          <m:sup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000" b="1" dirty="0"/>
                  <a:t> ˃ 0 </a:t>
                </a:r>
                <a:r>
                  <a:rPr lang="ru-RU" sz="2000" b="1" i="1" dirty="0"/>
                  <a:t>на всей области определения функции.</a:t>
                </a:r>
              </a:p>
              <a:p>
                <a:pPr lvl="0" algn="ctr"/>
                <a:r>
                  <a:rPr lang="ru-RU" sz="2000" b="1" i="1" dirty="0">
                    <a:solidFill>
                      <a:prstClr val="black"/>
                    </a:solidFill>
                  </a:rPr>
                  <a:t>Функция возрастает на </a:t>
                </a:r>
                <a:r>
                  <a:rPr lang="en-US" sz="2000" b="1" i="1" dirty="0">
                    <a:solidFill>
                      <a:prstClr val="black"/>
                    </a:solidFill>
                  </a:rPr>
                  <a:t>D (f)</a:t>
                </a:r>
                <a:r>
                  <a:rPr lang="ru-RU" sz="2000" b="1" i="1" dirty="0">
                    <a:solidFill>
                      <a:prstClr val="black"/>
                    </a:solidFill>
                  </a:rPr>
                  <a:t>.</a:t>
                </a:r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81128"/>
                <a:ext cx="8208912" cy="864096"/>
              </a:xfrm>
              <a:prstGeom prst="rect">
                <a:avLst/>
              </a:prstGeom>
              <a:blipFill rotWithShape="1">
                <a:blip r:embed="rId5"/>
                <a:stretch>
                  <a:fillRect l="-2" t="-60067" r="5" b="-59440"/>
                </a:stretch>
              </a:blip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467544" y="3933056"/>
            <a:ext cx="82089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en-US" sz="2000" b="1" i="1" dirty="0"/>
              <a:t>f</a:t>
            </a:r>
            <a:r>
              <a:rPr lang="ru-RU" sz="2000" b="1" i="1" dirty="0"/>
              <a:t>′(х</a:t>
            </a:r>
            <a:r>
              <a:rPr lang="ru-RU" sz="2000" b="1" dirty="0"/>
              <a:t>)≠ 0</a:t>
            </a:r>
            <a:r>
              <a:rPr lang="ru-RU" sz="2000" b="1"/>
              <a:t>.    </a:t>
            </a:r>
            <a:r>
              <a:rPr lang="ru-RU" sz="2000" b="1" i="1"/>
              <a:t>Критических </a:t>
            </a:r>
            <a:r>
              <a:rPr lang="ru-RU" sz="2000" b="1" i="1" dirty="0"/>
              <a:t>точек нет</a:t>
            </a:r>
            <a:r>
              <a:rPr lang="ru-RU" sz="2000" b="1" i="1"/>
              <a:t>, </a:t>
            </a:r>
          </a:p>
          <a:p>
            <a:pPr algn="ctr"/>
            <a:r>
              <a:rPr lang="ru-RU" sz="2000" b="1" i="1" dirty="0"/>
              <a:t>значит нет точек экстремума функции.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5445224"/>
            <a:ext cx="820891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Ответ:</a:t>
            </a:r>
            <a:r>
              <a:rPr lang="ru-RU" b="1" dirty="0">
                <a:solidFill>
                  <a:srgbClr val="C00000"/>
                </a:solidFill>
              </a:rPr>
              <a:t>         </a:t>
            </a:r>
            <a:r>
              <a:rPr lang="ru-RU" sz="2000" b="1" i="1" dirty="0">
                <a:solidFill>
                  <a:srgbClr val="C00000"/>
                </a:solidFill>
              </a:rPr>
              <a:t>функция возрастает на </a:t>
            </a:r>
            <a:r>
              <a:rPr lang="ru-RU" sz="2000" b="1" dirty="0">
                <a:solidFill>
                  <a:srgbClr val="C00000"/>
                </a:solidFill>
              </a:rPr>
              <a:t>(-∞; -2) </a:t>
            </a:r>
            <a:r>
              <a:rPr lang="ru-RU" sz="2000" b="1" i="1" dirty="0">
                <a:solidFill>
                  <a:srgbClr val="C00000"/>
                </a:solidFill>
              </a:rPr>
              <a:t>и</a:t>
            </a:r>
            <a:r>
              <a:rPr lang="ru-RU" sz="2000" b="1" dirty="0">
                <a:solidFill>
                  <a:srgbClr val="C00000"/>
                </a:solidFill>
              </a:rPr>
              <a:t> (-2; 2) </a:t>
            </a:r>
            <a:r>
              <a:rPr lang="ru-RU" sz="2000" b="1" i="1" dirty="0">
                <a:solidFill>
                  <a:srgbClr val="C00000"/>
                </a:solidFill>
              </a:rPr>
              <a:t>и</a:t>
            </a:r>
            <a:r>
              <a:rPr lang="en-US" sz="2000" b="1" dirty="0">
                <a:solidFill>
                  <a:srgbClr val="C00000"/>
                </a:solidFill>
              </a:rPr>
              <a:t> (2</a:t>
            </a:r>
            <a:r>
              <a:rPr lang="ru-RU" sz="2000" b="1" dirty="0">
                <a:solidFill>
                  <a:srgbClr val="C00000"/>
                </a:solidFill>
              </a:rPr>
              <a:t>; +∞);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промежутков убывания нет, нет точек экстремума функции.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426170"/>
              </a:xfrm>
              <a:gradFill>
                <a:gsLst>
                  <a:gs pos="5000">
                    <a:srgbClr val="5E9EFF">
                      <a:lumMod val="90000"/>
                      <a:lumOff val="10000"/>
                    </a:srgbClr>
                  </a:gs>
                  <a:gs pos="11000">
                    <a:srgbClr val="C4D6EB">
                      <a:lumMod val="0"/>
                      <a:lumOff val="100000"/>
                    </a:srgbClr>
                  </a:gs>
                  <a:gs pos="43000">
                    <a:schemeClr val="bg1"/>
                  </a:gs>
                </a:gsLst>
                <a:lin ang="16200000" scaled="1"/>
              </a:gradFill>
            </p:spPr>
            <p:txBody>
              <a:bodyPr>
                <a:normAutofit fontScale="90000"/>
              </a:bodyPr>
              <a:lstStyle/>
              <a:p>
                <a:pPr marL="342900" lvl="0" indent="-342900" algn="l">
                  <a:spcBef>
                    <a:spcPct val="20000"/>
                  </a:spcBef>
                </a:pPr>
                <a:r>
                  <a:rPr lang="ru-RU" sz="2200" b="1" dirty="0">
                    <a:solidFill>
                      <a:srgbClr val="F79646">
                        <a:lumMod val="50000"/>
                      </a:srgbClr>
                    </a:solidFill>
                    <a:ea typeface="+mn-ea"/>
                    <a:cs typeface="+mn-cs"/>
                  </a:rPr>
                  <a:t>              3.         </a:t>
                </a:r>
                <a:r>
                  <a:rPr lang="ru-RU" sz="2600" b="1" i="1" dirty="0">
                    <a:solidFill>
                      <a:prstClr val="black"/>
                    </a:solidFill>
                    <a:ea typeface="+mn-ea"/>
                    <a:cs typeface="+mn-cs"/>
                  </a:rPr>
                  <a:t>Найти промежутки возрастания и  </a:t>
                </a:r>
                <a:br>
                  <a:rPr lang="ru-RU" sz="2600" b="1" i="1" dirty="0">
                    <a:solidFill>
                      <a:prstClr val="black"/>
                    </a:solidFill>
                    <a:ea typeface="+mn-ea"/>
                    <a:cs typeface="+mn-cs"/>
                  </a:rPr>
                </a:br>
                <a:r>
                  <a:rPr lang="ru-RU" sz="2600" b="1" i="1" dirty="0">
                    <a:solidFill>
                      <a:prstClr val="black"/>
                    </a:solidFill>
                    <a:ea typeface="+mn-ea"/>
                    <a:cs typeface="+mn-cs"/>
                  </a:rPr>
                  <a:t>                   убывания  функции   </a:t>
                </a:r>
                <a:r>
                  <a:rPr lang="en-US" sz="2600" b="1" i="1" dirty="0">
                    <a:solidFill>
                      <a:srgbClr val="C00000"/>
                    </a:solidFill>
                    <a:ea typeface="+mn-ea"/>
                    <a:cs typeface="+mn-cs"/>
                  </a:rPr>
                  <a:t>f</a:t>
                </a:r>
                <a:r>
                  <a:rPr lang="ru-RU" sz="2600" b="1" i="1" dirty="0">
                    <a:solidFill>
                      <a:srgbClr val="C00000"/>
                    </a:solidFill>
                    <a:ea typeface="+mn-ea"/>
                    <a:cs typeface="+mn-cs"/>
                  </a:rPr>
                  <a:t>(х)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ru-RU" sz="2600" b="1" i="1">
                            <a:solidFill>
                              <a:srgbClr val="C00000"/>
                            </a:solidFill>
                            <a:latin typeface="Cambria Math" panose="02040503050406030204"/>
                            <a:ea typeface="+mn-ea"/>
                            <a:cs typeface="+mn-cs"/>
                          </a:rPr>
                          <m:t>х</m:t>
                        </m:r>
                      </m:num>
                      <m:den>
                        <m:r>
                          <a:rPr lang="ru-RU" sz="2600" b="1" i="1">
                            <a:solidFill>
                              <a:srgbClr val="C00000"/>
                            </a:solidFill>
                            <a:latin typeface="Cambria Math" panose="02040503050406030204"/>
                            <a:ea typeface="+mn-ea"/>
                            <a:cs typeface="+mn-cs"/>
                          </a:rPr>
                          <m:t>х²−</m:t>
                        </m:r>
                        <m:r>
                          <a:rPr lang="ru-RU" sz="2600" b="1" i="1">
                            <a:solidFill>
                              <a:srgbClr val="C00000"/>
                            </a:solidFill>
                            <a:latin typeface="Cambria Math" panose="02040503050406030204"/>
                            <a:ea typeface="+mn-ea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2600" b="1" i="1" dirty="0">
                    <a:solidFill>
                      <a:prstClr val="black"/>
                    </a:solidFill>
                    <a:ea typeface="+mn-ea"/>
                    <a:cs typeface="+mn-cs"/>
                  </a:rPr>
                  <a:t>   и точки </a:t>
                </a:r>
                <a:br>
                  <a:rPr lang="ru-RU" sz="2600" b="1" i="1" dirty="0">
                    <a:solidFill>
                      <a:prstClr val="black"/>
                    </a:solidFill>
                    <a:ea typeface="+mn-ea"/>
                    <a:cs typeface="+mn-cs"/>
                  </a:rPr>
                </a:br>
                <a:r>
                  <a:rPr lang="ru-RU" sz="2600" b="1" i="1" dirty="0">
                    <a:solidFill>
                      <a:prstClr val="black"/>
                    </a:solidFill>
                    <a:ea typeface="+mn-ea"/>
                    <a:cs typeface="+mn-cs"/>
                  </a:rPr>
                  <a:t>                   экстремума.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426170"/>
              </a:xfrm>
              <a:blipFill rotWithShape="1">
                <a:blip r:embed="rId2"/>
                <a:stretch>
                  <a:fillRect t="-22" b="19"/>
                </a:stretch>
              </a:blipFill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44824"/>
            <a:ext cx="820891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Решение.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348880"/>
            <a:ext cx="82089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pPr algn="ctr"/>
            <a:r>
              <a:rPr lang="en-US" b="1" dirty="0"/>
              <a:t>D (</a:t>
            </a:r>
            <a:r>
              <a:rPr lang="en-US" b="1" i="1" dirty="0"/>
              <a:t>f</a:t>
            </a:r>
            <a:r>
              <a:rPr lang="en-US" b="1" dirty="0"/>
              <a:t>) </a:t>
            </a:r>
            <a:r>
              <a:rPr lang="ru-RU" b="1" dirty="0"/>
              <a:t> </a:t>
            </a:r>
            <a:r>
              <a:rPr lang="en-US" b="1" dirty="0"/>
              <a:t>=</a:t>
            </a:r>
            <a:r>
              <a:rPr lang="ru-RU" b="1" dirty="0"/>
              <a:t>  (-∞; -2) </a:t>
            </a:r>
            <a:r>
              <a:rPr lang="en-US" b="1" dirty="0"/>
              <a:t>U</a:t>
            </a:r>
            <a:r>
              <a:rPr lang="ru-RU" b="1" dirty="0"/>
              <a:t> (-2; 2) </a:t>
            </a:r>
            <a:r>
              <a:rPr lang="en-US" b="1" dirty="0"/>
              <a:t>U (2</a:t>
            </a:r>
            <a:r>
              <a:rPr lang="ru-RU" b="1" dirty="0"/>
              <a:t>; +∞).</a:t>
            </a:r>
          </a:p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97135" y="2924944"/>
                <a:ext cx="8208912" cy="7920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i="1" dirty="0"/>
                  <a:t>f</a:t>
                </a:r>
                <a:r>
                  <a:rPr lang="ru-RU" sz="2000" b="1" i="1" dirty="0"/>
                  <a:t>′(х)</a:t>
                </a:r>
                <a:r>
                  <a:rPr lang="ru-RU" sz="20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b="1">
                                    <a:latin typeface="Cambria Math" panose="02040503050406030204"/>
                                  </a:rPr>
                                  <m:t>х</m:t>
                                </m:r>
                              </m:e>
                            </m:d>
                          </m:e>
                          <m:sup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ru-RU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х²−</m:t>
                            </m:r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𝟒</m:t>
                            </m:r>
                          </m:e>
                        </m:d>
                        <m:r>
                          <a:rPr lang="ru-RU" sz="2000" b="1" i="1">
                            <a:latin typeface="Cambria Math" panose="02040503050406030204"/>
                          </a:rPr>
                          <m:t>−х</m:t>
                        </m:r>
                        <m:sSup>
                          <m:sSupPr>
                            <m:ctrlPr>
                              <a:rPr lang="ru-R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b="1">
                                    <a:latin typeface="Cambria Math" panose="02040503050406030204"/>
                                  </a:rPr>
                                  <m:t>х²</m:t>
                                </m:r>
                                <m:r>
                                  <a:rPr lang="ru-RU" sz="2000" b="1" i="1">
                                    <a:latin typeface="Cambria Math" panose="02040503050406030204"/>
                                  </a:rPr>
                                  <m:t>−</m:t>
                                </m:r>
                                <m:r>
                                  <a:rPr lang="ru-RU" sz="2000" b="1">
                                    <a:latin typeface="Cambria Math" panose="02040503050406030204"/>
                                  </a:rPr>
                                  <m:t> </m:t>
                                </m:r>
                                <m:r>
                                  <a:rPr lang="ru-RU" sz="2000" b="1" i="1">
                                    <a:latin typeface="Cambria Math" panose="02040503050406030204"/>
                                  </a:rPr>
                                  <m:t>𝟒</m:t>
                                </m:r>
                              </m:e>
                            </m:d>
                          </m:e>
                          <m:sup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b="1" i="1">
                                    <a:latin typeface="Cambria Math" panose="02040503050406030204"/>
                                  </a:rPr>
                                  <m:t>х²−</m:t>
                                </m:r>
                                <m:r>
                                  <a:rPr lang="ru-RU" sz="2000" b="1" i="1">
                                    <a:latin typeface="Cambria Math" panose="02040503050406030204"/>
                                  </a:rPr>
                                  <m:t>𝟒</m:t>
                                </m:r>
                              </m:e>
                            </m:d>
                          </m:e>
                          <m:sup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0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1" i="1">
                            <a:latin typeface="Cambria Math" panose="02040503050406030204"/>
                          </a:rPr>
                          <m:t>𝟏</m:t>
                        </m:r>
                        <m:d>
                          <m:dPr>
                            <m:ctrlPr>
                              <a:rPr lang="ru-RU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х²−</m:t>
                            </m:r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𝟒</m:t>
                            </m:r>
                          </m:e>
                        </m:d>
                        <m:r>
                          <a:rPr lang="ru-RU" sz="2000" b="1" i="1">
                            <a:latin typeface="Cambria Math" panose="02040503050406030204"/>
                          </a:rPr>
                          <m:t>−х(</m:t>
                        </m:r>
                        <m:r>
                          <a:rPr lang="ru-RU" sz="2000" b="1" i="1">
                            <a:latin typeface="Cambria Math" panose="02040503050406030204"/>
                          </a:rPr>
                          <m:t>𝟐</m:t>
                        </m:r>
                        <m:r>
                          <a:rPr lang="ru-RU" sz="2000" b="1" i="1">
                            <a:latin typeface="Cambria Math" panose="02040503050406030204"/>
                          </a:rPr>
                          <m:t>х)</m:t>
                        </m:r>
                      </m:num>
                      <m:den>
                        <m:sSup>
                          <m:sSupPr>
                            <m:ctrlPr>
                              <a:rPr lang="ru-R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b="1" i="1">
                                    <a:latin typeface="Cambria Math" panose="02040503050406030204"/>
                                  </a:rPr>
                                  <m:t>х²−</m:t>
                                </m:r>
                                <m:r>
                                  <a:rPr lang="ru-RU" sz="2000" b="1" i="1">
                                    <a:latin typeface="Cambria Math" panose="02040503050406030204"/>
                                  </a:rPr>
                                  <m:t>𝟒</m:t>
                                </m:r>
                              </m:e>
                            </m:d>
                          </m:e>
                          <m:sup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000" b="1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х</m:t>
                            </m:r>
                          </m:e>
                          <m:sup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𝟐</m:t>
                            </m:r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 </m:t>
                            </m:r>
                          </m:sup>
                        </m:sSup>
                        <m:r>
                          <a:rPr lang="ru-RU" sz="2000" b="1" i="1">
                            <a:latin typeface="Cambria Math" panose="02040503050406030204"/>
                          </a:rPr>
                          <m:t>−</m:t>
                        </m:r>
                        <m:r>
                          <a:rPr lang="ru-RU" sz="2000" b="1" i="1">
                            <a:latin typeface="Cambria Math" panose="02040503050406030204"/>
                          </a:rPr>
                          <m:t>𝟒</m:t>
                        </m:r>
                        <m:r>
                          <a:rPr lang="ru-RU" sz="2000" b="1" i="1">
                            <a:latin typeface="Cambria Math" panose="02040503050406030204"/>
                          </a:rPr>
                          <m:t>− </m:t>
                        </m:r>
                        <m:r>
                          <a:rPr lang="ru-RU" sz="2000" b="1" i="1">
                            <a:latin typeface="Cambria Math" panose="02040503050406030204"/>
                          </a:rPr>
                          <m:t>𝟐</m:t>
                        </m:r>
                        <m:r>
                          <a:rPr lang="ru-RU" sz="2000" b="1" i="1">
                            <a:latin typeface="Cambria Math" panose="02040503050406030204"/>
                          </a:rPr>
                          <m:t>х²</m:t>
                        </m:r>
                      </m:num>
                      <m:den>
                        <m:sSup>
                          <m:sSupPr>
                            <m:ctrlPr>
                              <a:rPr lang="ru-R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b="1" i="1">
                                    <a:latin typeface="Cambria Math" panose="02040503050406030204"/>
                                  </a:rPr>
                                  <m:t>х²−</m:t>
                                </m:r>
                                <m:r>
                                  <a:rPr lang="ru-RU" sz="2000" b="1" i="1">
                                    <a:latin typeface="Cambria Math" panose="02040503050406030204"/>
                                  </a:rPr>
                                  <m:t>𝟒</m:t>
                                </m:r>
                              </m:e>
                            </m:d>
                          </m:e>
                          <m:sup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0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1" i="1">
                            <a:latin typeface="Cambria Math" panose="02040503050406030204"/>
                          </a:rPr>
                          <m:t>−</m:t>
                        </m:r>
                        <m:r>
                          <a:rPr lang="ru-RU" sz="2000" b="1" i="1">
                            <a:latin typeface="Cambria Math" panose="02040503050406030204"/>
                          </a:rPr>
                          <m:t>𝟒</m:t>
                        </m:r>
                        <m:r>
                          <a:rPr lang="ru-RU" sz="2000" b="1" i="1">
                            <a:latin typeface="Cambria Math" panose="02040503050406030204"/>
                          </a:rPr>
                          <m:t>−х²</m:t>
                        </m:r>
                      </m:num>
                      <m:den>
                        <m:sSup>
                          <m:sSupPr>
                            <m:ctrlPr>
                              <a:rPr lang="ru-R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b="1" i="1">
                                    <a:latin typeface="Cambria Math" panose="02040503050406030204"/>
                                  </a:rPr>
                                  <m:t>х²−</m:t>
                                </m:r>
                                <m:r>
                                  <a:rPr lang="ru-RU" sz="2000" b="1" i="1">
                                    <a:latin typeface="Cambria Math" panose="02040503050406030204"/>
                                  </a:rPr>
                                  <m:t>𝟒</m:t>
                                </m:r>
                              </m:e>
                            </m:d>
                          </m:e>
                          <m:sup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000" b="1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1" i="1">
                            <a:latin typeface="Cambria Math" panose="02040503050406030204"/>
                          </a:rPr>
                          <m:t>−(</m:t>
                        </m:r>
                        <m:r>
                          <a:rPr lang="ru-RU" sz="2000" b="1" i="1">
                            <a:latin typeface="Cambria Math" panose="02040503050406030204"/>
                          </a:rPr>
                          <m:t>𝟒</m:t>
                        </m:r>
                        <m:r>
                          <a:rPr lang="ru-RU" sz="2000" b="1" i="1">
                            <a:latin typeface="Cambria Math" panose="02040503050406030204"/>
                          </a:rPr>
                          <m:t>+</m:t>
                        </m:r>
                        <m:sSup>
                          <m:sSupPr>
                            <m:ctrlPr>
                              <a:rPr lang="ru-R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х</m:t>
                            </m:r>
                          </m:e>
                          <m:sup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𝟐</m:t>
                            </m:r>
                          </m:sup>
                        </m:sSup>
                        <m:r>
                          <a:rPr lang="ru-RU" sz="2000" b="1" i="1">
                            <a:latin typeface="Cambria Math" panose="02040503050406030204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ru-R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b="1" i="1">
                                    <a:latin typeface="Cambria Math" panose="02040503050406030204"/>
                                  </a:rPr>
                                  <m:t>х²−</m:t>
                                </m:r>
                                <m:r>
                                  <a:rPr lang="ru-RU" sz="2000" b="1" i="1">
                                    <a:latin typeface="Cambria Math" panose="02040503050406030204"/>
                                  </a:rPr>
                                  <m:t>𝟒</m:t>
                                </m:r>
                              </m:e>
                            </m:d>
                          </m:e>
                          <m:sup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000" b="1" dirty="0"/>
                  <a:t>.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35" y="2924944"/>
                <a:ext cx="8208912" cy="792088"/>
              </a:xfrm>
              <a:prstGeom prst="rect">
                <a:avLst/>
              </a:prstGeom>
              <a:blipFill rotWithShape="1">
                <a:blip r:embed="rId3"/>
                <a:stretch>
                  <a:fillRect l="-7" t="-17" r="2" b="48"/>
                </a:stretch>
              </a:blip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467544" y="3789040"/>
            <a:ext cx="820891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/>
              <a:t>f</a:t>
            </a:r>
            <a:r>
              <a:rPr lang="ru-RU" sz="2000" b="1" i="1" dirty="0"/>
              <a:t>′(х</a:t>
            </a:r>
            <a:r>
              <a:rPr lang="ru-RU" sz="2000" b="1" dirty="0"/>
              <a:t>)≠ 0.       </a:t>
            </a:r>
            <a:r>
              <a:rPr lang="ru-RU" sz="2000" b="1" i="1" dirty="0"/>
              <a:t>Критических точек нет,</a:t>
            </a:r>
          </a:p>
          <a:p>
            <a:pPr algn="ctr"/>
            <a:r>
              <a:rPr lang="ru-RU" sz="2000" b="1" i="1" dirty="0"/>
              <a:t> следовательно, нет точек экстремума функции.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67544" y="4653136"/>
                <a:ext cx="8208912" cy="8640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b="1" i="1" dirty="0"/>
              </a:p>
              <a:p>
                <a:pPr algn="ctr"/>
                <a:r>
                  <a:rPr lang="en-US" sz="2000" b="1" i="1" dirty="0"/>
                  <a:t>f</a:t>
                </a:r>
                <a:r>
                  <a:rPr lang="ru-RU" sz="2000" b="1" i="1" dirty="0"/>
                  <a:t>′(х)</a:t>
                </a:r>
                <a:r>
                  <a:rPr lang="ru-RU" sz="20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1" i="1">
                            <a:latin typeface="Cambria Math" panose="02040503050406030204"/>
                          </a:rPr>
                          <m:t>−(</m:t>
                        </m:r>
                        <m:r>
                          <a:rPr lang="ru-RU" sz="2000" b="1" i="1">
                            <a:latin typeface="Cambria Math" panose="02040503050406030204"/>
                          </a:rPr>
                          <m:t>𝟒</m:t>
                        </m:r>
                        <m:r>
                          <a:rPr lang="ru-RU" sz="2000" b="1" i="1">
                            <a:latin typeface="Cambria Math" panose="02040503050406030204"/>
                          </a:rPr>
                          <m:t>+</m:t>
                        </m:r>
                        <m:sSup>
                          <m:sSupPr>
                            <m:ctrlPr>
                              <a:rPr lang="ru-R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х</m:t>
                            </m:r>
                          </m:e>
                          <m:sup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𝟐</m:t>
                            </m:r>
                          </m:sup>
                        </m:sSup>
                        <m:r>
                          <a:rPr lang="ru-RU" sz="2000" b="1" i="1">
                            <a:latin typeface="Cambria Math" panose="02040503050406030204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ru-R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b="1" i="1">
                                    <a:latin typeface="Cambria Math" panose="02040503050406030204"/>
                                  </a:rPr>
                                  <m:t>х²−</m:t>
                                </m:r>
                                <m:r>
                                  <a:rPr lang="ru-RU" sz="2000" b="1" i="1">
                                    <a:latin typeface="Cambria Math" panose="02040503050406030204"/>
                                  </a:rPr>
                                  <m:t>𝟒</m:t>
                                </m:r>
                              </m:e>
                            </m:d>
                          </m:e>
                          <m:sup>
                            <m:r>
                              <a:rPr lang="ru-RU" sz="2000" b="1" i="1">
                                <a:latin typeface="Cambria Math" panose="02040503050406030204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000" b="1" dirty="0"/>
                  <a:t> ˂ 0    </a:t>
                </a:r>
                <a:r>
                  <a:rPr lang="ru-RU" sz="2000" b="1" i="1" dirty="0"/>
                  <a:t>на всей области определения функции.</a:t>
                </a:r>
              </a:p>
              <a:p>
                <a:pPr lvl="0" algn="ctr"/>
                <a:r>
                  <a:rPr lang="ru-RU" sz="2000" b="1" i="1" dirty="0">
                    <a:solidFill>
                      <a:prstClr val="black"/>
                    </a:solidFill>
                  </a:rPr>
                  <a:t>Функция убывает на </a:t>
                </a:r>
                <a:r>
                  <a:rPr lang="en-US" sz="2000" b="1" i="1" dirty="0">
                    <a:solidFill>
                      <a:prstClr val="black"/>
                    </a:solidFill>
                  </a:rPr>
                  <a:t>D (f)</a:t>
                </a:r>
                <a:r>
                  <a:rPr lang="ru-RU" sz="2000" b="1" i="1" dirty="0">
                    <a:solidFill>
                      <a:prstClr val="black"/>
                    </a:solidFill>
                  </a:rPr>
                  <a:t>.</a:t>
                </a:r>
              </a:p>
              <a:p>
                <a:pPr algn="ctr"/>
                <a:r>
                  <a:rPr lang="ru-RU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653136"/>
                <a:ext cx="8208912" cy="864096"/>
              </a:xfrm>
              <a:prstGeom prst="rect">
                <a:avLst/>
              </a:prstGeom>
              <a:blipFill rotWithShape="1">
                <a:blip r:embed="rId4"/>
                <a:stretch>
                  <a:fillRect l="-2" t="-29452" r="5" b="-28766"/>
                </a:stretch>
              </a:blip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467544" y="5661248"/>
            <a:ext cx="8238503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5829300" algn="l"/>
              </a:tabLst>
            </a:pPr>
            <a:r>
              <a:rPr lang="ru-RU" sz="2000" b="1" dirty="0">
                <a:solidFill>
                  <a:schemeClr val="tx1"/>
                </a:solidFill>
              </a:rPr>
              <a:t>Ответ:</a:t>
            </a:r>
            <a:r>
              <a:rPr lang="ru-RU" sz="2000" b="1" dirty="0">
                <a:solidFill>
                  <a:srgbClr val="C00000"/>
                </a:solidFill>
              </a:rPr>
              <a:t>         </a:t>
            </a:r>
            <a:r>
              <a:rPr lang="ru-RU" sz="2000" b="1" i="1" dirty="0">
                <a:solidFill>
                  <a:srgbClr val="C00000"/>
                </a:solidFill>
              </a:rPr>
              <a:t>функция убывает на </a:t>
            </a:r>
            <a:r>
              <a:rPr lang="ru-RU" sz="2000" b="1" dirty="0">
                <a:solidFill>
                  <a:srgbClr val="C00000"/>
                </a:solidFill>
              </a:rPr>
              <a:t>(-∞; -2</a:t>
            </a:r>
            <a:r>
              <a:rPr lang="ru-RU" sz="2000" b="1" i="1" dirty="0">
                <a:solidFill>
                  <a:srgbClr val="C00000"/>
                </a:solidFill>
              </a:rPr>
              <a:t>)  и</a:t>
            </a:r>
            <a:r>
              <a:rPr lang="ru-RU" sz="2000" b="1" dirty="0">
                <a:solidFill>
                  <a:srgbClr val="C00000"/>
                </a:solidFill>
              </a:rPr>
              <a:t>  (-2; 2)  </a:t>
            </a:r>
            <a:r>
              <a:rPr lang="ru-RU" sz="2000" b="1" i="1" dirty="0">
                <a:solidFill>
                  <a:srgbClr val="C00000"/>
                </a:solidFill>
              </a:rPr>
              <a:t>и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 (2</a:t>
            </a:r>
            <a:r>
              <a:rPr lang="ru-RU" sz="2000" b="1" dirty="0">
                <a:solidFill>
                  <a:srgbClr val="C00000"/>
                </a:solidFill>
              </a:rPr>
              <a:t>; +∞);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промежутков возрастания нет, нет точек экстремума функции.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gradFill>
            <a:gsLst>
              <a:gs pos="36000">
                <a:schemeClr val="bg1"/>
              </a:gs>
              <a:gs pos="9000">
                <a:srgbClr val="5E9EFF">
                  <a:lumMod val="50000"/>
                  <a:lumOff val="50000"/>
                </a:srgbClr>
              </a:gs>
              <a:gs pos="17000">
                <a:srgbClr val="C4D6EB">
                  <a:lumMod val="0"/>
                  <a:lumOff val="100000"/>
                </a:srgbClr>
              </a:gs>
              <a:gs pos="82000">
                <a:schemeClr val="bg1"/>
              </a:gs>
            </a:gsLst>
            <a:lin ang="16200000" scaled="1"/>
          </a:gradFill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Наибольшее и наименьшее значения функции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/>
              <a:t>Пусть функция  </a:t>
            </a:r>
            <a:r>
              <a:rPr lang="en-US" sz="2400" b="1" i="1" dirty="0"/>
              <a:t>f</a:t>
            </a:r>
            <a:r>
              <a:rPr lang="ru-RU" sz="2400" b="1" i="1" dirty="0"/>
              <a:t>(х) непрерывна на отрезке </a:t>
            </a:r>
          </a:p>
          <a:p>
            <a:pPr marL="0" indent="0" algn="ctr">
              <a:buNone/>
            </a:pPr>
            <a:r>
              <a:rPr lang="ru-RU" sz="2400" b="1" dirty="0"/>
              <a:t>[</a:t>
            </a:r>
            <a:r>
              <a:rPr lang="en-US" sz="2400" b="1" i="1" dirty="0"/>
              <a:t>a</a:t>
            </a:r>
            <a:r>
              <a:rPr lang="ru-RU" sz="2400" b="1" i="1" dirty="0"/>
              <a:t>;</a:t>
            </a:r>
            <a:r>
              <a:rPr lang="en-US" sz="2400" b="1" i="1" dirty="0"/>
              <a:t> b</a:t>
            </a:r>
            <a:r>
              <a:rPr lang="en-US" sz="2400" b="1" dirty="0"/>
              <a:t>]</a:t>
            </a:r>
            <a:r>
              <a:rPr lang="ru-RU" sz="2400" b="1" i="1" dirty="0"/>
              <a:t> и имеет несколько критических точек на этом отрезке.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Для нахождения наибольшего  и наименьшего значений функции на отрезке [</a:t>
            </a:r>
            <a:r>
              <a:rPr lang="en-US" sz="2800" b="1" dirty="0">
                <a:solidFill>
                  <a:srgbClr val="C00000"/>
                </a:solidFill>
              </a:rPr>
              <a:t>a</a:t>
            </a:r>
            <a:r>
              <a:rPr lang="ru-RU" sz="2800" b="1" dirty="0">
                <a:solidFill>
                  <a:srgbClr val="C00000"/>
                </a:solidFill>
              </a:rPr>
              <a:t>;</a:t>
            </a:r>
            <a:r>
              <a:rPr lang="en-US" sz="2800" b="1" dirty="0">
                <a:solidFill>
                  <a:srgbClr val="C00000"/>
                </a:solidFill>
              </a:rPr>
              <a:t> b]</a:t>
            </a:r>
            <a:r>
              <a:rPr lang="ru-RU" sz="2800" b="1" dirty="0">
                <a:solidFill>
                  <a:srgbClr val="C00000"/>
                </a:solidFill>
              </a:rPr>
              <a:t> необходимо: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800" b="1" i="1" dirty="0"/>
          </a:p>
          <a:p>
            <a:pPr marL="0" indent="0">
              <a:buNone/>
            </a:pPr>
            <a:endParaRPr lang="ru-RU" sz="28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789041"/>
            <a:ext cx="820891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ru-RU" sz="2200" b="1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ru-RU" sz="2200" b="1" dirty="0">
                <a:solidFill>
                  <a:prstClr val="black"/>
                </a:solidFill>
              </a:rPr>
              <a:t>1</a:t>
            </a:r>
            <a:r>
              <a:rPr lang="ru-RU" sz="2600" b="1" dirty="0">
                <a:solidFill>
                  <a:prstClr val="black"/>
                </a:solidFill>
              </a:rPr>
              <a:t>. </a:t>
            </a:r>
            <a:r>
              <a:rPr lang="ru-RU" sz="2600" b="1" i="1" dirty="0">
                <a:solidFill>
                  <a:srgbClr val="002060"/>
                </a:solidFill>
              </a:rPr>
              <a:t>Найти значения функции на концах отрезка;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365105"/>
            <a:ext cx="8208912" cy="864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2200" b="1" dirty="0">
                <a:solidFill>
                  <a:prstClr val="black"/>
                </a:solidFill>
              </a:rPr>
              <a:t>    </a:t>
            </a:r>
          </a:p>
          <a:p>
            <a:pPr lvl="0" algn="ctr">
              <a:spcBef>
                <a:spcPct val="20000"/>
              </a:spcBef>
            </a:pPr>
            <a:r>
              <a:rPr lang="ru-RU" sz="2200" b="1" dirty="0">
                <a:solidFill>
                  <a:prstClr val="black"/>
                </a:solidFill>
              </a:rPr>
              <a:t>    2</a:t>
            </a:r>
            <a:r>
              <a:rPr lang="ru-RU" sz="2600" b="1" dirty="0">
                <a:solidFill>
                  <a:srgbClr val="002060"/>
                </a:solidFill>
              </a:rPr>
              <a:t>. </a:t>
            </a:r>
            <a:r>
              <a:rPr lang="ru-RU" sz="2600" b="1" i="1" dirty="0">
                <a:solidFill>
                  <a:srgbClr val="002060"/>
                </a:solidFill>
              </a:rPr>
              <a:t>Найти ее значения в тех критических точках,  </a:t>
            </a:r>
          </a:p>
          <a:p>
            <a:pPr lvl="0">
              <a:spcBef>
                <a:spcPct val="20000"/>
              </a:spcBef>
            </a:pPr>
            <a:r>
              <a:rPr lang="ru-RU" sz="2600" b="1" i="1" dirty="0">
                <a:solidFill>
                  <a:srgbClr val="002060"/>
                </a:solidFill>
              </a:rPr>
              <a:t>           которые принадлежат интервалу </a:t>
            </a:r>
            <a:r>
              <a:rPr lang="ru-RU" sz="2600" b="1" dirty="0">
                <a:solidFill>
                  <a:srgbClr val="002060"/>
                </a:solidFill>
              </a:rPr>
              <a:t>(</a:t>
            </a:r>
            <a:r>
              <a:rPr lang="en-US" sz="2600" b="1" i="1" dirty="0">
                <a:solidFill>
                  <a:srgbClr val="002060"/>
                </a:solidFill>
              </a:rPr>
              <a:t>a</a:t>
            </a:r>
            <a:r>
              <a:rPr lang="ru-RU" sz="2600" b="1" i="1" dirty="0">
                <a:solidFill>
                  <a:srgbClr val="002060"/>
                </a:solidFill>
              </a:rPr>
              <a:t>;</a:t>
            </a:r>
            <a:r>
              <a:rPr lang="en-US" sz="2600" b="1" i="1" dirty="0">
                <a:solidFill>
                  <a:srgbClr val="002060"/>
                </a:solidFill>
              </a:rPr>
              <a:t> b</a:t>
            </a:r>
            <a:r>
              <a:rPr lang="ru-RU" sz="2600" b="1" dirty="0">
                <a:solidFill>
                  <a:srgbClr val="002060"/>
                </a:solidFill>
              </a:rPr>
              <a:t>)</a:t>
            </a:r>
            <a:r>
              <a:rPr lang="ru-RU" sz="2600" b="1" i="1" dirty="0">
                <a:solidFill>
                  <a:srgbClr val="002060"/>
                </a:solidFill>
              </a:rPr>
              <a:t>;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373216"/>
            <a:ext cx="820891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sz="2200" b="1" dirty="0">
                <a:solidFill>
                  <a:prstClr val="black"/>
                </a:solidFill>
              </a:rPr>
              <a:t>        3</a:t>
            </a:r>
            <a:r>
              <a:rPr lang="ru-RU" sz="2600" b="1" dirty="0">
                <a:solidFill>
                  <a:srgbClr val="002060"/>
                </a:solidFill>
              </a:rPr>
              <a:t>. </a:t>
            </a:r>
            <a:r>
              <a:rPr lang="ru-RU" sz="2600" b="1" i="1" dirty="0">
                <a:solidFill>
                  <a:srgbClr val="002060"/>
                </a:solidFill>
              </a:rPr>
              <a:t>Из всех найденных значений выбрать </a:t>
            </a:r>
          </a:p>
          <a:p>
            <a:pPr lvl="0">
              <a:spcBef>
                <a:spcPct val="20000"/>
              </a:spcBef>
            </a:pPr>
            <a:r>
              <a:rPr lang="ru-RU" sz="2600" b="1" i="1" dirty="0">
                <a:solidFill>
                  <a:srgbClr val="002060"/>
                </a:solidFill>
              </a:rPr>
              <a:t>          наибольшее и наименьшее</a:t>
            </a:r>
            <a:r>
              <a:rPr lang="ru-RU" sz="2600" b="1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4000">
                <a:srgbClr val="5E9EFF">
                  <a:lumMod val="64000"/>
                  <a:lumOff val="36000"/>
                </a:srgbClr>
              </a:gs>
              <a:gs pos="23000">
                <a:srgbClr val="FFEBFA">
                  <a:lumMod val="0"/>
                  <a:lumOff val="100000"/>
                </a:srgbClr>
              </a:gs>
            </a:gsLst>
            <a:lin ang="16200000" scaled="1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Наибольшее и наименьшее значения функции. Упражнения.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506916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1.   </a:t>
            </a:r>
            <a:r>
              <a:rPr lang="ru-RU" sz="2800" b="1" dirty="0"/>
              <a:t>Найти наибольшее значение функции  </a:t>
            </a:r>
          </a:p>
          <a:p>
            <a:pPr marL="0" indent="0">
              <a:buNone/>
            </a:pPr>
            <a:r>
              <a:rPr lang="ru-RU" sz="2800" b="1" dirty="0"/>
              <a:t>                       </a:t>
            </a:r>
            <a:r>
              <a:rPr lang="en-US" sz="2800" b="1" i="1" dirty="0"/>
              <a:t>f</a:t>
            </a:r>
            <a:r>
              <a:rPr lang="ru-RU" sz="2800" b="1" i="1" dirty="0"/>
              <a:t>(х)</a:t>
            </a:r>
            <a:r>
              <a:rPr lang="ru-RU" sz="2800" b="1" dirty="0"/>
              <a:t> = 2 </a:t>
            </a:r>
            <a:r>
              <a:rPr lang="ru-RU" sz="2800" b="1" i="1" dirty="0"/>
              <a:t>х</a:t>
            </a:r>
            <a:r>
              <a:rPr lang="ru-RU" sz="2800" b="1" baseline="30000" dirty="0"/>
              <a:t>2</a:t>
            </a:r>
            <a:r>
              <a:rPr lang="ru-RU" sz="2800" b="1" dirty="0"/>
              <a:t> – </a:t>
            </a:r>
            <a:r>
              <a:rPr lang="ru-RU" sz="2800" b="1" i="1" dirty="0"/>
              <a:t>х</a:t>
            </a:r>
            <a:r>
              <a:rPr lang="ru-RU" sz="2800" b="1" baseline="30000" dirty="0"/>
              <a:t>4</a:t>
            </a:r>
            <a:r>
              <a:rPr lang="ru-RU" sz="2800" b="1" dirty="0"/>
              <a:t> + 6    на  отрезке   [ -2; 0 ] .</a:t>
            </a:r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endParaRPr lang="ru-RU" sz="2800" dirty="0"/>
          </a:p>
          <a:p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36912"/>
            <a:ext cx="835292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Решение</a:t>
            </a:r>
            <a:r>
              <a:rPr lang="ru-RU" sz="2400" b="1" i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212976"/>
            <a:ext cx="835292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i="1" dirty="0"/>
          </a:p>
          <a:p>
            <a:pPr algn="ctr"/>
            <a:r>
              <a:rPr lang="ru-RU" sz="2400" b="1" i="1" dirty="0"/>
              <a:t>Функция</a:t>
            </a:r>
            <a:r>
              <a:rPr lang="ru-RU" sz="2400" dirty="0"/>
              <a:t>  </a:t>
            </a:r>
            <a:r>
              <a:rPr lang="en-US" sz="2400" b="1" i="1" dirty="0"/>
              <a:t>f</a:t>
            </a:r>
            <a:r>
              <a:rPr lang="ru-RU" sz="2400" b="1" i="1" dirty="0"/>
              <a:t>(х)   непрерывна на отрезке  </a:t>
            </a:r>
            <a:r>
              <a:rPr lang="ru-RU" sz="2400" b="1" dirty="0"/>
              <a:t>[ -2; 0 ].</a:t>
            </a:r>
            <a:r>
              <a:rPr lang="ru-RU" sz="2400" b="1" i="1" dirty="0"/>
              <a:t> </a:t>
            </a:r>
            <a:r>
              <a:rPr lang="ru-RU" sz="2400" b="1" dirty="0"/>
              <a:t> </a:t>
            </a:r>
            <a:r>
              <a:rPr lang="ru-RU" sz="2400" dirty="0"/>
              <a:t> 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789040"/>
            <a:ext cx="835292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f</a:t>
            </a:r>
            <a:r>
              <a:rPr lang="ru-RU" sz="2400" b="1" dirty="0"/>
              <a:t>  (</a:t>
            </a:r>
            <a:r>
              <a:rPr lang="ru-RU" sz="2400" b="1" dirty="0">
                <a:solidFill>
                  <a:srgbClr val="C00000"/>
                </a:solidFill>
              </a:rPr>
              <a:t>-2</a:t>
            </a:r>
            <a:r>
              <a:rPr lang="ru-RU" sz="2400" b="1" dirty="0"/>
              <a:t>) </a:t>
            </a:r>
            <a:r>
              <a:rPr lang="ru-RU" sz="2400" b="1" i="1" dirty="0"/>
              <a:t> = </a:t>
            </a:r>
            <a:r>
              <a:rPr lang="ru-RU" sz="2400" b="1" dirty="0"/>
              <a:t>2 (- 2)</a:t>
            </a:r>
            <a:r>
              <a:rPr lang="ru-RU" sz="2400" b="1" baseline="30000" dirty="0"/>
              <a:t>2</a:t>
            </a:r>
            <a:r>
              <a:rPr lang="ru-RU" sz="2400" b="1" dirty="0"/>
              <a:t> – (- 2)</a:t>
            </a:r>
            <a:r>
              <a:rPr lang="ru-RU" sz="2400" b="1" baseline="30000" dirty="0"/>
              <a:t>4</a:t>
            </a:r>
            <a:r>
              <a:rPr lang="ru-RU" sz="2400" b="1" dirty="0"/>
              <a:t> + 6  =  2∙ 4 – 16 + 6 = </a:t>
            </a:r>
            <a:r>
              <a:rPr lang="ru-RU" sz="2400" b="1" dirty="0">
                <a:solidFill>
                  <a:srgbClr val="C00000"/>
                </a:solidFill>
              </a:rPr>
              <a:t>- 2</a:t>
            </a:r>
            <a:r>
              <a:rPr lang="ru-RU" sz="2400" b="1" dirty="0"/>
              <a:t>;          </a:t>
            </a:r>
            <a:r>
              <a:rPr lang="en-US" sz="2400" b="1" i="1" dirty="0"/>
              <a:t>f</a:t>
            </a:r>
            <a:r>
              <a:rPr lang="ru-RU" sz="2400" b="1" i="1" dirty="0"/>
              <a:t> </a:t>
            </a:r>
            <a:r>
              <a:rPr lang="ru-RU" sz="2400" b="1" dirty="0"/>
              <a:t>(</a:t>
            </a:r>
            <a:r>
              <a:rPr lang="ru-RU" sz="2400" b="1" dirty="0">
                <a:solidFill>
                  <a:srgbClr val="C00000"/>
                </a:solidFill>
              </a:rPr>
              <a:t>0</a:t>
            </a:r>
            <a:r>
              <a:rPr lang="ru-RU" sz="2400" b="1" dirty="0"/>
              <a:t>) = </a:t>
            </a:r>
            <a:r>
              <a:rPr lang="ru-RU" sz="2400" b="1" dirty="0">
                <a:solidFill>
                  <a:srgbClr val="C00000"/>
                </a:solidFill>
              </a:rPr>
              <a:t>6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437112"/>
            <a:ext cx="8352928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     </a:t>
            </a:r>
          </a:p>
          <a:p>
            <a:pPr algn="ctr"/>
            <a:r>
              <a:rPr lang="en-US" sz="2000" b="1" i="1" dirty="0"/>
              <a:t>f</a:t>
            </a:r>
            <a:r>
              <a:rPr lang="ru-RU" sz="2400" b="1" i="1" dirty="0"/>
              <a:t>′(х)</a:t>
            </a:r>
            <a:r>
              <a:rPr lang="ru-RU" sz="2400" b="1" dirty="0"/>
              <a:t> = 4 </a:t>
            </a:r>
            <a:r>
              <a:rPr lang="ru-RU" sz="2400" b="1" i="1" dirty="0"/>
              <a:t>х</a:t>
            </a:r>
            <a:r>
              <a:rPr lang="ru-RU" sz="2400" b="1" dirty="0"/>
              <a:t> – 4 </a:t>
            </a:r>
            <a:r>
              <a:rPr lang="ru-RU" sz="2400" b="1" i="1" dirty="0"/>
              <a:t>х</a:t>
            </a:r>
            <a:r>
              <a:rPr lang="ru-RU" sz="2400" b="1" baseline="30000" dirty="0"/>
              <a:t>3</a:t>
            </a:r>
            <a:r>
              <a:rPr lang="ru-RU" sz="2400" b="1" dirty="0"/>
              <a:t> = 4 х ( 1 – х</a:t>
            </a:r>
            <a:r>
              <a:rPr lang="ru-RU" sz="2400" b="1" baseline="30000" dirty="0"/>
              <a:t>2</a:t>
            </a:r>
            <a:r>
              <a:rPr lang="ru-RU" sz="2400" b="1" dirty="0"/>
              <a:t> ),      4 х ( 1 – х</a:t>
            </a:r>
            <a:r>
              <a:rPr lang="ru-RU" sz="2400" b="1" baseline="30000" dirty="0"/>
              <a:t>2</a:t>
            </a:r>
            <a:r>
              <a:rPr lang="ru-RU" sz="2400" b="1" dirty="0"/>
              <a:t> ) = 0</a:t>
            </a:r>
            <a:r>
              <a:rPr lang="ru-RU" sz="2000" b="1" dirty="0"/>
              <a:t>,   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х</a:t>
            </a:r>
            <a:r>
              <a:rPr lang="ru-RU" sz="2000" b="1" baseline="-250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= 0,   х</a:t>
            </a:r>
            <a:r>
              <a:rPr lang="ru-RU" sz="2000" b="1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= 1,  х</a:t>
            </a:r>
            <a:r>
              <a:rPr lang="ru-RU" sz="2000" b="1" baseline="-25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= -1.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373216"/>
            <a:ext cx="835292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 </a:t>
            </a:r>
            <a:r>
              <a:rPr lang="ru-RU" b="1" dirty="0"/>
              <a:t>Х</a:t>
            </a:r>
            <a:r>
              <a:rPr lang="ru-RU" b="1" baseline="-25000" dirty="0"/>
              <a:t>2</a:t>
            </a:r>
            <a:r>
              <a:rPr lang="ru-RU" sz="2400" b="1" baseline="-25000" dirty="0"/>
              <a:t> </a:t>
            </a:r>
            <a:r>
              <a:rPr lang="ru-RU" sz="2400" b="1" dirty="0"/>
              <a:t> ɇ [ -2; 0 ],      </a:t>
            </a:r>
            <a:r>
              <a:rPr lang="en-US" sz="2400" b="1" i="1" dirty="0"/>
              <a:t>f</a:t>
            </a:r>
            <a:r>
              <a:rPr lang="ru-RU" sz="2400" b="1" i="1" dirty="0"/>
              <a:t> </a:t>
            </a:r>
            <a:r>
              <a:rPr lang="ru-RU" sz="2400" b="1" dirty="0"/>
              <a:t>(</a:t>
            </a:r>
            <a:r>
              <a:rPr lang="ru-RU" sz="2400" b="1" dirty="0">
                <a:solidFill>
                  <a:srgbClr val="C00000"/>
                </a:solidFill>
              </a:rPr>
              <a:t>-1</a:t>
            </a:r>
            <a:r>
              <a:rPr lang="ru-RU" sz="2400" b="1" dirty="0"/>
              <a:t>) = 2 (- 1)</a:t>
            </a:r>
            <a:r>
              <a:rPr lang="ru-RU" sz="2400" b="1" baseline="30000" dirty="0"/>
              <a:t>2</a:t>
            </a:r>
            <a:r>
              <a:rPr lang="ru-RU" sz="2400" b="1" dirty="0"/>
              <a:t> – (- 1)</a:t>
            </a:r>
            <a:r>
              <a:rPr lang="ru-RU" sz="2400" b="1" baseline="30000" dirty="0"/>
              <a:t>4</a:t>
            </a:r>
            <a:r>
              <a:rPr lang="ru-RU" sz="2400" b="1" dirty="0"/>
              <a:t> + 6  =  2∙ 1 – 1 + 6 = </a:t>
            </a:r>
            <a:r>
              <a:rPr lang="ru-RU" sz="2400" b="1" dirty="0">
                <a:solidFill>
                  <a:srgbClr val="C00000"/>
                </a:solidFill>
              </a:rPr>
              <a:t>7</a:t>
            </a:r>
            <a:r>
              <a:rPr lang="ru-RU" sz="2400" b="1" dirty="0"/>
              <a:t>.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6021288"/>
            <a:ext cx="83529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/>
              <a:t>Ответ. </a:t>
            </a:r>
            <a:r>
              <a:rPr lang="ru-RU" sz="2400" b="1" i="1" dirty="0">
                <a:solidFill>
                  <a:srgbClr val="C00000"/>
                </a:solidFill>
              </a:rPr>
              <a:t>Наибольшее значение функции равно 7</a:t>
            </a:r>
            <a:r>
              <a:rPr lang="ru-RU" sz="2400" dirty="0">
                <a:solidFill>
                  <a:srgbClr val="C0000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ru-RU" sz="4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i="1" dirty="0">
                <a:solidFill>
                  <a:srgbClr val="C00000"/>
                </a:solidFill>
              </a:rPr>
              <a:t>Геометрический смысл производной</a:t>
            </a:r>
            <a:br>
              <a:rPr lang="ru-RU" sz="40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      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«Есть тонкие властительные связи 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          Меж контуром и запахом цветка»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                    </a:t>
            </a:r>
            <a:r>
              <a:rPr lang="ru-RU" sz="3600" dirty="0"/>
              <a:t>В.Я. Брюсов. «Сонет к форме»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196" r="-420" b="19556"/>
          <a:stretch>
            <a:fillRect/>
          </a:stretch>
        </p:blipFill>
        <p:spPr bwMode="auto">
          <a:xfrm>
            <a:off x="1475656" y="3933056"/>
            <a:ext cx="561662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5E9EFF">
                  <a:lumMod val="72000"/>
                  <a:lumOff val="28000"/>
                </a:srgbClr>
              </a:gs>
              <a:gs pos="21000">
                <a:schemeClr val="bg1"/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Наибольшее и наименьшее значения функции. Упражнения.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2500"/>
              </a:bodyPr>
              <a:lstStyle/>
              <a:p>
                <a:r>
                  <a:rPr lang="ru-RU" sz="2800" b="1" dirty="0">
                    <a:solidFill>
                      <a:schemeClr val="accent6">
                        <a:lumMod val="50000"/>
                      </a:schemeClr>
                    </a:solidFill>
                  </a:rPr>
                  <a:t>       2.  </a:t>
                </a:r>
                <a:r>
                  <a:rPr lang="ru-RU" b="1" dirty="0"/>
                  <a:t>Найти наибольшее и  </a:t>
                </a:r>
              </a:p>
              <a:p>
                <a:pPr marL="0" indent="0">
                  <a:buNone/>
                </a:pPr>
                <a:r>
                  <a:rPr lang="ru-RU" b="1" dirty="0"/>
                  <a:t>                          наименьшее значения функции </a:t>
                </a:r>
              </a:p>
              <a:p>
                <a:pPr marL="0" indent="0">
                  <a:buNone/>
                </a:pPr>
                <a:r>
                  <a:rPr lang="ru-RU" b="1" dirty="0"/>
                  <a:t>                          </a:t>
                </a:r>
                <a:r>
                  <a:rPr lang="en-US" b="1" i="1" dirty="0"/>
                  <a:t>f</a:t>
                </a:r>
                <a:r>
                  <a:rPr lang="ru-RU" b="1" i="1" dirty="0"/>
                  <a:t>(х)</a:t>
                </a:r>
                <a:r>
                  <a:rPr lang="ru-RU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>
                            <a:latin typeface="Cambria Math" panose="02040503050406030204"/>
                          </a:rPr>
                          <m:t>х</m:t>
                        </m:r>
                        <m:r>
                          <a:rPr lang="ru-RU" b="1" baseline="30000">
                            <a:latin typeface="Cambria Math" panose="02040503050406030204"/>
                          </a:rPr>
                          <m:t>²</m:t>
                        </m:r>
                        <m:r>
                          <a:rPr lang="ru-RU" b="1">
                            <a:latin typeface="Cambria Math" panose="02040503050406030204"/>
                          </a:rPr>
                          <m:t> – </m:t>
                        </m:r>
                        <m:r>
                          <a:rPr lang="ru-RU" b="1" i="1">
                            <a:latin typeface="Cambria Math" panose="02040503050406030204"/>
                          </a:rPr>
                          <m:t>𝟑</m:t>
                        </m:r>
                        <m:r>
                          <a:rPr lang="ru-RU" b="1">
                            <a:latin typeface="Cambria Math" panose="02040503050406030204"/>
                          </a:rPr>
                          <m:t>х</m:t>
                        </m:r>
                      </m:num>
                      <m:den>
                        <m:r>
                          <a:rPr lang="ru-RU" b="1" i="1">
                            <a:latin typeface="Cambria Math" panose="02040503050406030204"/>
                          </a:rPr>
                          <m:t>х−</m:t>
                        </m:r>
                        <m:r>
                          <a:rPr lang="ru-RU" b="1" i="1">
                            <a:latin typeface="Cambria Math" panose="02040503050406030204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dirty="0"/>
                  <a:t>      </a:t>
                </a:r>
                <a:r>
                  <a:rPr lang="ru-RU" b="1" dirty="0"/>
                  <a:t>на отрезке  [ - 1;3 ].</a:t>
                </a:r>
              </a:p>
              <a:p>
                <a:pPr marL="0" indent="0">
                  <a:buNone/>
                </a:pPr>
                <a:endParaRPr lang="ru-RU" b="1" dirty="0"/>
              </a:p>
              <a:p>
                <a:pPr marL="0" indent="0">
                  <a:buNone/>
                </a:pPr>
                <a:r>
                  <a:rPr lang="ru-RU" sz="4300" b="1" dirty="0"/>
                  <a:t>∙ </a:t>
                </a:r>
                <a:r>
                  <a:rPr lang="ru-RU" sz="3000" b="1" dirty="0"/>
                  <a:t>         3</a:t>
                </a:r>
                <a:r>
                  <a:rPr lang="ru-RU" sz="3000" b="1" dirty="0">
                    <a:solidFill>
                      <a:schemeClr val="accent6">
                        <a:lumMod val="50000"/>
                      </a:schemeClr>
                    </a:solidFill>
                  </a:rPr>
                  <a:t>.  </a:t>
                </a:r>
                <a:r>
                  <a:rPr lang="ru-RU" b="1" dirty="0"/>
                  <a:t>Число 60 представьте в виде </a:t>
                </a:r>
              </a:p>
              <a:p>
                <a:pPr marL="0" indent="0">
                  <a:buNone/>
                </a:pPr>
                <a:r>
                  <a:rPr lang="ru-RU" b="1" dirty="0"/>
                  <a:t>                          суммы двух положительных </a:t>
                </a:r>
              </a:p>
              <a:p>
                <a:pPr marL="0" indent="0">
                  <a:buNone/>
                </a:pPr>
                <a:r>
                  <a:rPr lang="ru-RU" b="1" dirty="0"/>
                  <a:t>                          чисел так, чтобы сумма их </a:t>
                </a:r>
              </a:p>
              <a:p>
                <a:pPr marL="0" indent="0">
                  <a:buNone/>
                </a:pPr>
                <a:r>
                  <a:rPr lang="ru-RU" b="1" dirty="0"/>
                  <a:t>                          квадратов была наименьшей.</a:t>
                </a:r>
              </a:p>
              <a:p>
                <a:pPr marL="0" indent="0">
                  <a:buNone/>
                </a:pPr>
                <a:endParaRPr lang="ru-RU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b="-1999"/>
                </a:stretch>
              </a:blipFill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Холодные числа, 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внешне сухие формулы </a:t>
            </a:r>
            <a:r>
              <a:rPr lang="ru-RU" sz="4400" b="1" i="1" dirty="0">
                <a:solidFill>
                  <a:srgbClr val="C00000"/>
                </a:solidFill>
              </a:rPr>
              <a:t>математики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 полны </a:t>
            </a:r>
          </a:p>
          <a:p>
            <a:pPr marL="0" indent="0" algn="ctr">
              <a:buNone/>
            </a:pPr>
            <a:r>
              <a:rPr lang="ru-RU" sz="4400" b="1" i="1" dirty="0">
                <a:solidFill>
                  <a:srgbClr val="C00000"/>
                </a:solidFill>
              </a:rPr>
              <a:t>внутренней красоты 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и жара сконцентрированной в них мысли.</a:t>
            </a:r>
          </a:p>
          <a:p>
            <a:pPr marL="0" indent="0" algn="r">
              <a:buNone/>
            </a:pPr>
            <a:endParaRPr lang="ru-RU" sz="3600" b="1">
              <a:solidFill>
                <a:schemeClr val="tx2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3600" b="1">
                <a:solidFill>
                  <a:schemeClr val="tx2">
                    <a:lumMod val="75000"/>
                  </a:schemeClr>
                </a:solidFill>
              </a:rPr>
              <a:t>А.Д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. Александров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1224136"/>
          </a:xfrm>
          <a:gradFill flip="none" rotWithShape="1">
            <a:gsLst>
              <a:gs pos="4000">
                <a:srgbClr val="5E9EFF"/>
              </a:gs>
              <a:gs pos="22000">
                <a:srgbClr val="72B0FF">
                  <a:lumMod val="0"/>
                  <a:lumOff val="100000"/>
                </a:srgb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C00000"/>
                </a:solidFill>
              </a:rPr>
              <a:t>Путь</a:t>
            </a:r>
            <a:r>
              <a:rPr lang="ru-RU" sz="3600" b="1" i="1" dirty="0">
                <a:solidFill>
                  <a:srgbClr val="C00000"/>
                </a:solidFill>
              </a:rPr>
              <a:t> к производной через касательную к кривой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25000">
                <a:srgbClr val="C4D6EB">
                  <a:lumMod val="0"/>
                  <a:lumOff val="100000"/>
                </a:srgbClr>
              </a:gs>
              <a:gs pos="100000">
                <a:srgbClr val="FFEBFA"/>
              </a:gs>
            </a:gsLst>
            <a:lin ang="54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/>
              <a:t>    </a:t>
            </a:r>
          </a:p>
          <a:p>
            <a:pPr marL="0" indent="0">
              <a:buNone/>
            </a:pPr>
            <a:r>
              <a:rPr lang="ru-RU" b="1" dirty="0"/>
              <a:t>        Понятие производной возникло в связи с    </a:t>
            </a:r>
          </a:p>
          <a:p>
            <a:pPr marL="0" indent="0">
              <a:buNone/>
            </a:pPr>
            <a:r>
              <a:rPr lang="ru-RU" b="1" dirty="0"/>
              <a:t>        необходимостью решения ряда задач из   </a:t>
            </a:r>
          </a:p>
          <a:p>
            <a:pPr marL="0" indent="0">
              <a:buNone/>
            </a:pPr>
            <a:r>
              <a:rPr lang="ru-RU" b="1" dirty="0"/>
              <a:t>        физики,   механики, математики,</a:t>
            </a:r>
          </a:p>
          <a:p>
            <a:pPr marL="0" indent="0">
              <a:buNone/>
            </a:pPr>
            <a:r>
              <a:rPr lang="ru-RU" b="1" dirty="0"/>
              <a:t>        в первую очередь следующих двух: </a:t>
            </a:r>
          </a:p>
          <a:p>
            <a:pPr algn="ctr"/>
            <a:endParaRPr lang="ru-RU" b="1" i="1" dirty="0"/>
          </a:p>
          <a:p>
            <a:pPr algn="ctr"/>
            <a:r>
              <a:rPr lang="ru-RU" b="1" i="1" dirty="0"/>
              <a:t>определения скорости прямолинейного неравномерного движения и </a:t>
            </a:r>
          </a:p>
          <a:p>
            <a:pPr algn="ctr"/>
            <a:r>
              <a:rPr lang="ru-RU" b="1" i="1" u="sng" dirty="0">
                <a:solidFill>
                  <a:schemeClr val="tx2">
                    <a:lumMod val="75000"/>
                  </a:schemeClr>
                </a:solidFill>
              </a:rPr>
              <a:t>построения касательной к произвольной плоской кривой.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accent1"/>
              </a:gs>
              <a:gs pos="12000">
                <a:srgbClr val="A7C0DE"/>
              </a:gs>
              <a:gs pos="24000">
                <a:srgbClr val="85C2FF">
                  <a:lumMod val="4000"/>
                  <a:lumOff val="96000"/>
                </a:srgb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i="1" dirty="0">
                <a:solidFill>
                  <a:srgbClr val="C00000"/>
                </a:solidFill>
              </a:rPr>
              <a:t>Построение касательной к кривой в древности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3390528" cy="4525963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В </a:t>
            </a:r>
            <a:r>
              <a:rPr lang="ru-RU" b="1" dirty="0">
                <a:solidFill>
                  <a:srgbClr val="C00000"/>
                </a:solidFill>
              </a:rPr>
              <a:t>«Началах» Евклида</a:t>
            </a:r>
            <a:r>
              <a:rPr lang="ru-RU" dirty="0"/>
              <a:t> дан способ построения касательной </a:t>
            </a:r>
          </a:p>
          <a:p>
            <a:pPr marL="0" indent="0">
              <a:buNone/>
            </a:pPr>
            <a:r>
              <a:rPr lang="ru-RU" dirty="0"/>
              <a:t>    к </a:t>
            </a:r>
            <a:r>
              <a:rPr lang="ru-RU" b="1" dirty="0">
                <a:solidFill>
                  <a:srgbClr val="C00000"/>
                </a:solidFill>
              </a:rPr>
              <a:t>окружности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55415"/>
            <a:ext cx="4752528" cy="311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accent1"/>
              </a:gs>
              <a:gs pos="12000">
                <a:srgbClr val="A7C0DE"/>
              </a:gs>
              <a:gs pos="24000">
                <a:srgbClr val="85C2FF">
                  <a:lumMod val="4000"/>
                  <a:lumOff val="96000"/>
                </a:srgbClr>
              </a:gs>
            </a:gsLst>
            <a:lin ang="16200000" scaled="1"/>
          </a:gradFill>
        </p:spPr>
        <p:txBody>
          <a:bodyPr/>
          <a:lstStyle/>
          <a:p>
            <a:r>
              <a:rPr lang="ru-RU" sz="3200" b="1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3200" b="1" i="1" dirty="0">
                <a:solidFill>
                  <a:srgbClr val="C00000"/>
                </a:solidFill>
              </a:rPr>
              <a:t>Построение касательной к кривой в древности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Архимед</a:t>
            </a:r>
            <a:r>
              <a:rPr lang="ru-RU" dirty="0"/>
              <a:t> построил касательную к </a:t>
            </a:r>
            <a:r>
              <a:rPr lang="ru-RU" b="1" dirty="0">
                <a:solidFill>
                  <a:srgbClr val="C00000"/>
                </a:solidFill>
              </a:rPr>
              <a:t>спирали</a:t>
            </a:r>
            <a:r>
              <a:rPr lang="ru-RU" dirty="0"/>
              <a:t>, носящей его имя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16832"/>
            <a:ext cx="3816424" cy="42401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4" t="5159" r="24128"/>
          <a:stretch>
            <a:fillRect/>
          </a:stretch>
        </p:blipFill>
        <p:spPr bwMode="auto">
          <a:xfrm>
            <a:off x="4828478" y="1962614"/>
            <a:ext cx="3847977" cy="377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accent1"/>
              </a:gs>
              <a:gs pos="12000">
                <a:srgbClr val="A7C0DE"/>
              </a:gs>
              <a:gs pos="24000">
                <a:srgbClr val="85C2FF">
                  <a:lumMod val="4000"/>
                  <a:lumOff val="96000"/>
                </a:srgbClr>
              </a:gs>
            </a:gsLst>
            <a:lin ang="16200000" scaled="1"/>
          </a:gradFill>
        </p:spPr>
        <p:txBody>
          <a:bodyPr/>
          <a:lstStyle/>
          <a:p>
            <a:r>
              <a:rPr lang="ru-RU" sz="32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3200" b="1" i="1" dirty="0">
                <a:solidFill>
                  <a:srgbClr val="C00000"/>
                </a:solidFill>
              </a:rPr>
              <a:t>Построение касательной к кривой в древности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Аполлоний</a:t>
            </a:r>
            <a:r>
              <a:rPr lang="ru-RU" dirty="0"/>
              <a:t> построил касательную к </a:t>
            </a:r>
            <a:r>
              <a:rPr lang="ru-RU" b="1" dirty="0">
                <a:solidFill>
                  <a:srgbClr val="C00000"/>
                </a:solidFill>
              </a:rPr>
              <a:t>эллипсу, гиперболе и параболе.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2" t="30953" r="18067"/>
          <a:stretch>
            <a:fillRect/>
          </a:stretch>
        </p:blipFill>
        <p:spPr bwMode="auto">
          <a:xfrm>
            <a:off x="4795971" y="1988840"/>
            <a:ext cx="367489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404664"/>
            <a:ext cx="4752528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Первый опубликованный труд, относящийся к дифференциальному исчислению, принадлежал </a:t>
            </a:r>
            <a:r>
              <a:rPr lang="ru-RU" b="1" dirty="0">
                <a:solidFill>
                  <a:srgbClr val="C00000"/>
                </a:solidFill>
              </a:rPr>
              <a:t>Лейбницу (1684 г.)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 имел название «Новый метод максимумов и минимумов, а также </a:t>
            </a:r>
            <a:r>
              <a:rPr lang="ru-RU" b="1" dirty="0">
                <a:solidFill>
                  <a:srgbClr val="C00000"/>
                </a:solidFill>
              </a:rPr>
              <a:t>касательных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 для которого не служат препятствием ни дробные, ни иррациональные величины,  и особый для этого род исчисления»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1671190"/>
            <a:ext cx="3528392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142" y="1340768"/>
            <a:ext cx="358333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2728</Words>
  <Application>Microsoft Office PowerPoint</Application>
  <PresentationFormat>Экран (4:3)</PresentationFormat>
  <Paragraphs>389</Paragraphs>
  <Slides>41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Arial</vt:lpstr>
      <vt:lpstr>Calibri</vt:lpstr>
      <vt:lpstr>Cambria Math</vt:lpstr>
      <vt:lpstr>Times New Roman</vt:lpstr>
      <vt:lpstr>Тема Office</vt:lpstr>
      <vt:lpstr>Производная и ее применение</vt:lpstr>
      <vt:lpstr>Производная и ее применение</vt:lpstr>
      <vt:lpstr>Производная и ее геометрический смысл</vt:lpstr>
      <vt:lpstr> Геометрический смысл производной          «Есть тонкие властительные связи            Меж контуром и запахом цветка»                     В.Я. Брюсов. «Сонет к форме» </vt:lpstr>
      <vt:lpstr>Путь к производной через касательную к кривой</vt:lpstr>
      <vt:lpstr> Построение касательной к кривой в древности</vt:lpstr>
      <vt:lpstr> Построение касательной к кривой в древности</vt:lpstr>
      <vt:lpstr> Построение касательной к кривой в древности</vt:lpstr>
      <vt:lpstr>Презентация PowerPoint</vt:lpstr>
      <vt:lpstr>Техника дифференцирования основные формулы и правила</vt:lpstr>
      <vt:lpstr>Правила дифференцирования</vt:lpstr>
      <vt:lpstr>Техника дифференцирования</vt:lpstr>
      <vt:lpstr>Техника дифференцирования</vt:lpstr>
      <vt:lpstr>Задание     </vt:lpstr>
      <vt:lpstr>Применение правил дифференцирования к решению задач</vt:lpstr>
      <vt:lpstr>Геометрический смысл производной</vt:lpstr>
      <vt:lpstr>Касательная к графику функции  и производная</vt:lpstr>
      <vt:lpstr>Угловой коэффициент касательной  к графику функции</vt:lpstr>
      <vt:lpstr>Угловой коэффициент касательной  к графику функции</vt:lpstr>
      <vt:lpstr>Уравнение касательной к графику функции</vt:lpstr>
      <vt:lpstr>Уравнение касательной к графику функции</vt:lpstr>
      <vt:lpstr>Задачи. </vt:lpstr>
      <vt:lpstr>2. Указать точки, в которых производная равна нулю и точки, в которых не существует</vt:lpstr>
      <vt:lpstr>3. По графику функции у=f(х) сравните значения производной в точках   -5 и 1.</vt:lpstr>
      <vt:lpstr>4. По графику функции у=f(х) найти значение производной в указанной точке</vt:lpstr>
      <vt:lpstr>5. На рисунке изображены график функции у=f(х) и касательная к нему в точке с абсциссой х0 . Найдите значение производной функции в точке х0  .</vt:lpstr>
      <vt:lpstr>7. На рисунке изображены график функции у=f(х) и касательная к графику, проведенная в т. х0 . Найти значение производной функции у=4 f(х) + 7 в т.х0</vt:lpstr>
      <vt:lpstr>Производная и ее применение</vt:lpstr>
      <vt:lpstr>Применение производной  к исследованию функций</vt:lpstr>
      <vt:lpstr>Промежутки возрастания и убывания функции</vt:lpstr>
      <vt:lpstr>Промежутки возрастания и убывания функции. Упражнения</vt:lpstr>
      <vt:lpstr>Промежутки возрастания и убывания функции. Упражнения</vt:lpstr>
      <vt:lpstr>Экстремумы функции</vt:lpstr>
      <vt:lpstr>Экстремумы функции. Упражнения</vt:lpstr>
      <vt:lpstr>Промежутки возрастания и убывания функции и точки экстремума</vt:lpstr>
      <vt:lpstr>  В.4,  3.1        Найти промежутки возрастания и                убывания  функции   f(х) = х/(4-х^2   )   и точки экстремума. </vt:lpstr>
      <vt:lpstr>              3.         Найти промежутки возрастания и                      убывания  функции   f(х) = х/(х²-4)   и точки                     экстремума.</vt:lpstr>
      <vt:lpstr>Наибольшее и наименьшее значения функции</vt:lpstr>
      <vt:lpstr>Наибольшее и наименьшее значения функции. Упражнения.</vt:lpstr>
      <vt:lpstr>Наибольшее и наименьшее значения функции. Упражнения.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Производная (полный вариант)</dc:title>
  <dc:creator>Olga</dc:creator>
  <cp:lastModifiedBy>Пользователь</cp:lastModifiedBy>
  <cp:revision>14</cp:revision>
  <dcterms:created xsi:type="dcterms:W3CDTF">2021-11-15T17:29:00Z</dcterms:created>
  <dcterms:modified xsi:type="dcterms:W3CDTF">2025-02-17T07:31:58Z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7FA05AD98EDD448EBDE59F8207C2AEFD_12</vt:lpwstr>
  </property>
  <property fmtid="{D5CDD505-2E9C-101B-9397-08002B2CF9AE}" pid="3" name="KSOProductBuildVer">
    <vt:lpwstr>1049-12.2.0.19805</vt:lpwstr>
  </property>
</Properties>
</file>