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09" r:id="rId1"/>
  </p:sldMasterIdLst>
  <p:sldIdLst>
    <p:sldId id="256" r:id="rId2"/>
    <p:sldId id="275" r:id="rId3"/>
    <p:sldId id="281" r:id="rId4"/>
    <p:sldId id="283" r:id="rId5"/>
    <p:sldId id="297" r:id="rId6"/>
    <p:sldId id="298" r:id="rId7"/>
    <p:sldId id="299" r:id="rId8"/>
    <p:sldId id="285" r:id="rId9"/>
    <p:sldId id="286" r:id="rId10"/>
    <p:sldId id="300" r:id="rId11"/>
    <p:sldId id="301" r:id="rId12"/>
    <p:sldId id="302" r:id="rId13"/>
    <p:sldId id="303" r:id="rId14"/>
    <p:sldId id="304" r:id="rId15"/>
    <p:sldId id="287" r:id="rId16"/>
    <p:sldId id="305" r:id="rId17"/>
    <p:sldId id="306" r:id="rId18"/>
    <p:sldId id="288" r:id="rId19"/>
    <p:sldId id="289" r:id="rId20"/>
    <p:sldId id="290" r:id="rId21"/>
    <p:sldId id="307" r:id="rId22"/>
    <p:sldId id="308" r:id="rId23"/>
    <p:sldId id="309" r:id="rId24"/>
    <p:sldId id="310" r:id="rId25"/>
    <p:sldId id="311" r:id="rId26"/>
    <p:sldId id="312" r:id="rId27"/>
    <p:sldId id="313" r:id="rId28"/>
    <p:sldId id="279" r:id="rId29"/>
  </p:sldIdLst>
  <p:sldSz cx="12192000" cy="6858000"/>
  <p:notesSz cx="12192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66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1086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32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2/3/2025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2347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2/3/2025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5078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1785600" y="274645"/>
            <a:ext cx="36576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12800" y="274645"/>
            <a:ext cx="107696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2/3/2025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20344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2/3/2025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B2ECE69F-178E-4786-B1D6-461B25E34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B055-54BE-42A4-8DC8-10ED2ADEA08A}" type="datetimeFigureOut">
              <a:rPr lang="ru-RU" smtClean="0"/>
              <a:pPr/>
              <a:t>03.02.2025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15DB0CCE-2BB7-4FE6-9F6D-0F849019D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60DEABB-F5A0-404E-81BE-A2C6C1A79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444EC-30F4-4546-BA0E-14E28119766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956E4A42-AE58-43D5-A1E5-C2A90FAEF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733512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2/3/2025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0424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7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2/3/2025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83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12800" y="1600206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229600" y="1600206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2/3/2025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2754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72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72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2/3/2025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793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2/3/2025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4989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2/3/2025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2364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7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2/3/2025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0656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2/3/2025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5424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2/3/2025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7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6191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  <p:sldLayoutId id="2147483722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edsoo.ru/normativnye-dokumenty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735957" y="3581400"/>
            <a:ext cx="4038600" cy="222817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just"/>
            <a:r>
              <a:rPr lang="ru-RU" sz="2400" b="1" dirty="0"/>
              <a:t>Рыбалкина Ю.В.</a:t>
            </a:r>
          </a:p>
          <a:p>
            <a:pPr algn="just"/>
            <a:r>
              <a:rPr lang="ru-RU" sz="2000" dirty="0"/>
              <a:t>преподаватель высшей квалификационной категории,</a:t>
            </a:r>
          </a:p>
          <a:p>
            <a:pPr algn="just"/>
            <a:r>
              <a:rPr lang="ru-RU" sz="2000" dirty="0"/>
              <a:t>ГБОУ СПО ЛНР «Луганский колледж </a:t>
            </a:r>
          </a:p>
          <a:p>
            <a:pPr algn="just"/>
            <a:r>
              <a:rPr lang="ru-RU" sz="2000" dirty="0"/>
              <a:t>моды, парикмахерского искусства и </a:t>
            </a:r>
          </a:p>
          <a:p>
            <a:pPr algn="just"/>
            <a:r>
              <a:rPr lang="ru-RU" sz="2000" dirty="0"/>
              <a:t>компьютерных технологий»,</a:t>
            </a:r>
          </a:p>
          <a:p>
            <a:pPr algn="just"/>
            <a:r>
              <a:rPr lang="ru-RU" sz="2000" dirty="0"/>
              <a:t>г. Луганск</a:t>
            </a:r>
          </a:p>
        </p:txBody>
      </p:sp>
      <p:sp>
        <p:nvSpPr>
          <p:cNvPr id="7170" name="AutoShape 2" descr="Picture backgroun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pic>
        <p:nvPicPr>
          <p:cNvPr id="7172" name="Picture 4" descr="Picture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52400"/>
            <a:ext cx="1066800" cy="1066800"/>
          </a:xfrm>
          <a:prstGeom prst="rect">
            <a:avLst/>
          </a:prstGeom>
          <a:noFill/>
        </p:spPr>
      </p:pic>
      <p:sp>
        <p:nvSpPr>
          <p:cNvPr id="7174" name="AutoShape 6" descr="https://lkmpikt.org/wp-content/themes/brilliance/images/year/prof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7176" name="AutoShape 8" descr="https://lkmpikt.org/wp-content/themes/brilliance/images/year/prof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7178" name="AutoShape 10" descr="https://lkmpikt.org/wp-content/themes/brilliance/images/year/5.gi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7180" name="AutoShape 12" descr="https://lkmpikt.org/wp-content/themes/brilliance/images/year/5.gi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112298" y="1066800"/>
            <a:ext cx="6616683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dirty="0"/>
              <a:t>Особенности обучения истории </a:t>
            </a:r>
          </a:p>
          <a:p>
            <a:pPr algn="ctr"/>
            <a:r>
              <a:rPr lang="ru-RU" sz="3200" b="1" dirty="0"/>
              <a:t>в условиях обновленных ФГОС ООО</a:t>
            </a:r>
            <a:endParaRPr lang="ru-RU" sz="3200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762000"/>
            <a:ext cx="10972800" cy="4038600"/>
          </a:xfrm>
        </p:spPr>
        <p:txBody>
          <a:bodyPr>
            <a:normAutofit fontScale="90000"/>
          </a:bodyPr>
          <a:lstStyle/>
          <a:p>
            <a:r>
              <a:rPr lang="ru-RU" dirty="0"/>
              <a:t>Поправки  в федеральный закон </a:t>
            </a:r>
            <a:br>
              <a:rPr lang="ru-RU" dirty="0"/>
            </a:br>
            <a:r>
              <a:rPr lang="ru-RU" dirty="0"/>
              <a:t>«Об образовании в Российской Федерации» (федеральный закон от 19 декабря 2023 г. </a:t>
            </a:r>
            <a:br>
              <a:rPr lang="ru-RU" dirty="0"/>
            </a:br>
            <a:r>
              <a:rPr lang="ru-RU" dirty="0"/>
              <a:t>№ 618-ФЗ </a:t>
            </a:r>
            <a:br>
              <a:rPr lang="ru-RU" dirty="0"/>
            </a:br>
            <a:r>
              <a:rPr lang="ru-RU" dirty="0"/>
              <a:t>«О внесении изменений в Федеральный закон «Об образовании в Российской Федерации»</a:t>
            </a:r>
          </a:p>
        </p:txBody>
      </p:sp>
    </p:spTree>
    <p:extLst>
      <p:ext uri="{BB962C8B-B14F-4D97-AF65-F5344CB8AC3E}">
        <p14:creationId xmlns:p14="http://schemas.microsoft.com/office/powerpoint/2010/main" val="32146325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762000"/>
            <a:ext cx="10972800" cy="365760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Образование в России должно соответствовать традиционным российским духовно-нравственным ценностям и ориентироваться на задачи развития государства и общества.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81701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10972800" cy="6324600"/>
          </a:xfrm>
        </p:spPr>
        <p:txBody>
          <a:bodyPr>
            <a:normAutofit fontScale="90000"/>
          </a:bodyPr>
          <a:lstStyle/>
          <a:p>
            <a:pPr lvl="0" algn="just"/>
            <a:r>
              <a:rPr lang="ru-RU" dirty="0"/>
              <a:t>Указ Президента РФ от 9 ноября 2022 г. № 809 «Об утверждении Основ государственной политики по сохранению и укреплению традиционных российских духовно-нравственных ценностей» (далее – Указ № 809).</a:t>
            </a:r>
            <a:br>
              <a:rPr lang="ru-RU" dirty="0"/>
            </a:br>
            <a:br>
              <a:rPr lang="ru-RU" dirty="0"/>
            </a:br>
            <a:r>
              <a:rPr lang="ru-RU" dirty="0"/>
              <a:t>Указ Президента РФ от 8 мая 2024 г. № 314 «Об утверждении Основ государственной политики Российской Федерации в области исторического просвещения» (далее – Указ № 314).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96701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838200"/>
            <a:ext cx="10972800" cy="5562600"/>
          </a:xfrm>
        </p:spPr>
        <p:txBody>
          <a:bodyPr>
            <a:normAutofit fontScale="90000"/>
          </a:bodyPr>
          <a:lstStyle/>
          <a:p>
            <a:r>
              <a:rPr lang="ru-RU" sz="3100" b="1" dirty="0"/>
              <a:t>Указ № 809 </a:t>
            </a:r>
            <a:br>
              <a:rPr lang="ru-RU" sz="3100" b="1" dirty="0"/>
            </a:br>
            <a:r>
              <a:rPr lang="ru-RU" sz="3100" b="1" dirty="0"/>
              <a:t>нормативно закрепляет набор традиционных духовно- нравственных ценностей, </a:t>
            </a:r>
            <a:br>
              <a:rPr lang="ru-RU" sz="3100" b="1" dirty="0"/>
            </a:br>
            <a:r>
              <a:rPr lang="ru-RU" sz="3100" b="1" dirty="0"/>
              <a:t>к их числу относятся </a:t>
            </a:r>
            <a:br>
              <a:rPr lang="ru-RU" sz="3100" b="1" dirty="0"/>
            </a:br>
            <a:r>
              <a:rPr lang="ru-RU" sz="3100" b="1" dirty="0"/>
              <a:t>жизнь, достоинство, права и свободы человека, патриотизм, гражданственность, служение Отечеству и ответственность за его судьбу, высокие нравственные идеалы, крепкая семья, созидательный труд, приоритет духовного над материальным, гуманизм, милосердие, справедливость, коллективизм, взаимопомощь и взаимоуважение, историческая память и преемственность поколений, единство народов России.</a:t>
            </a:r>
            <a:br>
              <a:rPr lang="ru-RU" sz="3100" b="1" dirty="0"/>
            </a:b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34365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10972800" cy="2362200"/>
          </a:xfrm>
        </p:spPr>
        <p:txBody>
          <a:bodyPr>
            <a:normAutofit fontScale="90000"/>
          </a:bodyPr>
          <a:lstStyle/>
          <a:p>
            <a:r>
              <a:rPr lang="ru-RU" dirty="0"/>
              <a:t>Положения Указа № 314 </a:t>
            </a:r>
            <a:br>
              <a:rPr lang="ru-RU" dirty="0"/>
            </a:br>
            <a:r>
              <a:rPr lang="ru-RU" dirty="0"/>
              <a:t>«Об утверждении Основ государственной политики Российской Федерации в области исторического просвещения»</a:t>
            </a:r>
          </a:p>
        </p:txBody>
      </p:sp>
    </p:spTree>
    <p:extLst>
      <p:ext uri="{BB962C8B-B14F-4D97-AF65-F5344CB8AC3E}">
        <p14:creationId xmlns:p14="http://schemas.microsoft.com/office/powerpoint/2010/main" val="3609066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5"/>
          <p:cNvSpPr/>
          <p:nvPr/>
        </p:nvSpPr>
        <p:spPr>
          <a:xfrm>
            <a:off x="228599" y="304800"/>
            <a:ext cx="11388001" cy="6249277"/>
          </a:xfrm>
          <a:custGeom>
            <a:avLst/>
            <a:gdLst/>
            <a:ahLst/>
            <a:cxnLst/>
            <a:rect l="l" t="t" r="r" b="b"/>
            <a:pathLst>
              <a:path w="3536950" h="4725035">
                <a:moveTo>
                  <a:pt x="2975864" y="0"/>
                </a:moveTo>
                <a:lnTo>
                  <a:pt x="561085" y="0"/>
                </a:lnTo>
                <a:lnTo>
                  <a:pt x="512673" y="2059"/>
                </a:lnTo>
                <a:lnTo>
                  <a:pt x="465404" y="8125"/>
                </a:lnTo>
                <a:lnTo>
                  <a:pt x="419446" y="18030"/>
                </a:lnTo>
                <a:lnTo>
                  <a:pt x="374970" y="31604"/>
                </a:lnTo>
                <a:lnTo>
                  <a:pt x="332142" y="48680"/>
                </a:lnTo>
                <a:lnTo>
                  <a:pt x="291132" y="69089"/>
                </a:lnTo>
                <a:lnTo>
                  <a:pt x="252107" y="92663"/>
                </a:lnTo>
                <a:lnTo>
                  <a:pt x="215236" y="119233"/>
                </a:lnTo>
                <a:lnTo>
                  <a:pt x="180688" y="148631"/>
                </a:lnTo>
                <a:lnTo>
                  <a:pt x="148631" y="180688"/>
                </a:lnTo>
                <a:lnTo>
                  <a:pt x="119233" y="215236"/>
                </a:lnTo>
                <a:lnTo>
                  <a:pt x="92663" y="252107"/>
                </a:lnTo>
                <a:lnTo>
                  <a:pt x="69089" y="291132"/>
                </a:lnTo>
                <a:lnTo>
                  <a:pt x="48680" y="332142"/>
                </a:lnTo>
                <a:lnTo>
                  <a:pt x="31604" y="374970"/>
                </a:lnTo>
                <a:lnTo>
                  <a:pt x="18030" y="419446"/>
                </a:lnTo>
                <a:lnTo>
                  <a:pt x="8125" y="465404"/>
                </a:lnTo>
                <a:lnTo>
                  <a:pt x="2059" y="512673"/>
                </a:lnTo>
                <a:lnTo>
                  <a:pt x="0" y="561086"/>
                </a:lnTo>
                <a:lnTo>
                  <a:pt x="0" y="4163326"/>
                </a:lnTo>
                <a:lnTo>
                  <a:pt x="2059" y="4211739"/>
                </a:lnTo>
                <a:lnTo>
                  <a:pt x="8125" y="4259008"/>
                </a:lnTo>
                <a:lnTo>
                  <a:pt x="18030" y="4304966"/>
                </a:lnTo>
                <a:lnTo>
                  <a:pt x="31604" y="4349443"/>
                </a:lnTo>
                <a:lnTo>
                  <a:pt x="48680" y="4392272"/>
                </a:lnTo>
                <a:lnTo>
                  <a:pt x="69089" y="4433283"/>
                </a:lnTo>
                <a:lnTo>
                  <a:pt x="92663" y="4472309"/>
                </a:lnTo>
                <a:lnTo>
                  <a:pt x="119233" y="4509180"/>
                </a:lnTo>
                <a:lnTo>
                  <a:pt x="148631" y="4543730"/>
                </a:lnTo>
                <a:lnTo>
                  <a:pt x="180688" y="4575788"/>
                </a:lnTo>
                <a:lnTo>
                  <a:pt x="215236" y="4605186"/>
                </a:lnTo>
                <a:lnTo>
                  <a:pt x="252107" y="4631757"/>
                </a:lnTo>
                <a:lnTo>
                  <a:pt x="291132" y="4655332"/>
                </a:lnTo>
                <a:lnTo>
                  <a:pt x="332142" y="4675742"/>
                </a:lnTo>
                <a:lnTo>
                  <a:pt x="374970" y="4692819"/>
                </a:lnTo>
                <a:lnTo>
                  <a:pt x="419446" y="4706394"/>
                </a:lnTo>
                <a:lnTo>
                  <a:pt x="465404" y="4716299"/>
                </a:lnTo>
                <a:lnTo>
                  <a:pt x="512673" y="4722365"/>
                </a:lnTo>
                <a:lnTo>
                  <a:pt x="561085" y="4724425"/>
                </a:lnTo>
                <a:lnTo>
                  <a:pt x="2975864" y="4724425"/>
                </a:lnTo>
                <a:lnTo>
                  <a:pt x="3024276" y="4722365"/>
                </a:lnTo>
                <a:lnTo>
                  <a:pt x="3071545" y="4716299"/>
                </a:lnTo>
                <a:lnTo>
                  <a:pt x="3117503" y="4706394"/>
                </a:lnTo>
                <a:lnTo>
                  <a:pt x="3161979" y="4692819"/>
                </a:lnTo>
                <a:lnTo>
                  <a:pt x="3204807" y="4675742"/>
                </a:lnTo>
                <a:lnTo>
                  <a:pt x="3245817" y="4655332"/>
                </a:lnTo>
                <a:lnTo>
                  <a:pt x="3284842" y="4631757"/>
                </a:lnTo>
                <a:lnTo>
                  <a:pt x="3321713" y="4605186"/>
                </a:lnTo>
                <a:lnTo>
                  <a:pt x="3356261" y="4575788"/>
                </a:lnTo>
                <a:lnTo>
                  <a:pt x="3388318" y="4543730"/>
                </a:lnTo>
                <a:lnTo>
                  <a:pt x="3417716" y="4509180"/>
                </a:lnTo>
                <a:lnTo>
                  <a:pt x="3444286" y="4472309"/>
                </a:lnTo>
                <a:lnTo>
                  <a:pt x="3467860" y="4433283"/>
                </a:lnTo>
                <a:lnTo>
                  <a:pt x="3488269" y="4392272"/>
                </a:lnTo>
                <a:lnTo>
                  <a:pt x="3505345" y="4349443"/>
                </a:lnTo>
                <a:lnTo>
                  <a:pt x="3518919" y="4304966"/>
                </a:lnTo>
                <a:lnTo>
                  <a:pt x="3528824" y="4259008"/>
                </a:lnTo>
                <a:lnTo>
                  <a:pt x="3534890" y="4211739"/>
                </a:lnTo>
                <a:lnTo>
                  <a:pt x="3536950" y="4163326"/>
                </a:lnTo>
                <a:lnTo>
                  <a:pt x="3536950" y="561086"/>
                </a:lnTo>
                <a:lnTo>
                  <a:pt x="3534890" y="512673"/>
                </a:lnTo>
                <a:lnTo>
                  <a:pt x="3528824" y="465404"/>
                </a:lnTo>
                <a:lnTo>
                  <a:pt x="3518919" y="419446"/>
                </a:lnTo>
                <a:lnTo>
                  <a:pt x="3505345" y="374970"/>
                </a:lnTo>
                <a:lnTo>
                  <a:pt x="3488269" y="332142"/>
                </a:lnTo>
                <a:lnTo>
                  <a:pt x="3467860" y="291132"/>
                </a:lnTo>
                <a:lnTo>
                  <a:pt x="3444286" y="252107"/>
                </a:lnTo>
                <a:lnTo>
                  <a:pt x="3417716" y="215236"/>
                </a:lnTo>
                <a:lnTo>
                  <a:pt x="3388318" y="180688"/>
                </a:lnTo>
                <a:lnTo>
                  <a:pt x="3356261" y="148631"/>
                </a:lnTo>
                <a:lnTo>
                  <a:pt x="3321713" y="119233"/>
                </a:lnTo>
                <a:lnTo>
                  <a:pt x="3284842" y="92663"/>
                </a:lnTo>
                <a:lnTo>
                  <a:pt x="3245817" y="69089"/>
                </a:lnTo>
                <a:lnTo>
                  <a:pt x="3204807" y="48680"/>
                </a:lnTo>
                <a:lnTo>
                  <a:pt x="3161979" y="31604"/>
                </a:lnTo>
                <a:lnTo>
                  <a:pt x="3117503" y="18030"/>
                </a:lnTo>
                <a:lnTo>
                  <a:pt x="3071545" y="8125"/>
                </a:lnTo>
                <a:lnTo>
                  <a:pt x="3024276" y="2059"/>
                </a:lnTo>
                <a:lnTo>
                  <a:pt x="2975864" y="0"/>
                </a:lnTo>
                <a:close/>
              </a:path>
            </a:pathLst>
          </a:custGeom>
          <a:solidFill>
            <a:srgbClr val="0EA9B8">
              <a:alpha val="10978"/>
            </a:srgbClr>
          </a:solidFill>
        </p:spPr>
        <p:txBody>
          <a:bodyPr wrap="square" lIns="0" tIns="0" rIns="0" bIns="0" rtlCol="0"/>
          <a:lstStyle/>
          <a:p>
            <a:pPr algn="ctr"/>
            <a:r>
              <a:rPr lang="ru-RU" sz="2000" b="1" dirty="0"/>
              <a:t> Особое внимание в урочной деятельности по учебному предмету «История» </a:t>
            </a:r>
          </a:p>
          <a:p>
            <a:pPr algn="ctr"/>
            <a:r>
              <a:rPr lang="ru-RU" sz="2000" b="1" dirty="0"/>
              <a:t>следует обратить на: </a:t>
            </a:r>
            <a:endParaRPr lang="ru-RU" sz="2000" dirty="0"/>
          </a:p>
          <a:p>
            <a:pPr algn="ctr"/>
            <a:endParaRPr lang="ru-RU" sz="2000" b="1" dirty="0"/>
          </a:p>
        </p:txBody>
      </p:sp>
      <p:pic>
        <p:nvPicPr>
          <p:cNvPr id="16" name="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307318" y="194716"/>
            <a:ext cx="618566" cy="523214"/>
          </a:xfrm>
          <a:prstGeom prst="rect">
            <a:avLst/>
          </a:prstGeom>
        </p:spPr>
      </p:pic>
      <p:sp>
        <p:nvSpPr>
          <p:cNvPr id="29" name="object 11"/>
          <p:cNvSpPr/>
          <p:nvPr/>
        </p:nvSpPr>
        <p:spPr>
          <a:xfrm rot="5400000">
            <a:off x="6213229" y="-4039226"/>
            <a:ext cx="226755" cy="10230579"/>
          </a:xfrm>
          <a:custGeom>
            <a:avLst/>
            <a:gdLst/>
            <a:ahLst/>
            <a:cxnLst/>
            <a:rect l="l" t="t" r="r" b="b"/>
            <a:pathLst>
              <a:path h="5192395">
                <a:moveTo>
                  <a:pt x="0" y="0"/>
                </a:moveTo>
                <a:lnTo>
                  <a:pt x="0" y="5192293"/>
                </a:lnTo>
              </a:path>
            </a:pathLst>
          </a:custGeom>
          <a:ln w="6350">
            <a:solidFill>
              <a:srgbClr val="4471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389454" y="962686"/>
            <a:ext cx="11078718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 algn="just">
              <a:buFont typeface="Wingdings" pitchFamily="2" charset="2"/>
              <a:buChar char="ü"/>
            </a:pPr>
            <a:r>
              <a:rPr lang="ru-RU" sz="2800" b="1" dirty="0"/>
              <a:t>сохранение памяти о значимых событиях истории России, включая    историю   государство образующего    русского   народа,    входящего в многонациональный союз равноправных народов Российской Федерации, и историю других народов России, исходя из понимания преемственности в развитии Российского государства и его исторически сложившегося единства;</a:t>
            </a:r>
            <a:endParaRPr lang="ru-RU" sz="2800" dirty="0"/>
          </a:p>
          <a:p>
            <a:pPr marL="457200" lvl="0" indent="-457200" algn="just">
              <a:buFont typeface="Wingdings" pitchFamily="2" charset="2"/>
              <a:buChar char="ü"/>
            </a:pPr>
            <a:r>
              <a:rPr lang="ru-RU" sz="2800" b="1" dirty="0"/>
              <a:t> популяризацию достижений отечественной науки и культуры; патриотическое воспитание, сохранение памяти о защитниках Отечества и недопущение умаления значения подвига народа при защите Отечества; </a:t>
            </a:r>
            <a:endParaRPr lang="ru-RU" sz="2800" dirty="0"/>
          </a:p>
          <a:p>
            <a:pPr marL="457200" lvl="0" indent="-457200" algn="just">
              <a:buFont typeface="Wingdings" pitchFamily="2" charset="2"/>
              <a:buChar char="ü"/>
            </a:pPr>
            <a:r>
              <a:rPr lang="ru-RU" sz="2800" b="1" dirty="0"/>
              <a:t>сохранение памяти о выдающихся личностях в российской истории, внёсших важный вклад в развитие и процветание России.</a:t>
            </a:r>
            <a:endParaRPr lang="ru-RU" sz="2800" dirty="0"/>
          </a:p>
          <a:p>
            <a:pPr algn="just"/>
            <a:endParaRPr lang="ru-RU" sz="2400" dirty="0"/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25068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6049962"/>
          </a:xfrm>
        </p:spPr>
        <p:txBody>
          <a:bodyPr>
            <a:normAutofit fontScale="90000"/>
          </a:bodyPr>
          <a:lstStyle/>
          <a:p>
            <a:r>
              <a:rPr lang="ru-RU" dirty="0"/>
              <a:t>В 2024/2025 учебном году сохраняется структура преподавания учебного предмета     «История»      на      уровне      основного      общего      образования  в соответствии с федеральным учебным планом основного общего образования, который предполагает изучение учебных курсов в 5, 6, 7, 8, 9 классах в количестве 2 часа в неделю (всего 68 часов за год по каждому классу).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61031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7754034"/>
              </p:ext>
            </p:extLst>
          </p:nvPr>
        </p:nvGraphicFramePr>
        <p:xfrm>
          <a:off x="381000" y="-1"/>
          <a:ext cx="11353800" cy="669868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5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38201">
                <a:tc>
                  <a:txBody>
                    <a:bodyPr/>
                    <a:lstStyle/>
                    <a:p>
                      <a:pPr marL="6985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</a:p>
                    <a:p>
                      <a:pPr marL="69850" indent="11430"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Класс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9850"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 </a:t>
                      </a:r>
                    </a:p>
                    <a:p>
                      <a:pPr marL="69850"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Курсы</a:t>
                      </a:r>
                      <a:r>
                        <a:rPr lang="ru-RU" sz="2800" spc="-35" dirty="0">
                          <a:effectLst/>
                        </a:rPr>
                        <a:t> </a:t>
                      </a:r>
                      <a:r>
                        <a:rPr lang="ru-RU" sz="2800" dirty="0">
                          <a:effectLst/>
                        </a:rPr>
                        <a:t>в</a:t>
                      </a:r>
                      <a:r>
                        <a:rPr lang="ru-RU" sz="2800" spc="-25" dirty="0">
                          <a:effectLst/>
                        </a:rPr>
                        <a:t> </a:t>
                      </a:r>
                      <a:r>
                        <a:rPr lang="ru-RU" sz="2800" dirty="0">
                          <a:effectLst/>
                        </a:rPr>
                        <a:t>рамках</a:t>
                      </a:r>
                      <a:r>
                        <a:rPr lang="ru-RU" sz="2800" spc="15" dirty="0">
                          <a:effectLst/>
                        </a:rPr>
                        <a:t> </a:t>
                      </a:r>
                      <a:r>
                        <a:rPr lang="ru-RU" sz="2800" dirty="0">
                          <a:effectLst/>
                        </a:rPr>
                        <a:t>учебного</a:t>
                      </a:r>
                      <a:r>
                        <a:rPr lang="ru-RU" sz="2800" spc="-40" dirty="0">
                          <a:effectLst/>
                        </a:rPr>
                        <a:t> </a:t>
                      </a:r>
                      <a:r>
                        <a:rPr lang="ru-RU" sz="2800" dirty="0">
                          <a:effectLst/>
                        </a:rPr>
                        <a:t>предмета</a:t>
                      </a:r>
                      <a:r>
                        <a:rPr lang="ru-RU" sz="2800" spc="-40" dirty="0">
                          <a:effectLst/>
                        </a:rPr>
                        <a:t> </a:t>
                      </a:r>
                      <a:r>
                        <a:rPr lang="ru-RU" sz="2800" dirty="0">
                          <a:effectLst/>
                        </a:rPr>
                        <a:t>«История»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985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Уч.</a:t>
                      </a:r>
                    </a:p>
                    <a:p>
                      <a:pPr marL="6985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 </a:t>
                      </a:r>
                      <a:r>
                        <a:rPr lang="en-US" sz="2000" dirty="0">
                          <a:effectLst/>
                        </a:rPr>
                        <a:t>час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1421">
                <a:tc>
                  <a:txBody>
                    <a:bodyPr/>
                    <a:lstStyle/>
                    <a:p>
                      <a:pPr marL="69850"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5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9850"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Всеобщая</a:t>
                      </a:r>
                      <a:r>
                        <a:rPr lang="ru-RU" sz="2800" spc="-25" dirty="0">
                          <a:effectLst/>
                        </a:rPr>
                        <a:t> </a:t>
                      </a:r>
                      <a:r>
                        <a:rPr lang="ru-RU" sz="2800" dirty="0">
                          <a:effectLst/>
                        </a:rPr>
                        <a:t>история.</a:t>
                      </a:r>
                      <a:r>
                        <a:rPr lang="ru-RU" sz="2800" spc="10" dirty="0">
                          <a:effectLst/>
                        </a:rPr>
                        <a:t> </a:t>
                      </a:r>
                      <a:r>
                        <a:rPr lang="ru-RU" sz="2800" dirty="0">
                          <a:effectLst/>
                        </a:rPr>
                        <a:t>История</a:t>
                      </a:r>
                      <a:r>
                        <a:rPr lang="ru-RU" sz="2800" spc="-25" dirty="0">
                          <a:effectLst/>
                        </a:rPr>
                        <a:t> </a:t>
                      </a:r>
                      <a:r>
                        <a:rPr lang="ru-RU" sz="2800" dirty="0">
                          <a:effectLst/>
                        </a:rPr>
                        <a:t>Древнего</a:t>
                      </a:r>
                      <a:r>
                        <a:rPr lang="ru-RU" sz="2800" spc="-45" dirty="0">
                          <a:effectLst/>
                        </a:rPr>
                        <a:t> </a:t>
                      </a:r>
                      <a:r>
                        <a:rPr lang="ru-RU" sz="2800" dirty="0">
                          <a:effectLst/>
                        </a:rPr>
                        <a:t>мира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9850" algn="ctr"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68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 rowSpan="2">
                  <a:txBody>
                    <a:bodyPr/>
                    <a:lstStyle/>
                    <a:p>
                      <a:pPr marL="69850"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6</a:t>
                      </a:r>
                      <a:endParaRPr lang="ru-RU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9850"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Всеобщая</a:t>
                      </a:r>
                      <a:r>
                        <a:rPr lang="ru-RU" sz="2800" spc="-25" dirty="0">
                          <a:effectLst/>
                        </a:rPr>
                        <a:t> </a:t>
                      </a:r>
                      <a:r>
                        <a:rPr lang="ru-RU" sz="2800" dirty="0">
                          <a:effectLst/>
                        </a:rPr>
                        <a:t>история.</a:t>
                      </a:r>
                      <a:r>
                        <a:rPr lang="ru-RU" sz="2800" spc="15" dirty="0">
                          <a:effectLst/>
                        </a:rPr>
                        <a:t> </a:t>
                      </a:r>
                      <a:r>
                        <a:rPr lang="ru-RU" sz="2800" dirty="0">
                          <a:effectLst/>
                        </a:rPr>
                        <a:t>История</a:t>
                      </a:r>
                      <a:r>
                        <a:rPr lang="ru-RU" sz="2800" spc="-20" dirty="0">
                          <a:effectLst/>
                        </a:rPr>
                        <a:t> </a:t>
                      </a:r>
                      <a:r>
                        <a:rPr lang="ru-RU" sz="2800" dirty="0">
                          <a:effectLst/>
                        </a:rPr>
                        <a:t>Средних</a:t>
                      </a:r>
                      <a:r>
                        <a:rPr lang="ru-RU" sz="2800" spc="-40" dirty="0">
                          <a:effectLst/>
                        </a:rPr>
                        <a:t> </a:t>
                      </a:r>
                      <a:r>
                        <a:rPr lang="ru-RU" sz="2800" dirty="0">
                          <a:effectLst/>
                        </a:rPr>
                        <a:t>веков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9850" algn="ctr"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23</a:t>
                      </a:r>
                      <a:endParaRPr lang="ru-RU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34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9850"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История</a:t>
                      </a:r>
                      <a:r>
                        <a:rPr lang="ru-RU" sz="2800" spc="-20" dirty="0">
                          <a:effectLst/>
                        </a:rPr>
                        <a:t> </a:t>
                      </a:r>
                      <a:r>
                        <a:rPr lang="ru-RU" sz="2800" dirty="0">
                          <a:effectLst/>
                        </a:rPr>
                        <a:t>России.</a:t>
                      </a:r>
                      <a:r>
                        <a:rPr lang="ru-RU" sz="2800" spc="-10" dirty="0">
                          <a:effectLst/>
                        </a:rPr>
                        <a:t> </a:t>
                      </a:r>
                      <a:r>
                        <a:rPr lang="ru-RU" sz="2800" dirty="0">
                          <a:effectLst/>
                        </a:rPr>
                        <a:t>От</a:t>
                      </a:r>
                      <a:r>
                        <a:rPr lang="ru-RU" sz="2800" spc="-20" dirty="0">
                          <a:effectLst/>
                        </a:rPr>
                        <a:t> </a:t>
                      </a:r>
                      <a:r>
                        <a:rPr lang="ru-RU" sz="2800" dirty="0">
                          <a:effectLst/>
                        </a:rPr>
                        <a:t>Руси</a:t>
                      </a:r>
                      <a:r>
                        <a:rPr lang="ru-RU" sz="2800" spc="-15" dirty="0">
                          <a:effectLst/>
                        </a:rPr>
                        <a:t> </a:t>
                      </a:r>
                      <a:r>
                        <a:rPr lang="ru-RU" sz="2800" dirty="0">
                          <a:effectLst/>
                        </a:rPr>
                        <a:t>к</a:t>
                      </a:r>
                      <a:r>
                        <a:rPr lang="ru-RU" sz="2800" spc="-15" dirty="0">
                          <a:effectLst/>
                        </a:rPr>
                        <a:t> </a:t>
                      </a:r>
                      <a:r>
                        <a:rPr lang="ru-RU" sz="2800" dirty="0">
                          <a:effectLst/>
                        </a:rPr>
                        <a:t>Российскому Государству.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9850" algn="ctr"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45</a:t>
                      </a:r>
                      <a:endParaRPr lang="ru-RU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9600">
                <a:tc rowSpan="2">
                  <a:txBody>
                    <a:bodyPr/>
                    <a:lstStyle/>
                    <a:p>
                      <a:pPr marL="69850"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7</a:t>
                      </a:r>
                      <a:endParaRPr lang="ru-RU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9850"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Всеобщая</a:t>
                      </a:r>
                      <a:r>
                        <a:rPr lang="ru-RU" sz="2800" spc="-30" dirty="0">
                          <a:effectLst/>
                        </a:rPr>
                        <a:t> </a:t>
                      </a:r>
                      <a:r>
                        <a:rPr lang="ru-RU" sz="2800" dirty="0">
                          <a:effectLst/>
                        </a:rPr>
                        <a:t>история.</a:t>
                      </a:r>
                      <a:r>
                        <a:rPr lang="ru-RU" sz="2800" spc="10" dirty="0">
                          <a:effectLst/>
                        </a:rPr>
                        <a:t> </a:t>
                      </a:r>
                      <a:r>
                        <a:rPr lang="ru-RU" sz="2800" dirty="0">
                          <a:effectLst/>
                        </a:rPr>
                        <a:t>История</a:t>
                      </a:r>
                      <a:r>
                        <a:rPr lang="ru-RU" sz="2800" spc="-25" dirty="0">
                          <a:effectLst/>
                        </a:rPr>
                        <a:t> </a:t>
                      </a:r>
                      <a:r>
                        <a:rPr lang="ru-RU" sz="2800" dirty="0">
                          <a:effectLst/>
                        </a:rPr>
                        <a:t>нового</a:t>
                      </a:r>
                      <a:r>
                        <a:rPr lang="ru-RU" sz="2800" spc="-50" dirty="0">
                          <a:effectLst/>
                        </a:rPr>
                        <a:t> </a:t>
                      </a:r>
                      <a:r>
                        <a:rPr lang="ru-RU" sz="2800" dirty="0">
                          <a:effectLst/>
                        </a:rPr>
                        <a:t>времени. Конец</a:t>
                      </a:r>
                      <a:r>
                        <a:rPr lang="ru-RU" sz="2800" spc="-10" dirty="0">
                          <a:effectLst/>
                        </a:rPr>
                        <a:t> </a:t>
                      </a:r>
                      <a:r>
                        <a:rPr lang="en-US" sz="2800" dirty="0">
                          <a:effectLst/>
                        </a:rPr>
                        <a:t>XV</a:t>
                      </a:r>
                      <a:r>
                        <a:rPr lang="en-US" sz="2800" spc="-5" dirty="0">
                          <a:effectLst/>
                        </a:rPr>
                        <a:t> </a:t>
                      </a:r>
                      <a:r>
                        <a:rPr lang="ru-RU" sz="2800" dirty="0">
                          <a:effectLst/>
                        </a:rPr>
                        <a:t>–</a:t>
                      </a:r>
                      <a:r>
                        <a:rPr lang="ru-RU" sz="2800" spc="5" dirty="0">
                          <a:effectLst/>
                        </a:rPr>
                        <a:t> </a:t>
                      </a:r>
                      <a:r>
                        <a:rPr lang="en-US" sz="2800" dirty="0">
                          <a:effectLst/>
                        </a:rPr>
                        <a:t>XVII</a:t>
                      </a:r>
                      <a:r>
                        <a:rPr lang="ru-RU" sz="2800" dirty="0">
                          <a:effectLst/>
                        </a:rPr>
                        <a:t> в.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9850" algn="ctr"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23</a:t>
                      </a:r>
                      <a:endParaRPr lang="ru-RU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8803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9850"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История</a:t>
                      </a:r>
                      <a:r>
                        <a:rPr lang="ru-RU" sz="2800" spc="-10" dirty="0">
                          <a:effectLst/>
                        </a:rPr>
                        <a:t> </a:t>
                      </a:r>
                      <a:r>
                        <a:rPr lang="ru-RU" sz="2800" dirty="0">
                          <a:effectLst/>
                        </a:rPr>
                        <a:t>России.</a:t>
                      </a:r>
                      <a:r>
                        <a:rPr lang="ru-RU" sz="2800" spc="-5" dirty="0">
                          <a:effectLst/>
                        </a:rPr>
                        <a:t> </a:t>
                      </a:r>
                      <a:r>
                        <a:rPr lang="ru-RU" sz="2800" dirty="0">
                          <a:effectLst/>
                        </a:rPr>
                        <a:t>Россия</a:t>
                      </a:r>
                      <a:r>
                        <a:rPr lang="ru-RU" sz="2800" spc="-10" dirty="0">
                          <a:effectLst/>
                        </a:rPr>
                        <a:t> </a:t>
                      </a:r>
                      <a:r>
                        <a:rPr lang="ru-RU" sz="2800" dirty="0">
                          <a:effectLst/>
                        </a:rPr>
                        <a:t>в</a:t>
                      </a:r>
                      <a:r>
                        <a:rPr lang="ru-RU" sz="2800" spc="-25" dirty="0">
                          <a:effectLst/>
                        </a:rPr>
                        <a:t> </a:t>
                      </a:r>
                      <a:r>
                        <a:rPr lang="en-US" sz="2800" dirty="0">
                          <a:effectLst/>
                        </a:rPr>
                        <a:t>XVI</a:t>
                      </a:r>
                      <a:r>
                        <a:rPr lang="ru-RU" sz="2800" dirty="0">
                          <a:effectLst/>
                        </a:rPr>
                        <a:t>–</a:t>
                      </a:r>
                      <a:r>
                        <a:rPr lang="en-US" sz="2800" dirty="0">
                          <a:effectLst/>
                        </a:rPr>
                        <a:t>XVII</a:t>
                      </a:r>
                      <a:r>
                        <a:rPr lang="en-US" sz="2800" spc="-50" dirty="0">
                          <a:effectLst/>
                        </a:rPr>
                        <a:t> </a:t>
                      </a:r>
                      <a:r>
                        <a:rPr lang="ru-RU" sz="2800" dirty="0">
                          <a:effectLst/>
                        </a:rPr>
                        <a:t>вв.: от</a:t>
                      </a:r>
                      <a:r>
                        <a:rPr lang="ru-RU" sz="2800" spc="-15" dirty="0">
                          <a:effectLst/>
                        </a:rPr>
                        <a:t> </a:t>
                      </a:r>
                      <a:r>
                        <a:rPr lang="ru-RU" sz="2800" dirty="0">
                          <a:effectLst/>
                        </a:rPr>
                        <a:t>великого</a:t>
                      </a:r>
                      <a:r>
                        <a:rPr lang="ru-RU" sz="2800" spc="-30" dirty="0">
                          <a:effectLst/>
                        </a:rPr>
                        <a:t> </a:t>
                      </a:r>
                      <a:r>
                        <a:rPr lang="ru-RU" sz="2800" dirty="0">
                          <a:effectLst/>
                        </a:rPr>
                        <a:t>княжества</a:t>
                      </a:r>
                      <a:r>
                        <a:rPr lang="ru-RU" sz="2800" spc="-20" dirty="0">
                          <a:effectLst/>
                        </a:rPr>
                        <a:t> </a:t>
                      </a:r>
                      <a:r>
                        <a:rPr lang="ru-RU" sz="2800" dirty="0">
                          <a:effectLst/>
                        </a:rPr>
                        <a:t>к</a:t>
                      </a:r>
                      <a:r>
                        <a:rPr lang="ru-RU" sz="2800" spc="-5" dirty="0">
                          <a:effectLst/>
                        </a:rPr>
                        <a:t> </a:t>
                      </a:r>
                      <a:r>
                        <a:rPr lang="ru-RU" sz="2800" dirty="0">
                          <a:effectLst/>
                        </a:rPr>
                        <a:t>царству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9850" algn="ctr"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45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9936">
                <a:tc rowSpan="2">
                  <a:txBody>
                    <a:bodyPr/>
                    <a:lstStyle/>
                    <a:p>
                      <a:pPr marL="69850"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8</a:t>
                      </a:r>
                      <a:endParaRPr lang="ru-RU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9850"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Всеобщая</a:t>
                      </a:r>
                      <a:r>
                        <a:rPr lang="ru-RU" sz="2800" spc="-30">
                          <a:effectLst/>
                        </a:rPr>
                        <a:t> </a:t>
                      </a:r>
                      <a:r>
                        <a:rPr lang="ru-RU" sz="2800">
                          <a:effectLst/>
                        </a:rPr>
                        <a:t>история.</a:t>
                      </a:r>
                      <a:r>
                        <a:rPr lang="ru-RU" sz="2800" spc="10">
                          <a:effectLst/>
                        </a:rPr>
                        <a:t> </a:t>
                      </a:r>
                      <a:r>
                        <a:rPr lang="ru-RU" sz="2800">
                          <a:effectLst/>
                        </a:rPr>
                        <a:t>История</a:t>
                      </a:r>
                      <a:r>
                        <a:rPr lang="ru-RU" sz="2800" spc="-25">
                          <a:effectLst/>
                        </a:rPr>
                        <a:t> </a:t>
                      </a:r>
                      <a:r>
                        <a:rPr lang="ru-RU" sz="2800">
                          <a:effectLst/>
                        </a:rPr>
                        <a:t>нового</a:t>
                      </a:r>
                      <a:r>
                        <a:rPr lang="ru-RU" sz="2800" spc="-50">
                          <a:effectLst/>
                        </a:rPr>
                        <a:t> </a:t>
                      </a:r>
                      <a:r>
                        <a:rPr lang="ru-RU" sz="2800">
                          <a:effectLst/>
                        </a:rPr>
                        <a:t>времени. </a:t>
                      </a:r>
                      <a:r>
                        <a:rPr lang="en-US" sz="2800">
                          <a:effectLst/>
                        </a:rPr>
                        <a:t>XVIII</a:t>
                      </a:r>
                      <a:r>
                        <a:rPr lang="en-US" sz="2800" spc="-45">
                          <a:effectLst/>
                        </a:rPr>
                        <a:t> </a:t>
                      </a:r>
                      <a:r>
                        <a:rPr lang="ru-RU" sz="2800">
                          <a:effectLst/>
                        </a:rPr>
                        <a:t>в.</a:t>
                      </a:r>
                      <a:endParaRPr lang="ru-RU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9850" algn="ctr"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23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8803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9850"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История</a:t>
                      </a:r>
                      <a:r>
                        <a:rPr lang="ru-RU" sz="2800" spc="-10">
                          <a:effectLst/>
                        </a:rPr>
                        <a:t> </a:t>
                      </a:r>
                      <a:r>
                        <a:rPr lang="ru-RU" sz="2800">
                          <a:effectLst/>
                        </a:rPr>
                        <a:t>России.</a:t>
                      </a:r>
                      <a:r>
                        <a:rPr lang="ru-RU" sz="2800" spc="-5">
                          <a:effectLst/>
                        </a:rPr>
                        <a:t> </a:t>
                      </a:r>
                      <a:r>
                        <a:rPr lang="ru-RU" sz="2800">
                          <a:effectLst/>
                        </a:rPr>
                        <a:t>Россия</a:t>
                      </a:r>
                      <a:r>
                        <a:rPr lang="ru-RU" sz="2800" spc="-5">
                          <a:effectLst/>
                        </a:rPr>
                        <a:t> </a:t>
                      </a:r>
                      <a:r>
                        <a:rPr lang="ru-RU" sz="2800">
                          <a:effectLst/>
                        </a:rPr>
                        <a:t>в</a:t>
                      </a:r>
                      <a:r>
                        <a:rPr lang="ru-RU" sz="2800" spc="-30">
                          <a:effectLst/>
                        </a:rPr>
                        <a:t> </a:t>
                      </a:r>
                      <a:r>
                        <a:rPr lang="ru-RU" sz="2800">
                          <a:effectLst/>
                        </a:rPr>
                        <a:t>конце</a:t>
                      </a:r>
                      <a:r>
                        <a:rPr lang="ru-RU" sz="2800" spc="-20">
                          <a:effectLst/>
                        </a:rPr>
                        <a:t> </a:t>
                      </a:r>
                      <a:r>
                        <a:rPr lang="en-US" sz="2800">
                          <a:effectLst/>
                        </a:rPr>
                        <a:t>XVII</a:t>
                      </a:r>
                      <a:r>
                        <a:rPr lang="en-US" sz="2800" spc="-5">
                          <a:effectLst/>
                        </a:rPr>
                        <a:t> </a:t>
                      </a:r>
                      <a:r>
                        <a:rPr lang="ru-RU" sz="2800">
                          <a:effectLst/>
                        </a:rPr>
                        <a:t>–</a:t>
                      </a:r>
                      <a:r>
                        <a:rPr lang="ru-RU" sz="2800" spc="5">
                          <a:effectLst/>
                        </a:rPr>
                        <a:t> </a:t>
                      </a:r>
                      <a:r>
                        <a:rPr lang="en-US" sz="2800">
                          <a:effectLst/>
                        </a:rPr>
                        <a:t>XVIII</a:t>
                      </a:r>
                      <a:r>
                        <a:rPr lang="en-US" sz="2800" spc="-45">
                          <a:effectLst/>
                        </a:rPr>
                        <a:t> </a:t>
                      </a:r>
                      <a:r>
                        <a:rPr lang="ru-RU" sz="2800">
                          <a:effectLst/>
                        </a:rPr>
                        <a:t>в.: от</a:t>
                      </a:r>
                      <a:r>
                        <a:rPr lang="ru-RU" sz="2800" spc="-10">
                          <a:effectLst/>
                        </a:rPr>
                        <a:t> </a:t>
                      </a:r>
                      <a:r>
                        <a:rPr lang="ru-RU" sz="2800">
                          <a:effectLst/>
                        </a:rPr>
                        <a:t>царства</a:t>
                      </a:r>
                      <a:r>
                        <a:rPr lang="ru-RU" sz="2800" spc="-15">
                          <a:effectLst/>
                        </a:rPr>
                        <a:t> </a:t>
                      </a:r>
                      <a:r>
                        <a:rPr lang="ru-RU" sz="2800">
                          <a:effectLst/>
                        </a:rPr>
                        <a:t>к империи</a:t>
                      </a:r>
                      <a:endParaRPr lang="ru-RU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9850" algn="ctr"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45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33400">
                <a:tc rowSpan="2">
                  <a:txBody>
                    <a:bodyPr/>
                    <a:lstStyle/>
                    <a:p>
                      <a:pPr marL="69850"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9</a:t>
                      </a:r>
                      <a:endParaRPr lang="ru-RU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9850"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Всеобщая</a:t>
                      </a:r>
                      <a:r>
                        <a:rPr lang="ru-RU" sz="2800" spc="-30">
                          <a:effectLst/>
                        </a:rPr>
                        <a:t> </a:t>
                      </a:r>
                      <a:r>
                        <a:rPr lang="ru-RU" sz="2800">
                          <a:effectLst/>
                        </a:rPr>
                        <a:t>история.</a:t>
                      </a:r>
                      <a:r>
                        <a:rPr lang="ru-RU" sz="2800" spc="10">
                          <a:effectLst/>
                        </a:rPr>
                        <a:t> </a:t>
                      </a:r>
                      <a:r>
                        <a:rPr lang="ru-RU" sz="2800">
                          <a:effectLst/>
                        </a:rPr>
                        <a:t>История</a:t>
                      </a:r>
                      <a:r>
                        <a:rPr lang="ru-RU" sz="2800" spc="-25">
                          <a:effectLst/>
                        </a:rPr>
                        <a:t> </a:t>
                      </a:r>
                      <a:r>
                        <a:rPr lang="ru-RU" sz="2800">
                          <a:effectLst/>
                        </a:rPr>
                        <a:t>нового</a:t>
                      </a:r>
                      <a:r>
                        <a:rPr lang="ru-RU" sz="2800" spc="-50">
                          <a:effectLst/>
                        </a:rPr>
                        <a:t> </a:t>
                      </a:r>
                      <a:r>
                        <a:rPr lang="ru-RU" sz="2800">
                          <a:effectLst/>
                        </a:rPr>
                        <a:t>времени. </a:t>
                      </a:r>
                      <a:r>
                        <a:rPr lang="en-US" sz="2800">
                          <a:effectLst/>
                        </a:rPr>
                        <a:t>XIX</a:t>
                      </a:r>
                      <a:r>
                        <a:rPr lang="en-US" sz="2800" spc="-15">
                          <a:effectLst/>
                        </a:rPr>
                        <a:t> </a:t>
                      </a:r>
                      <a:r>
                        <a:rPr lang="ru-RU" sz="2800">
                          <a:effectLst/>
                        </a:rPr>
                        <a:t>–</a:t>
                      </a:r>
                      <a:r>
                        <a:rPr lang="ru-RU" sz="2800" spc="10">
                          <a:effectLst/>
                        </a:rPr>
                        <a:t> </a:t>
                      </a:r>
                      <a:r>
                        <a:rPr lang="ru-RU" sz="2800">
                          <a:effectLst/>
                        </a:rPr>
                        <a:t>начало</a:t>
                      </a:r>
                      <a:r>
                        <a:rPr lang="ru-RU" sz="2800" spc="-30">
                          <a:effectLst/>
                        </a:rPr>
                        <a:t> </a:t>
                      </a:r>
                      <a:r>
                        <a:rPr lang="ru-RU" sz="2800">
                          <a:effectLst/>
                        </a:rPr>
                        <a:t>ХХ</a:t>
                      </a:r>
                      <a:r>
                        <a:rPr lang="ru-RU" sz="2800" spc="-15">
                          <a:effectLst/>
                        </a:rPr>
                        <a:t> </a:t>
                      </a:r>
                      <a:r>
                        <a:rPr lang="ru-RU" sz="2800">
                          <a:effectLst/>
                        </a:rPr>
                        <a:t>в.</a:t>
                      </a:r>
                      <a:endParaRPr lang="ru-RU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9850" algn="ctr"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23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917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9850"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История</a:t>
                      </a:r>
                      <a:r>
                        <a:rPr lang="ru-RU" sz="2800" spc="-25">
                          <a:effectLst/>
                        </a:rPr>
                        <a:t> </a:t>
                      </a:r>
                      <a:r>
                        <a:rPr lang="ru-RU" sz="2800">
                          <a:effectLst/>
                        </a:rPr>
                        <a:t>России.</a:t>
                      </a:r>
                      <a:r>
                        <a:rPr lang="ru-RU" sz="2800" spc="-20">
                          <a:effectLst/>
                        </a:rPr>
                        <a:t> </a:t>
                      </a:r>
                      <a:r>
                        <a:rPr lang="ru-RU" sz="2800">
                          <a:effectLst/>
                        </a:rPr>
                        <a:t>Российская</a:t>
                      </a:r>
                      <a:r>
                        <a:rPr lang="ru-RU" sz="2800" spc="-25">
                          <a:effectLst/>
                        </a:rPr>
                        <a:t> </a:t>
                      </a:r>
                      <a:r>
                        <a:rPr lang="ru-RU" sz="2800">
                          <a:effectLst/>
                        </a:rPr>
                        <a:t>империя в</a:t>
                      </a:r>
                      <a:r>
                        <a:rPr lang="ru-RU" sz="2800" spc="-25">
                          <a:effectLst/>
                        </a:rPr>
                        <a:t> </a:t>
                      </a:r>
                      <a:r>
                        <a:rPr lang="en-US" sz="2800">
                          <a:effectLst/>
                        </a:rPr>
                        <a:t>XIX</a:t>
                      </a:r>
                      <a:r>
                        <a:rPr lang="en-US" sz="2800" spc="-10">
                          <a:effectLst/>
                        </a:rPr>
                        <a:t> </a:t>
                      </a:r>
                      <a:r>
                        <a:rPr lang="ru-RU" sz="2800">
                          <a:effectLst/>
                        </a:rPr>
                        <a:t>–</a:t>
                      </a:r>
                      <a:r>
                        <a:rPr lang="ru-RU" sz="2800" spc="10">
                          <a:effectLst/>
                        </a:rPr>
                        <a:t> </a:t>
                      </a:r>
                      <a:r>
                        <a:rPr lang="ru-RU" sz="2800">
                          <a:effectLst/>
                        </a:rPr>
                        <a:t>начале</a:t>
                      </a:r>
                      <a:r>
                        <a:rPr lang="ru-RU" sz="2800" spc="-15">
                          <a:effectLst/>
                        </a:rPr>
                        <a:t> </a:t>
                      </a:r>
                      <a:r>
                        <a:rPr lang="ru-RU" sz="2800">
                          <a:effectLst/>
                        </a:rPr>
                        <a:t>ХХ</a:t>
                      </a:r>
                      <a:r>
                        <a:rPr lang="ru-RU" sz="2800" spc="-15">
                          <a:effectLst/>
                        </a:rPr>
                        <a:t> </a:t>
                      </a:r>
                      <a:r>
                        <a:rPr lang="ru-RU" sz="2800">
                          <a:effectLst/>
                        </a:rPr>
                        <a:t>в.</a:t>
                      </a:r>
                      <a:endParaRPr lang="ru-RU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9850" algn="ctr"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45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5048">
                <a:tc>
                  <a:txBody>
                    <a:bodyPr/>
                    <a:lstStyle/>
                    <a:p>
                      <a:pPr marL="69850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9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985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Модуль</a:t>
                      </a:r>
                      <a:r>
                        <a:rPr lang="ru-RU" sz="2000" spc="-15" dirty="0">
                          <a:effectLst/>
                        </a:rPr>
                        <a:t> </a:t>
                      </a:r>
                      <a:r>
                        <a:rPr lang="ru-RU" sz="2000" dirty="0">
                          <a:effectLst/>
                        </a:rPr>
                        <a:t>«Введение</a:t>
                      </a:r>
                      <a:r>
                        <a:rPr lang="ru-RU" sz="2000" spc="-25" dirty="0">
                          <a:effectLst/>
                        </a:rPr>
                        <a:t> </a:t>
                      </a:r>
                      <a:r>
                        <a:rPr lang="ru-RU" sz="2000" dirty="0">
                          <a:effectLst/>
                        </a:rPr>
                        <a:t>в</a:t>
                      </a:r>
                      <a:r>
                        <a:rPr lang="ru-RU" sz="2000" spc="-35" dirty="0">
                          <a:effectLst/>
                        </a:rPr>
                        <a:t> </a:t>
                      </a:r>
                      <a:r>
                        <a:rPr lang="ru-RU" sz="2000" dirty="0">
                          <a:effectLst/>
                        </a:rPr>
                        <a:t>новейшую</a:t>
                      </a:r>
                      <a:r>
                        <a:rPr lang="ru-RU" sz="2000" spc="-25" dirty="0">
                          <a:effectLst/>
                        </a:rPr>
                        <a:t> </a:t>
                      </a:r>
                      <a:r>
                        <a:rPr lang="ru-RU" sz="2000" dirty="0">
                          <a:effectLst/>
                        </a:rPr>
                        <a:t>историю</a:t>
                      </a:r>
                      <a:r>
                        <a:rPr lang="ru-RU" sz="2000" spc="-25" dirty="0">
                          <a:effectLst/>
                        </a:rPr>
                        <a:t> </a:t>
                      </a:r>
                      <a:r>
                        <a:rPr lang="ru-RU" sz="2000" dirty="0">
                          <a:effectLst/>
                        </a:rPr>
                        <a:t>России».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9850"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17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00977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5"/>
          <p:cNvSpPr/>
          <p:nvPr/>
        </p:nvSpPr>
        <p:spPr>
          <a:xfrm>
            <a:off x="537882" y="717930"/>
            <a:ext cx="11388001" cy="6149704"/>
          </a:xfrm>
          <a:custGeom>
            <a:avLst/>
            <a:gdLst/>
            <a:ahLst/>
            <a:cxnLst/>
            <a:rect l="l" t="t" r="r" b="b"/>
            <a:pathLst>
              <a:path w="3536950" h="4725035">
                <a:moveTo>
                  <a:pt x="2975864" y="0"/>
                </a:moveTo>
                <a:lnTo>
                  <a:pt x="561085" y="0"/>
                </a:lnTo>
                <a:lnTo>
                  <a:pt x="512673" y="2059"/>
                </a:lnTo>
                <a:lnTo>
                  <a:pt x="465404" y="8125"/>
                </a:lnTo>
                <a:lnTo>
                  <a:pt x="419446" y="18030"/>
                </a:lnTo>
                <a:lnTo>
                  <a:pt x="374970" y="31604"/>
                </a:lnTo>
                <a:lnTo>
                  <a:pt x="332142" y="48680"/>
                </a:lnTo>
                <a:lnTo>
                  <a:pt x="291132" y="69089"/>
                </a:lnTo>
                <a:lnTo>
                  <a:pt x="252107" y="92663"/>
                </a:lnTo>
                <a:lnTo>
                  <a:pt x="215236" y="119233"/>
                </a:lnTo>
                <a:lnTo>
                  <a:pt x="180688" y="148631"/>
                </a:lnTo>
                <a:lnTo>
                  <a:pt x="148631" y="180688"/>
                </a:lnTo>
                <a:lnTo>
                  <a:pt x="119233" y="215236"/>
                </a:lnTo>
                <a:lnTo>
                  <a:pt x="92663" y="252107"/>
                </a:lnTo>
                <a:lnTo>
                  <a:pt x="69089" y="291132"/>
                </a:lnTo>
                <a:lnTo>
                  <a:pt x="48680" y="332142"/>
                </a:lnTo>
                <a:lnTo>
                  <a:pt x="31604" y="374970"/>
                </a:lnTo>
                <a:lnTo>
                  <a:pt x="18030" y="419446"/>
                </a:lnTo>
                <a:lnTo>
                  <a:pt x="8125" y="465404"/>
                </a:lnTo>
                <a:lnTo>
                  <a:pt x="2059" y="512673"/>
                </a:lnTo>
                <a:lnTo>
                  <a:pt x="0" y="561086"/>
                </a:lnTo>
                <a:lnTo>
                  <a:pt x="0" y="4163326"/>
                </a:lnTo>
                <a:lnTo>
                  <a:pt x="2059" y="4211739"/>
                </a:lnTo>
                <a:lnTo>
                  <a:pt x="8125" y="4259008"/>
                </a:lnTo>
                <a:lnTo>
                  <a:pt x="18030" y="4304966"/>
                </a:lnTo>
                <a:lnTo>
                  <a:pt x="31604" y="4349443"/>
                </a:lnTo>
                <a:lnTo>
                  <a:pt x="48680" y="4392272"/>
                </a:lnTo>
                <a:lnTo>
                  <a:pt x="69089" y="4433283"/>
                </a:lnTo>
                <a:lnTo>
                  <a:pt x="92663" y="4472309"/>
                </a:lnTo>
                <a:lnTo>
                  <a:pt x="119233" y="4509180"/>
                </a:lnTo>
                <a:lnTo>
                  <a:pt x="148631" y="4543730"/>
                </a:lnTo>
                <a:lnTo>
                  <a:pt x="180688" y="4575788"/>
                </a:lnTo>
                <a:lnTo>
                  <a:pt x="215236" y="4605186"/>
                </a:lnTo>
                <a:lnTo>
                  <a:pt x="252107" y="4631757"/>
                </a:lnTo>
                <a:lnTo>
                  <a:pt x="291132" y="4655332"/>
                </a:lnTo>
                <a:lnTo>
                  <a:pt x="332142" y="4675742"/>
                </a:lnTo>
                <a:lnTo>
                  <a:pt x="374970" y="4692819"/>
                </a:lnTo>
                <a:lnTo>
                  <a:pt x="419446" y="4706394"/>
                </a:lnTo>
                <a:lnTo>
                  <a:pt x="465404" y="4716299"/>
                </a:lnTo>
                <a:lnTo>
                  <a:pt x="512673" y="4722365"/>
                </a:lnTo>
                <a:lnTo>
                  <a:pt x="561085" y="4724425"/>
                </a:lnTo>
                <a:lnTo>
                  <a:pt x="2975864" y="4724425"/>
                </a:lnTo>
                <a:lnTo>
                  <a:pt x="3024276" y="4722365"/>
                </a:lnTo>
                <a:lnTo>
                  <a:pt x="3071545" y="4716299"/>
                </a:lnTo>
                <a:lnTo>
                  <a:pt x="3117503" y="4706394"/>
                </a:lnTo>
                <a:lnTo>
                  <a:pt x="3161979" y="4692819"/>
                </a:lnTo>
                <a:lnTo>
                  <a:pt x="3204807" y="4675742"/>
                </a:lnTo>
                <a:lnTo>
                  <a:pt x="3245817" y="4655332"/>
                </a:lnTo>
                <a:lnTo>
                  <a:pt x="3284842" y="4631757"/>
                </a:lnTo>
                <a:lnTo>
                  <a:pt x="3321713" y="4605186"/>
                </a:lnTo>
                <a:lnTo>
                  <a:pt x="3356261" y="4575788"/>
                </a:lnTo>
                <a:lnTo>
                  <a:pt x="3388318" y="4543730"/>
                </a:lnTo>
                <a:lnTo>
                  <a:pt x="3417716" y="4509180"/>
                </a:lnTo>
                <a:lnTo>
                  <a:pt x="3444286" y="4472309"/>
                </a:lnTo>
                <a:lnTo>
                  <a:pt x="3467860" y="4433283"/>
                </a:lnTo>
                <a:lnTo>
                  <a:pt x="3488269" y="4392272"/>
                </a:lnTo>
                <a:lnTo>
                  <a:pt x="3505345" y="4349443"/>
                </a:lnTo>
                <a:lnTo>
                  <a:pt x="3518919" y="4304966"/>
                </a:lnTo>
                <a:lnTo>
                  <a:pt x="3528824" y="4259008"/>
                </a:lnTo>
                <a:lnTo>
                  <a:pt x="3534890" y="4211739"/>
                </a:lnTo>
                <a:lnTo>
                  <a:pt x="3536950" y="4163326"/>
                </a:lnTo>
                <a:lnTo>
                  <a:pt x="3536950" y="561086"/>
                </a:lnTo>
                <a:lnTo>
                  <a:pt x="3534890" y="512673"/>
                </a:lnTo>
                <a:lnTo>
                  <a:pt x="3528824" y="465404"/>
                </a:lnTo>
                <a:lnTo>
                  <a:pt x="3518919" y="419446"/>
                </a:lnTo>
                <a:lnTo>
                  <a:pt x="3505345" y="374970"/>
                </a:lnTo>
                <a:lnTo>
                  <a:pt x="3488269" y="332142"/>
                </a:lnTo>
                <a:lnTo>
                  <a:pt x="3467860" y="291132"/>
                </a:lnTo>
                <a:lnTo>
                  <a:pt x="3444286" y="252107"/>
                </a:lnTo>
                <a:lnTo>
                  <a:pt x="3417716" y="215236"/>
                </a:lnTo>
                <a:lnTo>
                  <a:pt x="3388318" y="180688"/>
                </a:lnTo>
                <a:lnTo>
                  <a:pt x="3356261" y="148631"/>
                </a:lnTo>
                <a:lnTo>
                  <a:pt x="3321713" y="119233"/>
                </a:lnTo>
                <a:lnTo>
                  <a:pt x="3284842" y="92663"/>
                </a:lnTo>
                <a:lnTo>
                  <a:pt x="3245817" y="69089"/>
                </a:lnTo>
                <a:lnTo>
                  <a:pt x="3204807" y="48680"/>
                </a:lnTo>
                <a:lnTo>
                  <a:pt x="3161979" y="31604"/>
                </a:lnTo>
                <a:lnTo>
                  <a:pt x="3117503" y="18030"/>
                </a:lnTo>
                <a:lnTo>
                  <a:pt x="3071545" y="8125"/>
                </a:lnTo>
                <a:lnTo>
                  <a:pt x="3024276" y="2059"/>
                </a:lnTo>
                <a:lnTo>
                  <a:pt x="2975864" y="0"/>
                </a:lnTo>
                <a:close/>
              </a:path>
            </a:pathLst>
          </a:custGeom>
          <a:solidFill>
            <a:srgbClr val="0EA9B8">
              <a:alpha val="10978"/>
            </a:srgbClr>
          </a:solidFill>
        </p:spPr>
        <p:txBody>
          <a:bodyPr wrap="square" lIns="0" tIns="0" rIns="0" bIns="0" rtlCol="0"/>
          <a:lstStyle/>
          <a:p>
            <a:pPr algn="ctr"/>
            <a:r>
              <a:rPr lang="ru-RU" sz="2400" b="1" dirty="0"/>
              <a:t>Системно</a:t>
            </a:r>
            <a:r>
              <a:rPr lang="ru-RU" sz="2000" b="1" dirty="0"/>
              <a:t> </a:t>
            </a:r>
            <a:r>
              <a:rPr lang="ru-RU" sz="2400" b="1" dirty="0"/>
              <a:t>–деятельностный подход</a:t>
            </a:r>
          </a:p>
        </p:txBody>
      </p:sp>
      <p:pic>
        <p:nvPicPr>
          <p:cNvPr id="16" name="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307318" y="194716"/>
            <a:ext cx="618566" cy="523214"/>
          </a:xfrm>
          <a:prstGeom prst="rect">
            <a:avLst/>
          </a:prstGeom>
        </p:spPr>
      </p:pic>
      <p:sp>
        <p:nvSpPr>
          <p:cNvPr id="29" name="object 11"/>
          <p:cNvSpPr/>
          <p:nvPr/>
        </p:nvSpPr>
        <p:spPr>
          <a:xfrm rot="5400000">
            <a:off x="6213229" y="-3362690"/>
            <a:ext cx="226755" cy="10230579"/>
          </a:xfrm>
          <a:custGeom>
            <a:avLst/>
            <a:gdLst/>
            <a:ahLst/>
            <a:cxnLst/>
            <a:rect l="l" t="t" r="r" b="b"/>
            <a:pathLst>
              <a:path h="5192395">
                <a:moveTo>
                  <a:pt x="0" y="0"/>
                </a:moveTo>
                <a:lnTo>
                  <a:pt x="0" y="5192293"/>
                </a:lnTo>
              </a:path>
            </a:pathLst>
          </a:custGeom>
          <a:ln w="6350">
            <a:solidFill>
              <a:srgbClr val="4471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394709" y="1897508"/>
            <a:ext cx="11078718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/>
              <a:t>Научно-методологической основой для разработки требований к личностным, метапредметным и предметным результатам является системно-деятельностный подход. </a:t>
            </a:r>
          </a:p>
          <a:p>
            <a:pPr algn="ctr"/>
            <a:r>
              <a:rPr lang="ru-RU" sz="3200" dirty="0"/>
              <a:t>Основная идея системно-</a:t>
            </a:r>
            <a:r>
              <a:rPr lang="ru-RU" sz="3200" dirty="0" err="1"/>
              <a:t>деятельностного</a:t>
            </a:r>
            <a:r>
              <a:rPr lang="ru-RU" sz="3200" dirty="0"/>
              <a:t> подхода состоит в том, что новые знания не даются в готовом виде. 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58152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5"/>
          <p:cNvSpPr/>
          <p:nvPr/>
        </p:nvSpPr>
        <p:spPr>
          <a:xfrm>
            <a:off x="228599" y="717930"/>
            <a:ext cx="11388001" cy="5836147"/>
          </a:xfrm>
          <a:custGeom>
            <a:avLst/>
            <a:gdLst/>
            <a:ahLst/>
            <a:cxnLst/>
            <a:rect l="l" t="t" r="r" b="b"/>
            <a:pathLst>
              <a:path w="3536950" h="4725035">
                <a:moveTo>
                  <a:pt x="2975864" y="0"/>
                </a:moveTo>
                <a:lnTo>
                  <a:pt x="561085" y="0"/>
                </a:lnTo>
                <a:lnTo>
                  <a:pt x="512673" y="2059"/>
                </a:lnTo>
                <a:lnTo>
                  <a:pt x="465404" y="8125"/>
                </a:lnTo>
                <a:lnTo>
                  <a:pt x="419446" y="18030"/>
                </a:lnTo>
                <a:lnTo>
                  <a:pt x="374970" y="31604"/>
                </a:lnTo>
                <a:lnTo>
                  <a:pt x="332142" y="48680"/>
                </a:lnTo>
                <a:lnTo>
                  <a:pt x="291132" y="69089"/>
                </a:lnTo>
                <a:lnTo>
                  <a:pt x="252107" y="92663"/>
                </a:lnTo>
                <a:lnTo>
                  <a:pt x="215236" y="119233"/>
                </a:lnTo>
                <a:lnTo>
                  <a:pt x="180688" y="148631"/>
                </a:lnTo>
                <a:lnTo>
                  <a:pt x="148631" y="180688"/>
                </a:lnTo>
                <a:lnTo>
                  <a:pt x="119233" y="215236"/>
                </a:lnTo>
                <a:lnTo>
                  <a:pt x="92663" y="252107"/>
                </a:lnTo>
                <a:lnTo>
                  <a:pt x="69089" y="291132"/>
                </a:lnTo>
                <a:lnTo>
                  <a:pt x="48680" y="332142"/>
                </a:lnTo>
                <a:lnTo>
                  <a:pt x="31604" y="374970"/>
                </a:lnTo>
                <a:lnTo>
                  <a:pt x="18030" y="419446"/>
                </a:lnTo>
                <a:lnTo>
                  <a:pt x="8125" y="465404"/>
                </a:lnTo>
                <a:lnTo>
                  <a:pt x="2059" y="512673"/>
                </a:lnTo>
                <a:lnTo>
                  <a:pt x="0" y="561086"/>
                </a:lnTo>
                <a:lnTo>
                  <a:pt x="0" y="4163326"/>
                </a:lnTo>
                <a:lnTo>
                  <a:pt x="2059" y="4211739"/>
                </a:lnTo>
                <a:lnTo>
                  <a:pt x="8125" y="4259008"/>
                </a:lnTo>
                <a:lnTo>
                  <a:pt x="18030" y="4304966"/>
                </a:lnTo>
                <a:lnTo>
                  <a:pt x="31604" y="4349443"/>
                </a:lnTo>
                <a:lnTo>
                  <a:pt x="48680" y="4392272"/>
                </a:lnTo>
                <a:lnTo>
                  <a:pt x="69089" y="4433283"/>
                </a:lnTo>
                <a:lnTo>
                  <a:pt x="92663" y="4472309"/>
                </a:lnTo>
                <a:lnTo>
                  <a:pt x="119233" y="4509180"/>
                </a:lnTo>
                <a:lnTo>
                  <a:pt x="148631" y="4543730"/>
                </a:lnTo>
                <a:lnTo>
                  <a:pt x="180688" y="4575788"/>
                </a:lnTo>
                <a:lnTo>
                  <a:pt x="215236" y="4605186"/>
                </a:lnTo>
                <a:lnTo>
                  <a:pt x="252107" y="4631757"/>
                </a:lnTo>
                <a:lnTo>
                  <a:pt x="291132" y="4655332"/>
                </a:lnTo>
                <a:lnTo>
                  <a:pt x="332142" y="4675742"/>
                </a:lnTo>
                <a:lnTo>
                  <a:pt x="374970" y="4692819"/>
                </a:lnTo>
                <a:lnTo>
                  <a:pt x="419446" y="4706394"/>
                </a:lnTo>
                <a:lnTo>
                  <a:pt x="465404" y="4716299"/>
                </a:lnTo>
                <a:lnTo>
                  <a:pt x="512673" y="4722365"/>
                </a:lnTo>
                <a:lnTo>
                  <a:pt x="561085" y="4724425"/>
                </a:lnTo>
                <a:lnTo>
                  <a:pt x="2975864" y="4724425"/>
                </a:lnTo>
                <a:lnTo>
                  <a:pt x="3024276" y="4722365"/>
                </a:lnTo>
                <a:lnTo>
                  <a:pt x="3071545" y="4716299"/>
                </a:lnTo>
                <a:lnTo>
                  <a:pt x="3117503" y="4706394"/>
                </a:lnTo>
                <a:lnTo>
                  <a:pt x="3161979" y="4692819"/>
                </a:lnTo>
                <a:lnTo>
                  <a:pt x="3204807" y="4675742"/>
                </a:lnTo>
                <a:lnTo>
                  <a:pt x="3245817" y="4655332"/>
                </a:lnTo>
                <a:lnTo>
                  <a:pt x="3284842" y="4631757"/>
                </a:lnTo>
                <a:lnTo>
                  <a:pt x="3321713" y="4605186"/>
                </a:lnTo>
                <a:lnTo>
                  <a:pt x="3356261" y="4575788"/>
                </a:lnTo>
                <a:lnTo>
                  <a:pt x="3388318" y="4543730"/>
                </a:lnTo>
                <a:lnTo>
                  <a:pt x="3417716" y="4509180"/>
                </a:lnTo>
                <a:lnTo>
                  <a:pt x="3444286" y="4472309"/>
                </a:lnTo>
                <a:lnTo>
                  <a:pt x="3467860" y="4433283"/>
                </a:lnTo>
                <a:lnTo>
                  <a:pt x="3488269" y="4392272"/>
                </a:lnTo>
                <a:lnTo>
                  <a:pt x="3505345" y="4349443"/>
                </a:lnTo>
                <a:lnTo>
                  <a:pt x="3518919" y="4304966"/>
                </a:lnTo>
                <a:lnTo>
                  <a:pt x="3528824" y="4259008"/>
                </a:lnTo>
                <a:lnTo>
                  <a:pt x="3534890" y="4211739"/>
                </a:lnTo>
                <a:lnTo>
                  <a:pt x="3536950" y="4163326"/>
                </a:lnTo>
                <a:lnTo>
                  <a:pt x="3536950" y="561086"/>
                </a:lnTo>
                <a:lnTo>
                  <a:pt x="3534890" y="512673"/>
                </a:lnTo>
                <a:lnTo>
                  <a:pt x="3528824" y="465404"/>
                </a:lnTo>
                <a:lnTo>
                  <a:pt x="3518919" y="419446"/>
                </a:lnTo>
                <a:lnTo>
                  <a:pt x="3505345" y="374970"/>
                </a:lnTo>
                <a:lnTo>
                  <a:pt x="3488269" y="332142"/>
                </a:lnTo>
                <a:lnTo>
                  <a:pt x="3467860" y="291132"/>
                </a:lnTo>
                <a:lnTo>
                  <a:pt x="3444286" y="252107"/>
                </a:lnTo>
                <a:lnTo>
                  <a:pt x="3417716" y="215236"/>
                </a:lnTo>
                <a:lnTo>
                  <a:pt x="3388318" y="180688"/>
                </a:lnTo>
                <a:lnTo>
                  <a:pt x="3356261" y="148631"/>
                </a:lnTo>
                <a:lnTo>
                  <a:pt x="3321713" y="119233"/>
                </a:lnTo>
                <a:lnTo>
                  <a:pt x="3284842" y="92663"/>
                </a:lnTo>
                <a:lnTo>
                  <a:pt x="3245817" y="69089"/>
                </a:lnTo>
                <a:lnTo>
                  <a:pt x="3204807" y="48680"/>
                </a:lnTo>
                <a:lnTo>
                  <a:pt x="3161979" y="31604"/>
                </a:lnTo>
                <a:lnTo>
                  <a:pt x="3117503" y="18030"/>
                </a:lnTo>
                <a:lnTo>
                  <a:pt x="3071545" y="8125"/>
                </a:lnTo>
                <a:lnTo>
                  <a:pt x="3024276" y="2059"/>
                </a:lnTo>
                <a:lnTo>
                  <a:pt x="2975864" y="0"/>
                </a:lnTo>
                <a:close/>
              </a:path>
            </a:pathLst>
          </a:custGeom>
          <a:solidFill>
            <a:srgbClr val="0EA9B8">
              <a:alpha val="10978"/>
            </a:srgbClr>
          </a:solidFill>
        </p:spPr>
        <p:txBody>
          <a:bodyPr wrap="square" lIns="0" tIns="0" rIns="0" bIns="0" rtlCol="0"/>
          <a:lstStyle/>
          <a:p>
            <a:pPr algn="ctr"/>
            <a:r>
              <a:rPr lang="ru-RU" sz="2800" b="1" dirty="0"/>
              <a:t>Современная образовательная технология</a:t>
            </a:r>
          </a:p>
        </p:txBody>
      </p:sp>
      <p:pic>
        <p:nvPicPr>
          <p:cNvPr id="16" name="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307318" y="194716"/>
            <a:ext cx="618566" cy="523214"/>
          </a:xfrm>
          <a:prstGeom prst="rect">
            <a:avLst/>
          </a:prstGeom>
        </p:spPr>
      </p:pic>
      <p:pic>
        <p:nvPicPr>
          <p:cNvPr id="27" name="Picture 4" descr="Picture backgroun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0"/>
            <a:ext cx="1219200" cy="1219200"/>
          </a:xfrm>
          <a:prstGeom prst="rect">
            <a:avLst/>
          </a:prstGeom>
          <a:noFill/>
        </p:spPr>
      </p:pic>
      <p:sp>
        <p:nvSpPr>
          <p:cNvPr id="29" name="object 11"/>
          <p:cNvSpPr/>
          <p:nvPr/>
        </p:nvSpPr>
        <p:spPr>
          <a:xfrm rot="5400000">
            <a:off x="6213229" y="-3709715"/>
            <a:ext cx="226755" cy="10230579"/>
          </a:xfrm>
          <a:custGeom>
            <a:avLst/>
            <a:gdLst/>
            <a:ahLst/>
            <a:cxnLst/>
            <a:rect l="l" t="t" r="r" b="b"/>
            <a:pathLst>
              <a:path h="5192395">
                <a:moveTo>
                  <a:pt x="0" y="0"/>
                </a:moveTo>
                <a:lnTo>
                  <a:pt x="0" y="5192293"/>
                </a:lnTo>
              </a:path>
            </a:pathLst>
          </a:custGeom>
          <a:ln w="6350">
            <a:solidFill>
              <a:srgbClr val="4471C4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TextBox 4"/>
          <p:cNvSpPr txBox="1"/>
          <p:nvPr/>
        </p:nvSpPr>
        <p:spPr>
          <a:xfrm>
            <a:off x="371061" y="1524000"/>
            <a:ext cx="11078718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/>
              <a:t>– это система совместной деятельности учителя и учащихся в процессе изучения предмета, направленная на планирование, организацию, коррекцию результатов для реализации требований Федерального государственного образовательного стандарта основного общего образования. </a:t>
            </a:r>
            <a:endParaRPr lang="ru-RU" sz="2800" dirty="0"/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8621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Picture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81000"/>
            <a:ext cx="1219200" cy="12192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685800" y="1600200"/>
            <a:ext cx="109728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Arial" pitchFamily="34" charset="0"/>
                <a:cs typeface="Arial" pitchFamily="34" charset="0"/>
              </a:rPr>
              <a:t>                 </a:t>
            </a:r>
            <a:r>
              <a:rPr lang="ru-RU" sz="3200" dirty="0"/>
              <a:t>31 мая 2021 года Приказом Министерства просвещения РФ № 287 </a:t>
            </a:r>
          </a:p>
          <a:p>
            <a:pPr algn="ctr"/>
            <a:r>
              <a:rPr lang="ru-RU" sz="3200" dirty="0"/>
              <a:t>утвержден</a:t>
            </a:r>
          </a:p>
          <a:p>
            <a:pPr algn="ctr"/>
            <a:r>
              <a:rPr lang="ru-RU" sz="3200" dirty="0"/>
              <a:t> федеральный государственный образовательный стандарт основного общего образования (ФГОС ООО), </a:t>
            </a:r>
          </a:p>
          <a:p>
            <a:pPr algn="ctr"/>
            <a:r>
              <a:rPr lang="ru-RU" sz="3200" dirty="0"/>
              <a:t>который вступил в силу 01 сентября 2022 года.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5"/>
          <p:cNvSpPr/>
          <p:nvPr/>
        </p:nvSpPr>
        <p:spPr>
          <a:xfrm>
            <a:off x="228599" y="304800"/>
            <a:ext cx="11388001" cy="6249277"/>
          </a:xfrm>
          <a:custGeom>
            <a:avLst/>
            <a:gdLst/>
            <a:ahLst/>
            <a:cxnLst/>
            <a:rect l="l" t="t" r="r" b="b"/>
            <a:pathLst>
              <a:path w="3536950" h="4725035">
                <a:moveTo>
                  <a:pt x="2975864" y="0"/>
                </a:moveTo>
                <a:lnTo>
                  <a:pt x="561085" y="0"/>
                </a:lnTo>
                <a:lnTo>
                  <a:pt x="512673" y="2059"/>
                </a:lnTo>
                <a:lnTo>
                  <a:pt x="465404" y="8125"/>
                </a:lnTo>
                <a:lnTo>
                  <a:pt x="419446" y="18030"/>
                </a:lnTo>
                <a:lnTo>
                  <a:pt x="374970" y="31604"/>
                </a:lnTo>
                <a:lnTo>
                  <a:pt x="332142" y="48680"/>
                </a:lnTo>
                <a:lnTo>
                  <a:pt x="291132" y="69089"/>
                </a:lnTo>
                <a:lnTo>
                  <a:pt x="252107" y="92663"/>
                </a:lnTo>
                <a:lnTo>
                  <a:pt x="215236" y="119233"/>
                </a:lnTo>
                <a:lnTo>
                  <a:pt x="180688" y="148631"/>
                </a:lnTo>
                <a:lnTo>
                  <a:pt x="148631" y="180688"/>
                </a:lnTo>
                <a:lnTo>
                  <a:pt x="119233" y="215236"/>
                </a:lnTo>
                <a:lnTo>
                  <a:pt x="92663" y="252107"/>
                </a:lnTo>
                <a:lnTo>
                  <a:pt x="69089" y="291132"/>
                </a:lnTo>
                <a:lnTo>
                  <a:pt x="48680" y="332142"/>
                </a:lnTo>
                <a:lnTo>
                  <a:pt x="31604" y="374970"/>
                </a:lnTo>
                <a:lnTo>
                  <a:pt x="18030" y="419446"/>
                </a:lnTo>
                <a:lnTo>
                  <a:pt x="8125" y="465404"/>
                </a:lnTo>
                <a:lnTo>
                  <a:pt x="2059" y="512673"/>
                </a:lnTo>
                <a:lnTo>
                  <a:pt x="0" y="561086"/>
                </a:lnTo>
                <a:lnTo>
                  <a:pt x="0" y="4163326"/>
                </a:lnTo>
                <a:lnTo>
                  <a:pt x="2059" y="4211739"/>
                </a:lnTo>
                <a:lnTo>
                  <a:pt x="8125" y="4259008"/>
                </a:lnTo>
                <a:lnTo>
                  <a:pt x="18030" y="4304966"/>
                </a:lnTo>
                <a:lnTo>
                  <a:pt x="31604" y="4349443"/>
                </a:lnTo>
                <a:lnTo>
                  <a:pt x="48680" y="4392272"/>
                </a:lnTo>
                <a:lnTo>
                  <a:pt x="69089" y="4433283"/>
                </a:lnTo>
                <a:lnTo>
                  <a:pt x="92663" y="4472309"/>
                </a:lnTo>
                <a:lnTo>
                  <a:pt x="119233" y="4509180"/>
                </a:lnTo>
                <a:lnTo>
                  <a:pt x="148631" y="4543730"/>
                </a:lnTo>
                <a:lnTo>
                  <a:pt x="180688" y="4575788"/>
                </a:lnTo>
                <a:lnTo>
                  <a:pt x="215236" y="4605186"/>
                </a:lnTo>
                <a:lnTo>
                  <a:pt x="252107" y="4631757"/>
                </a:lnTo>
                <a:lnTo>
                  <a:pt x="291132" y="4655332"/>
                </a:lnTo>
                <a:lnTo>
                  <a:pt x="332142" y="4675742"/>
                </a:lnTo>
                <a:lnTo>
                  <a:pt x="374970" y="4692819"/>
                </a:lnTo>
                <a:lnTo>
                  <a:pt x="419446" y="4706394"/>
                </a:lnTo>
                <a:lnTo>
                  <a:pt x="465404" y="4716299"/>
                </a:lnTo>
                <a:lnTo>
                  <a:pt x="512673" y="4722365"/>
                </a:lnTo>
                <a:lnTo>
                  <a:pt x="561085" y="4724425"/>
                </a:lnTo>
                <a:lnTo>
                  <a:pt x="2975864" y="4724425"/>
                </a:lnTo>
                <a:lnTo>
                  <a:pt x="3024276" y="4722365"/>
                </a:lnTo>
                <a:lnTo>
                  <a:pt x="3071545" y="4716299"/>
                </a:lnTo>
                <a:lnTo>
                  <a:pt x="3117503" y="4706394"/>
                </a:lnTo>
                <a:lnTo>
                  <a:pt x="3161979" y="4692819"/>
                </a:lnTo>
                <a:lnTo>
                  <a:pt x="3204807" y="4675742"/>
                </a:lnTo>
                <a:lnTo>
                  <a:pt x="3245817" y="4655332"/>
                </a:lnTo>
                <a:lnTo>
                  <a:pt x="3284842" y="4631757"/>
                </a:lnTo>
                <a:lnTo>
                  <a:pt x="3321713" y="4605186"/>
                </a:lnTo>
                <a:lnTo>
                  <a:pt x="3356261" y="4575788"/>
                </a:lnTo>
                <a:lnTo>
                  <a:pt x="3388318" y="4543730"/>
                </a:lnTo>
                <a:lnTo>
                  <a:pt x="3417716" y="4509180"/>
                </a:lnTo>
                <a:lnTo>
                  <a:pt x="3444286" y="4472309"/>
                </a:lnTo>
                <a:lnTo>
                  <a:pt x="3467860" y="4433283"/>
                </a:lnTo>
                <a:lnTo>
                  <a:pt x="3488269" y="4392272"/>
                </a:lnTo>
                <a:lnTo>
                  <a:pt x="3505345" y="4349443"/>
                </a:lnTo>
                <a:lnTo>
                  <a:pt x="3518919" y="4304966"/>
                </a:lnTo>
                <a:lnTo>
                  <a:pt x="3528824" y="4259008"/>
                </a:lnTo>
                <a:lnTo>
                  <a:pt x="3534890" y="4211739"/>
                </a:lnTo>
                <a:lnTo>
                  <a:pt x="3536950" y="4163326"/>
                </a:lnTo>
                <a:lnTo>
                  <a:pt x="3536950" y="561086"/>
                </a:lnTo>
                <a:lnTo>
                  <a:pt x="3534890" y="512673"/>
                </a:lnTo>
                <a:lnTo>
                  <a:pt x="3528824" y="465404"/>
                </a:lnTo>
                <a:lnTo>
                  <a:pt x="3518919" y="419446"/>
                </a:lnTo>
                <a:lnTo>
                  <a:pt x="3505345" y="374970"/>
                </a:lnTo>
                <a:lnTo>
                  <a:pt x="3488269" y="332142"/>
                </a:lnTo>
                <a:lnTo>
                  <a:pt x="3467860" y="291132"/>
                </a:lnTo>
                <a:lnTo>
                  <a:pt x="3444286" y="252107"/>
                </a:lnTo>
                <a:lnTo>
                  <a:pt x="3417716" y="215236"/>
                </a:lnTo>
                <a:lnTo>
                  <a:pt x="3388318" y="180688"/>
                </a:lnTo>
                <a:lnTo>
                  <a:pt x="3356261" y="148631"/>
                </a:lnTo>
                <a:lnTo>
                  <a:pt x="3321713" y="119233"/>
                </a:lnTo>
                <a:lnTo>
                  <a:pt x="3284842" y="92663"/>
                </a:lnTo>
                <a:lnTo>
                  <a:pt x="3245817" y="69089"/>
                </a:lnTo>
                <a:lnTo>
                  <a:pt x="3204807" y="48680"/>
                </a:lnTo>
                <a:lnTo>
                  <a:pt x="3161979" y="31604"/>
                </a:lnTo>
                <a:lnTo>
                  <a:pt x="3117503" y="18030"/>
                </a:lnTo>
                <a:lnTo>
                  <a:pt x="3071545" y="8125"/>
                </a:lnTo>
                <a:lnTo>
                  <a:pt x="3024276" y="2059"/>
                </a:lnTo>
                <a:lnTo>
                  <a:pt x="2975864" y="0"/>
                </a:lnTo>
                <a:close/>
              </a:path>
            </a:pathLst>
          </a:custGeom>
          <a:solidFill>
            <a:srgbClr val="0EA9B8">
              <a:alpha val="10978"/>
            </a:srgbClr>
          </a:solidFill>
        </p:spPr>
        <p:txBody>
          <a:bodyPr wrap="square" lIns="0" tIns="0" rIns="0" bIns="0" rtlCol="0"/>
          <a:lstStyle/>
          <a:p>
            <a:pPr algn="ctr"/>
            <a:r>
              <a:rPr lang="ru-RU" sz="2400" b="1" dirty="0"/>
              <a:t>Современные образовательные технологии</a:t>
            </a:r>
          </a:p>
        </p:txBody>
      </p:sp>
      <p:pic>
        <p:nvPicPr>
          <p:cNvPr id="16" name="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307318" y="194716"/>
            <a:ext cx="618566" cy="523214"/>
          </a:xfrm>
          <a:prstGeom prst="rect">
            <a:avLst/>
          </a:prstGeom>
        </p:spPr>
      </p:pic>
      <p:pic>
        <p:nvPicPr>
          <p:cNvPr id="27" name="Picture 4" descr="Picture backgroun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0"/>
            <a:ext cx="1219200" cy="1219200"/>
          </a:xfrm>
          <a:prstGeom prst="rect">
            <a:avLst/>
          </a:prstGeom>
          <a:noFill/>
        </p:spPr>
      </p:pic>
      <p:sp>
        <p:nvSpPr>
          <p:cNvPr id="29" name="object 11"/>
          <p:cNvSpPr/>
          <p:nvPr/>
        </p:nvSpPr>
        <p:spPr>
          <a:xfrm rot="5400000">
            <a:off x="6213229" y="-4265981"/>
            <a:ext cx="226755" cy="10230579"/>
          </a:xfrm>
          <a:custGeom>
            <a:avLst/>
            <a:gdLst/>
            <a:ahLst/>
            <a:cxnLst/>
            <a:rect l="l" t="t" r="r" b="b"/>
            <a:pathLst>
              <a:path h="5192395">
                <a:moveTo>
                  <a:pt x="0" y="0"/>
                </a:moveTo>
                <a:lnTo>
                  <a:pt x="0" y="5192293"/>
                </a:lnTo>
              </a:path>
            </a:pathLst>
          </a:custGeom>
          <a:ln w="6350">
            <a:solidFill>
              <a:srgbClr val="4471C4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TextBox 4"/>
          <p:cNvSpPr txBox="1"/>
          <p:nvPr/>
        </p:nvSpPr>
        <p:spPr>
          <a:xfrm>
            <a:off x="1920765" y="1362959"/>
            <a:ext cx="9960965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itchFamily="2" charset="2"/>
              <a:buChar char="Ø"/>
            </a:pPr>
            <a:r>
              <a:rPr lang="ru-RU" sz="2800" b="1" dirty="0"/>
              <a:t>Проектные технологии;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2800" b="1" dirty="0"/>
              <a:t>Технологии проблемного обучения;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2800" b="1" dirty="0"/>
              <a:t>Информационно-коммуникационные технологии;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2800" b="1" dirty="0"/>
              <a:t>Игровые технологии. </a:t>
            </a:r>
            <a:endParaRPr lang="ru-RU" sz="2800" dirty="0"/>
          </a:p>
          <a:p>
            <a:pPr marL="285750" indent="-285750" algn="just">
              <a:buFont typeface="Wingdings" pitchFamily="2" charset="2"/>
              <a:buChar char="Ø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53006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10972800" cy="502920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УРОК ПО ФГОС</a:t>
            </a:r>
            <a:br>
              <a:rPr lang="ru-RU" b="1" dirty="0"/>
            </a:br>
            <a:br>
              <a:rPr lang="ru-RU" dirty="0"/>
            </a:br>
            <a:r>
              <a:rPr lang="ru-RU" dirty="0"/>
              <a:t>Главные задачи современной школы – раскрытие способностей каждого ученика, воспитание порядочного и патриотичного человека, личности, готовой к жизни в высокотехнологичном, конкурентном мире».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88437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11811000" cy="6811962"/>
          </a:xfrm>
        </p:spPr>
        <p:txBody>
          <a:bodyPr>
            <a:normAutofit fontScale="90000"/>
          </a:bodyPr>
          <a:lstStyle/>
          <a:p>
            <a:pPr algn="l"/>
            <a:r>
              <a:rPr lang="ru-RU" b="1" dirty="0"/>
              <a:t>               Особенности современного урока</a:t>
            </a:r>
            <a:br>
              <a:rPr lang="ru-RU" b="1" dirty="0"/>
            </a:br>
            <a:br>
              <a:rPr lang="ru-RU" dirty="0"/>
            </a:br>
            <a:r>
              <a:rPr lang="ru-RU" dirty="0"/>
              <a:t>1).Современный урок </a:t>
            </a:r>
            <a:r>
              <a:rPr lang="ru-RU" b="1" dirty="0"/>
              <a:t>личностно-ориентированный</a:t>
            </a:r>
            <a:r>
              <a:rPr lang="ru-RU" dirty="0"/>
              <a:t>.</a:t>
            </a:r>
            <a:br>
              <a:rPr lang="ru-RU" dirty="0"/>
            </a:br>
            <a:r>
              <a:rPr lang="ru-RU" dirty="0"/>
              <a:t>2). Современный урок – это </a:t>
            </a:r>
            <a:r>
              <a:rPr lang="ru-RU" b="1" dirty="0"/>
              <a:t>деятельностный</a:t>
            </a:r>
            <a:r>
              <a:rPr lang="ru-RU" dirty="0"/>
              <a:t> урок.  </a:t>
            </a:r>
            <a:br>
              <a:rPr lang="ru-RU" dirty="0"/>
            </a:br>
            <a:r>
              <a:rPr lang="ru-RU" dirty="0"/>
              <a:t>3). Современный урок – это  </a:t>
            </a:r>
            <a:r>
              <a:rPr lang="ru-RU" b="1" dirty="0"/>
              <a:t>компетентностный</a:t>
            </a:r>
            <a:r>
              <a:rPr lang="ru-RU" dirty="0"/>
              <a:t>, то есть в центре внимания будет </a:t>
            </a:r>
            <a:r>
              <a:rPr lang="ru-RU" b="1" dirty="0"/>
              <a:t>способность ученика применять знания на практике</a:t>
            </a:r>
            <a:r>
              <a:rPr lang="ru-RU" dirty="0"/>
              <a:t> (его компетентность).</a:t>
            </a:r>
            <a:br>
              <a:rPr lang="ru-RU" dirty="0"/>
            </a:br>
            <a:r>
              <a:rPr lang="ru-RU" dirty="0"/>
              <a:t> 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58179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2849562"/>
          </a:xfrm>
        </p:spPr>
        <p:txBody>
          <a:bodyPr>
            <a:normAutofit/>
          </a:bodyPr>
          <a:lstStyle/>
          <a:p>
            <a:r>
              <a:rPr lang="ru-RU" sz="2800" dirty="0"/>
              <a:t>Характеристика изменений в деятельности педагога, работающего по ФГОС</a:t>
            </a:r>
            <a:br>
              <a:rPr lang="ru-RU" dirty="0"/>
            </a:br>
            <a:br>
              <a:rPr lang="ru-RU" dirty="0"/>
            </a:b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2492864"/>
              </p:ext>
            </p:extLst>
          </p:nvPr>
        </p:nvGraphicFramePr>
        <p:xfrm>
          <a:off x="381000" y="1676400"/>
          <a:ext cx="11430000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15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Традиционный урок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Урок по ФГОС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2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Учитель пользуется жестко структурированным конспектом урока.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400" b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Учитель пользуется сценарным планом урока, предоставляющим ему свободу в выборе форм, способов и приемов обучения.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2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При подготовке к уроку учитель использует учебник и методические рекомендации.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400" b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При подготовке к уроку учитель использует учебник и методические рекомендации, интернет-ресурсы, материалы коллег.</a:t>
                      </a:r>
                      <a:r>
                        <a:rPr lang="ru-RU" sz="2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2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Объяснение и закрепление учебного материала. Большое количество времени занимает речь учителя.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400" b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Самостоятельная деятельность обучающихся</a:t>
                      </a:r>
                      <a:r>
                        <a:rPr lang="ru-RU" sz="2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(более половины времени урока).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73125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2849562"/>
          </a:xfrm>
        </p:spPr>
        <p:txBody>
          <a:bodyPr>
            <a:normAutofit/>
          </a:bodyPr>
          <a:lstStyle/>
          <a:p>
            <a:br>
              <a:rPr lang="ru-RU" dirty="0"/>
            </a:b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6909922"/>
              </p:ext>
            </p:extLst>
          </p:nvPr>
        </p:nvGraphicFramePr>
        <p:xfrm>
          <a:off x="381000" y="304800"/>
          <a:ext cx="11582400" cy="594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9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91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Традиционный урок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Урок по ФГОС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2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Успеть выполнить все, что запланировано.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400" b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Организовать деятельность детей:</a:t>
                      </a:r>
                      <a:endParaRPr lang="ru-RU" sz="24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just"/>
                      <a:r>
                        <a:rPr lang="ru-RU" sz="2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• </a:t>
                      </a:r>
                      <a:r>
                        <a:rPr lang="ru-RU" sz="2400" b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по поиску и обработке информации;</a:t>
                      </a:r>
                      <a:endParaRPr lang="ru-RU" sz="24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just"/>
                      <a:r>
                        <a:rPr lang="ru-RU" sz="2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• </a:t>
                      </a:r>
                      <a:r>
                        <a:rPr lang="ru-RU" sz="2400" b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обобщению способов действия;</a:t>
                      </a:r>
                      <a:endParaRPr lang="ru-RU" sz="24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just"/>
                      <a:r>
                        <a:rPr lang="ru-RU" sz="2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• </a:t>
                      </a:r>
                      <a:r>
                        <a:rPr lang="ru-RU" sz="2400" b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постановке учебной задачи и т. д</a:t>
                      </a:r>
                      <a:r>
                        <a:rPr lang="ru-RU" sz="2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2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Формулировки: решите, спишите, сравните, найдите, выпишите, выполните и т. д.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400" b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Формулировки: проанализируйте, докажите (объясните), сравните, выразите символом, создайте схему или модель, продолжите, обобщите (сделайте вывод), выберите решение или способ решения, исследуйте, оцените, измените, придумайте и т. д.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2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Преимущественно фронтальная форма 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Преимущественно групповая и/или индивидуальная.</a:t>
                      </a:r>
                      <a:endParaRPr lang="ru-RU" sz="2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algn="just"/>
                      <a:r>
                        <a:rPr lang="ru-RU" sz="2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Образовательная</a:t>
                      </a:r>
                      <a:r>
                        <a:rPr lang="ru-RU" sz="24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среда с</a:t>
                      </a:r>
                      <a:r>
                        <a:rPr lang="ru-RU" sz="2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оздается учителем. 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Создается обучающимися (дети изготавливают учебный материал, проводят презентации).</a:t>
                      </a:r>
                      <a:endParaRPr lang="ru-RU" sz="2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25454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2849562"/>
          </a:xfrm>
        </p:spPr>
        <p:txBody>
          <a:bodyPr>
            <a:normAutofit/>
          </a:bodyPr>
          <a:lstStyle/>
          <a:p>
            <a:br>
              <a:rPr lang="ru-RU" dirty="0"/>
            </a:b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4825748"/>
              </p:ext>
            </p:extLst>
          </p:nvPr>
        </p:nvGraphicFramePr>
        <p:xfrm>
          <a:off x="381000" y="304800"/>
          <a:ext cx="10896600" cy="585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48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48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/>
                        <a:t>Традиционный урок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/>
                        <a:t>Урок по ФГОС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Успеть выполнить все, что запланировано.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Организовать деятельность детей:</a:t>
                      </a:r>
                      <a:endParaRPr lang="ru-RU" sz="2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lang="ru-RU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 </a:t>
                      </a:r>
                      <a:r>
                        <a:rPr lang="ru-RU" sz="2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 поиску и обработке информации;</a:t>
                      </a:r>
                      <a:endParaRPr lang="ru-RU" sz="2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lang="ru-RU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 </a:t>
                      </a:r>
                      <a:r>
                        <a:rPr lang="ru-RU" sz="2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обобщению способов действия;</a:t>
                      </a:r>
                      <a:endParaRPr lang="ru-RU" sz="2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lang="ru-RU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 </a:t>
                      </a:r>
                      <a:r>
                        <a:rPr lang="ru-RU" sz="2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постановке учебной задачи и т. д</a:t>
                      </a:r>
                      <a:r>
                        <a:rPr lang="ru-RU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Формулировки: решите, спишите, сравните, найдите, выпишите, выполните и т. д.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Формулировки: проанализируйте, докажите (объясните), сравните, выразите символом, создайте схему или модель, продолжите, обобщите (сделайте вывод), выберите решение или способ решения, исследуйте, оцените, измените, придумайте и т. д.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Преимущественно фронтальная.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Самостоятельная деятельность обучающихся</a:t>
                      </a:r>
                      <a:r>
                        <a:rPr lang="ru-RU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(более половины времени урока).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676509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1958394"/>
              </p:ext>
            </p:extLst>
          </p:nvPr>
        </p:nvGraphicFramePr>
        <p:xfrm>
          <a:off x="228600" y="685800"/>
          <a:ext cx="11430000" cy="49941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15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Традиционный урок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Урок по ФГОС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2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Предметные результаты.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400" b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Не только предметные результаты, но и личностные, метапредметные.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Нет портфолио обучающегося. Основная оценка – оценка учителя.</a:t>
                      </a:r>
                      <a:endParaRPr lang="ru-RU" sz="2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Создание портфолио. 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Ориентир на самооценку обучающегося, формирование адекватной самооценки.</a:t>
                      </a:r>
                      <a:endParaRPr lang="ru-RU" sz="2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Важны положительные оценки учеников по итогам контрольных работ.</a:t>
                      </a:r>
                      <a:endParaRPr lang="ru-RU" sz="2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Учет динамики результатов обучения детей относительно самих себя. Оценка промежуточных результатов обучения.</a:t>
                      </a:r>
                      <a:endParaRPr lang="ru-RU" sz="2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781627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3122474"/>
              </p:ext>
            </p:extLst>
          </p:nvPr>
        </p:nvGraphicFramePr>
        <p:xfrm>
          <a:off x="152400" y="304800"/>
          <a:ext cx="11811000" cy="640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49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616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4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Структура урока усвоения новых знаний:</a:t>
                      </a:r>
                      <a:endParaRPr lang="ru-RU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Этапы урока открытия нового знания по ФГОС:</a:t>
                      </a:r>
                      <a:endParaRPr lang="ru-RU" sz="2400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1) Организационный этап.</a:t>
                      </a:r>
                    </a:p>
                    <a:p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2) Постановка цели и задач урока. Мотивация учебной деятельности учащихся.</a:t>
                      </a:r>
                    </a:p>
                    <a:p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3) Актуализация знаний.</a:t>
                      </a:r>
                    </a:p>
                    <a:p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4) Первичное усвоение новых знаний.</a:t>
                      </a:r>
                    </a:p>
                    <a:p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5) Первичная проверка понимания</a:t>
                      </a:r>
                    </a:p>
                    <a:p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6) Первичное закрепление.</a:t>
                      </a:r>
                    </a:p>
                    <a:p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7) Информация о домашнем задании, инструктаж по его выполнению</a:t>
                      </a:r>
                    </a:p>
                    <a:p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8) Рефлексия (подведение итогов занятия)</a:t>
                      </a:r>
                    </a:p>
                    <a:p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just"/>
                      <a:r>
                        <a:rPr lang="ru-RU" sz="2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Мотивация</a:t>
                      </a:r>
                      <a:r>
                        <a:rPr lang="ru-RU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учащихся к учебной (активной интеллектуальной) деятельности; </a:t>
                      </a:r>
                    </a:p>
                    <a:p>
                      <a:pPr lvl="0" algn="just"/>
                      <a:r>
                        <a:rPr lang="ru-RU" sz="2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Актуализация и пробное учебное действие (</a:t>
                      </a:r>
                      <a:r>
                        <a:rPr lang="ru-RU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осознание учащимися недостаточности имеющихся знаний, необходимости узнать новое);</a:t>
                      </a:r>
                    </a:p>
                    <a:p>
                      <a:pPr lvl="0" algn="just"/>
                      <a:r>
                        <a:rPr lang="ru-RU" sz="2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Выявление места и причины затруднения;</a:t>
                      </a:r>
                      <a:endParaRPr lang="ru-RU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 algn="just"/>
                      <a:r>
                        <a:rPr lang="ru-RU" sz="2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Целеполагание</a:t>
                      </a:r>
                      <a:r>
                        <a:rPr lang="ru-RU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(учащиеся самостоятельно формулируют цели урока) </a:t>
                      </a:r>
                      <a:r>
                        <a:rPr lang="ru-RU" sz="2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 построение проекта выхода из затруднения;</a:t>
                      </a:r>
                      <a:endParaRPr lang="ru-RU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 algn="just"/>
                      <a:r>
                        <a:rPr lang="ru-RU" sz="2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Творческая практическая деятельность по реализации построенного проекта </a:t>
                      </a:r>
                      <a:r>
                        <a:rPr lang="ru-RU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(поиск новых знаний в парах, группах, коммуникация);</a:t>
                      </a:r>
                    </a:p>
                    <a:p>
                      <a:pPr lvl="0" algn="just"/>
                      <a:r>
                        <a:rPr lang="ru-RU" sz="2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Обобщение и систематизация знаний и формирование рациональных способов применения их на практике;</a:t>
                      </a:r>
                      <a:endParaRPr lang="ru-RU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 algn="just"/>
                      <a:r>
                        <a:rPr lang="ru-RU" sz="2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Выполнение практических заданий.</a:t>
                      </a:r>
                      <a:endParaRPr lang="ru-RU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 algn="just"/>
                      <a:r>
                        <a:rPr lang="ru-RU" sz="2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Обобщение полученных на уроке сведений.</a:t>
                      </a:r>
                      <a:endParaRPr lang="ru-RU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 algn="just"/>
                      <a:r>
                        <a:rPr lang="ru-RU" sz="2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Рефлексия</a:t>
                      </a:r>
                      <a:r>
                        <a:rPr lang="ru-RU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учащихся.</a:t>
                      </a:r>
                    </a:p>
                    <a:p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511679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209800"/>
            <a:ext cx="10515600" cy="1325563"/>
          </a:xfrm>
        </p:spPr>
        <p:txBody>
          <a:bodyPr/>
          <a:lstStyle/>
          <a:p>
            <a:r>
              <a:rPr lang="ru-RU" i="1" dirty="0"/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3699383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Picture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76200"/>
            <a:ext cx="1219200" cy="12192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685800" y="685800"/>
            <a:ext cx="1097280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/>
              <a:t>ДЛЯ ЧЕГО НУЖНЫ СТАНДАРТЫ?</a:t>
            </a:r>
          </a:p>
          <a:p>
            <a:r>
              <a:rPr lang="ru-RU" sz="2800" dirty="0"/>
              <a:t>                                          Стандарты обеспечивают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800" dirty="0"/>
              <a:t>единство образовательного пространства Российской Федерации;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800" dirty="0"/>
              <a:t> преемственность основных образовательных программ,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800" dirty="0"/>
              <a:t>вариативность содержания образовательных программ соответствующего уровня образования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800" dirty="0"/>
              <a:t>государственные гарантии уровня и качества образования на основе единства обязательных требований к условиям реализации основных образовательных программ и результатам их освоения. </a:t>
            </a:r>
          </a:p>
          <a:p>
            <a:pPr marL="342900" indent="-342900">
              <a:buFont typeface="Arial" pitchFamily="34" charset="0"/>
              <a:buChar char="•"/>
            </a:pPr>
            <a:endParaRPr lang="ru-RU" sz="2800" dirty="0"/>
          </a:p>
          <a:p>
            <a:r>
              <a:rPr lang="ru-RU" sz="2800" b="1" dirty="0"/>
              <a:t>Главная цель стандартов </a:t>
            </a:r>
            <a:r>
              <a:rPr lang="ru-RU" sz="2800" dirty="0"/>
              <a:t>– это качество образовательных результатов на выходе и условия для их достижения на входе. </a:t>
            </a:r>
          </a:p>
        </p:txBody>
      </p:sp>
    </p:spTree>
    <p:extLst>
      <p:ext uri="{BB962C8B-B14F-4D97-AF65-F5344CB8AC3E}">
        <p14:creationId xmlns:p14="http://schemas.microsoft.com/office/powerpoint/2010/main" val="30012410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28600" y="151852"/>
            <a:ext cx="115062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/>
              <a:t>Предметные результаты изучения предметной области "Общественно-научные предметы" должны отражать: </a:t>
            </a:r>
          </a:p>
          <a:p>
            <a:pPr algn="ctr"/>
            <a:r>
              <a:rPr lang="ru-RU" sz="2800" b="1" dirty="0"/>
              <a:t>История России. Всеобщая история: </a:t>
            </a:r>
          </a:p>
          <a:p>
            <a:pPr algn="ctr"/>
            <a:endParaRPr lang="ru-RU" sz="2800" b="1" dirty="0"/>
          </a:p>
          <a:p>
            <a:pPr marL="457200" indent="-457200" algn="just">
              <a:buFont typeface="+mj-lt"/>
              <a:buAutoNum type="arabicPeriod"/>
            </a:pPr>
            <a:r>
              <a:rPr lang="ru-RU" sz="2400" dirty="0"/>
              <a:t>формирование основ гражданской, </a:t>
            </a:r>
            <a:r>
              <a:rPr lang="ru-RU" sz="2400" dirty="0" err="1"/>
              <a:t>этнонациональной</a:t>
            </a:r>
            <a:r>
              <a:rPr lang="ru-RU" sz="2400" dirty="0"/>
              <a:t>, социальной, культурной самоидентификации личности обучающегося, осмысление им опыта российской истории как части мировой истории, усвоение базовых национальных ценностей современного российского общества: гуманистических и демократических ценностей, идей мира и взаимопонимания между народами, людьми разных культур; </a:t>
            </a:r>
          </a:p>
          <a:p>
            <a:pPr marL="457200" indent="-457200" algn="just">
              <a:buFont typeface="+mj-lt"/>
              <a:buAutoNum type="arabicPeriod"/>
            </a:pPr>
            <a:endParaRPr lang="ru-RU" sz="2400" dirty="0"/>
          </a:p>
          <a:p>
            <a:pPr marL="457200" indent="-457200" algn="just">
              <a:buFont typeface="+mj-lt"/>
              <a:buAutoNum type="arabicPeriod"/>
            </a:pPr>
            <a:r>
              <a:rPr lang="ru-RU" sz="2400" dirty="0"/>
              <a:t>овладение базовыми историческими знаниями, а также представлениями о                           закономерностях развития человеческого общества в социальной, экономической, политической, научной и культурной сферах; приобретение опыта историко-культурного, цивилизационного подхода к оценке социальных явлений, современных глобальных процессов; </a:t>
            </a:r>
          </a:p>
        </p:txBody>
      </p:sp>
    </p:spTree>
    <p:extLst>
      <p:ext uri="{BB962C8B-B14F-4D97-AF65-F5344CB8AC3E}">
        <p14:creationId xmlns:p14="http://schemas.microsoft.com/office/powerpoint/2010/main" val="17402028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0"/>
            <a:ext cx="11805745" cy="6553200"/>
          </a:xfrm>
        </p:spPr>
        <p:txBody>
          <a:bodyPr>
            <a:normAutofit fontScale="90000"/>
          </a:bodyPr>
          <a:lstStyle/>
          <a:p>
            <a:pPr algn="just"/>
            <a:br>
              <a:rPr lang="ru-RU" sz="2700" dirty="0">
                <a:latin typeface="+mn-lt"/>
              </a:rPr>
            </a:br>
            <a:br>
              <a:rPr lang="ru-RU" sz="2700" dirty="0">
                <a:latin typeface="+mn-lt"/>
              </a:rPr>
            </a:br>
            <a:br>
              <a:rPr lang="ru-RU" sz="2700" dirty="0">
                <a:latin typeface="+mn-lt"/>
              </a:rPr>
            </a:br>
            <a:r>
              <a:rPr lang="ru-RU" sz="2700" dirty="0">
                <a:latin typeface="+mn-lt"/>
              </a:rPr>
              <a:t>3) формирование умений применения исторических знаний для осмысления сущности современных общественных явлений, жизни в современном поликультурном, </a:t>
            </a:r>
            <a:r>
              <a:rPr lang="ru-RU" sz="2700" dirty="0" err="1">
                <a:latin typeface="+mn-lt"/>
              </a:rPr>
              <a:t>полиэтничном</a:t>
            </a:r>
            <a:r>
              <a:rPr lang="ru-RU" sz="2700" dirty="0">
                <a:latin typeface="+mn-lt"/>
              </a:rPr>
              <a:t> и многоконфессиональном мире;</a:t>
            </a:r>
            <a:br>
              <a:rPr lang="ru-RU" sz="2700" dirty="0">
                <a:latin typeface="+mn-lt"/>
              </a:rPr>
            </a:br>
            <a:r>
              <a:rPr lang="ru-RU" sz="2700" dirty="0">
                <a:latin typeface="+mn-lt"/>
              </a:rPr>
              <a:t> </a:t>
            </a:r>
            <a:br>
              <a:rPr lang="ru-RU" sz="2700" dirty="0">
                <a:latin typeface="+mn-lt"/>
              </a:rPr>
            </a:br>
            <a:r>
              <a:rPr lang="ru-RU" sz="2700" dirty="0">
                <a:latin typeface="+mn-lt"/>
              </a:rPr>
              <a:t>4) формирование важнейших культурно-исторических ориентиров для гражданской, </a:t>
            </a:r>
            <a:r>
              <a:rPr lang="ru-RU" sz="2700" dirty="0" err="1">
                <a:latin typeface="+mn-lt"/>
              </a:rPr>
              <a:t>этнонациональной</a:t>
            </a:r>
            <a:r>
              <a:rPr lang="ru-RU" sz="2700" dirty="0">
                <a:latin typeface="+mn-lt"/>
              </a:rPr>
              <a:t>, социальной, культурной самоидентификации личности, миропонимания и познания современного общества на основе изучения исторического опыта России и человечества;</a:t>
            </a:r>
            <a:br>
              <a:rPr lang="ru-RU" sz="2700" dirty="0">
                <a:latin typeface="+mn-lt"/>
              </a:rPr>
            </a:br>
            <a:r>
              <a:rPr lang="ru-RU" sz="2700" dirty="0">
                <a:latin typeface="+mn-lt"/>
              </a:rPr>
              <a:t> </a:t>
            </a:r>
            <a:br>
              <a:rPr lang="ru-RU" sz="2700" dirty="0">
                <a:latin typeface="+mn-lt"/>
              </a:rPr>
            </a:br>
            <a:r>
              <a:rPr lang="ru-RU" sz="2700" dirty="0">
                <a:latin typeface="+mn-lt"/>
              </a:rPr>
              <a:t>5) развитие умений искать, анализировать, сопоставлять и оценивать содержащуюся в различных источниках информацию о событиях и явлениях прошлого и настоящего, способностей определять и аргументировать свое отношение к ней; </a:t>
            </a:r>
            <a:br>
              <a:rPr lang="ru-RU" sz="2700" dirty="0">
                <a:latin typeface="+mn-lt"/>
              </a:rPr>
            </a:br>
            <a:r>
              <a:rPr lang="ru-RU" sz="2700" dirty="0">
                <a:latin typeface="+mn-lt"/>
              </a:rPr>
              <a:t>6) воспитание уважения к историческому наследию народов России; восприятие традиций исторического диалога, сложившихся в поликультурном, </a:t>
            </a:r>
            <a:r>
              <a:rPr lang="ru-RU" sz="2700" dirty="0" err="1">
                <a:latin typeface="+mn-lt"/>
              </a:rPr>
              <a:t>полиэтничном</a:t>
            </a:r>
            <a:r>
              <a:rPr lang="ru-RU" sz="2700" dirty="0">
                <a:latin typeface="+mn-lt"/>
              </a:rPr>
              <a:t> и многоконфессиональном Российском государстве.</a:t>
            </a:r>
            <a:br>
              <a:rPr lang="ru-RU" sz="2700" dirty="0">
                <a:latin typeface="+mn-lt"/>
              </a:rPr>
            </a:br>
            <a:r>
              <a:rPr lang="ru-RU" sz="2700" dirty="0">
                <a:latin typeface="+mn-lt"/>
              </a:rPr>
              <a:t> </a:t>
            </a:r>
            <a:br>
              <a:rPr lang="ru-RU" dirty="0">
                <a:latin typeface="+mn-lt"/>
              </a:rPr>
            </a:br>
            <a:endParaRPr lang="ru-RU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542989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2452" y="1066800"/>
            <a:ext cx="10972800" cy="4800600"/>
          </a:xfrm>
        </p:spPr>
        <p:txBody>
          <a:bodyPr>
            <a:normAutofit fontScale="90000"/>
          </a:bodyPr>
          <a:lstStyle/>
          <a:p>
            <a:pPr algn="l"/>
            <a:r>
              <a:rPr lang="ru-RU" sz="2000" b="1" dirty="0"/>
              <a:t>         </a:t>
            </a:r>
            <a:br>
              <a:rPr lang="ru-RU" sz="2000" b="1" dirty="0"/>
            </a:br>
            <a:br>
              <a:rPr lang="ru-RU" sz="2000" b="1" dirty="0"/>
            </a:br>
            <a:br>
              <a:rPr lang="ru-RU" sz="2000" dirty="0"/>
            </a:br>
            <a:r>
              <a:rPr lang="ru-RU" sz="2000" dirty="0"/>
              <a:t>1. </a:t>
            </a:r>
            <a:r>
              <a:rPr lang="ru-RU" sz="2400" dirty="0"/>
              <a:t>Федеральный закон от 29 декабря 2012 г. № 273-ФЗ «Об образовании в Российской Федерации»;</a:t>
            </a:r>
            <a:br>
              <a:rPr lang="ru-RU" sz="2400" dirty="0"/>
            </a:br>
            <a:r>
              <a:rPr lang="ru-RU" sz="2400" dirty="0"/>
              <a:t>2. Федеральный закон от 19 декабря 2023 г. № 618-ФЗ «О внесении изменений в Федеральный закон «Об образовании в Российской Федерации»;</a:t>
            </a:r>
            <a:br>
              <a:rPr lang="ru-RU" sz="2400" dirty="0"/>
            </a:br>
            <a:r>
              <a:rPr lang="ru-RU" sz="2400" dirty="0"/>
              <a:t>3. Постановление	Правительства	Российской	Федерации от 30 апреля 2024 г. № 556 «Об утверждении перечня мероприятий по оценке качества образования и Правил проведения мероприятий по оценке качества образования»;</a:t>
            </a:r>
            <a:br>
              <a:rPr lang="ru-RU" sz="2400" dirty="0"/>
            </a:br>
            <a:r>
              <a:rPr lang="ru-RU" sz="2400" dirty="0"/>
              <a:t>4. Федеральный государственный образовательный стандарт основного общего образования (утв. приказом </a:t>
            </a:r>
            <a:r>
              <a:rPr lang="ru-RU" sz="2400" dirty="0" err="1"/>
              <a:t>Минпросвещения</a:t>
            </a:r>
            <a:r>
              <a:rPr lang="ru-RU" sz="2400" dirty="0"/>
              <a:t> России от 31 мая 2021 г. № 287) (далее – ФГОС ООО);</a:t>
            </a:r>
            <a:br>
              <a:rPr lang="ru-RU" sz="2400" dirty="0"/>
            </a:br>
            <a:r>
              <a:rPr lang="ru-RU" sz="2400" dirty="0"/>
              <a:t>5. Приказ </a:t>
            </a:r>
            <a:r>
              <a:rPr lang="ru-RU" sz="2400" dirty="0" err="1"/>
              <a:t>Минпросвещения</a:t>
            </a:r>
            <a:r>
              <a:rPr lang="ru-RU" sz="2400" dirty="0"/>
              <a:t> России от 18 июля 2022 г. № 568 «О внесении изменений в федеральный государственный образовательный стандарт основного общего образования»;</a:t>
            </a:r>
            <a:br>
              <a:rPr lang="ru-RU" sz="2400" dirty="0"/>
            </a:br>
            <a:r>
              <a:rPr lang="ru-RU" sz="2400" dirty="0"/>
              <a:t>6. Федеральная образовательная программа основного общего образования (утв. приказом </a:t>
            </a:r>
            <a:r>
              <a:rPr lang="ru-RU" sz="2400" dirty="0" err="1"/>
              <a:t>Минпросвещения</a:t>
            </a:r>
            <a:r>
              <a:rPr lang="ru-RU" sz="2400" dirty="0"/>
              <a:t> России от 18 мая 2023 г. № 370) (далее – ФОП ООО);</a:t>
            </a:r>
            <a:br>
              <a:rPr lang="ru-RU" sz="2000" dirty="0"/>
            </a:br>
            <a:br>
              <a:rPr lang="ru-RU" sz="800" dirty="0"/>
            </a:br>
            <a:endParaRPr lang="ru-RU" sz="800" dirty="0"/>
          </a:p>
        </p:txBody>
      </p:sp>
      <p:sp>
        <p:nvSpPr>
          <p:cNvPr id="4" name="TextBox 3"/>
          <p:cNvSpPr txBox="1"/>
          <p:nvPr/>
        </p:nvSpPr>
        <p:spPr>
          <a:xfrm>
            <a:off x="1295400" y="228600"/>
            <a:ext cx="102298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/>
              <a:t>Нормативно-правовые документы, обеспечивающие организацию образовательной деятельности </a:t>
            </a:r>
          </a:p>
          <a:p>
            <a:pPr algn="ctr"/>
            <a:r>
              <a:rPr lang="ru-RU" b="1" dirty="0"/>
              <a:t>по   учебному предмету «История» в 2024/2025 учебном году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91190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5897562"/>
          </a:xfrm>
        </p:spPr>
        <p:txBody>
          <a:bodyPr>
            <a:noAutofit/>
          </a:bodyPr>
          <a:lstStyle/>
          <a:p>
            <a:pPr algn="just"/>
            <a:r>
              <a:rPr lang="ru-RU" sz="1800" dirty="0"/>
              <a:t>7. Приказ </a:t>
            </a:r>
            <a:r>
              <a:rPr lang="ru-RU" sz="1800" dirty="0" err="1"/>
              <a:t>Минпросвещения</a:t>
            </a:r>
            <a:r>
              <a:rPr lang="ru-RU" sz="1800" dirty="0"/>
              <a:t>   России   от   4   октября   2023   г.   №   738</a:t>
            </a:r>
            <a:br>
              <a:rPr lang="ru-RU" sz="1800" dirty="0"/>
            </a:br>
            <a:r>
              <a:rPr lang="ru-RU" sz="1800" dirty="0"/>
              <a:t>«Об утверждении федерального перечня электронных образовательных ресурсов, допущенных к использованию при реализации имеющих государственную аккредитацию образовательных программ начального общего, основного общего, среднего общего образования»;</a:t>
            </a:r>
            <a:br>
              <a:rPr lang="ru-RU" sz="1800" dirty="0"/>
            </a:br>
            <a:r>
              <a:rPr lang="ru-RU" sz="1800" dirty="0"/>
              <a:t>8. Приказ </a:t>
            </a:r>
            <a:r>
              <a:rPr lang="ru-RU" sz="1800" dirty="0" err="1"/>
              <a:t>Минпросвещения</a:t>
            </a:r>
            <a:r>
              <a:rPr lang="ru-RU" sz="1800" dirty="0"/>
              <a:t> России от 19 марта 2024 г. № 171 «О внесении изменений в некоторые приказы Министерства просвещения Российской Федерации, касающиеся федеральных образовательных программ начального общего образования, основного общего образования и среднего общего образования»;</a:t>
            </a:r>
            <a:br>
              <a:rPr lang="ru-RU" sz="1800" dirty="0"/>
            </a:br>
            <a:r>
              <a:rPr lang="ru-RU" sz="1800" dirty="0"/>
              <a:t>9. Приказ </a:t>
            </a:r>
            <a:r>
              <a:rPr lang="ru-RU" sz="1800" dirty="0" err="1"/>
              <a:t>Минпросвещения</a:t>
            </a:r>
            <a:r>
              <a:rPr lang="ru-RU" sz="1800" dirty="0"/>
              <a:t>   России   от   21   февраля   2024   г.   № 119</a:t>
            </a:r>
            <a:br>
              <a:rPr lang="ru-RU" sz="1800" dirty="0"/>
            </a:br>
            <a:r>
              <a:rPr lang="ru-RU" sz="1800" dirty="0"/>
              <a:t>«О внесении изменений в приложения № 1 и № 2 к приказу Министерства просвещения Российской Федерации от 21 сентября 2022 г. № 858</a:t>
            </a:r>
            <a:br>
              <a:rPr lang="ru-RU" sz="1800" dirty="0"/>
            </a:br>
            <a:r>
              <a:rPr lang="ru-RU" sz="1800" dirty="0"/>
              <a:t>«Об      утверждении      федерального     перечня      учебников,      допущенных к использованию при реализации имеющих государственную аккредитацию образовательных программ начального общего, основного общего, среднего общего образования организациями, осуществляющими образовательную деятельность и установления предельного срока использования исключённых учебников»;</a:t>
            </a:r>
            <a:br>
              <a:rPr lang="ru-RU" sz="1800" dirty="0"/>
            </a:br>
            <a:r>
              <a:rPr lang="ru-RU" sz="1800" dirty="0"/>
              <a:t>10. Приказ </a:t>
            </a:r>
            <a:r>
              <a:rPr lang="ru-RU" sz="1800" dirty="0" err="1"/>
              <a:t>Минпросвещения</a:t>
            </a:r>
            <a:r>
              <a:rPr lang="ru-RU" sz="1800" dirty="0"/>
              <a:t> России от 21 мая 2024 г. № 347 </a:t>
            </a:r>
            <a:br>
              <a:rPr lang="ru-RU" sz="1800" dirty="0"/>
            </a:br>
            <a:r>
              <a:rPr lang="ru-RU" sz="1800" dirty="0"/>
              <a:t>«О внесении изменений в   приказ   Министерства   просвещения   Российской   Федерации от 21 сентября 2022 г. № 858 «Об утверждении федерального перечня учебников, допущенных к использованию при реализации имеющих государственную аккредитацию образовательных программ начального общего, основного общего, среднего общего образования организациями, осуществляющими образовательную деятельность и установления предельного срока использования исключённых учебников».</a:t>
            </a:r>
          </a:p>
        </p:txBody>
      </p:sp>
    </p:spTree>
    <p:extLst>
      <p:ext uri="{BB962C8B-B14F-4D97-AF65-F5344CB8AC3E}">
        <p14:creationId xmlns:p14="http://schemas.microsoft.com/office/powerpoint/2010/main" val="26283277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Picture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76200"/>
            <a:ext cx="1219200" cy="12192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990600" y="1447800"/>
            <a:ext cx="109728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/>
              <a:t>Документы размещены на информационном портале «Единое содержание общего образования» в разделе «Нормативные документы»: </a:t>
            </a:r>
            <a:r>
              <a:rPr lang="ru-RU" sz="2800" u="sng" dirty="0">
                <a:hlinkClick r:id="rId3"/>
              </a:rPr>
              <a:t>https://edsoo.ru/normativnye-dokumenty/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7402028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5"/>
          <p:cNvSpPr/>
          <p:nvPr/>
        </p:nvSpPr>
        <p:spPr>
          <a:xfrm>
            <a:off x="262759" y="456322"/>
            <a:ext cx="11388001" cy="5806357"/>
          </a:xfrm>
          <a:custGeom>
            <a:avLst/>
            <a:gdLst/>
            <a:ahLst/>
            <a:cxnLst/>
            <a:rect l="l" t="t" r="r" b="b"/>
            <a:pathLst>
              <a:path w="3536950" h="4725035">
                <a:moveTo>
                  <a:pt x="2975864" y="0"/>
                </a:moveTo>
                <a:lnTo>
                  <a:pt x="561085" y="0"/>
                </a:lnTo>
                <a:lnTo>
                  <a:pt x="512673" y="2059"/>
                </a:lnTo>
                <a:lnTo>
                  <a:pt x="465404" y="8125"/>
                </a:lnTo>
                <a:lnTo>
                  <a:pt x="419446" y="18030"/>
                </a:lnTo>
                <a:lnTo>
                  <a:pt x="374970" y="31604"/>
                </a:lnTo>
                <a:lnTo>
                  <a:pt x="332142" y="48680"/>
                </a:lnTo>
                <a:lnTo>
                  <a:pt x="291132" y="69089"/>
                </a:lnTo>
                <a:lnTo>
                  <a:pt x="252107" y="92663"/>
                </a:lnTo>
                <a:lnTo>
                  <a:pt x="215236" y="119233"/>
                </a:lnTo>
                <a:lnTo>
                  <a:pt x="180688" y="148631"/>
                </a:lnTo>
                <a:lnTo>
                  <a:pt x="148631" y="180688"/>
                </a:lnTo>
                <a:lnTo>
                  <a:pt x="119233" y="215236"/>
                </a:lnTo>
                <a:lnTo>
                  <a:pt x="92663" y="252107"/>
                </a:lnTo>
                <a:lnTo>
                  <a:pt x="69089" y="291132"/>
                </a:lnTo>
                <a:lnTo>
                  <a:pt x="48680" y="332142"/>
                </a:lnTo>
                <a:lnTo>
                  <a:pt x="31604" y="374970"/>
                </a:lnTo>
                <a:lnTo>
                  <a:pt x="18030" y="419446"/>
                </a:lnTo>
                <a:lnTo>
                  <a:pt x="8125" y="465404"/>
                </a:lnTo>
                <a:lnTo>
                  <a:pt x="2059" y="512673"/>
                </a:lnTo>
                <a:lnTo>
                  <a:pt x="0" y="561086"/>
                </a:lnTo>
                <a:lnTo>
                  <a:pt x="0" y="4163326"/>
                </a:lnTo>
                <a:lnTo>
                  <a:pt x="2059" y="4211739"/>
                </a:lnTo>
                <a:lnTo>
                  <a:pt x="8125" y="4259008"/>
                </a:lnTo>
                <a:lnTo>
                  <a:pt x="18030" y="4304966"/>
                </a:lnTo>
                <a:lnTo>
                  <a:pt x="31604" y="4349443"/>
                </a:lnTo>
                <a:lnTo>
                  <a:pt x="48680" y="4392272"/>
                </a:lnTo>
                <a:lnTo>
                  <a:pt x="69089" y="4433283"/>
                </a:lnTo>
                <a:lnTo>
                  <a:pt x="92663" y="4472309"/>
                </a:lnTo>
                <a:lnTo>
                  <a:pt x="119233" y="4509180"/>
                </a:lnTo>
                <a:lnTo>
                  <a:pt x="148631" y="4543730"/>
                </a:lnTo>
                <a:lnTo>
                  <a:pt x="180688" y="4575788"/>
                </a:lnTo>
                <a:lnTo>
                  <a:pt x="215236" y="4605186"/>
                </a:lnTo>
                <a:lnTo>
                  <a:pt x="252107" y="4631757"/>
                </a:lnTo>
                <a:lnTo>
                  <a:pt x="291132" y="4655332"/>
                </a:lnTo>
                <a:lnTo>
                  <a:pt x="332142" y="4675742"/>
                </a:lnTo>
                <a:lnTo>
                  <a:pt x="374970" y="4692819"/>
                </a:lnTo>
                <a:lnTo>
                  <a:pt x="419446" y="4706394"/>
                </a:lnTo>
                <a:lnTo>
                  <a:pt x="465404" y="4716299"/>
                </a:lnTo>
                <a:lnTo>
                  <a:pt x="512673" y="4722365"/>
                </a:lnTo>
                <a:lnTo>
                  <a:pt x="561085" y="4724425"/>
                </a:lnTo>
                <a:lnTo>
                  <a:pt x="2975864" y="4724425"/>
                </a:lnTo>
                <a:lnTo>
                  <a:pt x="3024276" y="4722365"/>
                </a:lnTo>
                <a:lnTo>
                  <a:pt x="3071545" y="4716299"/>
                </a:lnTo>
                <a:lnTo>
                  <a:pt x="3117503" y="4706394"/>
                </a:lnTo>
                <a:lnTo>
                  <a:pt x="3161979" y="4692819"/>
                </a:lnTo>
                <a:lnTo>
                  <a:pt x="3204807" y="4675742"/>
                </a:lnTo>
                <a:lnTo>
                  <a:pt x="3245817" y="4655332"/>
                </a:lnTo>
                <a:lnTo>
                  <a:pt x="3284842" y="4631757"/>
                </a:lnTo>
                <a:lnTo>
                  <a:pt x="3321713" y="4605186"/>
                </a:lnTo>
                <a:lnTo>
                  <a:pt x="3356261" y="4575788"/>
                </a:lnTo>
                <a:lnTo>
                  <a:pt x="3388318" y="4543730"/>
                </a:lnTo>
                <a:lnTo>
                  <a:pt x="3417716" y="4509180"/>
                </a:lnTo>
                <a:lnTo>
                  <a:pt x="3444286" y="4472309"/>
                </a:lnTo>
                <a:lnTo>
                  <a:pt x="3467860" y="4433283"/>
                </a:lnTo>
                <a:lnTo>
                  <a:pt x="3488269" y="4392272"/>
                </a:lnTo>
                <a:lnTo>
                  <a:pt x="3505345" y="4349443"/>
                </a:lnTo>
                <a:lnTo>
                  <a:pt x="3518919" y="4304966"/>
                </a:lnTo>
                <a:lnTo>
                  <a:pt x="3528824" y="4259008"/>
                </a:lnTo>
                <a:lnTo>
                  <a:pt x="3534890" y="4211739"/>
                </a:lnTo>
                <a:lnTo>
                  <a:pt x="3536950" y="4163326"/>
                </a:lnTo>
                <a:lnTo>
                  <a:pt x="3536950" y="561086"/>
                </a:lnTo>
                <a:lnTo>
                  <a:pt x="3534890" y="512673"/>
                </a:lnTo>
                <a:lnTo>
                  <a:pt x="3528824" y="465404"/>
                </a:lnTo>
                <a:lnTo>
                  <a:pt x="3518919" y="419446"/>
                </a:lnTo>
                <a:lnTo>
                  <a:pt x="3505345" y="374970"/>
                </a:lnTo>
                <a:lnTo>
                  <a:pt x="3488269" y="332142"/>
                </a:lnTo>
                <a:lnTo>
                  <a:pt x="3467860" y="291132"/>
                </a:lnTo>
                <a:lnTo>
                  <a:pt x="3444286" y="252107"/>
                </a:lnTo>
                <a:lnTo>
                  <a:pt x="3417716" y="215236"/>
                </a:lnTo>
                <a:lnTo>
                  <a:pt x="3388318" y="180688"/>
                </a:lnTo>
                <a:lnTo>
                  <a:pt x="3356261" y="148631"/>
                </a:lnTo>
                <a:lnTo>
                  <a:pt x="3321713" y="119233"/>
                </a:lnTo>
                <a:lnTo>
                  <a:pt x="3284842" y="92663"/>
                </a:lnTo>
                <a:lnTo>
                  <a:pt x="3245817" y="69089"/>
                </a:lnTo>
                <a:lnTo>
                  <a:pt x="3204807" y="48680"/>
                </a:lnTo>
                <a:lnTo>
                  <a:pt x="3161979" y="31604"/>
                </a:lnTo>
                <a:lnTo>
                  <a:pt x="3117503" y="18030"/>
                </a:lnTo>
                <a:lnTo>
                  <a:pt x="3071545" y="8125"/>
                </a:lnTo>
                <a:lnTo>
                  <a:pt x="3024276" y="2059"/>
                </a:lnTo>
                <a:lnTo>
                  <a:pt x="2975864" y="0"/>
                </a:lnTo>
                <a:close/>
              </a:path>
            </a:pathLst>
          </a:custGeom>
          <a:solidFill>
            <a:srgbClr val="0EA9B8">
              <a:alpha val="10978"/>
            </a:srgbClr>
          </a:solidFill>
        </p:spPr>
        <p:txBody>
          <a:bodyPr wrap="square" lIns="0" tIns="0" rIns="0" bIns="0" rtlCol="0"/>
          <a:lstStyle/>
          <a:p>
            <a:pPr algn="ctr"/>
            <a:r>
              <a:rPr lang="ru-RU" sz="2400" b="1" dirty="0"/>
              <a:t>В содержании федеральной рабочей программы учебного предмета</a:t>
            </a:r>
            <a:endParaRPr lang="ru-RU" sz="2400" dirty="0"/>
          </a:p>
          <a:p>
            <a:pPr algn="ctr"/>
            <a:r>
              <a:rPr lang="ru-RU" sz="2400" b="1" dirty="0"/>
              <a:t>«История» (далее – ФРП) на уровне основного общего образования актуализируются следующие цели и задачи:</a:t>
            </a:r>
          </a:p>
          <a:p>
            <a:pPr algn="ctr"/>
            <a:endParaRPr lang="ru-RU" sz="2400" b="1" dirty="0"/>
          </a:p>
          <a:p>
            <a:pPr algn="ctr"/>
            <a:endParaRPr lang="ru-RU" sz="2400" b="1" dirty="0"/>
          </a:p>
          <a:p>
            <a:pPr algn="ctr"/>
            <a:endParaRPr lang="ru-RU" sz="2400" dirty="0"/>
          </a:p>
          <a:p>
            <a:pPr algn="ctr"/>
            <a:endParaRPr lang="ru-RU" sz="2000" b="1" dirty="0"/>
          </a:p>
        </p:txBody>
      </p:sp>
      <p:pic>
        <p:nvPicPr>
          <p:cNvPr id="16" name="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307318" y="194716"/>
            <a:ext cx="618566" cy="523214"/>
          </a:xfrm>
          <a:prstGeom prst="rect">
            <a:avLst/>
          </a:prstGeom>
        </p:spPr>
      </p:pic>
      <p:sp>
        <p:nvSpPr>
          <p:cNvPr id="29" name="object 11"/>
          <p:cNvSpPr/>
          <p:nvPr/>
        </p:nvSpPr>
        <p:spPr>
          <a:xfrm rot="5400000">
            <a:off x="6387934" y="-3438890"/>
            <a:ext cx="226755" cy="10230579"/>
          </a:xfrm>
          <a:custGeom>
            <a:avLst/>
            <a:gdLst/>
            <a:ahLst/>
            <a:cxnLst/>
            <a:rect l="l" t="t" r="r" b="b"/>
            <a:pathLst>
              <a:path h="5192395">
                <a:moveTo>
                  <a:pt x="0" y="0"/>
                </a:moveTo>
                <a:lnTo>
                  <a:pt x="0" y="5192293"/>
                </a:lnTo>
              </a:path>
            </a:pathLst>
          </a:custGeom>
          <a:ln w="6350">
            <a:solidFill>
              <a:srgbClr val="4471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501097" y="1766520"/>
            <a:ext cx="11078718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 algn="just">
              <a:buFont typeface="Wingdings" pitchFamily="2" charset="2"/>
              <a:buChar char="ü"/>
            </a:pPr>
            <a:r>
              <a:rPr lang="ru-RU" sz="2400" b="1" dirty="0"/>
              <a:t>формирование   и    развитие   личности    обучающегося,    способного к самоидентификации и определению своих ценностных ориентиров на основе осмысления и освоения исторического опыта своей страны и человечества в    целом,    активно    и    творчески     применяющего    исторические    знания и предметные умения в учебной и социальной практике;</a:t>
            </a:r>
            <a:endParaRPr lang="ru-RU" sz="2400" dirty="0"/>
          </a:p>
          <a:p>
            <a:pPr marL="457200" lvl="0" indent="-457200" algn="just">
              <a:buFont typeface="Wingdings" pitchFamily="2" charset="2"/>
              <a:buChar char="ü"/>
            </a:pPr>
            <a:r>
              <a:rPr lang="ru-RU" sz="2400" b="1" dirty="0"/>
              <a:t>воспитание обучающихся в духе патриотизма, уважения к своему Отечеству – многонациональному Российскому государству в соответствии с идеями взаимопонимания, согласия и мира между людьми и народами, в духе демократических ценностей современного общества.</a:t>
            </a:r>
            <a:endParaRPr lang="ru-RU" sz="2400" dirty="0"/>
          </a:p>
          <a:p>
            <a:pPr algn="just"/>
            <a:endParaRPr lang="ru-RU" sz="2800" dirty="0"/>
          </a:p>
          <a:p>
            <a:pPr algn="just"/>
            <a:endParaRPr lang="ru-RU" sz="2400" dirty="0"/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849550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1537</TotalTime>
  <Words>2177</Words>
  <Application>Microsoft Office PowerPoint</Application>
  <PresentationFormat>Широкоэкранный</PresentationFormat>
  <Paragraphs>158</Paragraphs>
  <Slides>28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3" baseType="lpstr">
      <vt:lpstr>Arial</vt:lpstr>
      <vt:lpstr>Calibri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   3) формирование умений применения исторических знаний для осмысления сущности современных общественных явлений, жизни в современном поликультурном, полиэтничном и многоконфессиональном мире;   4) формирование важнейших культурно-исторических ориентиров для гражданской, этнонациональной, социальной, культурной самоидентификации личности, миропонимания и познания современного общества на основе изучения исторического опыта России и человечества;   5) развитие умений искать, анализировать, сопоставлять и оценивать содержащуюся в различных источниках информацию о событиях и явлениях прошлого и настоящего, способностей определять и аргументировать свое отношение к ней;  6) воспитание уважения к историческому наследию народов России; восприятие традиций исторического диалога, сложившихся в поликультурном, полиэтничном и многоконфессиональном Российском государстве.   </vt:lpstr>
      <vt:lpstr>            1. Федеральный закон от 29 декабря 2012 г. № 273-ФЗ «Об образовании в Российской Федерации»; 2. Федеральный закон от 19 декабря 2023 г. № 618-ФЗ «О внесении изменений в Федеральный закон «Об образовании в Российской Федерации»; 3. Постановление Правительства Российской Федерации от 30 апреля 2024 г. № 556 «Об утверждении перечня мероприятий по оценке качества образования и Правил проведения мероприятий по оценке качества образования»; 4. Федеральный государственный образовательный стандарт основного общего образования (утв. приказом Минпросвещения России от 31 мая 2021 г. № 287) (далее – ФГОС ООО); 5. Приказ Минпросвещения России от 18 июля 2022 г. № 568 «О внесении изменений в федеральный государственный образовательный стандарт основного общего образования»; 6. Федеральная образовательная программа основного общего образования (утв. приказом Минпросвещения России от 18 мая 2023 г. № 370) (далее – ФОП ООО);  </vt:lpstr>
      <vt:lpstr>7. Приказ Минпросвещения   России   от   4   октября   2023   г.   №   738 «Об утверждении федерального перечня электронных образовательных ресурсов, допущенных к использованию при реализации имеющих государственную аккредитацию образовательных программ начального общего, основного общего, среднего общего образования»; 8. Приказ Минпросвещения России от 19 марта 2024 г. № 171 «О внесении изменений в некоторые приказы Министерства просвещения Российской Федерации, касающиеся федеральных образовательных программ начального общего образования, основного общего образования и среднего общего образования»; 9. Приказ Минпросвещения   России   от   21   февраля   2024   г.   № 119 «О внесении изменений в приложения № 1 и № 2 к приказу Министерства просвещения Российской Федерации от 21 сентября 2022 г. № 858 «Об      утверждении      федерального     перечня      учебников,      допущенных к использованию при реализации имеющих государственную аккредитацию образовательных программ начального общего, основного общего, среднего общего образования организациями, осуществляющими образовательную деятельность и установления предельного срока использования исключённых учебников»; 10. Приказ Минпросвещения России от 21 мая 2024 г. № 347  «О внесении изменений в   приказ   Министерства   просвещения   Российской   Федерации от 21 сентября 2022 г. № 858 «Об утверждении федерального перечня учебников, допущенных к использованию при реализации имеющих государственную аккредитацию образовательных программ начального общего, основного общего, среднего общего образования организациями, осуществляющими образовательную деятельность и установления предельного срока использования исключённых учебников».</vt:lpstr>
      <vt:lpstr>Презентация PowerPoint</vt:lpstr>
      <vt:lpstr>Презентация PowerPoint</vt:lpstr>
      <vt:lpstr>Поправки  в федеральный закон  «Об образовании в Российской Федерации» (федеральный закон от 19 декабря 2023 г.  № 618-ФЗ  «О внесении изменений в Федеральный закон «Об образовании в Российской Федерации»</vt:lpstr>
      <vt:lpstr>Образование в России должно соответствовать традиционным российским духовно-нравственным ценностям и ориентироваться на задачи развития государства и общества. </vt:lpstr>
      <vt:lpstr>Указ Президента РФ от 9 ноября 2022 г. № 809 «Об утверждении Основ государственной политики по сохранению и укреплению традиционных российских духовно-нравственных ценностей» (далее – Указ № 809).  Указ Президента РФ от 8 мая 2024 г. № 314 «Об утверждении Основ государственной политики Российской Федерации в области исторического просвещения» (далее – Указ № 314). </vt:lpstr>
      <vt:lpstr>Указ № 809  нормативно закрепляет набор традиционных духовно- нравственных ценностей,  к их числу относятся  жизнь, достоинство, права и свободы человека, патриотизм, гражданственность, служение Отечеству и ответственность за его судьбу, высокие нравственные идеалы, крепкая семья, созидательный труд, приоритет духовного над материальным, гуманизм, милосердие, справедливость, коллективизм, взаимопомощь и взаимоуважение, историческая память и преемственность поколений, единство народов России.  </vt:lpstr>
      <vt:lpstr>Положения Указа № 314  «Об утверждении Основ государственной политики Российской Федерации в области исторического просвещения»</vt:lpstr>
      <vt:lpstr>Презентация PowerPoint</vt:lpstr>
      <vt:lpstr>В 2024/2025 учебном году сохраняется структура преподавания учебного предмета     «История»      на      уровне      основного      общего      образования  в соответствии с федеральным учебным планом основного общего образования, который предполагает изучение учебных курсов в 5, 6, 7, 8, 9 классах в количестве 2 часа в неделю (всего 68 часов за год по каждому классу). </vt:lpstr>
      <vt:lpstr>Презентация PowerPoint</vt:lpstr>
      <vt:lpstr>Презентация PowerPoint</vt:lpstr>
      <vt:lpstr>Презентация PowerPoint</vt:lpstr>
      <vt:lpstr>Презентация PowerPoint</vt:lpstr>
      <vt:lpstr>УРОК ПО ФГОС  Главные задачи современной школы – раскрытие способностей каждого ученика, воспитание порядочного и патриотичного человека, личности, готовой к жизни в высокотехнологичном, конкурентном мире». </vt:lpstr>
      <vt:lpstr>               Особенности современного урока  1).Современный урок личностно-ориентированный. 2). Современный урок – это деятельностный урок.   3). Современный урок – это  компетентностный, то есть в центре внимания будет способность ученика применять знания на практике (его компетентность).   </vt:lpstr>
      <vt:lpstr>Характеристика изменений в деятельности педагога, работающего по ФГОС  </vt:lpstr>
      <vt:lpstr> </vt:lpstr>
      <vt:lpstr> </vt:lpstr>
      <vt:lpstr>Презентация PowerPoint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Пользователь</cp:lastModifiedBy>
  <cp:revision>187</cp:revision>
  <dcterms:created xsi:type="dcterms:W3CDTF">2024-07-17T08:48:25Z</dcterms:created>
  <dcterms:modified xsi:type="dcterms:W3CDTF">2025-02-03T07:02:36Z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2022-12-21T00:00:00Z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2024-07-17T00:00:00Z</vt:filetime>
  </property>
</Properties>
</file>