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9" r:id="rId1"/>
  </p:sldMasterIdLst>
  <p:sldIdLst>
    <p:sldId id="256" r:id="rId2"/>
    <p:sldId id="275" r:id="rId3"/>
    <p:sldId id="281" r:id="rId4"/>
    <p:sldId id="283" r:id="rId5"/>
    <p:sldId id="297" r:id="rId6"/>
    <p:sldId id="298" r:id="rId7"/>
    <p:sldId id="299" r:id="rId8"/>
    <p:sldId id="285" r:id="rId9"/>
    <p:sldId id="286" r:id="rId10"/>
    <p:sldId id="300" r:id="rId11"/>
    <p:sldId id="301" r:id="rId12"/>
    <p:sldId id="302" r:id="rId13"/>
    <p:sldId id="303" r:id="rId14"/>
    <p:sldId id="304" r:id="rId15"/>
    <p:sldId id="287" r:id="rId16"/>
    <p:sldId id="305" r:id="rId17"/>
    <p:sldId id="306" r:id="rId18"/>
    <p:sldId id="288" r:id="rId19"/>
    <p:sldId id="289" r:id="rId20"/>
    <p:sldId id="290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279" r:id="rId2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0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4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7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3351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98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6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9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normativnye-dokumenty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35957" y="3581400"/>
            <a:ext cx="4038600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ru-RU" sz="2400" b="1" dirty="0"/>
              <a:t>Рыбалкина Ю.В.</a:t>
            </a:r>
          </a:p>
          <a:p>
            <a:pPr algn="just"/>
            <a:r>
              <a:rPr lang="ru-RU" sz="2000" dirty="0"/>
              <a:t>преподаватель высшей квалификационной категории,</a:t>
            </a:r>
          </a:p>
          <a:p>
            <a:pPr algn="just"/>
            <a:r>
              <a:rPr lang="ru-RU" sz="2000" dirty="0"/>
              <a:t>ГБОУ СПО ЛНР «Луганский колледж </a:t>
            </a:r>
          </a:p>
          <a:p>
            <a:pPr algn="just"/>
            <a:r>
              <a:rPr lang="ru-RU" sz="2000" dirty="0"/>
              <a:t>моды, парикмахерского искусства и </a:t>
            </a:r>
          </a:p>
          <a:p>
            <a:pPr algn="just"/>
            <a:r>
              <a:rPr lang="ru-RU" sz="2000" dirty="0"/>
              <a:t>компьютерных технологий»,</a:t>
            </a:r>
          </a:p>
          <a:p>
            <a:pPr algn="just"/>
            <a:r>
              <a:rPr lang="ru-RU" sz="2000" dirty="0"/>
              <a:t>г. Луганск</a:t>
            </a:r>
          </a:p>
        </p:txBody>
      </p:sp>
      <p:sp>
        <p:nvSpPr>
          <p:cNvPr id="7170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172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066800" cy="1066800"/>
          </a:xfrm>
          <a:prstGeom prst="rect">
            <a:avLst/>
          </a:prstGeom>
          <a:noFill/>
        </p:spPr>
      </p:pic>
      <p:sp>
        <p:nvSpPr>
          <p:cNvPr id="7174" name="AutoShape 6" descr="https://lkmpikt.org/wp-content/themes/brilliance/images/year/pro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76" name="AutoShape 8" descr="https://lkmpikt.org/wp-content/themes/brilliance/images/year/pro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78" name="AutoShape 10" descr="https://lkmpikt.org/wp-content/themes/brilliance/images/year/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80" name="AutoShape 12" descr="https://lkmpikt.org/wp-content/themes/brilliance/images/year/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12298" y="1066800"/>
            <a:ext cx="661668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Особенности обучения истории </a:t>
            </a:r>
          </a:p>
          <a:p>
            <a:pPr algn="ctr"/>
            <a:r>
              <a:rPr lang="ru-RU" sz="3200" b="1" dirty="0"/>
              <a:t>в условиях обновленных ФГОС ООО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972800" cy="4038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Поправки  в федеральный закон </a:t>
            </a:r>
            <a:br>
              <a:rPr lang="ru-RU" dirty="0"/>
            </a:br>
            <a:r>
              <a:rPr lang="ru-RU" dirty="0"/>
              <a:t>«Об образовании в Российской Федерации» (федеральный закон от 19 декабря 2023 г. </a:t>
            </a:r>
            <a:br>
              <a:rPr lang="ru-RU" dirty="0"/>
            </a:br>
            <a:r>
              <a:rPr lang="ru-RU" dirty="0"/>
              <a:t>№ 618-ФЗ </a:t>
            </a:r>
            <a:br>
              <a:rPr lang="ru-RU" dirty="0"/>
            </a:br>
            <a:r>
              <a:rPr lang="ru-RU" dirty="0"/>
              <a:t>«О внесении изменений в Федеральный закон «Об образовании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214632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10972800" cy="365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Образование в России должно соответствовать традиционным российским духовно-нравственным ценностям и ориентироваться на задачи развития государства и общества.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170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972800" cy="6324600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dirty="0"/>
              <a:t>Указ Президента РФ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 (далее – Указ № 809).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Указ Президента РФ от 8 мая 2024 г. № 314 «Об утверждении Основ государственной политики Российской Федерации в области исторического просвещения» (далее – Указ № 314).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70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10972800" cy="55626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Указ № 809 </a:t>
            </a:r>
            <a:br>
              <a:rPr lang="ru-RU" sz="3100" b="1" dirty="0"/>
            </a:br>
            <a:r>
              <a:rPr lang="ru-RU" sz="3100" b="1" dirty="0"/>
              <a:t>нормативно закрепляет набор традиционных духовно- нравственных ценностей, </a:t>
            </a:r>
            <a:br>
              <a:rPr lang="ru-RU" sz="3100" b="1" dirty="0"/>
            </a:br>
            <a:r>
              <a:rPr lang="ru-RU" sz="3100" b="1" dirty="0"/>
              <a:t>к их числу относятся </a:t>
            </a:r>
            <a:br>
              <a:rPr lang="ru-RU" sz="3100" b="1" dirty="0"/>
            </a:br>
            <a:r>
              <a:rPr lang="ru-RU" sz="3100" b="1" dirty="0"/>
              <a:t>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  <a:br>
              <a:rPr lang="ru-RU" sz="3100" b="1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43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10972800" cy="23622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Положения Указа № 314 </a:t>
            </a:r>
            <a:br>
              <a:rPr lang="ru-RU" dirty="0"/>
            </a:br>
            <a:r>
              <a:rPr lang="ru-RU" dirty="0"/>
              <a:t>«Об утверждении Основ государственной политики Российской Федерации в области исторического просвещения»</a:t>
            </a:r>
          </a:p>
        </p:txBody>
      </p:sp>
    </p:spTree>
    <p:extLst>
      <p:ext uri="{BB962C8B-B14F-4D97-AF65-F5344CB8AC3E}">
        <p14:creationId xmlns:p14="http://schemas.microsoft.com/office/powerpoint/2010/main" val="360906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304800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/>
              <a:t> Особое внимание в урочной деятельности по учебному предмету «История» </a:t>
            </a:r>
          </a:p>
          <a:p>
            <a:pPr algn="ctr"/>
            <a:r>
              <a:rPr lang="ru-RU" sz="2000" b="1" dirty="0"/>
              <a:t>следует обратить на: </a:t>
            </a:r>
            <a:endParaRPr lang="ru-RU" sz="2000" dirty="0"/>
          </a:p>
          <a:p>
            <a:pPr algn="ctr"/>
            <a:endParaRPr lang="ru-RU" sz="2000" b="1" dirty="0"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29" name="object 11"/>
          <p:cNvSpPr/>
          <p:nvPr/>
        </p:nvSpPr>
        <p:spPr>
          <a:xfrm rot="5400000">
            <a:off x="6213229" y="-4039226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89454" y="962686"/>
            <a:ext cx="1107871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itchFamily="2" charset="2"/>
              <a:buChar char="ü"/>
            </a:pPr>
            <a:r>
              <a:rPr lang="ru-RU" sz="2800" b="1" dirty="0"/>
              <a:t>сохранение памяти о значимых событиях истории России, включая    историю   государство образующего    русского   народа,    входящего в многонациональный союз равноправных народов Российской Федерации, и историю других народов России, исходя из понимания преемственности в развитии Российского государства и его исторически сложившегося единства;</a:t>
            </a:r>
            <a:endParaRPr lang="ru-RU" sz="2800" dirty="0"/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ru-RU" sz="2800" b="1" dirty="0"/>
              <a:t> популяризацию достижений отечественной науки и культуры; патриотическое воспитание, сохранение памяти о защитниках Отечества и недопущение умаления значения подвига народа при защите Отечества; </a:t>
            </a:r>
            <a:endParaRPr lang="ru-RU" sz="2800" dirty="0"/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ru-RU" sz="2800" b="1" dirty="0"/>
              <a:t>сохранение памяти о выдающихся личностях в российской истории, внёсших важный вклад в развитие и процветание России.</a:t>
            </a:r>
            <a:endParaRPr lang="ru-RU" sz="2800" dirty="0"/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06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49962"/>
          </a:xfrm>
        </p:spPr>
        <p:txBody>
          <a:bodyPr>
            <a:normAutofit fontScale="90000"/>
          </a:bodyPr>
          <a:lstStyle/>
          <a:p>
            <a:r>
              <a:rPr lang="ru-RU" dirty="0"/>
              <a:t>В 2024/2025 учебном году сохраняется структура преподавания учебного предмета     «История»      на      уровне      основного      общего      образования  в соответствии с федеральным учебным планом основного общего образования, который предполагает изучение учебных курсов в 5, 6, 7, 8, 9 классах в количестве 2 часа в неделю (всего 68 часов за год по каждому классу).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03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754034"/>
              </p:ext>
            </p:extLst>
          </p:nvPr>
        </p:nvGraphicFramePr>
        <p:xfrm>
          <a:off x="381000" y="-1"/>
          <a:ext cx="11353800" cy="66986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1"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69850" indent="1143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Курсы</a:t>
                      </a:r>
                      <a:r>
                        <a:rPr lang="ru-RU" sz="2800" spc="-3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рамках</a:t>
                      </a:r>
                      <a:r>
                        <a:rPr lang="ru-RU" sz="2800" spc="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учебного</a:t>
                      </a:r>
                      <a:r>
                        <a:rPr lang="ru-RU" sz="2800" spc="-4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предмета</a:t>
                      </a:r>
                      <a:r>
                        <a:rPr lang="ru-RU" sz="2800" spc="-4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«История»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Уч.</a:t>
                      </a: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час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Всеобщая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история.</a:t>
                      </a:r>
                      <a:r>
                        <a:rPr lang="ru-RU" sz="2800" spc="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Древнего</a:t>
                      </a:r>
                      <a:r>
                        <a:rPr lang="ru-RU" sz="2800" spc="-4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мира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Всеобщая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история.</a:t>
                      </a:r>
                      <a:r>
                        <a:rPr lang="ru-RU" sz="2800" spc="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2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Средних</a:t>
                      </a:r>
                      <a:r>
                        <a:rPr lang="ru-RU" sz="2800" spc="-4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веков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23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2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России.</a:t>
                      </a:r>
                      <a:r>
                        <a:rPr lang="ru-RU" sz="2800" spc="-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От</a:t>
                      </a:r>
                      <a:r>
                        <a:rPr lang="ru-RU" sz="2800" spc="-2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Руси</a:t>
                      </a:r>
                      <a:r>
                        <a:rPr lang="ru-RU" sz="2800" spc="-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к</a:t>
                      </a:r>
                      <a:r>
                        <a:rPr lang="ru-RU" sz="2800" spc="-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Российскому Государству.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45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 rowSpan="2"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Всеобщая</a:t>
                      </a:r>
                      <a:r>
                        <a:rPr lang="ru-RU" sz="2800" spc="-3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история.</a:t>
                      </a:r>
                      <a:r>
                        <a:rPr lang="ru-RU" sz="2800" spc="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нового</a:t>
                      </a:r>
                      <a:r>
                        <a:rPr lang="ru-RU" sz="2800" spc="-5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времени. Конец</a:t>
                      </a:r>
                      <a:r>
                        <a:rPr lang="ru-RU" sz="2800" spc="-10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XV</a:t>
                      </a:r>
                      <a:r>
                        <a:rPr lang="en-US" sz="2800" spc="-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–</a:t>
                      </a:r>
                      <a:r>
                        <a:rPr lang="ru-RU" sz="2800" spc="5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XVII</a:t>
                      </a:r>
                      <a:r>
                        <a:rPr lang="ru-RU" sz="2800" dirty="0">
                          <a:effectLst/>
                        </a:rPr>
                        <a:t> в.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23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России.</a:t>
                      </a:r>
                      <a:r>
                        <a:rPr lang="ru-RU" sz="2800" spc="-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Россия</a:t>
                      </a:r>
                      <a:r>
                        <a:rPr lang="ru-RU" sz="2800" spc="-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XVI</a:t>
                      </a:r>
                      <a:r>
                        <a:rPr lang="ru-RU" sz="2800" dirty="0">
                          <a:effectLst/>
                        </a:rPr>
                        <a:t>–</a:t>
                      </a:r>
                      <a:r>
                        <a:rPr lang="en-US" sz="2800" dirty="0">
                          <a:effectLst/>
                        </a:rPr>
                        <a:t>XVII</a:t>
                      </a:r>
                      <a:r>
                        <a:rPr lang="en-US" sz="2800" spc="-5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вв.: от</a:t>
                      </a:r>
                      <a:r>
                        <a:rPr lang="ru-RU" sz="2800" spc="-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великого</a:t>
                      </a:r>
                      <a:r>
                        <a:rPr lang="ru-RU" sz="2800" spc="-3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княжества</a:t>
                      </a:r>
                      <a:r>
                        <a:rPr lang="ru-RU" sz="2800" spc="-2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к</a:t>
                      </a:r>
                      <a:r>
                        <a:rPr lang="ru-RU" sz="2800" spc="-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царству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936">
                <a:tc rowSpan="2"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Всеобщая</a:t>
                      </a:r>
                      <a:r>
                        <a:rPr lang="ru-RU" sz="2800" spc="-3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история.</a:t>
                      </a:r>
                      <a:r>
                        <a:rPr lang="ru-RU" sz="2800" spc="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История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нового</a:t>
                      </a:r>
                      <a:r>
                        <a:rPr lang="ru-RU" sz="2800" spc="-5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времени. </a:t>
                      </a:r>
                      <a:r>
                        <a:rPr lang="en-US" sz="2800">
                          <a:effectLst/>
                        </a:rPr>
                        <a:t>XVIII</a:t>
                      </a:r>
                      <a:r>
                        <a:rPr lang="en-US" sz="2800" spc="-4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в.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История</a:t>
                      </a:r>
                      <a:r>
                        <a:rPr lang="ru-RU" sz="2800" spc="-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России.</a:t>
                      </a:r>
                      <a:r>
                        <a:rPr lang="ru-RU" sz="2800" spc="-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Россия</a:t>
                      </a:r>
                      <a:r>
                        <a:rPr lang="ru-RU" sz="2800" spc="-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</a:t>
                      </a:r>
                      <a:r>
                        <a:rPr lang="ru-RU" sz="2800" spc="-3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конце</a:t>
                      </a:r>
                      <a:r>
                        <a:rPr lang="ru-RU" sz="2800" spc="-2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XVII</a:t>
                      </a:r>
                      <a:r>
                        <a:rPr lang="en-US" sz="2800" spc="-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–</a:t>
                      </a:r>
                      <a:r>
                        <a:rPr lang="ru-RU" sz="2800" spc="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XVIII</a:t>
                      </a:r>
                      <a:r>
                        <a:rPr lang="en-US" sz="2800" spc="-4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в.: от</a:t>
                      </a:r>
                      <a:r>
                        <a:rPr lang="ru-RU" sz="2800" spc="-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царства</a:t>
                      </a:r>
                      <a:r>
                        <a:rPr lang="ru-RU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к империи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 rowSpan="2"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Всеобщая</a:t>
                      </a:r>
                      <a:r>
                        <a:rPr lang="ru-RU" sz="2800" spc="-3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история.</a:t>
                      </a:r>
                      <a:r>
                        <a:rPr lang="ru-RU" sz="2800" spc="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История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нового</a:t>
                      </a:r>
                      <a:r>
                        <a:rPr lang="ru-RU" sz="2800" spc="-5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времени. </a:t>
                      </a:r>
                      <a:r>
                        <a:rPr lang="en-US" sz="2800">
                          <a:effectLst/>
                        </a:rPr>
                        <a:t>XIX</a:t>
                      </a:r>
                      <a:r>
                        <a:rPr lang="en-US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–</a:t>
                      </a:r>
                      <a:r>
                        <a:rPr lang="ru-RU" sz="2800" spc="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начало</a:t>
                      </a:r>
                      <a:r>
                        <a:rPr lang="ru-RU" sz="2800" spc="-3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ХХ</a:t>
                      </a:r>
                      <a:r>
                        <a:rPr lang="ru-RU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в.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История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России.</a:t>
                      </a:r>
                      <a:r>
                        <a:rPr lang="ru-RU" sz="2800" spc="-2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Российская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империя в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XIX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–</a:t>
                      </a:r>
                      <a:r>
                        <a:rPr lang="ru-RU" sz="2800" spc="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начале</a:t>
                      </a:r>
                      <a:r>
                        <a:rPr lang="ru-RU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ХХ</a:t>
                      </a:r>
                      <a:r>
                        <a:rPr lang="ru-RU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в.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048"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Модуль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«Введение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  <a:r>
                        <a:rPr lang="ru-RU" sz="2000" spc="-3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новейшую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историю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России».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097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37882" y="717930"/>
            <a:ext cx="11388001" cy="6149704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400" b="1" dirty="0"/>
              <a:t>Системно</a:t>
            </a:r>
            <a:r>
              <a:rPr lang="ru-RU" sz="2000" b="1" dirty="0"/>
              <a:t> </a:t>
            </a:r>
            <a:r>
              <a:rPr lang="ru-RU" sz="2400" b="1" dirty="0"/>
              <a:t>–деятельностный подход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29" name="object 11"/>
          <p:cNvSpPr/>
          <p:nvPr/>
        </p:nvSpPr>
        <p:spPr>
          <a:xfrm rot="5400000">
            <a:off x="6213229" y="-3362690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94709" y="1897508"/>
            <a:ext cx="110787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Научно-методологической основой для разработки требований к личностным, метапредметным и предметным результатам является системно-деятельностный подход. </a:t>
            </a:r>
          </a:p>
          <a:p>
            <a:pPr algn="ctr"/>
            <a:r>
              <a:rPr lang="ru-RU" sz="3200" dirty="0"/>
              <a:t>Основная идея системно-</a:t>
            </a:r>
            <a:r>
              <a:rPr lang="ru-RU" sz="3200" dirty="0" err="1"/>
              <a:t>деятельностного</a:t>
            </a:r>
            <a:r>
              <a:rPr lang="ru-RU" sz="3200" dirty="0"/>
              <a:t> подхода состоит в том, что новые знания не даются в готовом виде.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815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717930"/>
            <a:ext cx="11388001" cy="583614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b="1" dirty="0"/>
              <a:t>Современная образовательная технология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13229" y="-3709715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371061" y="1524000"/>
            <a:ext cx="110787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– это система совместной деятельности учителя и учащихся в процессе изучения предмета, направленная на планирование, организацию, коррекцию результатов для реализации требований Федерального государственного образовательного стандарта основного общего образования. </a:t>
            </a:r>
            <a:endParaRPr lang="ru-RU" sz="2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2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1600200"/>
            <a:ext cx="1097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3200" dirty="0"/>
              <a:t>31 мая 2021 года Приказом Министерства просвещения РФ № 287 </a:t>
            </a:r>
          </a:p>
          <a:p>
            <a:pPr algn="ctr"/>
            <a:r>
              <a:rPr lang="ru-RU" sz="3200" dirty="0"/>
              <a:t>утвержден</a:t>
            </a:r>
          </a:p>
          <a:p>
            <a:pPr algn="ctr"/>
            <a:r>
              <a:rPr lang="ru-RU" sz="3200" dirty="0"/>
              <a:t> федеральный государственный образовательный стандарт основного общего образования (ФГОС ООО), </a:t>
            </a:r>
          </a:p>
          <a:p>
            <a:pPr algn="ctr"/>
            <a:r>
              <a:rPr lang="ru-RU" sz="3200" dirty="0"/>
              <a:t>который вступил в силу 01 сентября 2022 года.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304800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400" b="1" dirty="0"/>
              <a:t>Современные образовательные технологии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13229" y="-4265981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920765" y="1362959"/>
            <a:ext cx="99609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2800" b="1" dirty="0"/>
              <a:t>Проектные технологии;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800" b="1" dirty="0"/>
              <a:t>Технологии проблемного обучения;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800" b="1" dirty="0"/>
              <a:t>Информационно-коммуникационные технологии;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800" b="1" dirty="0"/>
              <a:t>Игровые технологии. </a:t>
            </a:r>
            <a:endParaRPr lang="ru-RU" sz="2800" dirty="0"/>
          </a:p>
          <a:p>
            <a:pPr marL="285750" indent="-285750" algn="just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300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50292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УРОК ПО ФГОС</a:t>
            </a:r>
            <a:br>
              <a:rPr lang="ru-RU" b="1" dirty="0"/>
            </a:br>
            <a:br>
              <a:rPr lang="ru-RU" dirty="0"/>
            </a:br>
            <a:r>
              <a:rPr lang="ru-RU" dirty="0"/>
              <a:t>Главные задачи современной школы – раскрытие способностей каждого ученика, воспитание порядочного и патриотичного человека, личности, готовой к жизни в высокотехнологичном, конкурентном мире».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843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811000" cy="68119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               Особенности современного урока</a:t>
            </a:r>
            <a:br>
              <a:rPr lang="ru-RU" b="1" dirty="0"/>
            </a:br>
            <a:br>
              <a:rPr lang="ru-RU" dirty="0"/>
            </a:br>
            <a:r>
              <a:rPr lang="ru-RU" dirty="0"/>
              <a:t>1).Современный урок </a:t>
            </a:r>
            <a:r>
              <a:rPr lang="ru-RU" b="1" dirty="0"/>
              <a:t>личностно-ориентированный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2). Современный урок – это </a:t>
            </a:r>
            <a:r>
              <a:rPr lang="ru-RU" b="1" dirty="0"/>
              <a:t>деятельностный</a:t>
            </a:r>
            <a:r>
              <a:rPr lang="ru-RU" dirty="0"/>
              <a:t> урок.  </a:t>
            </a:r>
            <a:br>
              <a:rPr lang="ru-RU" dirty="0"/>
            </a:br>
            <a:r>
              <a:rPr lang="ru-RU" dirty="0"/>
              <a:t>3). Современный урок – это  </a:t>
            </a:r>
            <a:r>
              <a:rPr lang="ru-RU" b="1" dirty="0"/>
              <a:t>компетентностный</a:t>
            </a:r>
            <a:r>
              <a:rPr lang="ru-RU" dirty="0"/>
              <a:t>, то есть в центре внимания будет </a:t>
            </a:r>
            <a:r>
              <a:rPr lang="ru-RU" b="1" dirty="0"/>
              <a:t>способность ученика применять знания на практике</a:t>
            </a:r>
            <a:r>
              <a:rPr lang="ru-RU" dirty="0"/>
              <a:t> (его компетентность).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817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849562"/>
          </a:xfrm>
        </p:spPr>
        <p:txBody>
          <a:bodyPr>
            <a:normAutofit/>
          </a:bodyPr>
          <a:lstStyle/>
          <a:p>
            <a:r>
              <a:rPr lang="ru-RU" sz="2800" dirty="0"/>
              <a:t>Характеристика изменений в деятельности педагога, работающего по ФГОС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492864"/>
              </p:ext>
            </p:extLst>
          </p:nvPr>
        </p:nvGraphicFramePr>
        <p:xfrm>
          <a:off x="381000" y="1676400"/>
          <a:ext cx="11430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Традиционный урок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Урок по ФГОС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Учитель пользуется жестко структурированным конспектом урока.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Учитель пользуется сценарным планом урока, предоставляющим ему свободу в выборе форм, способов и приемов обучения.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подготовке к уроку учитель использует учебник и методические рекомендации.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подготовке к уроку учитель использует учебник и методические рекомендации, интернет-ресурсы, материалы коллег.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Объяснение и закрепление учебного материала. Большое количество времени занимает речь учителя.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Самостоятельная деятельность обучающихся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(более половины времени урока).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312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849562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909922"/>
              </p:ext>
            </p:extLst>
          </p:nvPr>
        </p:nvGraphicFramePr>
        <p:xfrm>
          <a:off x="381000" y="304800"/>
          <a:ext cx="115824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Традиционный урок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Урок по ФГОС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Успеть выполнить все, что запланировано.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Организовать деятельность детей: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 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поиску и обработке информации;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 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обобщению способов действия;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 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постановке учебной задачи и т. д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Формулировки: решите, спишите, сравните, найдите, выпишите, выполните и т. д.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Преимущественно фронтальная форма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Преимущественно групповая и/или индивидуальная.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Образовательная</a:t>
                      </a:r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среда с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оздается учителем.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Создается обучающимися (дети изготавливают учебный материал, проводят презентации).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545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849562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825748"/>
              </p:ext>
            </p:extLst>
          </p:nvPr>
        </p:nvGraphicFramePr>
        <p:xfrm>
          <a:off x="381000" y="304800"/>
          <a:ext cx="10896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Традиционный урок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Урок по ФГОС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Успеть выполнить все, что запланировано.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Организовать деятельность детей: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поиску и обработке информации;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обобщению способов действия;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постановке учебной задачи и т. д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Формулировки: решите, спишите, сравните, найдите, выпишите, выполните и т. д.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Преимущественно фронтальная.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 деятельность обучающихся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(более половины времени урока).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65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958394"/>
              </p:ext>
            </p:extLst>
          </p:nvPr>
        </p:nvGraphicFramePr>
        <p:xfrm>
          <a:off x="228600" y="685800"/>
          <a:ext cx="11430000" cy="499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Традиционный урок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Урок по ФГОС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Предметные результаты.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только предметные результаты, но и личностные, метапредметные.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Нет портфолио обучающегося. Основная оценка – оценка учителя.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Создание портфолио.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Ориентир на самооценку обучающегося, формирование адекватной самооценки.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Важны положительные оценки учеников по итогам контрольных работ.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Учет динамики результатов обучения детей относительно самих себя. Оценка промежуточных результатов обучения.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816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122474"/>
              </p:ext>
            </p:extLst>
          </p:nvPr>
        </p:nvGraphicFramePr>
        <p:xfrm>
          <a:off x="152400" y="304800"/>
          <a:ext cx="118110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1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Структура урока усвоения новых знаний: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Этапы урока открытия нового знания по ФГОС:</a:t>
                      </a:r>
                      <a:endParaRPr lang="ru-RU" sz="2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Организационный этап.</a:t>
                      </a:r>
                    </a:p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Постановка цели и задач урока. Мотивация учебной деятельности учащихся.</a:t>
                      </a:r>
                    </a:p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Актуализация знаний.</a:t>
                      </a:r>
                    </a:p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Первичное усвоение новых знаний.</a:t>
                      </a:r>
                    </a:p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Первичная проверка понимания</a:t>
                      </a:r>
                    </a:p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6) Первичное закрепление.</a:t>
                      </a:r>
                    </a:p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7) Информация о домашнем задании, инструктаж по его выполнению</a:t>
                      </a:r>
                    </a:p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8) Рефлексия (подведение итогов занятия)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Мотивация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учащихся к учебной (активной интеллектуальной) деятельности; </a:t>
                      </a:r>
                    </a:p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Актуализация и пробное учебное действие (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осознание учащимися недостаточности имеющихся знаний, необходимости узнать новое);</a:t>
                      </a:r>
                    </a:p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места и причины затруднения;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Целеполагание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(учащиеся самостоятельно формулируют цели урока) 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построение проекта выхода из затруднения;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Творческая практическая деятельность по реализации построенного проекта 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(поиск новых знаний в парах, группах, коммуникация);</a:t>
                      </a:r>
                    </a:p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Обобщение и систематизация знаний и формирование рациональных способов применения их на практике;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практических заданий.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Обобщение полученных на уроке сведений.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учащихся.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116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10515600" cy="1325563"/>
          </a:xfrm>
        </p:spPr>
        <p:txBody>
          <a:bodyPr/>
          <a:lstStyle/>
          <a:p>
            <a:r>
              <a:rPr lang="ru-RU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9938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685800"/>
            <a:ext cx="10972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ДЛЯ ЧЕГО НУЖНЫ СТАНДАРТЫ?</a:t>
            </a:r>
          </a:p>
          <a:p>
            <a:r>
              <a:rPr lang="ru-RU" sz="2800" dirty="0"/>
              <a:t>                                          Стандарты обеспечивают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единство образовательного пространства Российской Федерации;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 преемственность основных образовательных программ,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вариативность содержания образовательных программ соответствующего уровня образования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освоения.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/>
          </a:p>
          <a:p>
            <a:r>
              <a:rPr lang="ru-RU" sz="2800" b="1" dirty="0"/>
              <a:t>Главная цель стандартов </a:t>
            </a:r>
            <a:r>
              <a:rPr lang="ru-RU" sz="2800" dirty="0"/>
              <a:t>– это качество образовательных результатов на выходе и условия для их достижения на входе. </a:t>
            </a:r>
          </a:p>
        </p:txBody>
      </p:sp>
    </p:spTree>
    <p:extLst>
      <p:ext uri="{BB962C8B-B14F-4D97-AF65-F5344CB8AC3E}">
        <p14:creationId xmlns:p14="http://schemas.microsoft.com/office/powerpoint/2010/main" val="300124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" y="151852"/>
            <a:ext cx="11506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Предметные результаты изучения предметной области "Общественно-научные предметы" должны отражать: </a:t>
            </a:r>
          </a:p>
          <a:p>
            <a:pPr algn="ctr"/>
            <a:r>
              <a:rPr lang="ru-RU" sz="2800" b="1" dirty="0"/>
              <a:t>История России. Всеобщая история: </a:t>
            </a:r>
          </a:p>
          <a:p>
            <a:pPr algn="ctr"/>
            <a:endParaRPr lang="ru-RU" sz="2800" b="1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формирование основ гражданской, </a:t>
            </a:r>
            <a:r>
              <a:rPr lang="ru-RU" sz="2400" dirty="0" err="1"/>
              <a:t>этнонациональной</a:t>
            </a:r>
            <a:r>
              <a:rPr lang="ru-RU" sz="2400" dirty="0"/>
              <a:t>, социальной, культурной самоидентификации личности обучающегося, осмысление им опыта российской истории как части мировой истории, усвоение базовых национальных ценностей современного российского общества: гуманистических и демократических ценностей, идей мира и взаимопонимания между народами, людьми разных культур;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овладение базовыми историческими знаниями, а также представлениями о                           закономерностях развития человеческого общества в социальной, экономической, политической, научной и культурной сферах; приобретение опыта историко-культурного, цивилизационного подхода к оценке социальных явлений, современных глобальных процессов; </a:t>
            </a:r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11805745" cy="6553200"/>
          </a:xfrm>
        </p:spPr>
        <p:txBody>
          <a:bodyPr>
            <a:normAutofit fontScale="90000"/>
          </a:bodyPr>
          <a:lstStyle/>
          <a:p>
            <a:pPr algn="just"/>
            <a:br>
              <a:rPr lang="ru-RU" sz="2700" dirty="0">
                <a:latin typeface="+mn-lt"/>
              </a:rPr>
            </a:br>
            <a:br>
              <a:rPr lang="ru-RU" sz="2700" dirty="0">
                <a:latin typeface="+mn-lt"/>
              </a:rPr>
            </a:b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3) формирование умений применения исторических знаний для осмысления сущности современных общественных явлений, жизни в современном поликультурном, </a:t>
            </a:r>
            <a:r>
              <a:rPr lang="ru-RU" sz="2700" dirty="0" err="1">
                <a:latin typeface="+mn-lt"/>
              </a:rPr>
              <a:t>полиэтничном</a:t>
            </a:r>
            <a:r>
              <a:rPr lang="ru-RU" sz="2700" dirty="0">
                <a:latin typeface="+mn-lt"/>
              </a:rPr>
              <a:t> и многоконфессиональном мире;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4) формирование важнейших культурно-исторических ориентиров для гражданской, </a:t>
            </a:r>
            <a:r>
              <a:rPr lang="ru-RU" sz="2700" dirty="0" err="1">
                <a:latin typeface="+mn-lt"/>
              </a:rPr>
              <a:t>этнонациональной</a:t>
            </a:r>
            <a:r>
              <a:rPr lang="ru-RU" sz="2700" dirty="0">
                <a:latin typeface="+mn-lt"/>
              </a:rPr>
              <a:t>, социальной, культурной самоидентификации личности, миропонимания и познания современного общества на основе изучения исторического опыта России и человечества;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5) развитие умений искать, анализировать, сопоставлять и оценивать содержащуюся в различных источниках информацию о событиях и явлениях прошлого и настоящего, способностей определять и аргументировать свое отношение к ней;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6) воспитание уважения к историческому наследию народов России; восприятие традиций исторического диалога, сложившихся в поликультурном, </a:t>
            </a:r>
            <a:r>
              <a:rPr lang="ru-RU" sz="2700" dirty="0" err="1">
                <a:latin typeface="+mn-lt"/>
              </a:rPr>
              <a:t>полиэтничном</a:t>
            </a:r>
            <a:r>
              <a:rPr lang="ru-RU" sz="2700" dirty="0">
                <a:latin typeface="+mn-lt"/>
              </a:rPr>
              <a:t> и многоконфессиональном Российском государстве.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 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429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52" y="1066800"/>
            <a:ext cx="10972800" cy="48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/>
              <a:t>         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dirty="0"/>
            </a:br>
            <a:r>
              <a:rPr lang="ru-RU" sz="2000" dirty="0"/>
              <a:t>1. </a:t>
            </a:r>
            <a:r>
              <a:rPr lang="ru-RU" sz="2400" dirty="0"/>
              <a:t>Федеральный закон от 29 декабря 2012 г. № 273-ФЗ «Об образовании в Российской Федерации»;</a:t>
            </a:r>
            <a:br>
              <a:rPr lang="ru-RU" sz="2400" dirty="0"/>
            </a:br>
            <a:r>
              <a:rPr lang="ru-RU" sz="2400" dirty="0"/>
              <a:t>2. Федеральный закон от 19 декабря 2023 г. № 618-ФЗ «О внесении изменений в Федеральный закон «Об образовании в Российской Федерации»;</a:t>
            </a:r>
            <a:br>
              <a:rPr lang="ru-RU" sz="2400" dirty="0"/>
            </a:br>
            <a:r>
              <a:rPr lang="ru-RU" sz="2400" dirty="0"/>
              <a:t>3. Постановление	Правительства	Российской	Федерации от 30 апреля 2024 г. № 556 «Об утверждении перечня мероприятий по оценке качества образования и Правил проведения мероприятий по оценке качества образования»;</a:t>
            </a:r>
            <a:br>
              <a:rPr lang="ru-RU" sz="2400" dirty="0"/>
            </a:br>
            <a:r>
              <a:rPr lang="ru-RU" sz="2400" dirty="0"/>
              <a:t>4. Федеральный государственный образовательный стандарт основного общего образования (утв. приказом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от 31 мая 2021 г. № 287) (далее – ФГОС ООО);</a:t>
            </a:r>
            <a:br>
              <a:rPr lang="ru-RU" sz="2400" dirty="0"/>
            </a:br>
            <a:r>
              <a:rPr lang="ru-RU" sz="2400" dirty="0"/>
              <a:t>5. Приказ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от 18 июля 2022 г. № 568 «О внесении изменений в федеральный государственный образовательный стандарт основного общего образования»;</a:t>
            </a:r>
            <a:br>
              <a:rPr lang="ru-RU" sz="2400" dirty="0"/>
            </a:br>
            <a:r>
              <a:rPr lang="ru-RU" sz="2400" dirty="0"/>
              <a:t>6. Федеральная образовательная программа основного общего образования (утв. приказом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от 18 мая 2023 г. № 370) (далее – ФОП ООО);</a:t>
            </a:r>
            <a:br>
              <a:rPr lang="ru-RU" sz="2000" dirty="0"/>
            </a:br>
            <a:br>
              <a:rPr lang="ru-RU" sz="800" dirty="0"/>
            </a:br>
            <a:endParaRPr lang="ru-R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28600"/>
            <a:ext cx="10229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Нормативно-правовые документы, обеспечивающие организацию образовательной деятельности </a:t>
            </a:r>
          </a:p>
          <a:p>
            <a:pPr algn="ctr"/>
            <a:r>
              <a:rPr lang="ru-RU" b="1" dirty="0"/>
              <a:t>по   учебному предмету «История» в 2024/2025 учебном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11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97562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7. 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  России   от   4   октября   2023   г.   №   738</a:t>
            </a:r>
            <a:br>
              <a:rPr lang="ru-RU" sz="1800" dirty="0"/>
            </a:br>
            <a:r>
              <a:rPr lang="ru-RU" sz="1800" dirty="0"/>
              <a:t>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образования»;</a:t>
            </a:r>
            <a:br>
              <a:rPr lang="ru-RU" sz="1800" dirty="0"/>
            </a:br>
            <a:r>
              <a:rPr lang="ru-RU" sz="1800" dirty="0"/>
              <a:t>8. 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России от 19 марта 2024 г. № 171 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образования»;</a:t>
            </a:r>
            <a:br>
              <a:rPr lang="ru-RU" sz="1800" dirty="0"/>
            </a:br>
            <a:r>
              <a:rPr lang="ru-RU" sz="1800" dirty="0"/>
              <a:t>9. 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  России   от   21   февраля   2024   г.   № 119</a:t>
            </a:r>
            <a:br>
              <a:rPr lang="ru-RU" sz="1800" dirty="0"/>
            </a:br>
            <a:r>
              <a:rPr lang="ru-RU" sz="1800" dirty="0"/>
              <a:t>«О внесении изменений в приложения № 1 и № 2 к приказу Министерства просвещения Российской Федерации от 21 сентября 2022 г. № 858</a:t>
            </a:r>
            <a:br>
              <a:rPr lang="ru-RU" sz="1800" dirty="0"/>
            </a:br>
            <a:r>
              <a:rPr lang="ru-RU" sz="1800" dirty="0"/>
              <a:t>«Об      утверждении      федерального     перечня      учебников,     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учебников»;</a:t>
            </a:r>
            <a:br>
              <a:rPr lang="ru-RU" sz="1800" dirty="0"/>
            </a:br>
            <a:r>
              <a:rPr lang="ru-RU" sz="1800" dirty="0"/>
              <a:t>10. 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России от 21 мая 2024 г. № 347 </a:t>
            </a:r>
            <a:br>
              <a:rPr lang="ru-RU" sz="1800" dirty="0"/>
            </a:br>
            <a:r>
              <a:rPr lang="ru-RU" sz="1800" dirty="0"/>
              <a:t>«О внесении изменений в   приказ   Министерства   просвещения   Российской   Федерации от 21 сентября 2022 г. № 858 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учебников».</a:t>
            </a:r>
          </a:p>
        </p:txBody>
      </p:sp>
    </p:spTree>
    <p:extLst>
      <p:ext uri="{BB962C8B-B14F-4D97-AF65-F5344CB8AC3E}">
        <p14:creationId xmlns:p14="http://schemas.microsoft.com/office/powerpoint/2010/main" val="262832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90600" y="1447800"/>
            <a:ext cx="1097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Документы размещены на информационном портале «Единое содержание общего образования» в разделе «Нормативные документы»: </a:t>
            </a:r>
            <a:r>
              <a:rPr lang="ru-RU" sz="2800" u="sng" dirty="0">
                <a:hlinkClick r:id="rId3"/>
              </a:rPr>
              <a:t>https://edsoo.ru/normativnye-dokumenty/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62759" y="456322"/>
            <a:ext cx="11388001" cy="580635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400" b="1" dirty="0"/>
              <a:t>В содержании федеральной рабочей программы учебного предмета</a:t>
            </a:r>
            <a:endParaRPr lang="ru-RU" sz="2400" dirty="0"/>
          </a:p>
          <a:p>
            <a:pPr algn="ctr"/>
            <a:r>
              <a:rPr lang="ru-RU" sz="2400" b="1" dirty="0"/>
              <a:t>«История» (далее – ФРП) на уровне основного общего образования актуализируются следующие цели и задачи: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dirty="0"/>
          </a:p>
          <a:p>
            <a:pPr algn="ctr"/>
            <a:endParaRPr lang="ru-RU" sz="2000" b="1" dirty="0"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29" name="object 11"/>
          <p:cNvSpPr/>
          <p:nvPr/>
        </p:nvSpPr>
        <p:spPr>
          <a:xfrm rot="5400000">
            <a:off x="6387934" y="-3438890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01097" y="1766520"/>
            <a:ext cx="1107871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itchFamily="2" charset="2"/>
              <a:buChar char="ü"/>
            </a:pPr>
            <a:r>
              <a:rPr lang="ru-RU" sz="2400" b="1" dirty="0"/>
              <a:t>формирование   и    развитие   личности    обучающегося,    способного к самоидентификации и определению своих ценностных ориентиров на основе осмысления и освоения исторического опыта своей страны и человечества в    целом,    активно    и    творчески     применяющего    исторические    знания и предметные умения в учебной и социальной практике;</a:t>
            </a:r>
            <a:endParaRPr lang="ru-RU" sz="2400" dirty="0"/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ru-RU" sz="2400" b="1" dirty="0"/>
              <a:t>воспитание обучающихся в духе патриотизма, уважения к своему Отечеству – многонациональному Российскому государству в соответствии с идеями взаимопонимания, согласия и мира между людьми и народами, в духе демократических ценностей современного общества.</a:t>
            </a:r>
            <a:endParaRPr lang="ru-RU" sz="2400" dirty="0"/>
          </a:p>
          <a:p>
            <a:pPr algn="just"/>
            <a:endParaRPr lang="ru-RU" sz="2800" dirty="0"/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495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Words>2177</Words>
  <Application>Microsoft Office PowerPoint</Application>
  <PresentationFormat>Широкоэкранный</PresentationFormat>
  <Paragraphs>158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 3) формирование умений применения исторических знаний для осмысления сущности современных общественных явлений, жизни в современном поликультурном, полиэтничном и многоконфессиональном мире;   4) формирование важнейших культурно-исторических ориентиров для гражданской, этнонациональной, социальной, культурной самоидентификации личности, миропонимания и познания современного общества на основе изучения исторического опыта России и человечества;   5) развитие умений искать, анализировать, сопоставлять и оценивать содержащуюся в различных источниках информацию о событиях и явлениях прошлого и настоящего, способностей определять и аргументировать свое отношение к ней;  6) воспитание уважения к историческому наследию народов России; восприятие традиций исторического диалога, сложившихся в поликультурном, полиэтничном и многоконфессиональном Российском государстве.   </vt:lpstr>
      <vt:lpstr>            1. Федеральный закон от 29 декабря 2012 г. № 273-ФЗ «Об образовании в Российской Федерации»; 2. Федеральный закон от 19 декабря 2023 г. № 618-ФЗ «О внесении изменений в Федеральный закон «Об образовании в Российской Федерации»; 3. Постановление Правительства Российской Федерации от 30 апреля 2024 г. № 556 «Об утверждении перечня мероприятий по оценке качества образования и Правил проведения мероприятий по оценке качества образования»; 4. Федеральный государственный образовательный стандарт основного общего образования (утв. приказом Минпросвещения России от 31 мая 2021 г. № 287) (далее – ФГОС ООО); 5. Приказ Минпросвещения России от 18 июля 2022 г. № 568 «О внесении изменений в федеральный государственный образовательный стандарт основного общего образования»; 6. Федеральная образовательная программа основного общего образования (утв. приказом Минпросвещения России от 18 мая 2023 г. № 370) (далее – ФОП ООО);  </vt:lpstr>
      <vt:lpstr>7. Приказ Минпросвещения   России   от   4   октября   2023   г.   №   738 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образования»; 8. Приказ Минпросвещения России от 19 марта 2024 г. № 171 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образования»; 9. Приказ Минпросвещения   России   от   21   февраля   2024   г.   № 119 «О внесении изменений в приложения № 1 и № 2 к приказу Министерства просвещения Российской Федерации от 21 сентября 2022 г. № 858 «Об      утверждении      федерального     перечня      учебников,     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учебников»; 10. Приказ Минпросвещения России от 21 мая 2024 г. № 347  «О внесении изменений в   приказ   Министерства   просвещения   Российской   Федерации от 21 сентября 2022 г. № 858 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учебников».</vt:lpstr>
      <vt:lpstr>Презентация PowerPoint</vt:lpstr>
      <vt:lpstr>Презентация PowerPoint</vt:lpstr>
      <vt:lpstr>Поправки  в федеральный закон  «Об образовании в Российской Федерации» (федеральный закон от 19 декабря 2023 г.  № 618-ФЗ  «О внесении изменений в Федеральный закон «Об образовании в Российской Федерации»</vt:lpstr>
      <vt:lpstr>Образование в России должно соответствовать традиционным российским духовно-нравственным ценностям и ориентироваться на задачи развития государства и общества. </vt:lpstr>
      <vt:lpstr>Указ Президента РФ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 (далее – Указ № 809).  Указ Президента РФ от 8 мая 2024 г. № 314 «Об утверждении Основ государственной политики Российской Федерации в области исторического просвещения» (далее – Указ № 314). </vt:lpstr>
      <vt:lpstr>Указ № 809  нормативно закрепляет набор традиционных духовно- нравственных ценностей,  к их числу относятся 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  </vt:lpstr>
      <vt:lpstr>Положения Указа № 314  «Об утверждении Основ государственной политики Российской Федерации в области исторического просвещения»</vt:lpstr>
      <vt:lpstr>Презентация PowerPoint</vt:lpstr>
      <vt:lpstr>В 2024/2025 учебном году сохраняется структура преподавания учебного предмета     «История»      на      уровне      основного      общего      образования  в соответствии с федеральным учебным планом основного общего образования, который предполагает изучение учебных курсов в 5, 6, 7, 8, 9 классах в количестве 2 часа в неделю (всего 68 часов за год по каждому классу). </vt:lpstr>
      <vt:lpstr>Презентация PowerPoint</vt:lpstr>
      <vt:lpstr>Презентация PowerPoint</vt:lpstr>
      <vt:lpstr>Презентация PowerPoint</vt:lpstr>
      <vt:lpstr>Презентация PowerPoint</vt:lpstr>
      <vt:lpstr>УРОК ПО ФГОС  Главные задачи современной школы – раскрытие способностей каждого ученика, воспитание порядочного и патриотичного человека, личности, готовой к жизни в высокотехнологичном, конкурентном мире». </vt:lpstr>
      <vt:lpstr>               Особенности современного урока  1).Современный урок личностно-ориентированный. 2). Современный урок – это деятельностный урок.   3). Современный урок – это  компетентностный, то есть в центре внимания будет способность ученика применять знания на практике (его компетентность).   </vt:lpstr>
      <vt:lpstr>Характеристика изменений в деятельности педагога, работающего по ФГОС  </vt:lpstr>
      <vt:lpstr> </vt:lpstr>
      <vt:lpstr>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187</cp:revision>
  <dcterms:created xsi:type="dcterms:W3CDTF">2024-07-17T08:48:25Z</dcterms:created>
  <dcterms:modified xsi:type="dcterms:W3CDTF">2025-02-03T07:02:36Z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2024-07-17T00:00:00Z</vt:filetime>
  </property>
</Properties>
</file>