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58" r:id="rId4"/>
    <p:sldId id="310" r:id="rId5"/>
    <p:sldId id="311" r:id="rId6"/>
    <p:sldId id="274" r:id="rId7"/>
    <p:sldId id="257" r:id="rId8"/>
    <p:sldId id="262" r:id="rId9"/>
    <p:sldId id="276" r:id="rId10"/>
    <p:sldId id="277" r:id="rId11"/>
    <p:sldId id="278" r:id="rId12"/>
    <p:sldId id="260" r:id="rId13"/>
    <p:sldId id="272" r:id="rId14"/>
    <p:sldId id="266" r:id="rId15"/>
    <p:sldId id="261" r:id="rId16"/>
    <p:sldId id="267" r:id="rId17"/>
    <p:sldId id="273" r:id="rId18"/>
    <p:sldId id="300" r:id="rId19"/>
    <p:sldId id="268" r:id="rId20"/>
    <p:sldId id="269" r:id="rId21"/>
    <p:sldId id="305" r:id="rId22"/>
    <p:sldId id="306" r:id="rId23"/>
    <p:sldId id="307" r:id="rId24"/>
    <p:sldId id="308" r:id="rId25"/>
    <p:sldId id="309" r:id="rId26"/>
    <p:sldId id="303" r:id="rId27"/>
    <p:sldId id="304" r:id="rId28"/>
    <p:sldId id="301" r:id="rId29"/>
    <p:sldId id="294" r:id="rId30"/>
    <p:sldId id="27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autoAdjust="0"/>
  </p:normalViewPr>
  <p:slideViewPr>
    <p:cSldViewPr snapToGrid="0">
      <p:cViewPr varScale="1">
        <p:scale>
          <a:sx n="42" d="100"/>
          <a:sy n="42" d="100"/>
        </p:scale>
        <p:origin x="942"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2/12/2025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2/12/2025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ann-ivanov-ferber.ru/books/igrajte-i-pobezhdajte/" TargetMode="External"/><Relationship Id="rId7" Type="http://schemas.openxmlformats.org/officeDocument/2006/relationships/hyperlink" Target="https://www.youtube.com/watch?v=IJQ1Ou-DP-E" TargetMode="External"/><Relationship Id="rId2" Type="http://schemas.openxmlformats.org/officeDocument/2006/relationships/hyperlink" Target="https://ru.coursera.org/learn/gamification" TargetMode="External"/><Relationship Id="rId1" Type="http://schemas.openxmlformats.org/officeDocument/2006/relationships/slideLayout" Target="../slideLayouts/slideLayout2.xml"/><Relationship Id="rId6" Type="http://schemas.openxmlformats.org/officeDocument/2006/relationships/hyperlink" Target="https://www.youtube.com/watch?v=LkmZbRaA01w" TargetMode="External"/><Relationship Id="rId5" Type="http://schemas.openxmlformats.org/officeDocument/2006/relationships/hyperlink" Target="https://www.youtube.com/watch?v=gZga0AmCGdE" TargetMode="External"/><Relationship Id="rId4" Type="http://schemas.openxmlformats.org/officeDocument/2006/relationships/hyperlink" Target="https://www.mann-ivanov-ferber.ru/books/geimifikaciya_v_bizne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E67D5F-5B1B-DCE3-989E-CA8A5CD5D5B5}"/>
              </a:ext>
            </a:extLst>
          </p:cNvPr>
          <p:cNvSpPr>
            <a:spLocks noGrp="1"/>
          </p:cNvSpPr>
          <p:nvPr>
            <p:ph type="ctrTitle"/>
          </p:nvPr>
        </p:nvSpPr>
        <p:spPr/>
        <p:txBody>
          <a:bodyPr>
            <a:normAutofit/>
          </a:bodyPr>
          <a:lstStyle/>
          <a:p>
            <a:pPr algn="ctr"/>
            <a:r>
              <a:rPr lang="ru-RU" dirty="0"/>
              <a:t>Современная педагогическая наука и образовательный процесс</a:t>
            </a:r>
          </a:p>
        </p:txBody>
      </p:sp>
      <p:sp>
        <p:nvSpPr>
          <p:cNvPr id="3" name="Подзаголовок 2">
            <a:extLst>
              <a:ext uri="{FF2B5EF4-FFF2-40B4-BE49-F238E27FC236}">
                <a16:creationId xmlns:a16="http://schemas.microsoft.com/office/drawing/2014/main" id="{C05A2953-C450-2B4C-F0E3-424CC611E850}"/>
              </a:ext>
            </a:extLst>
          </p:cNvPr>
          <p:cNvSpPr>
            <a:spLocks noGrp="1"/>
          </p:cNvSpPr>
          <p:nvPr>
            <p:ph type="subTitle" idx="1"/>
          </p:nvPr>
        </p:nvSpPr>
        <p:spPr/>
        <p:txBody>
          <a:bodyPr/>
          <a:lstStyle/>
          <a:p>
            <a:pPr algn="r"/>
            <a:endParaRPr lang="ru-RU" dirty="0"/>
          </a:p>
          <a:p>
            <a:pPr algn="r"/>
            <a:endParaRPr lang="ru-RU" dirty="0"/>
          </a:p>
          <a:p>
            <a:pPr algn="r"/>
            <a:r>
              <a:rPr lang="ru-RU" dirty="0" err="1"/>
              <a:t>Скиперская</a:t>
            </a:r>
            <a:r>
              <a:rPr lang="ru-RU" dirty="0"/>
              <a:t> Александра  Ивановна</a:t>
            </a:r>
          </a:p>
        </p:txBody>
      </p:sp>
    </p:spTree>
    <p:extLst>
      <p:ext uri="{BB962C8B-B14F-4D97-AF65-F5344CB8AC3E}">
        <p14:creationId xmlns:p14="http://schemas.microsoft.com/office/powerpoint/2010/main" val="180472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2F2FB8-2BC0-E307-C166-9678C7ECE6BD}"/>
              </a:ext>
            </a:extLst>
          </p:cNvPr>
          <p:cNvSpPr>
            <a:spLocks noGrp="1"/>
          </p:cNvSpPr>
          <p:nvPr>
            <p:ph type="title"/>
          </p:nvPr>
        </p:nvSpPr>
        <p:spPr/>
        <p:txBody>
          <a:bodyPr>
            <a:normAutofit fontScale="90000"/>
          </a:bodyPr>
          <a:lstStyle/>
          <a:p>
            <a:pPr algn="ctr"/>
            <a:r>
              <a:rPr lang="ru-RU" b="1" dirty="0"/>
              <a:t>Изучение языков заставляет мозг увеличиваться в объеме</a:t>
            </a:r>
            <a:br>
              <a:rPr lang="ru-RU" dirty="0"/>
            </a:br>
            <a:endParaRPr lang="ru-RU" dirty="0"/>
          </a:p>
        </p:txBody>
      </p:sp>
      <p:sp>
        <p:nvSpPr>
          <p:cNvPr id="3" name="Объект 2">
            <a:extLst>
              <a:ext uri="{FF2B5EF4-FFF2-40B4-BE49-F238E27FC236}">
                <a16:creationId xmlns:a16="http://schemas.microsoft.com/office/drawing/2014/main" id="{DC5B0823-549F-8B54-5EDE-80AC1E24A7CB}"/>
              </a:ext>
            </a:extLst>
          </p:cNvPr>
          <p:cNvSpPr>
            <a:spLocks noGrp="1"/>
          </p:cNvSpPr>
          <p:nvPr>
            <p:ph idx="1"/>
          </p:nvPr>
        </p:nvSpPr>
        <p:spPr>
          <a:xfrm>
            <a:off x="1141412" y="2060016"/>
            <a:ext cx="9905999" cy="4327583"/>
          </a:xfrm>
        </p:spPr>
        <p:txBody>
          <a:bodyPr>
            <a:noAutofit/>
          </a:bodyPr>
          <a:lstStyle/>
          <a:p>
            <a:pPr marL="0" indent="0">
              <a:buNone/>
            </a:pPr>
            <a:r>
              <a:rPr lang="ru-RU" dirty="0">
                <a:latin typeface="Times New Roman" panose="02020603050405020304" pitchFamily="18" charset="0"/>
                <a:cs typeface="Times New Roman" panose="02020603050405020304" pitchFamily="18" charset="0"/>
              </a:rPr>
              <a:t>Если вы учите иностранные языки, ваш мозг растет, причем в самом буквальном смысле слова. Точнее, растут его отдельные области - гиппокамп и некоторые участки коры больших полушарий. Исследователи, опубликовавшие результаты изучения мозга у профессиональных переводчиков, отмечали рост объема серого вещества у тех из них, кто в течение как минимум трех месяцев занимался углубленным изучением языка — причем чем больше усилий прилагал конкретный участник исследования, тем более заметно было увеличение объема серого вещества.</a:t>
            </a:r>
          </a:p>
        </p:txBody>
      </p:sp>
    </p:spTree>
    <p:extLst>
      <p:ext uri="{BB962C8B-B14F-4D97-AF65-F5344CB8AC3E}">
        <p14:creationId xmlns:p14="http://schemas.microsoft.com/office/powerpoint/2010/main" val="79649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0C2FD8-2910-25A8-6CD8-61BB87C76C7B}"/>
              </a:ext>
            </a:extLst>
          </p:cNvPr>
          <p:cNvSpPr>
            <a:spLocks noGrp="1"/>
          </p:cNvSpPr>
          <p:nvPr>
            <p:ph type="title"/>
          </p:nvPr>
        </p:nvSpPr>
        <p:spPr>
          <a:xfrm>
            <a:off x="1141413" y="363145"/>
            <a:ext cx="9905998" cy="1478570"/>
          </a:xfrm>
        </p:spPr>
        <p:txBody>
          <a:bodyPr/>
          <a:lstStyle/>
          <a:p>
            <a:pPr algn="ctr"/>
            <a:r>
              <a:rPr lang="ru-RU" dirty="0"/>
              <a:t>У билингвов лучше способности к музыке</a:t>
            </a:r>
          </a:p>
        </p:txBody>
      </p:sp>
      <p:sp>
        <p:nvSpPr>
          <p:cNvPr id="3" name="Объект 2">
            <a:extLst>
              <a:ext uri="{FF2B5EF4-FFF2-40B4-BE49-F238E27FC236}">
                <a16:creationId xmlns:a16="http://schemas.microsoft.com/office/drawing/2014/main" id="{6CA4E334-985A-ECCA-5AB2-4A3440927B82}"/>
              </a:ext>
            </a:extLst>
          </p:cNvPr>
          <p:cNvSpPr>
            <a:spLocks noGrp="1"/>
          </p:cNvSpPr>
          <p:nvPr>
            <p:ph idx="1"/>
          </p:nvPr>
        </p:nvSpPr>
        <p:spPr>
          <a:xfrm>
            <a:off x="1141412" y="1696598"/>
            <a:ext cx="9905999" cy="5023691"/>
          </a:xfrm>
        </p:spPr>
        <p:txBody>
          <a:bodyPr>
            <a:normAutofit fontScale="92500"/>
          </a:bodyPr>
          <a:lstStyle/>
          <a:p>
            <a:pPr marL="0" indent="0">
              <a:buNone/>
            </a:pPr>
            <a:r>
              <a:rPr lang="ru-RU" dirty="0"/>
              <a:t>Изучение иностранного языка заставляет мозг открывать для себя изобилие звуков, которые он раньше не трудился выделять и разграничивать. Европеец, изучающий китайский, с удивлением обнаруживает, что то, что ему казалось звуком «с», на самом деле оказывается тремя совершенно другими звуками. Китаец, осваивающий русский, обнаруживает, что по богатству изменения интонации внутри предложений этот язык может дать фору тональному разнообразию китайского слога. Человек, овладевающий иностранным языком, учится куда лучше распознавать звуки — и в дальнейшем делает более заметные успехи в овладении музыкальными инструментами. Впрочем, не следует благодарить за улучшение способностей к музыке свои уши — основную работу по распознаванию звуков выполняет мозг, а не органы слуха.</a:t>
            </a:r>
          </a:p>
        </p:txBody>
      </p:sp>
    </p:spTree>
    <p:extLst>
      <p:ext uri="{BB962C8B-B14F-4D97-AF65-F5344CB8AC3E}">
        <p14:creationId xmlns:p14="http://schemas.microsoft.com/office/powerpoint/2010/main" val="336536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DAD58E-8B13-5BE4-85E7-2950EAC5F541}"/>
              </a:ext>
            </a:extLst>
          </p:cNvPr>
          <p:cNvSpPr>
            <a:spLocks noGrp="1"/>
          </p:cNvSpPr>
          <p:nvPr>
            <p:ph type="title"/>
          </p:nvPr>
        </p:nvSpPr>
        <p:spPr/>
        <p:txBody>
          <a:bodyPr>
            <a:normAutofit/>
          </a:bodyPr>
          <a:lstStyle/>
          <a:p>
            <a:pPr algn="ctr"/>
            <a:r>
              <a:rPr lang="ru-RU" sz="4400" dirty="0"/>
              <a:t>Современные исследования в педагогической науке</a:t>
            </a:r>
          </a:p>
        </p:txBody>
      </p:sp>
      <p:sp>
        <p:nvSpPr>
          <p:cNvPr id="3" name="Объект 2">
            <a:extLst>
              <a:ext uri="{FF2B5EF4-FFF2-40B4-BE49-F238E27FC236}">
                <a16:creationId xmlns:a16="http://schemas.microsoft.com/office/drawing/2014/main" id="{ADC53718-EAC3-EA29-40EB-62AE4F29F2BD}"/>
              </a:ext>
            </a:extLst>
          </p:cNvPr>
          <p:cNvSpPr>
            <a:spLocks noGrp="1"/>
          </p:cNvSpPr>
          <p:nvPr>
            <p:ph idx="1"/>
          </p:nvPr>
        </p:nvSpPr>
        <p:spPr/>
        <p:txBody>
          <a:bodyPr/>
          <a:lstStyle/>
          <a:p>
            <a:pPr marL="457200" indent="-457200">
              <a:buAutoNum type="arabicPeriod"/>
            </a:pPr>
            <a:r>
              <a:rPr lang="ru-RU" dirty="0"/>
              <a:t>Когнитивные науки.</a:t>
            </a:r>
          </a:p>
          <a:p>
            <a:pPr marL="457200" indent="-457200">
              <a:buAutoNum type="arabicPeriod"/>
            </a:pPr>
            <a:r>
              <a:rPr lang="ru-RU" dirty="0"/>
              <a:t>Социальное и эмоциональное обучение.</a:t>
            </a:r>
          </a:p>
          <a:p>
            <a:pPr marL="0" indent="0">
              <a:buNone/>
            </a:pPr>
            <a:endParaRPr lang="ru-RU" dirty="0"/>
          </a:p>
        </p:txBody>
      </p:sp>
    </p:spTree>
    <p:extLst>
      <p:ext uri="{BB962C8B-B14F-4D97-AF65-F5344CB8AC3E}">
        <p14:creationId xmlns:p14="http://schemas.microsoft.com/office/powerpoint/2010/main" val="3924924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3E8FE6-6B92-427F-90CC-9331F0D40A4E}"/>
              </a:ext>
            </a:extLst>
          </p:cNvPr>
          <p:cNvSpPr>
            <a:spLocks noGrp="1"/>
          </p:cNvSpPr>
          <p:nvPr>
            <p:ph type="title"/>
          </p:nvPr>
        </p:nvSpPr>
        <p:spPr>
          <a:xfrm>
            <a:off x="1143001" y="868794"/>
            <a:ext cx="9905998" cy="1478570"/>
          </a:xfrm>
        </p:spPr>
        <p:txBody>
          <a:bodyPr/>
          <a:lstStyle/>
          <a:p>
            <a:endParaRPr lang="ru-RU"/>
          </a:p>
        </p:txBody>
      </p:sp>
      <p:sp>
        <p:nvSpPr>
          <p:cNvPr id="3" name="Объект 2">
            <a:extLst>
              <a:ext uri="{FF2B5EF4-FFF2-40B4-BE49-F238E27FC236}">
                <a16:creationId xmlns:a16="http://schemas.microsoft.com/office/drawing/2014/main" id="{C0253238-64F4-012D-D550-06A893D06EE4}"/>
              </a:ext>
            </a:extLst>
          </p:cNvPr>
          <p:cNvSpPr>
            <a:spLocks noGrp="1"/>
          </p:cNvSpPr>
          <p:nvPr>
            <p:ph idx="1"/>
          </p:nvPr>
        </p:nvSpPr>
        <p:spPr>
          <a:xfrm>
            <a:off x="6001789" y="2676074"/>
            <a:ext cx="5303520" cy="3924587"/>
          </a:xfrm>
        </p:spPr>
        <p:txBody>
          <a:bodyPr>
            <a:normAutofit fontScale="92500" lnSpcReduction="10000"/>
          </a:bodyPr>
          <a:lstStyle/>
          <a:p>
            <a:r>
              <a:rPr lang="ru-RU" sz="1800" dirty="0">
                <a:effectLst/>
                <a:latin typeface="Arial" panose="020B0604020202020204" pitchFamily="34" charset="0"/>
                <a:ea typeface="Times New Roman" panose="02020603050405020304" pitchFamily="18" charset="0"/>
              </a:rPr>
              <a:t>В течение первых 60 минут после первого изучения материала забывается около 60 –62% всей изученной информации.</a:t>
            </a:r>
          </a:p>
          <a:p>
            <a:r>
              <a:rPr lang="ru-RU" sz="1800" dirty="0">
                <a:effectLst/>
                <a:latin typeface="Arial" panose="020B0604020202020204" pitchFamily="34" charset="0"/>
                <a:ea typeface="Times New Roman" panose="02020603050405020304" pitchFamily="18" charset="0"/>
              </a:rPr>
              <a:t> Через 10 же часов после изучения материала в человеческой памяти остается около 35 –37%  полученной  информации.  </a:t>
            </a:r>
          </a:p>
          <a:p>
            <a:r>
              <a:rPr lang="ru-RU" sz="1800" dirty="0">
                <a:effectLst/>
                <a:latin typeface="Arial" panose="020B0604020202020204" pitchFamily="34" charset="0"/>
                <a:ea typeface="Times New Roman" panose="02020603050405020304" pitchFamily="18" charset="0"/>
              </a:rPr>
              <a:t>Затем  процесс  забывания начинает  замедляться. Через 6 дней после изучения материала в памяти остается около 20 – 22% всей полученной  информации.  </a:t>
            </a:r>
          </a:p>
          <a:p>
            <a:r>
              <a:rPr lang="ru-RU" sz="1800" dirty="0">
                <a:effectLst/>
                <a:latin typeface="Arial" panose="020B0604020202020204" pitchFamily="34" charset="0"/>
                <a:ea typeface="Times New Roman" panose="02020603050405020304" pitchFamily="18" charset="0"/>
              </a:rPr>
              <a:t>Практически  столько  же  информации  (18 – 20%) остается в памяти и через 30 дней.</a:t>
            </a:r>
            <a:endParaRPr lang="ru-RU" dirty="0"/>
          </a:p>
        </p:txBody>
      </p:sp>
      <p:sp>
        <p:nvSpPr>
          <p:cNvPr id="5" name="TextBox 4">
            <a:extLst>
              <a:ext uri="{FF2B5EF4-FFF2-40B4-BE49-F238E27FC236}">
                <a16:creationId xmlns:a16="http://schemas.microsoft.com/office/drawing/2014/main" id="{74BEC154-8558-3809-28E8-72F938AD93A8}"/>
              </a:ext>
            </a:extLst>
          </p:cNvPr>
          <p:cNvSpPr txBox="1"/>
          <p:nvPr/>
        </p:nvSpPr>
        <p:spPr>
          <a:xfrm>
            <a:off x="0" y="264328"/>
            <a:ext cx="12192000" cy="2246769"/>
          </a:xfrm>
          <a:prstGeom prst="rect">
            <a:avLst/>
          </a:prstGeom>
          <a:noFill/>
        </p:spPr>
        <p:txBody>
          <a:bodyPr wrap="square">
            <a:spAutoFit/>
          </a:bodyPr>
          <a:lstStyle/>
          <a:p>
            <a:r>
              <a:rPr lang="ru-RU" sz="2000" b="0" i="0" dirty="0">
                <a:effectLst/>
                <a:latin typeface="verdana" panose="020B0604030504040204" pitchFamily="34" charset="0"/>
              </a:rPr>
              <a:t>Когнитивная технология обучения имеет модульную структуру. Модуль состоит из блоков входного мониторинга, уроков по изучению декларативной информации (факты, определения, законы и т.п.) и уроков по изучению процедурной информации (правила, способы, методы и т.п.). Уроки проектируются таким образом, чтобы каждый ученик мог многократно логически перерабатывать изучаемый материал, вплоть до  полного его усвоения. Таким образом,  у учащихся формируются упорядоченные когнитивные схемы соответствующие воспринимаемой информации.</a:t>
            </a:r>
            <a:endParaRPr lang="ru-RU" sz="2000" dirty="0"/>
          </a:p>
        </p:txBody>
      </p:sp>
      <p:pic>
        <p:nvPicPr>
          <p:cNvPr id="6" name="Рисунок 5" descr="Picture background">
            <a:extLst>
              <a:ext uri="{FF2B5EF4-FFF2-40B4-BE49-F238E27FC236}">
                <a16:creationId xmlns:a16="http://schemas.microsoft.com/office/drawing/2014/main" id="{8320B714-5928-AD15-DA12-688676951E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269" y="2572651"/>
            <a:ext cx="5225674" cy="4028010"/>
          </a:xfrm>
          <a:prstGeom prst="rect">
            <a:avLst/>
          </a:prstGeom>
          <a:noFill/>
          <a:ln>
            <a:noFill/>
          </a:ln>
        </p:spPr>
      </p:pic>
    </p:spTree>
    <p:extLst>
      <p:ext uri="{BB962C8B-B14F-4D97-AF65-F5344CB8AC3E}">
        <p14:creationId xmlns:p14="http://schemas.microsoft.com/office/powerpoint/2010/main" val="352575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640C9C-D35E-4217-7D62-0A32292094A8}"/>
              </a:ext>
            </a:extLst>
          </p:cNvPr>
          <p:cNvSpPr>
            <a:spLocks noGrp="1"/>
          </p:cNvSpPr>
          <p:nvPr>
            <p:ph type="title"/>
          </p:nvPr>
        </p:nvSpPr>
        <p:spPr/>
        <p:txBody>
          <a:bodyPr>
            <a:noAutofit/>
          </a:bodyPr>
          <a:lstStyle/>
          <a:p>
            <a:pPr fontAlgn="base" latinLnBrk="0"/>
            <a:r>
              <a:rPr lang="ru-RU" sz="2000" b="0" i="0" u="none" strike="noStrike" dirty="0">
                <a:solidFill>
                  <a:srgbClr val="000000"/>
                </a:solidFill>
                <a:effectLst/>
                <a:latin typeface="var(--stk-f_family)"/>
              </a:rPr>
              <a:t>.</a:t>
            </a:r>
            <a:br>
              <a:rPr lang="ru-RU" sz="2000" b="0" i="0" u="none" strike="noStrike" dirty="0">
                <a:solidFill>
                  <a:srgbClr val="000000"/>
                </a:solidFill>
                <a:effectLst/>
                <a:latin typeface="var(--stk-f_family)"/>
              </a:rPr>
            </a:br>
            <a:endParaRPr lang="ru-RU" sz="2000" dirty="0"/>
          </a:p>
        </p:txBody>
      </p:sp>
      <p:sp>
        <p:nvSpPr>
          <p:cNvPr id="4" name="Объект 3">
            <a:extLst>
              <a:ext uri="{FF2B5EF4-FFF2-40B4-BE49-F238E27FC236}">
                <a16:creationId xmlns:a16="http://schemas.microsoft.com/office/drawing/2014/main" id="{0A049844-9D56-C6C8-6EA2-E800673EF9D7}"/>
              </a:ext>
            </a:extLst>
          </p:cNvPr>
          <p:cNvSpPr>
            <a:spLocks noGrp="1"/>
          </p:cNvSpPr>
          <p:nvPr>
            <p:ph sz="half" idx="1"/>
          </p:nvPr>
        </p:nvSpPr>
        <p:spPr>
          <a:xfrm>
            <a:off x="637953" y="30068"/>
            <a:ext cx="5993506" cy="6827932"/>
          </a:xfrm>
        </p:spPr>
        <p:txBody>
          <a:bodyPr>
            <a:noAutofit/>
          </a:bodyPr>
          <a:lstStyle/>
          <a:p>
            <a:pPr marL="0" indent="0">
              <a:lnSpc>
                <a:spcPct val="100000"/>
              </a:lnSpc>
              <a:buNone/>
            </a:pPr>
            <a:r>
              <a:rPr lang="ru-RU" sz="2200" b="0" i="0" u="none" strike="noStrike" dirty="0">
                <a:effectLst/>
                <a:latin typeface="var(--stk-f_family)"/>
              </a:rPr>
              <a:t>С английского SEL расшифровывается как социально-эмоциональное обучение (англ. </a:t>
            </a:r>
            <a:r>
              <a:rPr lang="ru-RU" sz="2200" b="0" i="1" u="none" strike="noStrike" dirty="0" err="1">
                <a:effectLst/>
                <a:latin typeface="var(--stk-f--i_family)"/>
              </a:rPr>
              <a:t>social</a:t>
            </a:r>
            <a:r>
              <a:rPr lang="ru-RU" sz="2200" b="0" i="1" u="none" strike="noStrike" dirty="0">
                <a:effectLst/>
                <a:latin typeface="var(--stk-f--i_family)"/>
              </a:rPr>
              <a:t> </a:t>
            </a:r>
            <a:r>
              <a:rPr lang="ru-RU" sz="2200" b="0" i="1" u="none" strike="noStrike" dirty="0" err="1">
                <a:effectLst/>
                <a:latin typeface="var(--stk-f--i_family)"/>
              </a:rPr>
              <a:t>emotional</a:t>
            </a:r>
            <a:r>
              <a:rPr lang="ru-RU" sz="2200" b="0" i="1" u="none" strike="noStrike" dirty="0">
                <a:effectLst/>
                <a:latin typeface="var(--stk-f--i_family)"/>
              </a:rPr>
              <a:t> </a:t>
            </a:r>
            <a:r>
              <a:rPr lang="ru-RU" sz="2200" b="0" i="1" u="none" strike="noStrike" dirty="0" err="1">
                <a:effectLst/>
                <a:latin typeface="var(--stk-f--i_family)"/>
              </a:rPr>
              <a:t>learning</a:t>
            </a:r>
            <a:r>
              <a:rPr lang="ru-RU" sz="2200" b="0" i="0" u="none" strike="noStrike" dirty="0">
                <a:effectLst/>
                <a:latin typeface="var(--stk-f_family)"/>
              </a:rPr>
              <a:t>). Хотя у подхода нет чёткого, однозначного определения, можно сказать, что он преследует три основные цели:</a:t>
            </a:r>
            <a:br>
              <a:rPr lang="ru-RU" sz="2200" b="0" i="0" u="none" strike="noStrike" dirty="0">
                <a:effectLst/>
                <a:latin typeface="var(--stk-f_family)"/>
              </a:rPr>
            </a:br>
            <a:r>
              <a:rPr lang="ru-RU" sz="2200" b="0" i="0" u="none" strike="noStrike" dirty="0">
                <a:effectLst/>
                <a:latin typeface="var(--stk-f_family)"/>
              </a:rPr>
              <a:t>- развивать эмоциональный интеллект обучающихся;</a:t>
            </a:r>
            <a:br>
              <a:rPr lang="ru-RU" sz="2200" b="0" i="0" u="none" strike="noStrike" dirty="0">
                <a:effectLst/>
                <a:latin typeface="var(--stk-f_family)"/>
              </a:rPr>
            </a:br>
            <a:r>
              <a:rPr lang="ru-RU" sz="2200" b="0" i="0" u="none" strike="noStrike" dirty="0">
                <a:effectLst/>
                <a:latin typeface="var(--stk-f_family)"/>
              </a:rPr>
              <a:t>- создавать эмоционально комфортную среду, в которой ученик чувствует, что его ценят и он может проявить себя как личность;</a:t>
            </a:r>
            <a:br>
              <a:rPr lang="ru-RU" sz="2200" b="0" i="0" u="none" strike="noStrike" dirty="0">
                <a:effectLst/>
                <a:latin typeface="var(--stk-f_family)"/>
              </a:rPr>
            </a:br>
            <a:r>
              <a:rPr lang="ru-RU" sz="2200" b="0" i="0" u="none" strike="noStrike" dirty="0">
                <a:effectLst/>
                <a:latin typeface="var(--stk-f_family)"/>
              </a:rPr>
              <a:t>- вдохновлять и мотивировать на обучение с помощью эмоций.</a:t>
            </a:r>
            <a:endParaRPr lang="ru-RU" sz="2200" dirty="0">
              <a:latin typeface="var(--stk-f_family)"/>
            </a:endParaRPr>
          </a:p>
          <a:p>
            <a:pPr marL="0" indent="0">
              <a:lnSpc>
                <a:spcPct val="100000"/>
              </a:lnSpc>
              <a:buNone/>
            </a:pPr>
            <a:r>
              <a:rPr lang="ru-RU" sz="2200" b="0" i="0" dirty="0">
                <a:effectLst/>
                <a:latin typeface="GraphikLCG-Regular"/>
              </a:rPr>
              <a:t>Если коротко, то главная миссия SEL — создать благоприятную социально-эмоциональную обстановку для ученика и научить его грамотно работать со своими эмоциями и взаимодействовать с другими людьми.</a:t>
            </a:r>
            <a:r>
              <a:rPr lang="ru-RU" sz="2200" b="0" i="0" u="none" strike="noStrike" dirty="0">
                <a:effectLst/>
                <a:latin typeface="var(--stk-f_family)"/>
              </a:rPr>
              <a:t> </a:t>
            </a:r>
          </a:p>
          <a:p>
            <a:pPr marL="0" indent="0">
              <a:buNone/>
            </a:pPr>
            <a:endParaRPr lang="ru-RU" sz="1800" dirty="0"/>
          </a:p>
        </p:txBody>
      </p:sp>
      <p:sp>
        <p:nvSpPr>
          <p:cNvPr id="5" name="Объект 4">
            <a:extLst>
              <a:ext uri="{FF2B5EF4-FFF2-40B4-BE49-F238E27FC236}">
                <a16:creationId xmlns:a16="http://schemas.microsoft.com/office/drawing/2014/main" id="{3930AE97-84F9-EC31-7D56-4F60C53CE8C8}"/>
              </a:ext>
            </a:extLst>
          </p:cNvPr>
          <p:cNvSpPr>
            <a:spLocks noGrp="1"/>
          </p:cNvSpPr>
          <p:nvPr>
            <p:ph sz="half" idx="2"/>
          </p:nvPr>
        </p:nvSpPr>
        <p:spPr>
          <a:xfrm>
            <a:off x="6450228" y="156519"/>
            <a:ext cx="5330352" cy="6701481"/>
          </a:xfrm>
        </p:spPr>
        <p:txBody>
          <a:bodyPr>
            <a:normAutofit fontScale="85000" lnSpcReduction="20000"/>
          </a:bodyPr>
          <a:lstStyle/>
          <a:p>
            <a:pPr>
              <a:buNone/>
            </a:pPr>
            <a:r>
              <a:rPr lang="ru-RU" dirty="0"/>
              <a:t>В конце 2010-х об эмоциональном интеллекте вообще и SEL в частности всерьёз заговорили и в России. Так, в 2018 году Институт управления образованием РАО совместно с Департаментом психологии НИУ ВШЭ провел семинар, на котором академики обсуждали важность SEL, а также анализировали российский опыт и проблемы, с которыми педагоги сталкиваются, когда адаптируют этот подход для своей практики. </a:t>
            </a:r>
          </a:p>
          <a:p>
            <a:pPr>
              <a:buNone/>
            </a:pPr>
            <a:r>
              <a:rPr lang="ru-RU" dirty="0"/>
              <a:t>В отчете Всемирного экономического форума за 2020 год среди навыков, которые будут наиболее востребованы к 2025 году, названы критическое мышление, </a:t>
            </a:r>
            <a:r>
              <a:rPr lang="ru-RU" dirty="0" err="1"/>
              <a:t>креативность</a:t>
            </a:r>
            <a:r>
              <a:rPr lang="ru-RU" dirty="0"/>
              <a:t>, эмоциональный интеллект, лидерство, способность быстро обучаться. Это во многом связано с новыми подходами к командной работе.</a:t>
            </a:r>
          </a:p>
        </p:txBody>
      </p:sp>
    </p:spTree>
    <p:extLst>
      <p:ext uri="{BB962C8B-B14F-4D97-AF65-F5344CB8AC3E}">
        <p14:creationId xmlns:p14="http://schemas.microsoft.com/office/powerpoint/2010/main" val="281999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045D40-88A8-6CE4-8758-379F953EC8EF}"/>
              </a:ext>
            </a:extLst>
          </p:cNvPr>
          <p:cNvSpPr>
            <a:spLocks noGrp="1"/>
          </p:cNvSpPr>
          <p:nvPr>
            <p:ph type="title"/>
          </p:nvPr>
        </p:nvSpPr>
        <p:spPr/>
        <p:txBody>
          <a:bodyPr/>
          <a:lstStyle/>
          <a:p>
            <a:pPr algn="ctr"/>
            <a:r>
              <a:rPr lang="ru-RU" dirty="0"/>
              <a:t>Применение современных подходов в преподавании</a:t>
            </a:r>
          </a:p>
        </p:txBody>
      </p:sp>
      <p:sp>
        <p:nvSpPr>
          <p:cNvPr id="3" name="Объект 2">
            <a:extLst>
              <a:ext uri="{FF2B5EF4-FFF2-40B4-BE49-F238E27FC236}">
                <a16:creationId xmlns:a16="http://schemas.microsoft.com/office/drawing/2014/main" id="{1D85623C-7C02-3702-F45F-F816CFB0508A}"/>
              </a:ext>
            </a:extLst>
          </p:cNvPr>
          <p:cNvSpPr>
            <a:spLocks noGrp="1"/>
          </p:cNvSpPr>
          <p:nvPr>
            <p:ph idx="1"/>
          </p:nvPr>
        </p:nvSpPr>
        <p:spPr/>
        <p:txBody>
          <a:bodyPr/>
          <a:lstStyle/>
          <a:p>
            <a:pPr marL="457200" indent="-457200">
              <a:buAutoNum type="arabicPeriod"/>
            </a:pPr>
            <a:r>
              <a:rPr lang="ru-RU" dirty="0"/>
              <a:t>Геймификация.</a:t>
            </a:r>
          </a:p>
          <a:p>
            <a:pPr marL="457200" indent="-457200">
              <a:buAutoNum type="arabicPeriod"/>
            </a:pPr>
            <a:r>
              <a:rPr lang="ru-RU" dirty="0"/>
              <a:t>Стимулирование творческого мышления.</a:t>
            </a:r>
          </a:p>
          <a:p>
            <a:pPr marL="457200" indent="-457200">
              <a:buAutoNum type="arabicPeriod"/>
            </a:pPr>
            <a:r>
              <a:rPr lang="ru-RU" dirty="0"/>
              <a:t>Сотрудничество и обмен опытом.</a:t>
            </a:r>
          </a:p>
          <a:p>
            <a:pPr marL="457200" indent="-457200">
              <a:buAutoNum type="arabicPeriod"/>
            </a:pPr>
            <a:endParaRPr lang="ru-RU" dirty="0"/>
          </a:p>
        </p:txBody>
      </p:sp>
    </p:spTree>
    <p:extLst>
      <p:ext uri="{BB962C8B-B14F-4D97-AF65-F5344CB8AC3E}">
        <p14:creationId xmlns:p14="http://schemas.microsoft.com/office/powerpoint/2010/main" val="3122240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891B18-58F3-32BA-96F4-1E1C4E1FEB3B}"/>
              </a:ext>
            </a:extLst>
          </p:cNvPr>
          <p:cNvSpPr>
            <a:spLocks noGrp="1"/>
          </p:cNvSpPr>
          <p:nvPr>
            <p:ph type="title"/>
          </p:nvPr>
        </p:nvSpPr>
        <p:spPr>
          <a:xfrm>
            <a:off x="967563" y="163946"/>
            <a:ext cx="11224436" cy="1805705"/>
          </a:xfrm>
        </p:spPr>
        <p:txBody>
          <a:bodyPr>
            <a:noAutofit/>
          </a:bodyPr>
          <a:lstStyle/>
          <a:p>
            <a:r>
              <a:rPr lang="ru-RU" sz="2400" b="0" i="0" dirty="0">
                <a:effectLst/>
                <a:latin typeface="YS Text"/>
              </a:rPr>
              <a:t>Геймификация в образовании — это применение игровых методик и элементов в процессе обучения. Можно добавить в курс единичный элемент игры или построить весь курс на основе геймификации. Типичные инструменты геймификации — характерные персонажи, аналогичные компьютерным играм уровни, кубки и другие награды. </a:t>
            </a:r>
            <a:endParaRPr lang="ru-RU" sz="2400" dirty="0"/>
          </a:p>
        </p:txBody>
      </p:sp>
      <p:sp>
        <p:nvSpPr>
          <p:cNvPr id="3" name="Объект 2">
            <a:extLst>
              <a:ext uri="{FF2B5EF4-FFF2-40B4-BE49-F238E27FC236}">
                <a16:creationId xmlns:a16="http://schemas.microsoft.com/office/drawing/2014/main" id="{C6258F8B-D599-EFAD-529F-2926AA4C695C}"/>
              </a:ext>
            </a:extLst>
          </p:cNvPr>
          <p:cNvSpPr>
            <a:spLocks noGrp="1"/>
          </p:cNvSpPr>
          <p:nvPr>
            <p:ph idx="1"/>
          </p:nvPr>
        </p:nvSpPr>
        <p:spPr>
          <a:xfrm>
            <a:off x="212650" y="2249486"/>
            <a:ext cx="11979349" cy="4608513"/>
          </a:xfrm>
        </p:spPr>
        <p:txBody>
          <a:bodyPr>
            <a:normAutofit fontScale="92500" lnSpcReduction="10000"/>
          </a:bodyPr>
          <a:lstStyle/>
          <a:p>
            <a:pPr marL="0" indent="0">
              <a:buNone/>
            </a:pPr>
            <a:r>
              <a:rPr lang="ru-RU" dirty="0">
                <a:latin typeface="__Nunito_14f33d"/>
              </a:rPr>
              <a:t>И</a:t>
            </a:r>
            <a:r>
              <a:rPr lang="ru-RU" b="0" i="0" dirty="0">
                <a:effectLst/>
                <a:latin typeface="__Nunito_14f33d"/>
              </a:rPr>
              <a:t>грофикация становится дополнением, но ни в коем случае не заменяет полностью традиционные методы обучения. Тут важно понимать, что тяга к знаниям есть далеко не у всех детей. И далеко не всем детям она может служить достаточной мотивацией. Но, если вы попросите ребёнка помочь Гарри Поттеру написать письмо Сириусу Блейку, стандартная задача обретает совсем другой контекст. В случае успеха ребёнок получает </a:t>
            </a:r>
            <a:r>
              <a:rPr lang="ru-RU" dirty="0">
                <a:latin typeface="__Nunito_14f33d"/>
              </a:rPr>
              <a:t>хорошую оценку, а Гарри общается с крестным.</a:t>
            </a:r>
            <a:endParaRPr lang="ru-RU" b="0" i="0" dirty="0">
              <a:effectLst/>
              <a:latin typeface="__Nunito_14f33d"/>
            </a:endParaRPr>
          </a:p>
          <a:p>
            <a:pPr marL="0" indent="0">
              <a:buNone/>
            </a:pPr>
            <a:r>
              <a:rPr lang="ru-RU" b="0" i="0" dirty="0" err="1">
                <a:effectLst/>
                <a:latin typeface="__Nunito_14f33d"/>
              </a:rPr>
              <a:t>Геймифицировать</a:t>
            </a:r>
            <a:r>
              <a:rPr lang="ru-RU" b="0" i="0" dirty="0">
                <a:effectLst/>
                <a:latin typeface="__Nunito_14f33d"/>
              </a:rPr>
              <a:t> уроки с помощью смартфонов – один из самых простых и эффективных вариантов. Например, учитель может самостоятельно сгенерировать QR-коды, которые сканируются любым смартфоном с приложением-ридером. Эти коды можно «спрятать» в изображениях или давать за верные ответы. При сканировании кодов может выдаваться, например, мем на какой-то исторический факт. </a:t>
            </a:r>
            <a:endParaRPr lang="ru-RU" dirty="0"/>
          </a:p>
        </p:txBody>
      </p:sp>
    </p:spTree>
    <p:extLst>
      <p:ext uri="{BB962C8B-B14F-4D97-AF65-F5344CB8AC3E}">
        <p14:creationId xmlns:p14="http://schemas.microsoft.com/office/powerpoint/2010/main" val="29198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9E96E-693F-24CE-B60E-BAEE4C392E92}"/>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664A815D-22E6-D21B-D925-4E172F3A42C9}"/>
              </a:ext>
            </a:extLst>
          </p:cNvPr>
          <p:cNvSpPr>
            <a:spLocks noGrp="1"/>
          </p:cNvSpPr>
          <p:nvPr>
            <p:ph idx="1"/>
          </p:nvPr>
        </p:nvSpPr>
        <p:spPr>
          <a:xfrm>
            <a:off x="1095375" y="973137"/>
            <a:ext cx="9905999" cy="3541714"/>
          </a:xfrm>
        </p:spPr>
        <p:txBody>
          <a:bodyPr/>
          <a:lstStyle/>
          <a:p>
            <a:pPr marL="0" lvl="0" indent="0" fontAlgn="base">
              <a:buSzPts val="1000"/>
              <a:buNone/>
              <a:tabLst>
                <a:tab pos="457200" algn="l"/>
              </a:tabLst>
            </a:pPr>
            <a:r>
              <a:rPr lang="ru-RU" u="sng"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Курс Кевина </a:t>
            </a:r>
            <a:r>
              <a:rPr lang="ru-RU" u="sng" dirty="0" err="1">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Вербаха</a:t>
            </a:r>
            <a:r>
              <a:rPr lang="ru-RU" u="sng"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 по геймификации</a:t>
            </a:r>
            <a:r>
              <a:rPr lang="ru-RU" dirty="0">
                <a:effectLst/>
                <a:latin typeface="Times New Roman" panose="02020603050405020304" pitchFamily="18" charset="0"/>
                <a:ea typeface="Times New Roman" panose="02020603050405020304" pitchFamily="18" charset="0"/>
              </a:rPr>
              <a:t> на </a:t>
            </a:r>
            <a:r>
              <a:rPr lang="ru-RU" dirty="0" err="1">
                <a:effectLst/>
                <a:latin typeface="Times New Roman" panose="02020603050405020304" pitchFamily="18" charset="0"/>
                <a:ea typeface="Times New Roman" panose="02020603050405020304" pitchFamily="18" charset="0"/>
              </a:rPr>
              <a:t>Coursera</a:t>
            </a:r>
            <a:r>
              <a:rPr lang="ru-RU" dirty="0">
                <a:effectLst/>
                <a:latin typeface="Times New Roman" panose="02020603050405020304" pitchFamily="18" charset="0"/>
                <a:ea typeface="Times New Roman" panose="02020603050405020304" pitchFamily="18" charset="0"/>
              </a:rPr>
              <a:t>.</a:t>
            </a:r>
          </a:p>
          <a:p>
            <a:pPr marL="0" lvl="0" indent="0" fontAlgn="base">
              <a:buSzPts val="1000"/>
              <a:buNone/>
              <a:tabLst>
                <a:tab pos="457200" algn="l"/>
              </a:tabLst>
            </a:pPr>
            <a:r>
              <a:rPr lang="ru-RU" dirty="0">
                <a:effectLst/>
                <a:latin typeface="Times New Roman" panose="02020603050405020304" pitchFamily="18" charset="0"/>
                <a:ea typeface="Times New Roman" panose="02020603050405020304" pitchFamily="18" charset="0"/>
              </a:rPr>
              <a:t>Книга «</a:t>
            </a:r>
            <a:r>
              <a:rPr lang="ru-RU" u="sng"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Вовлекай и властвуй</a:t>
            </a:r>
            <a:r>
              <a:rPr lang="ru-RU" dirty="0">
                <a:effectLst/>
                <a:latin typeface="Times New Roman" panose="02020603050405020304" pitchFamily="18" charset="0"/>
                <a:ea typeface="Times New Roman" panose="02020603050405020304" pitchFamily="18" charset="0"/>
              </a:rPr>
              <a:t>» Кевина </a:t>
            </a:r>
            <a:r>
              <a:rPr lang="ru-RU" dirty="0" err="1">
                <a:effectLst/>
                <a:latin typeface="Times New Roman" panose="02020603050405020304" pitchFamily="18" charset="0"/>
                <a:ea typeface="Times New Roman" panose="02020603050405020304" pitchFamily="18" charset="0"/>
              </a:rPr>
              <a:t>Вербаха</a:t>
            </a:r>
            <a:r>
              <a:rPr lang="ru-RU" dirty="0">
                <a:effectLst/>
                <a:latin typeface="Times New Roman" panose="02020603050405020304" pitchFamily="18" charset="0"/>
                <a:ea typeface="Times New Roman" panose="02020603050405020304" pitchFamily="18" charset="0"/>
              </a:rPr>
              <a:t> и Дэна Хантера.</a:t>
            </a:r>
          </a:p>
          <a:p>
            <a:pPr marL="0" lvl="0" indent="0" fontAlgn="base">
              <a:buSzPts val="1000"/>
              <a:buNone/>
              <a:tabLst>
                <a:tab pos="457200" algn="l"/>
              </a:tabLst>
            </a:pPr>
            <a:r>
              <a:rPr lang="ru-RU" dirty="0">
                <a:effectLst/>
                <a:latin typeface="Times New Roman" panose="02020603050405020304" pitchFamily="18" charset="0"/>
                <a:ea typeface="Times New Roman" panose="02020603050405020304" pitchFamily="18" charset="0"/>
              </a:rPr>
              <a:t>Книга «</a:t>
            </a:r>
            <a:r>
              <a:rPr lang="ru-RU" u="sng"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Геймификация в бизнесе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Гейба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Зикерманна</a:t>
            </a:r>
            <a:r>
              <a:rPr lang="ru-RU" dirty="0">
                <a:effectLst/>
                <a:latin typeface="Times New Roman" panose="02020603050405020304" pitchFamily="18" charset="0"/>
                <a:ea typeface="Times New Roman" panose="02020603050405020304" pitchFamily="18" charset="0"/>
              </a:rPr>
              <a:t> и </a:t>
            </a:r>
            <a:r>
              <a:rPr lang="ru-RU" dirty="0" err="1">
                <a:effectLst/>
                <a:latin typeface="Times New Roman" panose="02020603050405020304" pitchFamily="18" charset="0"/>
                <a:ea typeface="Times New Roman" panose="02020603050405020304" pitchFamily="18" charset="0"/>
              </a:rPr>
              <a:t>Джоселин</a:t>
            </a:r>
            <a:r>
              <a:rPr lang="ru-RU" dirty="0">
                <a:effectLst/>
                <a:latin typeface="Times New Roman" panose="02020603050405020304" pitchFamily="18" charset="0"/>
                <a:ea typeface="Times New Roman" panose="02020603050405020304" pitchFamily="18" charset="0"/>
              </a:rPr>
              <a:t> Линдер.</a:t>
            </a:r>
          </a:p>
          <a:p>
            <a:pPr marL="0" lvl="0" indent="0" fontAlgn="base">
              <a:buSzPts val="1000"/>
              <a:buNone/>
              <a:tabLst>
                <a:tab pos="457200" algn="l"/>
              </a:tabLst>
            </a:pPr>
            <a:r>
              <a:rPr lang="ru-RU" dirty="0">
                <a:effectLst/>
                <a:latin typeface="Times New Roman" panose="02020603050405020304" pitchFamily="18" charset="0"/>
                <a:ea typeface="Times New Roman" panose="02020603050405020304" pitchFamily="18" charset="0"/>
              </a:rPr>
              <a:t>Лекция </a:t>
            </a:r>
            <a:r>
              <a:rPr lang="ru-RU" dirty="0" err="1">
                <a:effectLst/>
                <a:latin typeface="Times New Roman" panose="02020603050405020304" pitchFamily="18" charset="0"/>
                <a:ea typeface="Times New Roman" panose="02020603050405020304" pitchFamily="18" charset="0"/>
              </a:rPr>
              <a:t>Гейба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Зикерманна</a:t>
            </a:r>
            <a:r>
              <a:rPr lang="ru-RU" dirty="0">
                <a:effectLst/>
                <a:latin typeface="Times New Roman" panose="02020603050405020304" pitchFamily="18" charset="0"/>
                <a:ea typeface="Times New Roman" panose="02020603050405020304" pitchFamily="18" charset="0"/>
              </a:rPr>
              <a:t> </a:t>
            </a:r>
            <a:r>
              <a:rPr lang="ru-RU" u="sng"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о геймификации</a:t>
            </a:r>
            <a:r>
              <a:rPr lang="ru-RU" dirty="0">
                <a:effectLst/>
                <a:latin typeface="Times New Roman" panose="02020603050405020304" pitchFamily="18" charset="0"/>
                <a:ea typeface="Times New Roman" panose="02020603050405020304" pitchFamily="18" charset="0"/>
              </a:rPr>
              <a:t>.</a:t>
            </a:r>
          </a:p>
          <a:p>
            <a:pPr marL="0" lvl="0" indent="0" fontAlgn="base">
              <a:buSzPts val="1000"/>
              <a:buNone/>
              <a:tabLst>
                <a:tab pos="457200" algn="l"/>
              </a:tabLst>
            </a:pPr>
            <a:r>
              <a:rPr lang="ru-RU" dirty="0">
                <a:effectLst/>
                <a:latin typeface="Times New Roman" panose="02020603050405020304" pitchFamily="18" charset="0"/>
                <a:ea typeface="Times New Roman" panose="02020603050405020304" pitchFamily="18" charset="0"/>
              </a:rPr>
              <a:t>Лекция «</a:t>
            </a:r>
            <a:r>
              <a:rPr lang="ru-RU" u="sng" dirty="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Геймификация в дизайне</a:t>
            </a:r>
            <a:r>
              <a:rPr lang="ru-RU" dirty="0">
                <a:effectLst/>
                <a:latin typeface="Times New Roman" panose="02020603050405020304" pitchFamily="18" charset="0"/>
                <a:ea typeface="Times New Roman" panose="02020603050405020304" pitchFamily="18" charset="0"/>
              </a:rPr>
              <a:t>».</a:t>
            </a:r>
          </a:p>
          <a:p>
            <a:pPr marL="0" lvl="0" indent="0" fontAlgn="base">
              <a:buSzPts val="1000"/>
              <a:buNone/>
              <a:tabLst>
                <a:tab pos="457200" algn="l"/>
              </a:tabLst>
            </a:pPr>
            <a:r>
              <a:rPr lang="ru-RU" dirty="0">
                <a:effectLst/>
                <a:latin typeface="Times New Roman" panose="02020603050405020304" pitchFamily="18" charset="0"/>
                <a:ea typeface="Times New Roman" panose="02020603050405020304" pitchFamily="18" charset="0"/>
              </a:rPr>
              <a:t>Лекция «</a:t>
            </a:r>
            <a:r>
              <a:rPr lang="ru-RU" u="sng"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Как геймификация улучшает мир</a:t>
            </a:r>
            <a:r>
              <a:rPr lang="ru-RU" dirty="0">
                <a:effectLst/>
                <a:latin typeface="Times New Roman" panose="02020603050405020304" pitchFamily="18" charset="0"/>
                <a:ea typeface="Times New Roman" panose="02020603050405020304" pitchFamily="18" charset="0"/>
              </a:rPr>
              <a:t>».</a:t>
            </a:r>
          </a:p>
          <a:p>
            <a:endParaRPr lang="ru-RU" dirty="0"/>
          </a:p>
        </p:txBody>
      </p:sp>
      <p:pic>
        <p:nvPicPr>
          <p:cNvPr id="8198" name="Picture 6">
            <a:extLst>
              <a:ext uri="{FF2B5EF4-FFF2-40B4-BE49-F238E27FC236}">
                <a16:creationId xmlns:a16="http://schemas.microsoft.com/office/drawing/2014/main" id="{9F2CF029-6DE1-E566-8841-40B8E7C20D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75" y="3390900"/>
            <a:ext cx="95250" cy="762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08649D62-04EF-0C3E-AD91-F3BC197D04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75" y="3390900"/>
            <a:ext cx="95250" cy="762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351778A3-6397-7058-C3EA-15D07C31B2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75" y="3390900"/>
            <a:ext cx="95250"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73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465" y="0"/>
            <a:ext cx="11829535" cy="3270421"/>
          </a:xfrm>
        </p:spPr>
        <p:txBody>
          <a:bodyPr>
            <a:normAutofit/>
          </a:bodyPr>
          <a:lstStyle/>
          <a:p>
            <a:pPr algn="ctr"/>
            <a:r>
              <a:rPr lang="ru-RU" dirty="0"/>
              <a:t>Творческое мышление  - это психический процесс, основанный на отражении и преобразовании окружающего мира посредством формирования образов, понятий и </a:t>
            </a:r>
            <a:r>
              <a:rPr lang="ru-RU" dirty="0" err="1"/>
              <a:t>мыследействий</a:t>
            </a:r>
            <a:r>
              <a:rPr lang="ru-RU" dirty="0"/>
              <a:t> </a:t>
            </a:r>
            <a:r>
              <a:rPr lang="ru-RU" dirty="0" err="1"/>
              <a:t>перцептивного</a:t>
            </a:r>
            <a:r>
              <a:rPr lang="ru-RU" dirty="0"/>
              <a:t> (связанного с восприятием) и логического плана</a:t>
            </a:r>
          </a:p>
        </p:txBody>
      </p:sp>
      <p:sp>
        <p:nvSpPr>
          <p:cNvPr id="3" name="Содержимое 2"/>
          <p:cNvSpPr>
            <a:spLocks noGrp="1"/>
          </p:cNvSpPr>
          <p:nvPr>
            <p:ph idx="1"/>
          </p:nvPr>
        </p:nvSpPr>
        <p:spPr>
          <a:xfrm>
            <a:off x="1141412" y="3451653"/>
            <a:ext cx="10284469" cy="2850293"/>
          </a:xfrm>
        </p:spPr>
        <p:txBody>
          <a:bodyPr>
            <a:normAutofit/>
          </a:bodyPr>
          <a:lstStyle/>
          <a:p>
            <a:pPr>
              <a:buNone/>
            </a:pPr>
            <a:r>
              <a:rPr lang="ru-RU" dirty="0"/>
              <a:t>Способность удивляться и </a:t>
            </a:r>
            <a:r>
              <a:rPr lang="ru-RU" dirty="0" err="1"/>
              <a:t>креативность</a:t>
            </a:r>
            <a:r>
              <a:rPr lang="ru-RU" dirty="0"/>
              <a:t> – это главные условия творческого мышления. Очень важно быстро сориентироваться в критических ситуациях и суметь найти разные способы решения задач. Методы развития творческого мышления не имеют правильных или неправильных ответов. Они не ограничиваются в численности.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52DE4C-BE91-AD40-7A6D-AC492D6B098D}"/>
              </a:ext>
            </a:extLst>
          </p:cNvPr>
          <p:cNvSpPr txBox="1"/>
          <p:nvPr/>
        </p:nvSpPr>
        <p:spPr>
          <a:xfrm>
            <a:off x="0" y="0"/>
            <a:ext cx="12192000" cy="6863417"/>
          </a:xfrm>
          <a:prstGeom prst="rect">
            <a:avLst/>
          </a:prstGeom>
          <a:noFill/>
        </p:spPr>
        <p:txBody>
          <a:bodyPr wrap="square">
            <a:spAutoFit/>
          </a:bodyPr>
          <a:lstStyle/>
          <a:p>
            <a:pPr algn="l"/>
            <a:r>
              <a:rPr lang="ru-RU" sz="2000" b="1" i="0" dirty="0">
                <a:effectLst/>
                <a:latin typeface="Golos"/>
              </a:rPr>
              <a:t>Советы, как эффективно мыслить</a:t>
            </a:r>
            <a:endParaRPr lang="ru-RU" sz="2000" b="0" i="0" dirty="0">
              <a:effectLst/>
              <a:latin typeface="Golos"/>
            </a:endParaRPr>
          </a:p>
          <a:p>
            <a:pPr algn="l"/>
            <a:r>
              <a:rPr lang="ru-RU" sz="2000" b="1" i="0" dirty="0">
                <a:effectLst/>
                <a:latin typeface="Golos"/>
              </a:rPr>
              <a:t>Изучите себя</a:t>
            </a:r>
            <a:r>
              <a:rPr lang="ru-RU" sz="2000" b="0" i="0" dirty="0">
                <a:effectLst/>
                <a:latin typeface="Golos"/>
              </a:rPr>
              <a:t>. Чтобы стимулировать у себя способность творчески мыслить, стоит разобраться, что вы любите и в каких обстоятельствах вам думается лучше. Например, Агата Кристи придумывала идеи для романов, пока мыла посуду. Она говорила, что это настолько угнетающее занятие, что в голову сами собой приходят мысли об убийстве. Подумайте, какая обстановка будет триггером для вас</a:t>
            </a:r>
            <a:r>
              <a:rPr lang="ru-RU" sz="2000" dirty="0">
                <a:latin typeface="Golos"/>
              </a:rPr>
              <a:t>.</a:t>
            </a:r>
            <a:endParaRPr lang="ru-RU" sz="2000" b="0" i="0" dirty="0">
              <a:effectLst/>
              <a:latin typeface="Golos"/>
            </a:endParaRPr>
          </a:p>
          <a:p>
            <a:pPr algn="l"/>
            <a:r>
              <a:rPr lang="ru-RU" sz="2000" b="1" i="0" dirty="0">
                <a:effectLst/>
                <a:latin typeface="Golos"/>
              </a:rPr>
              <a:t>Подумайте, что вас вдохновляет.</a:t>
            </a:r>
            <a:r>
              <a:rPr lang="ru-RU" sz="2000" b="0" i="0" dirty="0">
                <a:effectLst/>
                <a:latin typeface="Golos"/>
              </a:rPr>
              <a:t> Возможно, трудности (чем сложнее задача, тем сильнее хочется найти решение), отказ от удовольствия («пока не придумаю, этот шоколад останется лежать, где лежит»), игра (представьте, что вы затеяли соревнование с другом, кто за минуту придумает больше идей для нового проекта)</a:t>
            </a:r>
          </a:p>
          <a:p>
            <a:pPr algn="l"/>
            <a:r>
              <a:rPr lang="ru-RU" sz="2000" b="1" i="0" dirty="0">
                <a:effectLst/>
                <a:latin typeface="Golos"/>
              </a:rPr>
              <a:t>Ограничивайте себя</a:t>
            </a:r>
            <a:r>
              <a:rPr lang="ru-RU" sz="2000" b="0" i="0" dirty="0">
                <a:effectLst/>
                <a:latin typeface="Golos"/>
              </a:rPr>
              <a:t>. Когда просят «что-то сказать», в голове немедленно образуется пустота. Ограничения необходимы для творческого мышления. У писателей есть интересное упражнение: придумать полноценный рассказ, состоящий из 6 слов. Так, Хемингуэй поспорил, что напишет рассказ, состоящий из нескольких слов, но способный растрогать любого. Спор он выиграл, сочинив рассказ: «Продаются детские ботиночки. Не ношенные» (в английской версии рассказ состоит из шести слов)</a:t>
            </a:r>
          </a:p>
          <a:p>
            <a:pPr algn="l"/>
            <a:r>
              <a:rPr lang="ru-RU" sz="2000" b="1" i="0" dirty="0">
                <a:effectLst/>
                <a:latin typeface="Golos"/>
              </a:rPr>
              <a:t>Не останавливайтесь на достигнутом</a:t>
            </a:r>
            <a:r>
              <a:rPr lang="ru-RU" sz="2000" b="0" i="0" dirty="0">
                <a:effectLst/>
                <a:latin typeface="Golos"/>
              </a:rPr>
              <a:t>. Все люди мыслят похоже. Именно поэтому невозможно выдумать идею, которая никогда никому не приходила в голову. Разница только в том, на каком этапе вы останавливаетесь. Перебрав все обычные варианты? Или сумев перейти от шаблонов к инсайтам и новым стратегиям?</a:t>
            </a:r>
          </a:p>
          <a:p>
            <a:pPr algn="l"/>
            <a:r>
              <a:rPr lang="ru-RU" sz="2000" b="1" i="0" dirty="0">
                <a:effectLst/>
                <a:latin typeface="Golos"/>
              </a:rPr>
              <a:t>Используйте метод мозгового штурма</a:t>
            </a:r>
            <a:r>
              <a:rPr lang="ru-RU" sz="2000" b="0" i="0" dirty="0">
                <a:effectLst/>
                <a:latin typeface="Golos"/>
              </a:rPr>
              <a:t>. Однако не надейтесь, что он сработает без подготовки. Изучите как можно больше о вопросе, и тогда процент здравых идей окажется куда больше.</a:t>
            </a:r>
          </a:p>
        </p:txBody>
      </p:sp>
    </p:spTree>
    <p:extLst>
      <p:ext uri="{BB962C8B-B14F-4D97-AF65-F5344CB8AC3E}">
        <p14:creationId xmlns:p14="http://schemas.microsoft.com/office/powerpoint/2010/main" val="125790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97461C-EDC1-8F19-C940-7343EFED6346}"/>
              </a:ext>
            </a:extLst>
          </p:cNvPr>
          <p:cNvSpPr>
            <a:spLocks noGrp="1"/>
          </p:cNvSpPr>
          <p:nvPr>
            <p:ph type="title"/>
          </p:nvPr>
        </p:nvSpPr>
        <p:spPr>
          <a:xfrm>
            <a:off x="6268597" y="5478228"/>
            <a:ext cx="6056770" cy="1441636"/>
          </a:xfrm>
        </p:spPr>
        <p:txBody>
          <a:bodyPr>
            <a:normAutofit fontScale="90000"/>
          </a:bodyPr>
          <a:lstStyle/>
          <a:p>
            <a:r>
              <a:rPr lang="ru-RU" sz="1800" dirty="0"/>
              <a:t>Выступление Владимира Путина,</a:t>
            </a:r>
            <a:br>
              <a:rPr lang="ru-RU" sz="1800" dirty="0"/>
            </a:br>
            <a:r>
              <a:rPr lang="ru-RU" sz="1800" dirty="0"/>
              <a:t> 25.08.2021 </a:t>
            </a:r>
            <a:br>
              <a:rPr lang="ru-RU" sz="1800" dirty="0"/>
            </a:br>
            <a:r>
              <a:rPr lang="ru-RU" sz="1800" dirty="0"/>
              <a:t>на заседании президиума Госсовета, </a:t>
            </a:r>
            <a:br>
              <a:rPr lang="ru-RU" sz="1800" dirty="0"/>
            </a:br>
            <a:r>
              <a:rPr lang="ru-RU" sz="1800" dirty="0"/>
              <a:t>посвящённому улучшению качества образования</a:t>
            </a:r>
            <a:br>
              <a:rPr lang="ru-RU" dirty="0"/>
            </a:br>
            <a:endParaRPr lang="ru-RU" dirty="0"/>
          </a:p>
        </p:txBody>
      </p:sp>
      <p:sp>
        <p:nvSpPr>
          <p:cNvPr id="3" name="Объект 2">
            <a:extLst>
              <a:ext uri="{FF2B5EF4-FFF2-40B4-BE49-F238E27FC236}">
                <a16:creationId xmlns:a16="http://schemas.microsoft.com/office/drawing/2014/main" id="{5E07F919-9DDB-21A0-B79F-8533D34D66A3}"/>
              </a:ext>
            </a:extLst>
          </p:cNvPr>
          <p:cNvSpPr>
            <a:spLocks noGrp="1"/>
          </p:cNvSpPr>
          <p:nvPr>
            <p:ph idx="1"/>
          </p:nvPr>
        </p:nvSpPr>
        <p:spPr>
          <a:xfrm>
            <a:off x="4665587" y="658954"/>
            <a:ext cx="7041992" cy="4957590"/>
          </a:xfrm>
        </p:spPr>
        <p:txBody>
          <a:bodyPr>
            <a:normAutofit fontScale="92500" lnSpcReduction="20000"/>
          </a:bodyPr>
          <a:lstStyle/>
          <a:p>
            <a:pPr marL="0" indent="0">
              <a:buNone/>
            </a:pPr>
            <a:r>
              <a:rPr lang="ru-RU" dirty="0"/>
              <a:t>«Без современного качественного доступного образования, причем во всех регионах страны, невозможно добиться ничего в сфере развития. Должен, безусловно, соблюдаться базовый принцип системы российского образования – </a:t>
            </a:r>
            <a:br>
              <a:rPr lang="ru-RU" dirty="0"/>
            </a:br>
            <a:r>
              <a:rPr lang="ru-RU" dirty="0"/>
              <a:t>это справедливость, то есть доступность качественного образования для каждого ребенка </a:t>
            </a:r>
            <a:br>
              <a:rPr lang="ru-RU" dirty="0"/>
            </a:br>
            <a:r>
              <a:rPr lang="ru-RU" dirty="0"/>
              <a:t>в соответствии с его интересами и способностями, причем независимо от того, где он живет – в городе или деревне, в Москве или любом другом регионе страны, независимо от того, где учится – </a:t>
            </a:r>
            <a:br>
              <a:rPr lang="ru-RU" dirty="0"/>
            </a:br>
            <a:r>
              <a:rPr lang="ru-RU" dirty="0"/>
              <a:t>в государственной школе или частной, и, конечно, независимо от социального статуса и доходов родителей»</a:t>
            </a:r>
          </a:p>
          <a:p>
            <a:endParaRPr lang="ru-RU" dirty="0"/>
          </a:p>
        </p:txBody>
      </p:sp>
      <p:pic>
        <p:nvPicPr>
          <p:cNvPr id="4" name="Рисунок 3">
            <a:extLst>
              <a:ext uri="{FF2B5EF4-FFF2-40B4-BE49-F238E27FC236}">
                <a16:creationId xmlns:a16="http://schemas.microsoft.com/office/drawing/2014/main" id="{424491DF-66CF-EB39-3708-CCFB5FC241A8}"/>
              </a:ext>
            </a:extLst>
          </p:cNvPr>
          <p:cNvPicPr>
            <a:picLocks noChangeAspect="1"/>
          </p:cNvPicPr>
          <p:nvPr/>
        </p:nvPicPr>
        <p:blipFill>
          <a:blip r:embed="rId2"/>
          <a:stretch>
            <a:fillRect/>
          </a:stretch>
        </p:blipFill>
        <p:spPr>
          <a:xfrm>
            <a:off x="481245" y="298612"/>
            <a:ext cx="4005419" cy="3596952"/>
          </a:xfrm>
          <a:prstGeom prst="rect">
            <a:avLst/>
          </a:prstGeom>
        </p:spPr>
      </p:pic>
      <p:pic>
        <p:nvPicPr>
          <p:cNvPr id="5" name="Рисунок 4">
            <a:extLst>
              <a:ext uri="{FF2B5EF4-FFF2-40B4-BE49-F238E27FC236}">
                <a16:creationId xmlns:a16="http://schemas.microsoft.com/office/drawing/2014/main" id="{C3D9DEAC-4ACA-FA5B-5518-1715DBD7E338}"/>
              </a:ext>
            </a:extLst>
          </p:cNvPr>
          <p:cNvPicPr>
            <a:picLocks noChangeAspect="1"/>
          </p:cNvPicPr>
          <p:nvPr/>
        </p:nvPicPr>
        <p:blipFill>
          <a:blip r:embed="rId3"/>
          <a:stretch>
            <a:fillRect/>
          </a:stretch>
        </p:blipFill>
        <p:spPr>
          <a:xfrm>
            <a:off x="481245" y="3895564"/>
            <a:ext cx="4005419" cy="2481287"/>
          </a:xfrm>
          <a:prstGeom prst="rect">
            <a:avLst/>
          </a:prstGeom>
        </p:spPr>
      </p:pic>
    </p:spTree>
    <p:extLst>
      <p:ext uri="{BB962C8B-B14F-4D97-AF65-F5344CB8AC3E}">
        <p14:creationId xmlns:p14="http://schemas.microsoft.com/office/powerpoint/2010/main" val="374651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746846-CD7C-02C5-1B33-4FF7B402ECC6}"/>
              </a:ext>
            </a:extLst>
          </p:cNvPr>
          <p:cNvSpPr txBox="1"/>
          <p:nvPr/>
        </p:nvSpPr>
        <p:spPr>
          <a:xfrm>
            <a:off x="715926" y="105013"/>
            <a:ext cx="10760148" cy="6647974"/>
          </a:xfrm>
          <a:prstGeom prst="rect">
            <a:avLst/>
          </a:prstGeom>
          <a:noFill/>
        </p:spPr>
        <p:txBody>
          <a:bodyPr wrap="square">
            <a:spAutoFit/>
          </a:bodyPr>
          <a:lstStyle/>
          <a:p>
            <a:pPr algn="just"/>
            <a:r>
              <a:rPr lang="ru-RU" sz="2400" dirty="0">
                <a:latin typeface="PT Sans" panose="020B0604020202020204" pitchFamily="34" charset="-52"/>
              </a:rPr>
              <a:t>Н</a:t>
            </a:r>
            <a:r>
              <a:rPr lang="ru-RU" sz="2400" b="0" i="0" dirty="0">
                <a:effectLst/>
                <a:latin typeface="PT Sans" panose="020B0604020202020204" pitchFamily="34" charset="-52"/>
              </a:rPr>
              <a:t>езависимо от предмета обучение в сотрудничестве может быть построено таким образом, что ученики:</a:t>
            </a:r>
          </a:p>
          <a:p>
            <a:pPr algn="just"/>
            <a:r>
              <a:rPr lang="ru-RU" sz="2400" dirty="0">
                <a:latin typeface="PT Sans" panose="020B0604020202020204" pitchFamily="34" charset="-52"/>
              </a:rPr>
              <a:t>- с</a:t>
            </a:r>
            <a:r>
              <a:rPr lang="ru-RU" sz="2400" b="0" i="0" dirty="0">
                <a:effectLst/>
                <a:latin typeface="PT Sans" panose="020B0604020202020204" pitchFamily="34" charset="-52"/>
              </a:rPr>
              <a:t>оревнуются друг с другом за право называться лучшими;</a:t>
            </a:r>
          </a:p>
          <a:p>
            <a:pPr algn="just"/>
            <a:r>
              <a:rPr lang="ru-RU" sz="2400" dirty="0">
                <a:latin typeface="PT Sans" panose="020B0604020202020204" pitchFamily="34" charset="-52"/>
              </a:rPr>
              <a:t>- п</a:t>
            </a:r>
            <a:r>
              <a:rPr lang="ru-RU" sz="2400" b="0" i="0" dirty="0">
                <a:effectLst/>
                <a:latin typeface="PT Sans" panose="020B0604020202020204" pitchFamily="34" charset="-52"/>
              </a:rPr>
              <a:t>риобретают знания независимо друг от друга, ставя перед собой собственные цели и продвигаясь к ним с такой скоростью, которая им доступна;</a:t>
            </a:r>
          </a:p>
          <a:p>
            <a:pPr algn="just"/>
            <a:r>
              <a:rPr lang="ru-RU" sz="2400" dirty="0">
                <a:latin typeface="PT Sans" panose="020B0604020202020204" pitchFamily="34" charset="-52"/>
              </a:rPr>
              <a:t> - р</a:t>
            </a:r>
            <a:r>
              <a:rPr lang="ru-RU" sz="2400" b="0" i="0" dirty="0">
                <a:effectLst/>
                <a:latin typeface="PT Sans" panose="020B0604020202020204" pitchFamily="34" charset="-52"/>
              </a:rPr>
              <a:t>аботают, объединившись в небольшие группы.</a:t>
            </a:r>
          </a:p>
          <a:p>
            <a:pPr algn="just"/>
            <a:r>
              <a:rPr lang="ru-RU" sz="2400" b="0" i="0" dirty="0">
                <a:effectLst/>
                <a:latin typeface="PT Sans" panose="020B0604020202020204" pitchFamily="34" charset="-52"/>
              </a:rPr>
              <a:t>Обучение в сотрудничестве позволяет:</a:t>
            </a:r>
          </a:p>
          <a:p>
            <a:pPr algn="just"/>
            <a:r>
              <a:rPr lang="ru-RU" sz="2400" dirty="0">
                <a:latin typeface="PT Sans" panose="020B0503020203020204" pitchFamily="34" charset="-52"/>
              </a:rPr>
              <a:t>- </a:t>
            </a:r>
            <a:r>
              <a:rPr lang="ru-RU" sz="2400" b="0" i="0" dirty="0">
                <a:effectLst/>
                <a:latin typeface="PT Sans" panose="020B0503020203020204" pitchFamily="34" charset="-52"/>
              </a:rPr>
              <a:t>эффективно организовать работу на уроке;</a:t>
            </a:r>
          </a:p>
          <a:p>
            <a:pPr algn="just"/>
            <a:r>
              <a:rPr lang="ru-RU" sz="2400" b="0" i="0" dirty="0">
                <a:effectLst/>
                <a:latin typeface="PT Sans" panose="020B0503020203020204" pitchFamily="34" charset="-52"/>
              </a:rPr>
              <a:t>- увеличить объем изучаемого материала;</a:t>
            </a:r>
          </a:p>
          <a:p>
            <a:pPr algn="just"/>
            <a:r>
              <a:rPr lang="ru-RU" sz="2400" b="0" i="0" dirty="0">
                <a:effectLst/>
                <a:latin typeface="PT Sans" panose="020B0503020203020204" pitchFamily="34" charset="-52"/>
              </a:rPr>
              <a:t>- потратить меньше времени на освоение информации;</a:t>
            </a:r>
          </a:p>
          <a:p>
            <a:pPr algn="just"/>
            <a:r>
              <a:rPr lang="ru-RU" sz="2400" b="0" i="0" dirty="0">
                <a:effectLst/>
                <a:latin typeface="PT Sans" panose="020B0503020203020204" pitchFamily="34" charset="-52"/>
              </a:rPr>
              <a:t>- дети учатся общению, самостоятельности, комфортно чувствуют себя в классе и в школе;</a:t>
            </a:r>
          </a:p>
          <a:p>
            <a:pPr algn="just"/>
            <a:r>
              <a:rPr lang="ru-RU" sz="2400" b="0" i="0" dirty="0">
                <a:effectLst/>
                <a:latin typeface="PT Sans" panose="020B0503020203020204" pitchFamily="34" charset="-52"/>
              </a:rPr>
              <a:t>- ребята учатся самостоятельно оценивать свои действия, контролировать свою работу и работу своих товарищей;</a:t>
            </a:r>
          </a:p>
          <a:p>
            <a:pPr algn="just"/>
            <a:r>
              <a:rPr lang="ru-RU" sz="2400" b="0" i="0" dirty="0">
                <a:effectLst/>
                <a:latin typeface="PT Sans" panose="020B0503020203020204" pitchFamily="34" charset="-52"/>
              </a:rPr>
              <a:t>- для учителя появляется возможность использования индивидуального подхода к каждому ученику.</a:t>
            </a:r>
          </a:p>
          <a:p>
            <a:pPr algn="just"/>
            <a:endParaRPr lang="ru-RU" b="0" i="0" dirty="0">
              <a:solidFill>
                <a:srgbClr val="000000"/>
              </a:solidFill>
              <a:effectLst/>
              <a:latin typeface="PT Sans" panose="020B0604020202020204" pitchFamily="34" charset="-52"/>
            </a:endParaRPr>
          </a:p>
        </p:txBody>
      </p:sp>
    </p:spTree>
    <p:extLst>
      <p:ext uri="{BB962C8B-B14F-4D97-AF65-F5344CB8AC3E}">
        <p14:creationId xmlns:p14="http://schemas.microsoft.com/office/powerpoint/2010/main" val="310544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0CA882-2C1B-A82F-8354-572641316E7B}"/>
              </a:ext>
            </a:extLst>
          </p:cNvPr>
          <p:cNvSpPr>
            <a:spLocks noGrp="1"/>
          </p:cNvSpPr>
          <p:nvPr>
            <p:ph type="title"/>
          </p:nvPr>
        </p:nvSpPr>
        <p:spPr>
          <a:xfrm>
            <a:off x="766119" y="111742"/>
            <a:ext cx="11088130" cy="1478570"/>
          </a:xfrm>
        </p:spPr>
        <p:txBody>
          <a:bodyPr>
            <a:normAutofit fontScale="90000"/>
          </a:bodyPr>
          <a:lstStyle/>
          <a:p>
            <a:pPr algn="ctr"/>
            <a:r>
              <a:rPr lang="ru-RU" dirty="0"/>
              <a:t>В обычном случае на уроках английского языка сотрудничество детей проявляется в основном при обучении диалогической речи. </a:t>
            </a:r>
          </a:p>
        </p:txBody>
      </p:sp>
      <p:sp>
        <p:nvSpPr>
          <p:cNvPr id="3" name="Объект 2">
            <a:extLst>
              <a:ext uri="{FF2B5EF4-FFF2-40B4-BE49-F238E27FC236}">
                <a16:creationId xmlns:a16="http://schemas.microsoft.com/office/drawing/2014/main" id="{BC1DD4F8-4E34-C429-55C8-FE01F8861EAC}"/>
              </a:ext>
            </a:extLst>
          </p:cNvPr>
          <p:cNvSpPr>
            <a:spLocks noGrp="1"/>
          </p:cNvSpPr>
          <p:nvPr>
            <p:ph idx="1"/>
          </p:nvPr>
        </p:nvSpPr>
        <p:spPr>
          <a:xfrm>
            <a:off x="747983" y="1590311"/>
            <a:ext cx="11106166" cy="4766421"/>
          </a:xfrm>
        </p:spPr>
        <p:txBody>
          <a:bodyPr/>
          <a:lstStyle/>
          <a:p>
            <a:pPr marL="0" indent="0">
              <a:buNone/>
            </a:pPr>
            <a:r>
              <a:rPr lang="ru-RU" dirty="0"/>
              <a:t>И даже в этих ситуациях диалога на уроке можно наблюдать картину, когда, обращаясь к партнёру по диалогу, ученик смотрит на учителя и фактически реплики обращены к нему. Высказывая своё мнение о действиях одноклассника, ученики говорят: «</a:t>
            </a:r>
            <a:r>
              <a:rPr lang="ru-RU" dirty="0" err="1"/>
              <a:t>He</a:t>
            </a:r>
            <a:r>
              <a:rPr lang="ru-RU" dirty="0"/>
              <a:t> </a:t>
            </a:r>
            <a:r>
              <a:rPr lang="ru-RU" dirty="0" err="1"/>
              <a:t>said</a:t>
            </a:r>
            <a:r>
              <a:rPr lang="ru-RU" dirty="0"/>
              <a:t> ...» и почти никогда «You, </a:t>
            </a:r>
            <a:r>
              <a:rPr lang="ru-RU" dirty="0" err="1"/>
              <a:t>Sasha</a:t>
            </a:r>
            <a:r>
              <a:rPr lang="ru-RU" dirty="0"/>
              <a:t>, </a:t>
            </a:r>
            <a:r>
              <a:rPr lang="ru-RU" dirty="0" err="1"/>
              <a:t>said</a:t>
            </a:r>
            <a:r>
              <a:rPr lang="ru-RU" dirty="0"/>
              <a:t> ...».</a:t>
            </a:r>
          </a:p>
          <a:p>
            <a:pPr marL="0" indent="0">
              <a:buNone/>
            </a:pPr>
            <a:endParaRPr lang="ru-RU" dirty="0"/>
          </a:p>
          <a:p>
            <a:pPr marL="0" indent="0">
              <a:buNone/>
            </a:pPr>
            <a:r>
              <a:rPr lang="ru-RU" dirty="0"/>
              <a:t>Поэтому, «начиная обучение английскому языку, следует иметь в виду, что детей надо учить не только средствам и способам иноязычного общения, но и культуре общения»</a:t>
            </a:r>
          </a:p>
        </p:txBody>
      </p:sp>
    </p:spTree>
    <p:extLst>
      <p:ext uri="{BB962C8B-B14F-4D97-AF65-F5344CB8AC3E}">
        <p14:creationId xmlns:p14="http://schemas.microsoft.com/office/powerpoint/2010/main" val="1667438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CE6277-D243-847F-E868-FA8964EE6F2A}"/>
              </a:ext>
            </a:extLst>
          </p:cNvPr>
          <p:cNvSpPr>
            <a:spLocks noGrp="1"/>
          </p:cNvSpPr>
          <p:nvPr>
            <p:ph type="title"/>
          </p:nvPr>
        </p:nvSpPr>
        <p:spPr>
          <a:xfrm>
            <a:off x="1141413" y="111742"/>
            <a:ext cx="9905998" cy="1221299"/>
          </a:xfrm>
        </p:spPr>
        <p:txBody>
          <a:bodyPr/>
          <a:lstStyle/>
          <a:p>
            <a:pPr algn="ctr"/>
            <a:r>
              <a:rPr lang="ru-RU" dirty="0"/>
              <a:t>Обучение в сотрудничестве имеет свои варианты</a:t>
            </a:r>
          </a:p>
        </p:txBody>
      </p:sp>
      <p:sp>
        <p:nvSpPr>
          <p:cNvPr id="3" name="Объект 2">
            <a:extLst>
              <a:ext uri="{FF2B5EF4-FFF2-40B4-BE49-F238E27FC236}">
                <a16:creationId xmlns:a16="http://schemas.microsoft.com/office/drawing/2014/main" id="{9A8D070D-905B-8E49-336C-834344A69EC2}"/>
              </a:ext>
            </a:extLst>
          </p:cNvPr>
          <p:cNvSpPr>
            <a:spLocks noGrp="1"/>
          </p:cNvSpPr>
          <p:nvPr>
            <p:ph idx="1"/>
          </p:nvPr>
        </p:nvSpPr>
        <p:spPr>
          <a:xfrm>
            <a:off x="1141412" y="1333041"/>
            <a:ext cx="9905999" cy="4458160"/>
          </a:xfrm>
        </p:spPr>
        <p:txBody>
          <a:bodyPr>
            <a:normAutofit/>
          </a:bodyPr>
          <a:lstStyle/>
          <a:p>
            <a:pPr marL="0" indent="0">
              <a:buNone/>
            </a:pPr>
            <a:r>
              <a:rPr lang="ru-RU" sz="2800" dirty="0" err="1">
                <a:latin typeface="Times New Roman" panose="02020603050405020304" pitchFamily="18" charset="0"/>
                <a:cs typeface="Times New Roman" panose="02020603050405020304" pitchFamily="18" charset="0"/>
              </a:rPr>
              <a:t>Student</a:t>
            </a:r>
            <a:r>
              <a:rPr lang="ru-RU" sz="2800" dirty="0">
                <a:latin typeface="Times New Roman" panose="02020603050405020304" pitchFamily="18" charset="0"/>
                <a:cs typeface="Times New Roman" panose="02020603050405020304" pitchFamily="18" charset="0"/>
              </a:rPr>
              <a:t> Team Learning (STL, обучение в команде) уделяет особое внимание «групповым целям» (</a:t>
            </a:r>
            <a:r>
              <a:rPr lang="ru-RU" sz="2800" dirty="0" err="1">
                <a:latin typeface="Times New Roman" panose="02020603050405020304" pitchFamily="18" charset="0"/>
                <a:cs typeface="Times New Roman" panose="02020603050405020304" pitchFamily="18" charset="0"/>
              </a:rPr>
              <a:t>team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goals</a:t>
            </a:r>
            <a:r>
              <a:rPr lang="ru-RU" sz="2800" dirty="0">
                <a:latin typeface="Times New Roman" panose="02020603050405020304" pitchFamily="18" charset="0"/>
                <a:cs typeface="Times New Roman" panose="02020603050405020304" pitchFamily="18" charset="0"/>
              </a:rPr>
              <a:t>) и успеху всей группы (</a:t>
            </a:r>
            <a:r>
              <a:rPr lang="ru-RU" sz="2800" dirty="0" err="1">
                <a:latin typeface="Times New Roman" panose="02020603050405020304" pitchFamily="18" charset="0"/>
                <a:cs typeface="Times New Roman" panose="02020603050405020304" pitchFamily="18" charset="0"/>
              </a:rPr>
              <a:t>team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success</a:t>
            </a:r>
            <a:r>
              <a:rPr lang="ru-RU" sz="2800" dirty="0">
                <a:latin typeface="Times New Roman" panose="02020603050405020304" pitchFamily="18" charset="0"/>
                <a:cs typeface="Times New Roman" panose="02020603050405020304" pitchFamily="18" charset="0"/>
              </a:rPr>
              <a:t>), который может быть достигнут только в результате самостоятельной работы каждого члена группы (команды) в постоянном взаимодействии с другими членами этой же группы при работе над темой, проблемой, вопросом, подлежащими изучению.</a:t>
            </a:r>
          </a:p>
        </p:txBody>
      </p:sp>
    </p:spTree>
    <p:extLst>
      <p:ext uri="{BB962C8B-B14F-4D97-AF65-F5344CB8AC3E}">
        <p14:creationId xmlns:p14="http://schemas.microsoft.com/office/powerpoint/2010/main" val="350704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AA242B-7BD4-5E37-D16B-076AFA5C91CB}"/>
              </a:ext>
            </a:extLst>
          </p:cNvPr>
          <p:cNvSpPr>
            <a:spLocks noGrp="1"/>
          </p:cNvSpPr>
          <p:nvPr>
            <p:ph type="title"/>
          </p:nvPr>
        </p:nvSpPr>
        <p:spPr>
          <a:xfrm>
            <a:off x="407624" y="0"/>
            <a:ext cx="11666863" cy="2357610"/>
          </a:xfrm>
        </p:spPr>
        <p:txBody>
          <a:bodyPr>
            <a:normAutofit/>
          </a:bodyPr>
          <a:lstStyle/>
          <a:p>
            <a:pPr algn="ctr"/>
            <a:r>
              <a:rPr lang="ru-RU" dirty="0" err="1"/>
              <a:t>Jigsaw</a:t>
            </a:r>
            <a:r>
              <a:rPr lang="ru-RU" dirty="0"/>
              <a:t> (пила) в организации обучения в сотрудничестве был разработан Э. Аронсоном в 1978 г. и назван </a:t>
            </a:r>
            <a:r>
              <a:rPr lang="ru-RU" dirty="0" err="1"/>
              <a:t>Jigsaw</a:t>
            </a:r>
            <a:r>
              <a:rPr lang="ru-RU" dirty="0"/>
              <a:t> (в дословном переводе с английского - ажурная пила, машинная ножовка). </a:t>
            </a:r>
          </a:p>
        </p:txBody>
      </p:sp>
      <p:sp>
        <p:nvSpPr>
          <p:cNvPr id="3" name="Объект 2">
            <a:extLst>
              <a:ext uri="{FF2B5EF4-FFF2-40B4-BE49-F238E27FC236}">
                <a16:creationId xmlns:a16="http://schemas.microsoft.com/office/drawing/2014/main" id="{EC7AA132-EEBA-91EB-7A13-0B2D84542CB6}"/>
              </a:ext>
            </a:extLst>
          </p:cNvPr>
          <p:cNvSpPr>
            <a:spLocks noGrp="1"/>
          </p:cNvSpPr>
          <p:nvPr>
            <p:ph idx="1"/>
          </p:nvPr>
        </p:nvSpPr>
        <p:spPr>
          <a:xfrm>
            <a:off x="484742" y="2566929"/>
            <a:ext cx="11299634" cy="4098275"/>
          </a:xfrm>
        </p:spPr>
        <p:txBody>
          <a:bodyPr>
            <a:normAutofit lnSpcReduction="10000"/>
          </a:bodyPr>
          <a:lstStyle/>
          <a:p>
            <a:pPr marL="0" indent="0">
              <a:buNone/>
            </a:pPr>
            <a:r>
              <a:rPr lang="ru-RU" dirty="0"/>
              <a:t>Учащиеся организуются в группы по 4-6 человек для работы над учебным материалом, который разбит на фрагменты (логические или смысловые блоки). Такая работа на уроках иностранного языка организуется на этапе творческого применения языкового материала. Например, при работе над темой «Биография выдающегося писателя или деятеля» можно выделить различные подтемы: ранние годы жизни, первые достижения, средние и поздние годы жизни, влияние на историю. Каждый член группы находит материал по своей части. Затем учащиеся, изучающие один и тот же вопрос, но состоящие в разных группах, встречаются и обмениваются информацией как эксперты по данному вопросу. Это называется «встречей экспертов».</a:t>
            </a:r>
          </a:p>
        </p:txBody>
      </p:sp>
    </p:spTree>
    <p:extLst>
      <p:ext uri="{BB962C8B-B14F-4D97-AF65-F5344CB8AC3E}">
        <p14:creationId xmlns:p14="http://schemas.microsoft.com/office/powerpoint/2010/main" val="1909309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A6BB2D-3A2B-3C46-5822-30CE540E4C28}"/>
              </a:ext>
            </a:extLst>
          </p:cNvPr>
          <p:cNvSpPr txBox="1"/>
          <p:nvPr/>
        </p:nvSpPr>
        <p:spPr>
          <a:xfrm>
            <a:off x="730785" y="0"/>
            <a:ext cx="11156415" cy="6740307"/>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Затем они возвращаются в свои группы и обучают всему новому, что узнали сами, других членов группы. Те, в свою очередь, докладывают о своей части задания (как зубцы одной пилы). Разумеется, все общение ведется на иностранном языке. Так как единственный путь освоить материал всех фрагментов - это внимательно слушать своих партнеров по команде и делать записи в тетрадях, никаких дополнительных усилий со стороны учителя не требуется. Учащиеся кровно заинтересованы, чтобы их товарищи добросовестно выполнили свою задачу, так как это может отразиться на их итоговой оценке. Отчитывается по всей теме каждый в отдельности и вся команда в целом. На заключительном этапе, который проводится фронтально, учитель может попросить любого ученика команды ответить на любой вопрос по данной теме. Причем вопросы задает не только и даже не столько учитель, сколько члены других групп. Ученики одной группы вправе дополнять ответ своего товарища так, как считают нужным. Дополнения учитываются в общий зачет. Но и вопросы других групп также идут в зачет этим группам. Причем учитель ведет учет баллов, объявляя лишь конечный результат, чтобы не превращать </a:t>
            </a:r>
            <a:r>
              <a:rPr lang="ru-RU" sz="2400" dirty="0" err="1">
                <a:latin typeface="Times New Roman" panose="02020603050405020304" pitchFamily="18" charset="0"/>
                <a:cs typeface="Times New Roman" panose="02020603050405020304" pitchFamily="18" charset="0"/>
              </a:rPr>
              <a:t>самообсуждение</a:t>
            </a:r>
            <a:r>
              <a:rPr lang="ru-RU" sz="2400" dirty="0">
                <a:latin typeface="Times New Roman" panose="02020603050405020304" pitchFamily="18" charset="0"/>
                <a:cs typeface="Times New Roman" panose="02020603050405020304" pitchFamily="18" charset="0"/>
              </a:rPr>
              <a:t>, дискуссию в способ зарабатывания баллов. Это должно быть вполне естественное обсуждение, стимулируемое учителем лишь в крайних случаях, когда это не удается сделать самим учащимся.</a:t>
            </a:r>
          </a:p>
        </p:txBody>
      </p:sp>
    </p:spTree>
    <p:extLst>
      <p:ext uri="{BB962C8B-B14F-4D97-AF65-F5344CB8AC3E}">
        <p14:creationId xmlns:p14="http://schemas.microsoft.com/office/powerpoint/2010/main" val="4075074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61FEA9-FF10-A6C5-A2FE-58A81E337AA8}"/>
              </a:ext>
            </a:extLst>
          </p:cNvPr>
          <p:cNvSpPr>
            <a:spLocks noGrp="1"/>
          </p:cNvSpPr>
          <p:nvPr>
            <p:ph type="title"/>
          </p:nvPr>
        </p:nvSpPr>
        <p:spPr>
          <a:xfrm>
            <a:off x="1141413" y="133775"/>
            <a:ext cx="9905998" cy="1478570"/>
          </a:xfrm>
        </p:spPr>
        <p:txBody>
          <a:bodyPr>
            <a:normAutofit fontScale="90000"/>
          </a:bodyPr>
          <a:lstStyle/>
          <a:p>
            <a:pPr algn="ctr"/>
            <a:r>
              <a:rPr lang="ru-RU" dirty="0"/>
              <a:t> Learning </a:t>
            </a:r>
            <a:r>
              <a:rPr lang="ru-RU" dirty="0" err="1"/>
              <a:t>Together</a:t>
            </a:r>
            <a:r>
              <a:rPr lang="ru-RU" dirty="0"/>
              <a:t> (Учимся вместе) разработан в университете штата Миннесота в 1987 году Д. Джонсоном и Р. Джонсоном. </a:t>
            </a:r>
          </a:p>
        </p:txBody>
      </p:sp>
      <p:sp>
        <p:nvSpPr>
          <p:cNvPr id="3" name="Объект 2">
            <a:extLst>
              <a:ext uri="{FF2B5EF4-FFF2-40B4-BE49-F238E27FC236}">
                <a16:creationId xmlns:a16="http://schemas.microsoft.com/office/drawing/2014/main" id="{FB7B263D-5CB4-F1B4-1D79-B1D36AF2217C}"/>
              </a:ext>
            </a:extLst>
          </p:cNvPr>
          <p:cNvSpPr>
            <a:spLocks noGrp="1"/>
          </p:cNvSpPr>
          <p:nvPr>
            <p:ph idx="1"/>
          </p:nvPr>
        </p:nvSpPr>
        <p:spPr>
          <a:xfrm>
            <a:off x="612937" y="1612345"/>
            <a:ext cx="11439516" cy="5111880"/>
          </a:xfrm>
        </p:spPr>
        <p:txBody>
          <a:bodyPr>
            <a:normAutofit fontScale="85000" lnSpcReduction="10000"/>
          </a:bodyPr>
          <a:lstStyle/>
          <a:p>
            <a:pPr marL="0" indent="0">
              <a:buNone/>
            </a:pPr>
            <a:r>
              <a:rPr lang="ru-RU" dirty="0"/>
              <a:t>Класс разбивается на однородные (по уровню обученности) группы по 3-4 человека. Каждая группа получает одно задание, которое является </a:t>
            </a:r>
            <a:r>
              <a:rPr lang="ru-RU" dirty="0" err="1"/>
              <a:t>подзаданием</a:t>
            </a:r>
            <a:r>
              <a:rPr lang="ru-RU" dirty="0"/>
              <a:t> какой-либо большой темы, над которой работает весь класс. Например, весь класс (т.е. языковая группа) работает над темой «Путешествие». Все вместе вырабатывают маршрут и вид путешествия. Тогда каждой группе дается задание подготовить свою часть: разработать программу пребывания группы туристов или официальной делегации в конечной точке маршрута; заказать билеты для всей группы, гостиницу; подготовить багаж и т.д. В результате совместной работы отдельных групп и всех групп в целом достигается усвоение всего материала. По ходу работы группы общаются между собой в процессе коллективного обсуждения, уточняя детали, предлагая свои варианты, задавая друг другу вопросы. Надо иметь в виду, что вся лексика, необходимая по теме, усвоена в ходе предыдущей работы на других уроках. Поэтому на данном уроке идет чисто речевая практика, коммуникативная деятельность, что очень важно. Здесь  нельзя не согласиться с И.Л. Бим, что «коммуникативность не сводима только к установлению с помощью речи социальных контактов, а это приобщение личности к духовным ценностям других народов – через личное общение и через чтение». Основные принципы: награды всей команде, индивидуальный подход, равные возможности  работают и здесь.</a:t>
            </a:r>
          </a:p>
        </p:txBody>
      </p:sp>
    </p:spTree>
    <p:extLst>
      <p:ext uri="{BB962C8B-B14F-4D97-AF65-F5344CB8AC3E}">
        <p14:creationId xmlns:p14="http://schemas.microsoft.com/office/powerpoint/2010/main" val="301673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1B3D6B-44B5-718E-07DF-B78EB967EE35}"/>
              </a:ext>
            </a:extLst>
          </p:cNvPr>
          <p:cNvSpPr>
            <a:spLocks noGrp="1"/>
          </p:cNvSpPr>
          <p:nvPr>
            <p:ph type="title"/>
          </p:nvPr>
        </p:nvSpPr>
        <p:spPr>
          <a:xfrm>
            <a:off x="837282" y="111742"/>
            <a:ext cx="10320298" cy="1478570"/>
          </a:xfrm>
        </p:spPr>
        <p:txBody>
          <a:bodyPr>
            <a:normAutofit/>
          </a:bodyPr>
          <a:lstStyle/>
          <a:p>
            <a:pPr algn="ctr"/>
            <a:r>
              <a:rPr lang="ru-RU" dirty="0"/>
              <a:t>Урок иностранного языка состоит из структурных и содержательных элементов</a:t>
            </a:r>
          </a:p>
        </p:txBody>
      </p:sp>
      <p:sp>
        <p:nvSpPr>
          <p:cNvPr id="3" name="Объект 2">
            <a:extLst>
              <a:ext uri="{FF2B5EF4-FFF2-40B4-BE49-F238E27FC236}">
                <a16:creationId xmlns:a16="http://schemas.microsoft.com/office/drawing/2014/main" id="{8E741E72-74E8-B304-2386-57386D84BEEF}"/>
              </a:ext>
            </a:extLst>
          </p:cNvPr>
          <p:cNvSpPr>
            <a:spLocks noGrp="1"/>
          </p:cNvSpPr>
          <p:nvPr>
            <p:ph idx="1"/>
          </p:nvPr>
        </p:nvSpPr>
        <p:spPr>
          <a:xfrm>
            <a:off x="341523" y="1465242"/>
            <a:ext cx="11457541" cy="5281015"/>
          </a:xfrm>
        </p:spPr>
        <p:txBody>
          <a:bodyPr>
            <a:normAutofit lnSpcReduction="10000"/>
          </a:bodyPr>
          <a:lstStyle/>
          <a:p>
            <a:pPr marL="0" indent="0">
              <a:buNone/>
            </a:pPr>
            <a:r>
              <a:rPr lang="ru-RU" dirty="0"/>
              <a:t>К структурным элементам относятся: начало урока, центральная часть и завершение урока.</a:t>
            </a:r>
          </a:p>
          <a:p>
            <a:pPr marL="0" indent="0">
              <a:buNone/>
            </a:pPr>
            <a:r>
              <a:rPr lang="ru-RU" dirty="0"/>
              <a:t>Такой структурный элемент урока как его начало должен включать в себя организационный момент, различные речевые упражнения, постановку цели урока и его темы. Он длится от 3 до 7 минут.</a:t>
            </a:r>
          </a:p>
          <a:p>
            <a:pPr marL="0" indent="0">
              <a:buNone/>
            </a:pPr>
            <a:r>
              <a:rPr lang="ru-RU" dirty="0"/>
              <a:t>В центральной части урока обучающиеся должны выполнять действия по достижению цели урока, а учитель только контролирует выполнение данных действий. Данный этап урока, длится 20-25 минут. В это время должно происходить выполнение упражнений с опорой на тексты учебника, учебные речевые ситуации, технические средства обучения, дополнительный дидактический материал с использованием межпредметных связей, применением эффективных приемов, форм, режимов работы.</a:t>
            </a:r>
          </a:p>
          <a:p>
            <a:endParaRPr lang="ru-RU" dirty="0"/>
          </a:p>
        </p:txBody>
      </p:sp>
    </p:spTree>
    <p:extLst>
      <p:ext uri="{BB962C8B-B14F-4D97-AF65-F5344CB8AC3E}">
        <p14:creationId xmlns:p14="http://schemas.microsoft.com/office/powerpoint/2010/main" val="2060808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C0B112-B2AF-293D-0182-26D578E167A1}"/>
              </a:ext>
            </a:extLst>
          </p:cNvPr>
          <p:cNvSpPr txBox="1"/>
          <p:nvPr/>
        </p:nvSpPr>
        <p:spPr>
          <a:xfrm>
            <a:off x="1211855" y="407624"/>
            <a:ext cx="10355856" cy="5539978"/>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Что касается, последнего структурного элемента урока, его завершения, то в его содержание должно входить подведение итогов урока обучающимися, рефлексия достигнутых результатов на уроке, оценивание, информация о домашнем задании и его объяснение.</a:t>
            </a:r>
          </a:p>
          <a:p>
            <a:r>
              <a:rPr lang="ru-RU" sz="2400" dirty="0">
                <a:latin typeface="Times New Roman" panose="02020603050405020304" pitchFamily="18" charset="0"/>
                <a:cs typeface="Times New Roman" panose="02020603050405020304" pitchFamily="18" charset="0"/>
              </a:rPr>
              <a:t>В зависимости от типа и цели и темы урока, структурные и содержательные элементы урока могут изменяться, но в целом структура урока, наполненная содержательными элементами, остается такой, как она указана выше. Все структурные элементы урока взаимодействуют и дополняют друг друга, в структуре урока обязательно должны прослеживаться логичность и последовательность элементов урока. И если нарушается хоть одна составляющая структуры урока, то цель может быть не достигнута, или достигнута, но частично. Поэтому очень важно соблюдать эту структуру и наполнять ее такими содержательными элементами, которые быть лаконично и логично представляли собой организационную форму обучения - урок.</a:t>
            </a:r>
          </a:p>
          <a:p>
            <a:endParaRPr lang="ru-RU" dirty="0"/>
          </a:p>
        </p:txBody>
      </p:sp>
    </p:spTree>
    <p:extLst>
      <p:ext uri="{BB962C8B-B14F-4D97-AF65-F5344CB8AC3E}">
        <p14:creationId xmlns:p14="http://schemas.microsoft.com/office/powerpoint/2010/main" val="344169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4514" name="Picture 2" descr="Picture background"/>
          <p:cNvPicPr>
            <a:picLocks noChangeAspect="1" noChangeArrowheads="1"/>
          </p:cNvPicPr>
          <p:nvPr/>
        </p:nvPicPr>
        <p:blipFill>
          <a:blip r:embed="rId2"/>
          <a:srcRect/>
          <a:stretch>
            <a:fillRect/>
          </a:stretch>
        </p:blipFill>
        <p:spPr bwMode="auto">
          <a:xfrm>
            <a:off x="980303" y="0"/>
            <a:ext cx="10272583" cy="68580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957AB1-EA0E-F8B1-528F-FDE007E2DC74}"/>
              </a:ext>
            </a:extLst>
          </p:cNvPr>
          <p:cNvSpPr>
            <a:spLocks noGrp="1"/>
          </p:cNvSpPr>
          <p:nvPr>
            <p:ph type="title"/>
          </p:nvPr>
        </p:nvSpPr>
        <p:spPr>
          <a:xfrm>
            <a:off x="1262598" y="265979"/>
            <a:ext cx="9905998" cy="615371"/>
          </a:xfrm>
        </p:spPr>
        <p:txBody>
          <a:bodyPr>
            <a:normAutofit fontScale="90000"/>
          </a:bodyPr>
          <a:lstStyle/>
          <a:p>
            <a:pPr algn="ctr"/>
            <a:r>
              <a:rPr lang="ru-RU" dirty="0"/>
              <a:t>Игра «Беспорядок в алфавите»</a:t>
            </a:r>
            <a:br>
              <a:rPr lang="ru-RU" dirty="0"/>
            </a:br>
            <a:endParaRPr lang="ru-RU" dirty="0"/>
          </a:p>
        </p:txBody>
      </p:sp>
      <p:sp>
        <p:nvSpPr>
          <p:cNvPr id="4" name="TextBox 3">
            <a:extLst>
              <a:ext uri="{FF2B5EF4-FFF2-40B4-BE49-F238E27FC236}">
                <a16:creationId xmlns:a16="http://schemas.microsoft.com/office/drawing/2014/main" id="{925E5A1D-FA6E-29B3-9289-FA642FA040FC}"/>
              </a:ext>
            </a:extLst>
          </p:cNvPr>
          <p:cNvSpPr txBox="1"/>
          <p:nvPr/>
        </p:nvSpPr>
        <p:spPr>
          <a:xfrm>
            <a:off x="903382" y="1357803"/>
            <a:ext cx="10675345" cy="4555093"/>
          </a:xfrm>
          <a:prstGeom prst="rect">
            <a:avLst/>
          </a:prstGeom>
          <a:noFill/>
        </p:spPr>
        <p:txBody>
          <a:bodyPr wrap="square">
            <a:spAutoFit/>
          </a:bodyPr>
          <a:lstStyle/>
          <a:p>
            <a:endParaRPr lang="ru-RU" dirty="0"/>
          </a:p>
          <a:p>
            <a:r>
              <a:rPr lang="ru-RU" sz="2000" dirty="0">
                <a:latin typeface="Times New Roman" panose="02020603050405020304" pitchFamily="18" charset="0"/>
                <a:cs typeface="Times New Roman" panose="02020603050405020304" pitchFamily="18" charset="0"/>
              </a:rPr>
              <a:t>Цель: развитие объёма, устойчивости внимания, повторение названий и порядок букв алфавита.</a:t>
            </a:r>
          </a:p>
          <a:p>
            <a:r>
              <a:rPr lang="ru-RU" sz="2000" dirty="0">
                <a:latin typeface="Times New Roman" panose="02020603050405020304" pitchFamily="18" charset="0"/>
                <a:cs typeface="Times New Roman" panose="02020603050405020304" pitchFamily="18" charset="0"/>
              </a:rPr>
              <a:t>Оборудование: 4 таблицы, в каждом ряду 6 клеточек, где в каждой клетке в случайном порядке разбросаны буквы от А до </a:t>
            </a:r>
            <a:r>
              <a:rPr lang="en-US" sz="2000" dirty="0">
                <a:latin typeface="Times New Roman" panose="02020603050405020304" pitchFamily="18" charset="0"/>
                <a:cs typeface="Times New Roman" panose="02020603050405020304" pitchFamily="18" charset="0"/>
              </a:rPr>
              <a:t>Z</a:t>
            </a:r>
            <a:r>
              <a:rPr lang="ru-RU" sz="2000" dirty="0">
                <a:latin typeface="Times New Roman" panose="02020603050405020304" pitchFamily="18" charset="0"/>
                <a:cs typeface="Times New Roman" panose="02020603050405020304" pitchFamily="18" charset="0"/>
              </a:rPr>
              <a:t>, секундомер и указка.</a:t>
            </a:r>
          </a:p>
          <a:p>
            <a:r>
              <a:rPr lang="ru-RU" sz="2000" dirty="0">
                <a:latin typeface="Times New Roman" panose="02020603050405020304" pitchFamily="18" charset="0"/>
                <a:cs typeface="Times New Roman" panose="02020603050405020304" pitchFamily="18" charset="0"/>
              </a:rPr>
              <a:t>Инструкция: необходимо как можно быстрее найти и показать указкой все буквы по порядку.</a:t>
            </a:r>
          </a:p>
          <a:p>
            <a:r>
              <a:rPr lang="ru-RU" sz="2000" dirty="0">
                <a:latin typeface="Times New Roman" panose="02020603050405020304" pitchFamily="18" charset="0"/>
                <a:cs typeface="Times New Roman" panose="02020603050405020304" pitchFamily="18" charset="0"/>
              </a:rPr>
              <a:t>Рекомендации. Работу можно начинать с одной-двумя таблицами, постепенно увеличивая количество таблиц, доводя работу с 4-мя таблицами сразу.</a:t>
            </a:r>
          </a:p>
          <a:p>
            <a:endParaRPr lang="ru-RU" dirty="0"/>
          </a:p>
          <a:p>
            <a:endParaRPr lang="ru-RU" dirty="0"/>
          </a:p>
          <a:p>
            <a:endParaRPr lang="ru-RU" dirty="0"/>
          </a:p>
          <a:p>
            <a:endParaRPr lang="en-US" dirty="0"/>
          </a:p>
          <a:p>
            <a:r>
              <a:rPr lang="ru-RU" sz="2000" dirty="0">
                <a:latin typeface="Times New Roman" panose="02020603050405020304" pitchFamily="18" charset="0"/>
                <a:cs typeface="Times New Roman" panose="02020603050405020304" pitchFamily="18" charset="0"/>
              </a:rPr>
              <a:t>Варианты игры:</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найти все гласные или согласные буквы, идущие в алфавите по порядку;</a:t>
            </a:r>
          </a:p>
          <a:p>
            <a:r>
              <a:rPr lang="ru-RU" sz="2000" dirty="0">
                <a:latin typeface="Times New Roman" panose="02020603050405020304" pitchFamily="18" charset="0"/>
                <a:cs typeface="Times New Roman" panose="02020603050405020304" pitchFamily="18" charset="0"/>
              </a:rPr>
              <a:t>найти все буквы обратном порядке (от </a:t>
            </a:r>
            <a:r>
              <a:rPr lang="en-US" sz="2000" dirty="0">
                <a:latin typeface="Times New Roman" panose="02020603050405020304" pitchFamily="18" charset="0"/>
                <a:cs typeface="Times New Roman" panose="02020603050405020304" pitchFamily="18" charset="0"/>
              </a:rPr>
              <a:t>Z</a:t>
            </a:r>
            <a:r>
              <a:rPr lang="ru-RU" sz="2000" dirty="0">
                <a:latin typeface="Times New Roman" panose="02020603050405020304" pitchFamily="18" charset="0"/>
                <a:cs typeface="Times New Roman" panose="02020603050405020304" pitchFamily="18" charset="0"/>
              </a:rPr>
              <a:t> до</a:t>
            </a:r>
            <a:r>
              <a:rPr lang="en-US" sz="2000" dirty="0">
                <a:latin typeface="Times New Roman" panose="02020603050405020304" pitchFamily="18" charset="0"/>
                <a:cs typeface="Times New Roman" panose="02020603050405020304" pitchFamily="18" charset="0"/>
              </a:rPr>
              <a:t> A</a:t>
            </a:r>
            <a:r>
              <a:rPr lang="ru-RU" sz="2000" dirty="0">
                <a:latin typeface="Times New Roman" panose="02020603050405020304" pitchFamily="18" charset="0"/>
                <a:cs typeface="Times New Roman" panose="02020603050405020304" pitchFamily="18" charset="0"/>
              </a:rPr>
              <a:t>).</a:t>
            </a:r>
          </a:p>
        </p:txBody>
      </p:sp>
      <p:pic>
        <p:nvPicPr>
          <p:cNvPr id="1026" name="Picture 2">
            <a:extLst>
              <a:ext uri="{FF2B5EF4-FFF2-40B4-BE49-F238E27FC236}">
                <a16:creationId xmlns:a16="http://schemas.microsoft.com/office/drawing/2014/main" id="{8EF32DE0-13B0-4CF2-484B-19E23298F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865" y="3573794"/>
            <a:ext cx="40195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3797F573-2582-2795-A43F-5241007E80B7}"/>
              </a:ext>
            </a:extLst>
          </p:cNvPr>
          <p:cNvPicPr>
            <a:picLocks noChangeAspect="1"/>
          </p:cNvPicPr>
          <p:nvPr/>
        </p:nvPicPr>
        <p:blipFill>
          <a:blip r:embed="rId3"/>
          <a:stretch>
            <a:fillRect/>
          </a:stretch>
        </p:blipFill>
        <p:spPr>
          <a:xfrm>
            <a:off x="4511408" y="3573794"/>
            <a:ext cx="1834308" cy="1549049"/>
          </a:xfrm>
          <a:prstGeom prst="rect">
            <a:avLst/>
          </a:prstGeom>
        </p:spPr>
      </p:pic>
      <p:pic>
        <p:nvPicPr>
          <p:cNvPr id="5" name="Рисунок 4">
            <a:extLst>
              <a:ext uri="{FF2B5EF4-FFF2-40B4-BE49-F238E27FC236}">
                <a16:creationId xmlns:a16="http://schemas.microsoft.com/office/drawing/2014/main" id="{09F1E91F-1D1A-3641-D930-C97E7A31AEA9}"/>
              </a:ext>
            </a:extLst>
          </p:cNvPr>
          <p:cNvPicPr>
            <a:picLocks noChangeAspect="1"/>
          </p:cNvPicPr>
          <p:nvPr/>
        </p:nvPicPr>
        <p:blipFill>
          <a:blip r:embed="rId4"/>
          <a:stretch>
            <a:fillRect/>
          </a:stretch>
        </p:blipFill>
        <p:spPr>
          <a:xfrm>
            <a:off x="6690107" y="3574325"/>
            <a:ext cx="1834308" cy="1548518"/>
          </a:xfrm>
          <a:prstGeom prst="rect">
            <a:avLst/>
          </a:prstGeom>
        </p:spPr>
      </p:pic>
    </p:spTree>
    <p:extLst>
      <p:ext uri="{BB962C8B-B14F-4D97-AF65-F5344CB8AC3E}">
        <p14:creationId xmlns:p14="http://schemas.microsoft.com/office/powerpoint/2010/main" val="338454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41114-2FB3-C50A-8E7B-8A7E04DDBF5E}"/>
              </a:ext>
            </a:extLst>
          </p:cNvPr>
          <p:cNvSpPr>
            <a:spLocks noGrp="1"/>
          </p:cNvSpPr>
          <p:nvPr>
            <p:ph type="title"/>
          </p:nvPr>
        </p:nvSpPr>
        <p:spPr/>
        <p:txBody>
          <a:bodyPr>
            <a:normAutofit/>
          </a:bodyPr>
          <a:lstStyle/>
          <a:p>
            <a:pPr algn="ctr"/>
            <a:r>
              <a:rPr lang="ru-RU" sz="4400" dirty="0"/>
              <a:t>Особенности современного образовательного процесса</a:t>
            </a:r>
          </a:p>
        </p:txBody>
      </p:sp>
      <p:sp>
        <p:nvSpPr>
          <p:cNvPr id="3" name="Объект 2">
            <a:extLst>
              <a:ext uri="{FF2B5EF4-FFF2-40B4-BE49-F238E27FC236}">
                <a16:creationId xmlns:a16="http://schemas.microsoft.com/office/drawing/2014/main" id="{F7C5A677-510E-0BC4-4C5E-F4C3D5780607}"/>
              </a:ext>
            </a:extLst>
          </p:cNvPr>
          <p:cNvSpPr>
            <a:spLocks noGrp="1"/>
          </p:cNvSpPr>
          <p:nvPr>
            <p:ph idx="1"/>
          </p:nvPr>
        </p:nvSpPr>
        <p:spPr/>
        <p:txBody>
          <a:bodyPr/>
          <a:lstStyle/>
          <a:p>
            <a:pPr marL="457200" indent="-457200">
              <a:buAutoNum type="arabicPeriod"/>
            </a:pPr>
            <a:r>
              <a:rPr lang="ru-RU" dirty="0"/>
              <a:t>Интеграция обучения.</a:t>
            </a:r>
          </a:p>
          <a:p>
            <a:pPr marL="457200" indent="-457200">
              <a:buAutoNum type="arabicPeriod"/>
            </a:pPr>
            <a:r>
              <a:rPr lang="ru-RU" dirty="0"/>
              <a:t>Индивидуализация обучения.</a:t>
            </a:r>
          </a:p>
          <a:p>
            <a:pPr marL="457200" indent="-457200">
              <a:buAutoNum type="arabicPeriod"/>
            </a:pPr>
            <a:r>
              <a:rPr lang="ru-RU" dirty="0"/>
              <a:t>Современные технологии</a:t>
            </a:r>
            <a:r>
              <a:rPr lang="en-US" dirty="0"/>
              <a:t> </a:t>
            </a:r>
            <a:r>
              <a:rPr lang="ru-RU"/>
              <a:t>обучения. </a:t>
            </a:r>
            <a:r>
              <a:rPr lang="ru-RU" dirty="0"/>
              <a:t>Проектный подход.</a:t>
            </a:r>
          </a:p>
        </p:txBody>
      </p:sp>
    </p:spTree>
    <p:extLst>
      <p:ext uri="{BB962C8B-B14F-4D97-AF65-F5344CB8AC3E}">
        <p14:creationId xmlns:p14="http://schemas.microsoft.com/office/powerpoint/2010/main" val="1378141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background">
            <a:extLst>
              <a:ext uri="{FF2B5EF4-FFF2-40B4-BE49-F238E27FC236}">
                <a16:creationId xmlns:a16="http://schemas.microsoft.com/office/drawing/2014/main" id="{B5DDDE5A-2A1B-6532-3E6C-A88E07E61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8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F0CC0B-FF8E-A13A-9B21-A3E934B7B18E}"/>
              </a:ext>
            </a:extLst>
          </p:cNvPr>
          <p:cNvSpPr>
            <a:spLocks noGrp="1"/>
          </p:cNvSpPr>
          <p:nvPr>
            <p:ph type="title"/>
          </p:nvPr>
        </p:nvSpPr>
        <p:spPr>
          <a:xfrm>
            <a:off x="1141412" y="0"/>
            <a:ext cx="9905998" cy="1478570"/>
          </a:xfrm>
        </p:spPr>
        <p:txBody>
          <a:bodyPr/>
          <a:lstStyle/>
          <a:p>
            <a:pPr algn="ctr"/>
            <a:r>
              <a:rPr lang="ru-RU" b="1" dirty="0"/>
              <a:t>Особенности современного образовательного процесса</a:t>
            </a:r>
          </a:p>
        </p:txBody>
      </p:sp>
      <p:sp>
        <p:nvSpPr>
          <p:cNvPr id="3" name="Объект 2">
            <a:extLst>
              <a:ext uri="{FF2B5EF4-FFF2-40B4-BE49-F238E27FC236}">
                <a16:creationId xmlns:a16="http://schemas.microsoft.com/office/drawing/2014/main" id="{856DD08A-09DB-FDF4-7CD4-16AF9A547684}"/>
              </a:ext>
            </a:extLst>
          </p:cNvPr>
          <p:cNvSpPr>
            <a:spLocks noGrp="1"/>
          </p:cNvSpPr>
          <p:nvPr>
            <p:ph idx="1"/>
          </p:nvPr>
        </p:nvSpPr>
        <p:spPr>
          <a:xfrm>
            <a:off x="1141412" y="1299990"/>
            <a:ext cx="9905999" cy="5558010"/>
          </a:xfrm>
        </p:spPr>
        <p:txBody>
          <a:bodyPr>
            <a:normAutofit/>
          </a:bodyPr>
          <a:lstStyle/>
          <a:p>
            <a:pPr marL="0" indent="0">
              <a:buNone/>
            </a:pPr>
            <a:r>
              <a:rPr lang="ru-RU" sz="3200" b="1" dirty="0"/>
              <a:t>Гуманизация.</a:t>
            </a:r>
            <a:r>
              <a:rPr lang="ru-RU" sz="3200" dirty="0"/>
              <a:t>  Учёт интересов личности, обеспечение комфортных для развития условий. Основная роль в обучении отводится взаимодействию между субъектами, применяются активные образовательные методики, самоанализ, рефлексия. </a:t>
            </a:r>
          </a:p>
          <a:p>
            <a:pPr marL="0" indent="0">
              <a:buNone/>
            </a:pPr>
            <a:r>
              <a:rPr lang="ru-RU" sz="3200" b="1" dirty="0" err="1"/>
              <a:t>Фундаментализация</a:t>
            </a:r>
            <a:r>
              <a:rPr lang="ru-RU" sz="3200" b="1" dirty="0"/>
              <a:t>.</a:t>
            </a:r>
            <a:r>
              <a:rPr lang="ru-RU" sz="3200" dirty="0"/>
              <a:t>  Получаемые учеником знания воспринимаются как его основной капитал. Далее знания должны быть оценены и использованы на рынке труда. </a:t>
            </a:r>
          </a:p>
          <a:p>
            <a:endParaRPr lang="ru-RU" dirty="0"/>
          </a:p>
        </p:txBody>
      </p:sp>
    </p:spTree>
    <p:extLst>
      <p:ext uri="{BB962C8B-B14F-4D97-AF65-F5344CB8AC3E}">
        <p14:creationId xmlns:p14="http://schemas.microsoft.com/office/powerpoint/2010/main" val="428187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00C6FB-1E8C-19F1-62EE-6E84DC702866}"/>
              </a:ext>
            </a:extLst>
          </p:cNvPr>
          <p:cNvSpPr>
            <a:spLocks noGrp="1"/>
          </p:cNvSpPr>
          <p:nvPr>
            <p:ph type="title"/>
          </p:nvPr>
        </p:nvSpPr>
        <p:spPr>
          <a:xfrm flipV="1">
            <a:off x="1141413" y="319489"/>
            <a:ext cx="9905998" cy="299029"/>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FC57833D-194E-B5AB-CDE5-A62B0225FBD3}"/>
              </a:ext>
            </a:extLst>
          </p:cNvPr>
          <p:cNvSpPr>
            <a:spLocks noGrp="1"/>
          </p:cNvSpPr>
          <p:nvPr>
            <p:ph idx="1"/>
          </p:nvPr>
        </p:nvSpPr>
        <p:spPr>
          <a:xfrm>
            <a:off x="848299" y="495758"/>
            <a:ext cx="10642293" cy="6180463"/>
          </a:xfrm>
        </p:spPr>
        <p:txBody>
          <a:bodyPr>
            <a:normAutofit fontScale="92500" lnSpcReduction="20000"/>
          </a:bodyPr>
          <a:lstStyle/>
          <a:p>
            <a:pPr marL="0" indent="0">
              <a:buNone/>
            </a:pPr>
            <a:r>
              <a:rPr lang="ru-RU" sz="3000" b="1" dirty="0"/>
              <a:t>Демократизация.</a:t>
            </a:r>
            <a:r>
              <a:rPr lang="ru-RU" sz="3000" dirty="0"/>
              <a:t> Предполагает самостоятельную организацию ребёнком учебной деятельности, сотрудничество между ним и педагогом. Также речь идёт о доступности различных образовательных систем, равных правах ребят при получении знаний высокого качества. </a:t>
            </a:r>
          </a:p>
          <a:p>
            <a:pPr marL="0" indent="0">
              <a:buNone/>
            </a:pPr>
            <a:r>
              <a:rPr lang="ru-RU" sz="3000" b="1" dirty="0"/>
              <a:t>Компьютеризация. </a:t>
            </a:r>
            <a:r>
              <a:rPr lang="ru-RU" sz="3000" dirty="0"/>
              <a:t> Обязательным условием усвоения знаний является умение использовать компьютерные технологии. Последние позволяют ученикам глубже воспринимать материал, обеспечивают более высокую мотивацию в сочетании с развитием интеллектуальных способностей. </a:t>
            </a:r>
          </a:p>
          <a:p>
            <a:pPr marL="0" indent="0">
              <a:buNone/>
            </a:pPr>
            <a:r>
              <a:rPr lang="ru-RU" sz="3000" b="1" dirty="0"/>
              <a:t>Ориентация на патриотизм. </a:t>
            </a:r>
            <a:r>
              <a:rPr lang="ru-RU" sz="3000" dirty="0"/>
              <a:t>Современные школы уделяют больше внимания развитию патриотизма, любви к малой и большой Родине. </a:t>
            </a:r>
          </a:p>
          <a:p>
            <a:endParaRPr lang="ru-RU" dirty="0"/>
          </a:p>
        </p:txBody>
      </p:sp>
    </p:spTree>
    <p:extLst>
      <p:ext uri="{BB962C8B-B14F-4D97-AF65-F5344CB8AC3E}">
        <p14:creationId xmlns:p14="http://schemas.microsoft.com/office/powerpoint/2010/main" val="358068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932FC3-CE0B-E954-C889-EE4E017F5A53}"/>
              </a:ext>
            </a:extLst>
          </p:cNvPr>
          <p:cNvSpPr>
            <a:spLocks noGrp="1"/>
          </p:cNvSpPr>
          <p:nvPr>
            <p:ph type="title"/>
          </p:nvPr>
        </p:nvSpPr>
        <p:spPr>
          <a:xfrm>
            <a:off x="1155527" y="0"/>
            <a:ext cx="9905998" cy="861147"/>
          </a:xfrm>
        </p:spPr>
        <p:txBody>
          <a:bodyPr/>
          <a:lstStyle/>
          <a:p>
            <a:pPr algn="ctr"/>
            <a:r>
              <a:rPr lang="en-US" dirty="0"/>
              <a:t>Web</a:t>
            </a:r>
            <a:r>
              <a:rPr lang="ru-RU" dirty="0"/>
              <a:t> – ресурсы на уроках</a:t>
            </a:r>
          </a:p>
        </p:txBody>
      </p:sp>
      <p:graphicFrame>
        <p:nvGraphicFramePr>
          <p:cNvPr id="4" name="Таблица 4">
            <a:extLst>
              <a:ext uri="{FF2B5EF4-FFF2-40B4-BE49-F238E27FC236}">
                <a16:creationId xmlns:a16="http://schemas.microsoft.com/office/drawing/2014/main" id="{E85BCD3B-C4E9-2429-0E75-16233D948F76}"/>
              </a:ext>
            </a:extLst>
          </p:cNvPr>
          <p:cNvGraphicFramePr>
            <a:graphicFrameLocks noGrp="1"/>
          </p:cNvGraphicFramePr>
          <p:nvPr>
            <p:ph idx="1"/>
            <p:extLst>
              <p:ext uri="{D42A27DB-BD31-4B8C-83A1-F6EECF244321}">
                <p14:modId xmlns:p14="http://schemas.microsoft.com/office/powerpoint/2010/main" val="4195721516"/>
              </p:ext>
            </p:extLst>
          </p:nvPr>
        </p:nvGraphicFramePr>
        <p:xfrm>
          <a:off x="825731" y="684377"/>
          <a:ext cx="10540538" cy="5722620"/>
        </p:xfrm>
        <a:graphic>
          <a:graphicData uri="http://schemas.openxmlformats.org/drawingml/2006/table">
            <a:tbl>
              <a:tblPr firstRow="1" bandRow="1">
                <a:tableStyleId>{FABFCF23-3B69-468F-B69F-88F6DE6A72F2}</a:tableStyleId>
              </a:tblPr>
              <a:tblGrid>
                <a:gridCol w="5541524">
                  <a:extLst>
                    <a:ext uri="{9D8B030D-6E8A-4147-A177-3AD203B41FA5}">
                      <a16:colId xmlns:a16="http://schemas.microsoft.com/office/drawing/2014/main" val="1714100070"/>
                    </a:ext>
                  </a:extLst>
                </a:gridCol>
                <a:gridCol w="4999014">
                  <a:extLst>
                    <a:ext uri="{9D8B030D-6E8A-4147-A177-3AD203B41FA5}">
                      <a16:colId xmlns:a16="http://schemas.microsoft.com/office/drawing/2014/main" val="3654926658"/>
                    </a:ext>
                  </a:extLst>
                </a:gridCol>
              </a:tblGrid>
              <a:tr h="370840">
                <a:tc>
                  <a:txBody>
                    <a:bodyPr/>
                    <a:lstStyle/>
                    <a:p>
                      <a:pPr algn="just"/>
                      <a:r>
                        <a:rPr lang="ru-RU" dirty="0">
                          <a:solidFill>
                            <a:srgbClr val="000000"/>
                          </a:solidFill>
                          <a:effectLst/>
                        </a:rPr>
                        <a:t>Описание</a:t>
                      </a:r>
                    </a:p>
                  </a:txBody>
                  <a:tcPr marL="73152" marR="73152" marT="66675" marB="66675"/>
                </a:tc>
                <a:tc>
                  <a:txBody>
                    <a:bodyPr/>
                    <a:lstStyle/>
                    <a:p>
                      <a:pPr algn="just"/>
                      <a:r>
                        <a:rPr lang="ru-RU" dirty="0">
                          <a:solidFill>
                            <a:srgbClr val="000000"/>
                          </a:solidFill>
                          <a:effectLst/>
                        </a:rPr>
                        <a:t>Ссылка на сайт</a:t>
                      </a:r>
                    </a:p>
                  </a:txBody>
                  <a:tcPr marL="73152" marR="73152" marT="66675" marB="66675"/>
                </a:tc>
                <a:extLst>
                  <a:ext uri="{0D108BD9-81ED-4DB2-BD59-A6C34878D82A}">
                    <a16:rowId xmlns:a16="http://schemas.microsoft.com/office/drawing/2014/main" val="1920807462"/>
                  </a:ext>
                </a:extLst>
              </a:tr>
              <a:tr h="370840">
                <a:tc>
                  <a:txBody>
                    <a:bodyPr/>
                    <a:lstStyle/>
                    <a:p>
                      <a:pPr algn="just"/>
                      <a:r>
                        <a:rPr lang="ru-RU">
                          <a:solidFill>
                            <a:srgbClr val="000000"/>
                          </a:solidFill>
                          <a:effectLst/>
                        </a:rPr>
                        <a:t>Современные инструменты обучения, управление классами и учениками, готовые учебные материалы</a:t>
                      </a:r>
                    </a:p>
                  </a:txBody>
                  <a:tcPr marL="73152" marR="73152" marT="66675" marB="66675"/>
                </a:tc>
                <a:tc>
                  <a:txBody>
                    <a:bodyPr/>
                    <a:lstStyle/>
                    <a:p>
                      <a:pPr algn="just"/>
                      <a:r>
                        <a:rPr lang="en-US" u="sng" dirty="0">
                          <a:solidFill>
                            <a:srgbClr val="000000"/>
                          </a:solidFill>
                          <a:effectLst/>
                        </a:rPr>
                        <a:t>https://videouroki.net/</a:t>
                      </a:r>
                      <a:endParaRPr lang="en-US" dirty="0">
                        <a:solidFill>
                          <a:srgbClr val="000000"/>
                        </a:solidFill>
                        <a:effectLst/>
                      </a:endParaRPr>
                    </a:p>
                  </a:txBody>
                  <a:tcPr marL="73152" marR="73152" marT="66675" marB="66675"/>
                </a:tc>
                <a:extLst>
                  <a:ext uri="{0D108BD9-81ED-4DB2-BD59-A6C34878D82A}">
                    <a16:rowId xmlns:a16="http://schemas.microsoft.com/office/drawing/2014/main" val="2309650370"/>
                  </a:ext>
                </a:extLst>
              </a:tr>
              <a:tr h="370840">
                <a:tc>
                  <a:txBody>
                    <a:bodyPr/>
                    <a:lstStyle/>
                    <a:p>
                      <a:r>
                        <a:rPr lang="ru-RU" dirty="0">
                          <a:effectLst/>
                        </a:rPr>
                        <a:t>Уроки школьной программы. </a:t>
                      </a:r>
                      <a:r>
                        <a:rPr lang="ru-RU" dirty="0">
                          <a:solidFill>
                            <a:srgbClr val="000000"/>
                          </a:solidFill>
                          <a:effectLst/>
                        </a:rPr>
                        <a:t>Видео, конспекты, тесты, тренажеры</a:t>
                      </a:r>
                    </a:p>
                  </a:txBody>
                  <a:tcPr marL="73152" marR="73152" marT="66675" marB="66675"/>
                </a:tc>
                <a:tc>
                  <a:txBody>
                    <a:bodyPr/>
                    <a:lstStyle/>
                    <a:p>
                      <a:pPr algn="just"/>
                      <a:r>
                        <a:rPr lang="en-US" u="sng" dirty="0">
                          <a:solidFill>
                            <a:srgbClr val="000000"/>
                          </a:solidFill>
                          <a:effectLst/>
                        </a:rPr>
                        <a:t>https://interneturok.ru</a:t>
                      </a:r>
                      <a:endParaRPr lang="en-US" dirty="0">
                        <a:solidFill>
                          <a:srgbClr val="000000"/>
                        </a:solidFill>
                        <a:effectLst/>
                      </a:endParaRPr>
                    </a:p>
                  </a:txBody>
                  <a:tcPr marL="73152" marR="73152" marT="66675" marB="66675"/>
                </a:tc>
                <a:extLst>
                  <a:ext uri="{0D108BD9-81ED-4DB2-BD59-A6C34878D82A}">
                    <a16:rowId xmlns:a16="http://schemas.microsoft.com/office/drawing/2014/main" val="1088652509"/>
                  </a:ext>
                </a:extLst>
              </a:tr>
              <a:tr h="370840">
                <a:tc>
                  <a:txBody>
                    <a:bodyPr/>
                    <a:lstStyle/>
                    <a:p>
                      <a:pPr algn="just"/>
                      <a:r>
                        <a:rPr lang="ru-RU" dirty="0">
                          <a:solidFill>
                            <a:schemeClr val="bg1"/>
                          </a:solidFill>
                          <a:effectLst/>
                        </a:rPr>
                        <a:t>Российская электронная школа</a:t>
                      </a:r>
                    </a:p>
                  </a:txBody>
                  <a:tcPr marL="73152" marR="73152" marT="66675" marB="6667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u="sng" dirty="0">
                          <a:solidFill>
                            <a:srgbClr val="000000"/>
                          </a:solidFill>
                          <a:effectLst/>
                        </a:rPr>
                        <a:t>https://resh.edu.ru</a:t>
                      </a:r>
                      <a:endParaRPr lang="en-US" dirty="0">
                        <a:solidFill>
                          <a:srgbClr val="000000"/>
                        </a:solidFill>
                        <a:effectLst/>
                      </a:endParaRPr>
                    </a:p>
                  </a:txBody>
                  <a:tcPr marL="73152" marR="73152" marT="66675" marB="66675"/>
                </a:tc>
                <a:extLst>
                  <a:ext uri="{0D108BD9-81ED-4DB2-BD59-A6C34878D82A}">
                    <a16:rowId xmlns:a16="http://schemas.microsoft.com/office/drawing/2014/main" val="1032305301"/>
                  </a:ext>
                </a:extLst>
              </a:tr>
              <a:tr h="370840">
                <a:tc>
                  <a:txBody>
                    <a:bodyPr/>
                    <a:lstStyle/>
                    <a:p>
                      <a:pPr algn="just"/>
                      <a:r>
                        <a:rPr lang="ru-RU" dirty="0">
                          <a:solidFill>
                            <a:srgbClr val="000000"/>
                          </a:solidFill>
                          <a:effectLst/>
                        </a:rPr>
                        <a:t>Всероссийская платформа </a:t>
                      </a:r>
                      <a:r>
                        <a:rPr lang="ru-RU" dirty="0" err="1">
                          <a:solidFill>
                            <a:srgbClr val="000000"/>
                          </a:solidFill>
                          <a:effectLst/>
                        </a:rPr>
                        <a:t>Учи.ру</a:t>
                      </a:r>
                      <a:endParaRPr lang="ru-RU" dirty="0">
                        <a:solidFill>
                          <a:srgbClr val="000000"/>
                        </a:solidFill>
                        <a:effectLst/>
                      </a:endParaRPr>
                    </a:p>
                  </a:txBody>
                  <a:tcPr marL="73152" marR="73152" marT="66675" marB="66675"/>
                </a:tc>
                <a:tc>
                  <a:txBody>
                    <a:bodyPr/>
                    <a:lstStyle/>
                    <a:p>
                      <a:pPr algn="just"/>
                      <a:r>
                        <a:rPr lang="en-US" u="sng" dirty="0">
                          <a:solidFill>
                            <a:srgbClr val="000000"/>
                          </a:solidFill>
                          <a:effectLst/>
                        </a:rPr>
                        <a:t>https://uchi.ru</a:t>
                      </a:r>
                      <a:endParaRPr lang="en-US" dirty="0">
                        <a:solidFill>
                          <a:srgbClr val="000000"/>
                        </a:solidFill>
                        <a:effectLst/>
                      </a:endParaRPr>
                    </a:p>
                  </a:txBody>
                  <a:tcPr marL="73152" marR="73152" marT="66675" marB="66675"/>
                </a:tc>
                <a:extLst>
                  <a:ext uri="{0D108BD9-81ED-4DB2-BD59-A6C34878D82A}">
                    <a16:rowId xmlns:a16="http://schemas.microsoft.com/office/drawing/2014/main" val="2700090513"/>
                  </a:ext>
                </a:extLst>
              </a:tr>
              <a:tr h="370840">
                <a:tc>
                  <a:txBody>
                    <a:bodyPr/>
                    <a:lstStyle/>
                    <a:p>
                      <a:r>
                        <a:rPr lang="ru-RU" dirty="0">
                          <a:solidFill>
                            <a:srgbClr val="000000"/>
                          </a:solidFill>
                          <a:effectLst/>
                        </a:rPr>
                        <a:t>Единое образовательное Интернет пространство для тестирования учащихся</a:t>
                      </a:r>
                      <a:endParaRPr lang="ru-RU" dirty="0">
                        <a:effectLst/>
                      </a:endParaRPr>
                    </a:p>
                  </a:txBody>
                  <a:tcPr marL="73152" marR="73152" marT="66675" marB="66675"/>
                </a:tc>
                <a:tc>
                  <a:txBody>
                    <a:bodyPr/>
                    <a:lstStyle/>
                    <a:p>
                      <a:pPr algn="just"/>
                      <a:r>
                        <a:rPr lang="en-US" sz="1800" b="0" i="0" u="sng" kern="1200" dirty="0">
                          <a:solidFill>
                            <a:schemeClr val="dk1"/>
                          </a:solidFill>
                          <a:effectLst/>
                          <a:latin typeface="+mn-lt"/>
                          <a:ea typeface="+mn-ea"/>
                          <a:cs typeface="+mn-cs"/>
                        </a:rPr>
                        <a:t>https://onlinedz.ru/subjects/informatics</a:t>
                      </a:r>
                      <a:endParaRPr lang="ru-RU" dirty="0">
                        <a:solidFill>
                          <a:srgbClr val="000000"/>
                        </a:solidFill>
                        <a:effectLst/>
                      </a:endParaRPr>
                    </a:p>
                  </a:txBody>
                  <a:tcPr marL="73152" marR="73152" marT="66675" marB="66675"/>
                </a:tc>
                <a:extLst>
                  <a:ext uri="{0D108BD9-81ED-4DB2-BD59-A6C34878D82A}">
                    <a16:rowId xmlns:a16="http://schemas.microsoft.com/office/drawing/2014/main" val="3963960248"/>
                  </a:ext>
                </a:extLst>
              </a:tr>
              <a:tr h="370840">
                <a:tc>
                  <a:txBody>
                    <a:bodyPr/>
                    <a:lstStyle/>
                    <a:p>
                      <a:pPr algn="just"/>
                      <a:r>
                        <a:rPr lang="ru-RU" dirty="0">
                          <a:solidFill>
                            <a:srgbClr val="000000"/>
                          </a:solidFill>
                          <a:effectLst/>
                        </a:rPr>
                        <a:t>Цифровой образовательный контент – Мобильное электронное образование</a:t>
                      </a:r>
                    </a:p>
                  </a:txBody>
                  <a:tcPr marL="73152" marR="73152" marT="66675" marB="66675"/>
                </a:tc>
                <a:tc>
                  <a:txBody>
                    <a:bodyPr/>
                    <a:lstStyle/>
                    <a:p>
                      <a:pPr algn="just"/>
                      <a:r>
                        <a:rPr lang="en-US" u="sng" dirty="0">
                          <a:solidFill>
                            <a:srgbClr val="000000"/>
                          </a:solidFill>
                          <a:effectLst/>
                        </a:rPr>
                        <a:t>https://ui.mob-edu.ru/</a:t>
                      </a:r>
                      <a:endParaRPr lang="en-US" dirty="0">
                        <a:solidFill>
                          <a:srgbClr val="000000"/>
                        </a:solidFill>
                        <a:effectLst/>
                      </a:endParaRPr>
                    </a:p>
                  </a:txBody>
                  <a:tcPr marL="73152" marR="73152" marT="66675" marB="66675"/>
                </a:tc>
                <a:extLst>
                  <a:ext uri="{0D108BD9-81ED-4DB2-BD59-A6C34878D82A}">
                    <a16:rowId xmlns:a16="http://schemas.microsoft.com/office/drawing/2014/main" val="1762183396"/>
                  </a:ext>
                </a:extLst>
              </a:tr>
              <a:tr h="370840">
                <a:tc>
                  <a:txBody>
                    <a:bodyPr/>
                    <a:lstStyle/>
                    <a:p>
                      <a:pPr algn="just"/>
                      <a:r>
                        <a:rPr lang="ru-RU">
                          <a:solidFill>
                            <a:srgbClr val="000000"/>
                          </a:solidFill>
                          <a:effectLst/>
                        </a:rPr>
                        <a:t>Образовательный портал для подготовки к экзаменам ОГЭ</a:t>
                      </a:r>
                    </a:p>
                  </a:txBody>
                  <a:tcPr marL="73152" marR="73152" marT="66675" marB="66675"/>
                </a:tc>
                <a:tc>
                  <a:txBody>
                    <a:bodyPr/>
                    <a:lstStyle/>
                    <a:p>
                      <a:pPr algn="just"/>
                      <a:r>
                        <a:rPr lang="en-US" u="sng" dirty="0">
                          <a:solidFill>
                            <a:srgbClr val="000000"/>
                          </a:solidFill>
                          <a:effectLst/>
                        </a:rPr>
                        <a:t>https://inf.reshuoge.ru/</a:t>
                      </a:r>
                      <a:endParaRPr lang="en-US" dirty="0">
                        <a:solidFill>
                          <a:srgbClr val="000000"/>
                        </a:solidFill>
                        <a:effectLst/>
                      </a:endParaRPr>
                    </a:p>
                  </a:txBody>
                  <a:tcPr marL="73152" marR="73152" marT="66675" marB="66675"/>
                </a:tc>
                <a:extLst>
                  <a:ext uri="{0D108BD9-81ED-4DB2-BD59-A6C34878D82A}">
                    <a16:rowId xmlns:a16="http://schemas.microsoft.com/office/drawing/2014/main" val="109474373"/>
                  </a:ext>
                </a:extLst>
              </a:tr>
              <a:tr h="370840">
                <a:tc>
                  <a:txBody>
                    <a:bodyPr/>
                    <a:lstStyle/>
                    <a:p>
                      <a:pPr algn="just"/>
                      <a:r>
                        <a:rPr lang="ru-RU">
                          <a:solidFill>
                            <a:srgbClr val="000000"/>
                          </a:solidFill>
                          <a:effectLst/>
                        </a:rPr>
                        <a:t>Образовательный портал для подготовки к экзаменам ЕГЭ</a:t>
                      </a:r>
                    </a:p>
                  </a:txBody>
                  <a:tcPr marL="73152" marR="73152" marT="66675" marB="66675"/>
                </a:tc>
                <a:tc>
                  <a:txBody>
                    <a:bodyPr/>
                    <a:lstStyle/>
                    <a:p>
                      <a:pPr algn="just"/>
                      <a:r>
                        <a:rPr lang="en-US" u="sng" dirty="0">
                          <a:solidFill>
                            <a:srgbClr val="000000"/>
                          </a:solidFill>
                          <a:effectLst/>
                        </a:rPr>
                        <a:t>https://inf.reshuege.ru</a:t>
                      </a:r>
                      <a:endParaRPr lang="en-US" dirty="0">
                        <a:solidFill>
                          <a:srgbClr val="000000"/>
                        </a:solidFill>
                        <a:effectLst/>
                      </a:endParaRPr>
                    </a:p>
                  </a:txBody>
                  <a:tcPr marL="73152" marR="73152" marT="66675" marB="66675"/>
                </a:tc>
                <a:extLst>
                  <a:ext uri="{0D108BD9-81ED-4DB2-BD59-A6C34878D82A}">
                    <a16:rowId xmlns:a16="http://schemas.microsoft.com/office/drawing/2014/main" val="2653920554"/>
                  </a:ext>
                </a:extLst>
              </a:tr>
              <a:tr h="370840">
                <a:tc>
                  <a:txBody>
                    <a:bodyPr/>
                    <a:lstStyle/>
                    <a:p>
                      <a:pPr algn="just"/>
                      <a:r>
                        <a:rPr lang="ru-RU" dirty="0">
                          <a:solidFill>
                            <a:srgbClr val="000000"/>
                          </a:solidFill>
                          <a:effectLst/>
                        </a:rPr>
                        <a:t>Всероссийская платформа «</a:t>
                      </a:r>
                      <a:r>
                        <a:rPr lang="ru-RU" dirty="0" err="1">
                          <a:solidFill>
                            <a:srgbClr val="000000"/>
                          </a:solidFill>
                          <a:effectLst/>
                        </a:rPr>
                        <a:t>Якласс</a:t>
                      </a:r>
                      <a:r>
                        <a:rPr lang="ru-RU" dirty="0">
                          <a:solidFill>
                            <a:srgbClr val="000000"/>
                          </a:solidFill>
                          <a:effectLst/>
                        </a:rPr>
                        <a:t>»</a:t>
                      </a:r>
                    </a:p>
                  </a:txBody>
                  <a:tcPr marL="73152" marR="73152" marT="66675" marB="6667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u="sng" dirty="0">
                          <a:solidFill>
                            <a:srgbClr val="000000"/>
                          </a:solidFill>
                          <a:effectLst/>
                        </a:rPr>
                        <a:t>https://yaklass.ru</a:t>
                      </a:r>
                      <a:endParaRPr lang="en-US" dirty="0">
                        <a:solidFill>
                          <a:srgbClr val="000000"/>
                        </a:solidFill>
                        <a:effectLst/>
                      </a:endParaRPr>
                    </a:p>
                  </a:txBody>
                  <a:tcPr marL="73152" marR="73152" marT="66675" marB="66675"/>
                </a:tc>
                <a:extLst>
                  <a:ext uri="{0D108BD9-81ED-4DB2-BD59-A6C34878D82A}">
                    <a16:rowId xmlns:a16="http://schemas.microsoft.com/office/drawing/2014/main" val="1879207592"/>
                  </a:ext>
                </a:extLst>
              </a:tr>
            </a:tbl>
          </a:graphicData>
        </a:graphic>
      </p:graphicFrame>
    </p:spTree>
    <p:extLst>
      <p:ext uri="{BB962C8B-B14F-4D97-AF65-F5344CB8AC3E}">
        <p14:creationId xmlns:p14="http://schemas.microsoft.com/office/powerpoint/2010/main" val="16448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B5ED3A-C096-2ECB-5AAE-2A717EFB1F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9B6F0CB-8D45-1C81-50B8-F89B38DA4DE1}"/>
              </a:ext>
            </a:extLst>
          </p:cNvPr>
          <p:cNvSpPr>
            <a:spLocks noGrp="1"/>
          </p:cNvSpPr>
          <p:nvPr>
            <p:ph idx="1"/>
          </p:nvPr>
        </p:nvSpPr>
        <p:spPr/>
        <p:txBody>
          <a:bodyPr/>
          <a:lstStyle/>
          <a:p>
            <a:endParaRPr lang="ru-RU" dirty="0"/>
          </a:p>
        </p:txBody>
      </p:sp>
      <p:pic>
        <p:nvPicPr>
          <p:cNvPr id="1026" name="Picture 2" descr="Picture background">
            <a:extLst>
              <a:ext uri="{FF2B5EF4-FFF2-40B4-BE49-F238E27FC236}">
                <a16:creationId xmlns:a16="http://schemas.microsoft.com/office/drawing/2014/main" id="{2D4DE9C4-1B21-3E65-8DC6-62F425FA2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778" y="0"/>
            <a:ext cx="9165265" cy="6873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a:extLst>
              <a:ext uri="{FF2B5EF4-FFF2-40B4-BE49-F238E27FC236}">
                <a16:creationId xmlns:a16="http://schemas.microsoft.com/office/drawing/2014/main" id="{188331B2-39C6-04FE-963B-8FE224166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4A07991E-87BC-2A32-061B-35CAE6AF39F6}"/>
              </a:ext>
            </a:extLst>
          </p:cNvPr>
          <p:cNvSpPr/>
          <p:nvPr/>
        </p:nvSpPr>
        <p:spPr>
          <a:xfrm>
            <a:off x="244549" y="6411433"/>
            <a:ext cx="1360967" cy="446567"/>
          </a:xfrm>
          <a:prstGeom prst="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009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930596C-2832-79CD-658B-47592449A37E}"/>
              </a:ext>
            </a:extLst>
          </p:cNvPr>
          <p:cNvSpPr>
            <a:spLocks noGrp="1"/>
          </p:cNvSpPr>
          <p:nvPr>
            <p:ph type="title"/>
          </p:nvPr>
        </p:nvSpPr>
        <p:spPr>
          <a:xfrm>
            <a:off x="945075" y="0"/>
            <a:ext cx="9905998" cy="1016504"/>
          </a:xfrm>
        </p:spPr>
        <p:txBody>
          <a:bodyPr/>
          <a:lstStyle/>
          <a:p>
            <a:pPr algn="ctr"/>
            <a:r>
              <a:rPr lang="ru-RU" dirty="0"/>
              <a:t>Этапы работы над проектом</a:t>
            </a:r>
          </a:p>
        </p:txBody>
      </p:sp>
      <p:graphicFrame>
        <p:nvGraphicFramePr>
          <p:cNvPr id="5" name="Таблица 5">
            <a:extLst>
              <a:ext uri="{FF2B5EF4-FFF2-40B4-BE49-F238E27FC236}">
                <a16:creationId xmlns:a16="http://schemas.microsoft.com/office/drawing/2014/main" id="{4A59AF3B-0AB6-E220-5003-21B2A97FA670}"/>
              </a:ext>
            </a:extLst>
          </p:cNvPr>
          <p:cNvGraphicFramePr>
            <a:graphicFrameLocks noGrp="1"/>
          </p:cNvGraphicFramePr>
          <p:nvPr>
            <p:extLst>
              <p:ext uri="{D42A27DB-BD31-4B8C-83A1-F6EECF244321}">
                <p14:modId xmlns:p14="http://schemas.microsoft.com/office/powerpoint/2010/main" val="3722303407"/>
              </p:ext>
            </p:extLst>
          </p:nvPr>
        </p:nvGraphicFramePr>
        <p:xfrm>
          <a:off x="651353" y="688931"/>
          <a:ext cx="11022904" cy="6011615"/>
        </p:xfrm>
        <a:graphic>
          <a:graphicData uri="http://schemas.openxmlformats.org/drawingml/2006/table">
            <a:tbl>
              <a:tblPr firstRow="1" bandRow="1">
                <a:tableStyleId>{7DF18680-E054-41AD-8BC1-D1AEF772440D}</a:tableStyleId>
              </a:tblPr>
              <a:tblGrid>
                <a:gridCol w="2283878">
                  <a:extLst>
                    <a:ext uri="{9D8B030D-6E8A-4147-A177-3AD203B41FA5}">
                      <a16:colId xmlns:a16="http://schemas.microsoft.com/office/drawing/2014/main" val="4124944174"/>
                    </a:ext>
                  </a:extLst>
                </a:gridCol>
                <a:gridCol w="3712896">
                  <a:extLst>
                    <a:ext uri="{9D8B030D-6E8A-4147-A177-3AD203B41FA5}">
                      <a16:colId xmlns:a16="http://schemas.microsoft.com/office/drawing/2014/main" val="2031097213"/>
                    </a:ext>
                  </a:extLst>
                </a:gridCol>
                <a:gridCol w="5026130">
                  <a:extLst>
                    <a:ext uri="{9D8B030D-6E8A-4147-A177-3AD203B41FA5}">
                      <a16:colId xmlns:a16="http://schemas.microsoft.com/office/drawing/2014/main" val="109194427"/>
                    </a:ext>
                  </a:extLst>
                </a:gridCol>
              </a:tblGrid>
              <a:tr h="376308">
                <a:tc>
                  <a:txBody>
                    <a:bodyPr/>
                    <a:lstStyle/>
                    <a:p>
                      <a:pPr algn="ctr"/>
                      <a:r>
                        <a:rPr lang="ru-RU" dirty="0"/>
                        <a:t>Этапы </a:t>
                      </a:r>
                    </a:p>
                  </a:txBody>
                  <a:tcPr/>
                </a:tc>
                <a:tc>
                  <a:txBody>
                    <a:bodyPr/>
                    <a:lstStyle/>
                    <a:p>
                      <a:pPr algn="ctr"/>
                      <a:r>
                        <a:rPr lang="ru-RU" dirty="0"/>
                        <a:t>Деятельность учащихся</a:t>
                      </a:r>
                    </a:p>
                  </a:txBody>
                  <a:tcPr/>
                </a:tc>
                <a:tc>
                  <a:txBody>
                    <a:bodyPr/>
                    <a:lstStyle/>
                    <a:p>
                      <a:pPr algn="ctr"/>
                      <a:r>
                        <a:rPr lang="ru-RU" dirty="0"/>
                        <a:t>Деятельность учителя</a:t>
                      </a:r>
                    </a:p>
                  </a:txBody>
                  <a:tcPr/>
                </a:tc>
                <a:extLst>
                  <a:ext uri="{0D108BD9-81ED-4DB2-BD59-A6C34878D82A}">
                    <a16:rowId xmlns:a16="http://schemas.microsoft.com/office/drawing/2014/main" val="4091852950"/>
                  </a:ext>
                </a:extLst>
              </a:tr>
              <a:tr h="1762978">
                <a:tc>
                  <a:txBody>
                    <a:bodyPr/>
                    <a:lstStyle/>
                    <a:p>
                      <a:pPr algn="ctr"/>
                      <a:r>
                        <a:rPr lang="ru-RU" dirty="0"/>
                        <a:t>Организационно-подготовительный</a:t>
                      </a:r>
                    </a:p>
                  </a:txBody>
                  <a:tcPr/>
                </a:tc>
                <a:tc>
                  <a:txBody>
                    <a:bodyPr/>
                    <a:lstStyle/>
                    <a:p>
                      <a:pPr algn="ctr"/>
                      <a:r>
                        <a:rPr lang="ru-RU" dirty="0"/>
                        <a:t>Выбор темы проекты, определение его цели и задач, разработка реализации плана идеи, формирование </a:t>
                      </a:r>
                      <a:r>
                        <a:rPr lang="ru-RU" dirty="0" err="1"/>
                        <a:t>микрогрупп</a:t>
                      </a:r>
                      <a:r>
                        <a:rPr lang="ru-RU" dirty="0"/>
                        <a:t>. </a:t>
                      </a:r>
                    </a:p>
                  </a:txBody>
                  <a:tcPr/>
                </a:tc>
                <a:tc>
                  <a:txBody>
                    <a:bodyPr/>
                    <a:lstStyle/>
                    <a:p>
                      <a:pPr algn="ctr"/>
                      <a:r>
                        <a:rPr lang="ru-RU" dirty="0"/>
                        <a:t>Формирование мотивации участников, консультирование по выбору тематики и жанра проекта, помощь в подборке необходимых материалов, выработка критериев оценки деятельности каждого ученика на всех этапах.</a:t>
                      </a:r>
                    </a:p>
                  </a:txBody>
                  <a:tcPr/>
                </a:tc>
                <a:extLst>
                  <a:ext uri="{0D108BD9-81ED-4DB2-BD59-A6C34878D82A}">
                    <a16:rowId xmlns:a16="http://schemas.microsoft.com/office/drawing/2014/main" val="29982034"/>
                  </a:ext>
                </a:extLst>
              </a:tr>
              <a:tr h="2294928">
                <a:tc>
                  <a:txBody>
                    <a:bodyPr/>
                    <a:lstStyle/>
                    <a:p>
                      <a:pPr algn="ctr"/>
                      <a:r>
                        <a:rPr lang="ru-RU" dirty="0"/>
                        <a:t>Поисковый </a:t>
                      </a:r>
                    </a:p>
                  </a:txBody>
                  <a:tcPr/>
                </a:tc>
                <a:tc>
                  <a:txBody>
                    <a:bodyPr/>
                    <a:lstStyle/>
                    <a:p>
                      <a:pPr algn="ctr"/>
                      <a:r>
                        <a:rPr lang="ru-RU" dirty="0"/>
                        <a:t>Сбор, анализ и систематизация собранной информации, запись интервью, обсуждение собранного материала в </a:t>
                      </a:r>
                      <a:r>
                        <a:rPr lang="ru-RU" dirty="0" err="1"/>
                        <a:t>микрогруппах</a:t>
                      </a:r>
                      <a:r>
                        <a:rPr lang="ru-RU" dirty="0"/>
                        <a:t>, выдвижение и проверка гипотезы, оформление макета и стендового доклада, самоконтроль.</a:t>
                      </a:r>
                    </a:p>
                  </a:txBody>
                  <a:tcPr/>
                </a:tc>
                <a:tc>
                  <a:txBody>
                    <a:bodyPr/>
                    <a:lstStyle/>
                    <a:p>
                      <a:pPr algn="ctr"/>
                      <a:r>
                        <a:rPr lang="ru-RU" dirty="0"/>
                        <a:t>Регулярное консультирование по содержанию проекта, помощь в систематизации и обработке материала, консультация по оформлению проекта, отслеживание деятельности каждого ученика, оценка.</a:t>
                      </a:r>
                    </a:p>
                  </a:txBody>
                  <a:tcPr/>
                </a:tc>
                <a:extLst>
                  <a:ext uri="{0D108BD9-81ED-4DB2-BD59-A6C34878D82A}">
                    <a16:rowId xmlns:a16="http://schemas.microsoft.com/office/drawing/2014/main" val="2479965077"/>
                  </a:ext>
                </a:extLst>
              </a:tr>
              <a:tr h="649518">
                <a:tc>
                  <a:txBody>
                    <a:bodyPr/>
                    <a:lstStyle/>
                    <a:p>
                      <a:pPr algn="ctr"/>
                      <a:r>
                        <a:rPr lang="ru-RU" dirty="0"/>
                        <a:t>Итоговый </a:t>
                      </a:r>
                    </a:p>
                  </a:txBody>
                  <a:tcPr/>
                </a:tc>
                <a:tc>
                  <a:txBody>
                    <a:bodyPr/>
                    <a:lstStyle/>
                    <a:p>
                      <a:pPr algn="ctr"/>
                      <a:r>
                        <a:rPr lang="ru-RU" dirty="0"/>
                        <a:t>Оформление проекта, подготовка к защите.</a:t>
                      </a:r>
                    </a:p>
                  </a:txBody>
                  <a:tcPr/>
                </a:tc>
                <a:tc>
                  <a:txBody>
                    <a:bodyPr/>
                    <a:lstStyle/>
                    <a:p>
                      <a:pPr algn="ctr"/>
                      <a:r>
                        <a:rPr lang="ru-RU" dirty="0"/>
                        <a:t>Подготовка выступающих, помощь в оформлении проекта.</a:t>
                      </a:r>
                    </a:p>
                  </a:txBody>
                  <a:tcPr/>
                </a:tc>
                <a:extLst>
                  <a:ext uri="{0D108BD9-81ED-4DB2-BD59-A6C34878D82A}">
                    <a16:rowId xmlns:a16="http://schemas.microsoft.com/office/drawing/2014/main" val="1250386197"/>
                  </a:ext>
                </a:extLst>
              </a:tr>
              <a:tr h="927883">
                <a:tc>
                  <a:txBody>
                    <a:bodyPr/>
                    <a:lstStyle/>
                    <a:p>
                      <a:pPr algn="ctr"/>
                      <a:r>
                        <a:rPr lang="ru-RU" dirty="0"/>
                        <a:t>Рефлексия </a:t>
                      </a:r>
                    </a:p>
                  </a:txBody>
                  <a:tcPr/>
                </a:tc>
                <a:tc>
                  <a:txBody>
                    <a:bodyPr/>
                    <a:lstStyle/>
                    <a:p>
                      <a:pPr algn="ctr"/>
                      <a:r>
                        <a:rPr lang="ru-RU" dirty="0"/>
                        <a:t>Оценка своей деятельности: «Что дала мне работа над проектом?»</a:t>
                      </a:r>
                    </a:p>
                  </a:txBody>
                  <a:tcPr/>
                </a:tc>
                <a:tc>
                  <a:txBody>
                    <a:bodyPr/>
                    <a:lstStyle/>
                    <a:p>
                      <a:pPr algn="ctr"/>
                      <a:r>
                        <a:rPr lang="ru-RU" dirty="0"/>
                        <a:t>Оценивание каждого участника проекта.</a:t>
                      </a:r>
                    </a:p>
                  </a:txBody>
                  <a:tcPr/>
                </a:tc>
                <a:extLst>
                  <a:ext uri="{0D108BD9-81ED-4DB2-BD59-A6C34878D82A}">
                    <a16:rowId xmlns:a16="http://schemas.microsoft.com/office/drawing/2014/main" val="2023759016"/>
                  </a:ext>
                </a:extLst>
              </a:tr>
            </a:tbl>
          </a:graphicData>
        </a:graphic>
      </p:graphicFrame>
    </p:spTree>
    <p:extLst>
      <p:ext uri="{BB962C8B-B14F-4D97-AF65-F5344CB8AC3E}">
        <p14:creationId xmlns:p14="http://schemas.microsoft.com/office/powerpoint/2010/main" val="287591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25941A-4021-0998-7344-972C1B70C57F}"/>
              </a:ext>
            </a:extLst>
          </p:cNvPr>
          <p:cNvSpPr>
            <a:spLocks noGrp="1"/>
          </p:cNvSpPr>
          <p:nvPr>
            <p:ph type="title"/>
          </p:nvPr>
        </p:nvSpPr>
        <p:spPr>
          <a:xfrm>
            <a:off x="1242153" y="87872"/>
            <a:ext cx="9905998" cy="1478570"/>
          </a:xfrm>
        </p:spPr>
        <p:txBody>
          <a:bodyPr/>
          <a:lstStyle/>
          <a:p>
            <a:pPr algn="ctr"/>
            <a:r>
              <a:rPr lang="ru-RU" dirty="0"/>
              <a:t>Роль Английского языка в образовании</a:t>
            </a:r>
          </a:p>
        </p:txBody>
      </p:sp>
      <p:sp>
        <p:nvSpPr>
          <p:cNvPr id="3" name="Объект 2">
            <a:extLst>
              <a:ext uri="{FF2B5EF4-FFF2-40B4-BE49-F238E27FC236}">
                <a16:creationId xmlns:a16="http://schemas.microsoft.com/office/drawing/2014/main" id="{2A38E7FA-9308-6CE6-ED8E-70F450705579}"/>
              </a:ext>
            </a:extLst>
          </p:cNvPr>
          <p:cNvSpPr>
            <a:spLocks noGrp="1"/>
          </p:cNvSpPr>
          <p:nvPr>
            <p:ph idx="1"/>
          </p:nvPr>
        </p:nvSpPr>
        <p:spPr>
          <a:xfrm>
            <a:off x="766119" y="1168052"/>
            <a:ext cx="10482438" cy="5414790"/>
          </a:xfrm>
        </p:spPr>
        <p:txBody>
          <a:bodyPr>
            <a:noAutofit/>
          </a:bodyPr>
          <a:lstStyle/>
          <a:p>
            <a:pPr marL="0" indent="0">
              <a:buNone/>
            </a:pPr>
            <a:r>
              <a:rPr lang="ru-RU" dirty="0">
                <a:latin typeface="Times New Roman" panose="02020603050405020304" pitchFamily="18" charset="0"/>
                <a:cs typeface="Times New Roman" panose="02020603050405020304" pitchFamily="18" charset="0"/>
              </a:rPr>
              <a:t>Английский язык – язык международного общения (язык путешествий,</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a:effectLst/>
                <a:latin typeface="Times New Roman" panose="02020603050405020304" pitchFamily="18" charset="0"/>
                <a:cs typeface="Times New Roman" panose="02020603050405020304" pitchFamily="18" charset="0"/>
              </a:rPr>
              <a:t>науки, средств массовой информации, Интернета, спорта, медицины</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Английский язык – язык бизнеса (</a:t>
            </a:r>
            <a:r>
              <a:rPr lang="ru-RU" b="0" i="0" dirty="0">
                <a:effectLst/>
                <a:latin typeface="Times New Roman" panose="02020603050405020304" pitchFamily="18" charset="0"/>
                <a:cs typeface="Times New Roman" panose="02020603050405020304" pitchFamily="18" charset="0"/>
              </a:rPr>
              <a:t>"</a:t>
            </a:r>
            <a:r>
              <a:rPr lang="ru-RU" b="0" i="0" dirty="0" err="1">
                <a:effectLst/>
                <a:latin typeface="Times New Roman" panose="02020603050405020304" pitchFamily="18" charset="0"/>
                <a:cs typeface="Times New Roman" panose="02020603050405020304" pitchFamily="18" charset="0"/>
              </a:rPr>
              <a:t>Ивеко","Филипс</a:t>
            </a:r>
            <a:r>
              <a:rPr lang="ru-RU" b="0" i="0" dirty="0">
                <a:effectLst/>
                <a:latin typeface="Times New Roman" panose="02020603050405020304" pitchFamily="18" charset="0"/>
                <a:cs typeface="Times New Roman" panose="02020603050405020304" pitchFamily="18" charset="0"/>
              </a:rPr>
              <a:t>", "Мицуи энд К", "Кап </a:t>
            </a:r>
            <a:r>
              <a:rPr lang="ru-RU" b="0" i="0" dirty="0" err="1">
                <a:effectLst/>
                <a:latin typeface="Times New Roman" panose="02020603050405020304" pitchFamily="18" charset="0"/>
                <a:cs typeface="Times New Roman" panose="02020603050405020304" pitchFamily="18" charset="0"/>
              </a:rPr>
              <a:t>Джеминай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СогетиСа</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Алкатэль</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Датсан</a:t>
            </a:r>
            <a:r>
              <a:rPr lang="ru-RU" b="0" i="0" dirty="0">
                <a:effectLst/>
                <a:latin typeface="Times New Roman" panose="02020603050405020304" pitchFamily="18" charset="0"/>
                <a:cs typeface="Times New Roman" panose="02020603050405020304" pitchFamily="18" charset="0"/>
              </a:rPr>
              <a:t>" и "</a:t>
            </a:r>
            <a:r>
              <a:rPr lang="ru-RU" b="0" i="0" dirty="0" err="1">
                <a:effectLst/>
                <a:latin typeface="Times New Roman" panose="02020603050405020304" pitchFamily="18" charset="0"/>
                <a:cs typeface="Times New Roman" panose="02020603050405020304" pitchFamily="18" charset="0"/>
              </a:rPr>
              <a:t>Ниссан"и</a:t>
            </a:r>
            <a:r>
              <a:rPr lang="ru-RU" b="0" i="0" dirty="0">
                <a:effectLst/>
                <a:latin typeface="Times New Roman" panose="02020603050405020304" pitchFamily="18" charset="0"/>
                <a:cs typeface="Times New Roman" panose="02020603050405020304" pitchFamily="18" charset="0"/>
              </a:rPr>
              <a:t> многие другие проводят все собрания совета директоров на английском языке</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Английский является языком мировой молодежной культуры (</a:t>
            </a:r>
            <a:r>
              <a:rPr lang="ru-RU" b="0" i="0" dirty="0">
                <a:effectLst/>
                <a:latin typeface="Times New Roman" panose="02020603050405020304" pitchFamily="18" charset="0"/>
                <a:cs typeface="Times New Roman" panose="02020603050405020304" pitchFamily="18" charset="0"/>
              </a:rPr>
              <a:t>Американские актеры, актрисы, музыканты были и остаются кумирами не одного поколения людей. Голливуд и сегодня — бесспорный лидер киноиндустрии. Культовые американские боевики и блокбастеры смотрят на английском языке во всем мире. Из Америки пришли джаз, блюз, рок-н-ролл и еще множество стилей музыки, которые популярны до сих пор</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1096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1022</TotalTime>
  <Words>3218</Words>
  <Application>Microsoft Office PowerPoint</Application>
  <PresentationFormat>Широкоэкранный</PresentationFormat>
  <Paragraphs>137</Paragraphs>
  <Slides>30</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30</vt:i4>
      </vt:variant>
    </vt:vector>
  </HeadingPairs>
  <TitlesOfParts>
    <vt:vector size="42" baseType="lpstr">
      <vt:lpstr>__Nunito_14f33d</vt:lpstr>
      <vt:lpstr>Arial</vt:lpstr>
      <vt:lpstr>Golos</vt:lpstr>
      <vt:lpstr>GraphikLCG-Regular</vt:lpstr>
      <vt:lpstr>PT Sans</vt:lpstr>
      <vt:lpstr>Times New Roman</vt:lpstr>
      <vt:lpstr>Tw Cen MT</vt:lpstr>
      <vt:lpstr>var(--stk-f_family)</vt:lpstr>
      <vt:lpstr>var(--stk-f--i_family)</vt:lpstr>
      <vt:lpstr>verdana</vt:lpstr>
      <vt:lpstr>YS Text</vt:lpstr>
      <vt:lpstr>Контур</vt:lpstr>
      <vt:lpstr>Современная педагогическая наука и образовательный процесс</vt:lpstr>
      <vt:lpstr>Выступление Владимира Путина,  25.08.2021  на заседании президиума Госсовета,  посвящённому улучшению качества образования </vt:lpstr>
      <vt:lpstr>Особенности современного образовательного процесса</vt:lpstr>
      <vt:lpstr>Особенности современного образовательного процесса</vt:lpstr>
      <vt:lpstr>Презентация PowerPoint</vt:lpstr>
      <vt:lpstr>Web – ресурсы на уроках</vt:lpstr>
      <vt:lpstr>Презентация PowerPoint</vt:lpstr>
      <vt:lpstr>Этапы работы над проектом</vt:lpstr>
      <vt:lpstr>Роль Английского языка в образовании</vt:lpstr>
      <vt:lpstr>Изучение языков заставляет мозг увеличиваться в объеме </vt:lpstr>
      <vt:lpstr>У билингвов лучше способности к музыке</vt:lpstr>
      <vt:lpstr>Современные исследования в педагогической науке</vt:lpstr>
      <vt:lpstr>Презентация PowerPoint</vt:lpstr>
      <vt:lpstr>. </vt:lpstr>
      <vt:lpstr>Применение современных подходов в преподавании</vt:lpstr>
      <vt:lpstr>Геймификация в образовании — это применение игровых методик и элементов в процессе обучения. Можно добавить в курс единичный элемент игры или построить весь курс на основе геймификации. Типичные инструменты геймификации — характерные персонажи, аналогичные компьютерным играм уровни, кубки и другие награды. </vt:lpstr>
      <vt:lpstr>Презентация PowerPoint</vt:lpstr>
      <vt:lpstr>Творческое мышление  - это психический процесс, основанный на отражении и преобразовании окружающего мира посредством формирования образов, понятий и мыследействий перцептивного (связанного с восприятием) и логического плана</vt:lpstr>
      <vt:lpstr>Презентация PowerPoint</vt:lpstr>
      <vt:lpstr>Презентация PowerPoint</vt:lpstr>
      <vt:lpstr>В обычном случае на уроках английского языка сотрудничество детей проявляется в основном при обучении диалогической речи. </vt:lpstr>
      <vt:lpstr>Обучение в сотрудничестве имеет свои варианты</vt:lpstr>
      <vt:lpstr>Jigsaw (пила) в организации обучения в сотрудничестве был разработан Э. Аронсоном в 1978 г. и назван Jigsaw (в дословном переводе с английского - ажурная пила, машинная ножовка). </vt:lpstr>
      <vt:lpstr>Презентация PowerPoint</vt:lpstr>
      <vt:lpstr> Learning Together (Учимся вместе) разработан в университете штата Миннесота в 1987 году Д. Джонсоном и Р. Джонсоном. </vt:lpstr>
      <vt:lpstr>Урок иностранного языка состоит из структурных и содержательных элементов</vt:lpstr>
      <vt:lpstr>Презентация PowerPoint</vt:lpstr>
      <vt:lpstr>Презентация PowerPoint</vt:lpstr>
      <vt:lpstr>Игра «Беспорядок в алфавите»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Современная педагогическая наука и образовательный процесс</dc:title>
  <dc:creator>Пользователь</dc:creator>
  <cp:lastModifiedBy>Пользователь</cp:lastModifiedBy>
  <cp:revision>34</cp:revision>
  <dcterms:created xsi:type="dcterms:W3CDTF">2024-09-18T07:54:39Z</dcterms:created>
  <dcterms:modified xsi:type="dcterms:W3CDTF">2025-02-12T06:00:59Z</dcterms:modified>
</cp:coreProperties>
</file>