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2" r:id="rId4"/>
    <p:sldId id="286" r:id="rId5"/>
    <p:sldId id="287" r:id="rId6"/>
    <p:sldId id="288" r:id="rId7"/>
    <p:sldId id="290" r:id="rId8"/>
    <p:sldId id="291" r:id="rId9"/>
    <p:sldId id="259" r:id="rId10"/>
    <p:sldId id="258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6" r:id="rId26"/>
    <p:sldId id="277" r:id="rId27"/>
    <p:sldId id="275" r:id="rId28"/>
    <p:sldId id="278" r:id="rId29"/>
    <p:sldId id="279" r:id="rId30"/>
    <p:sldId id="292" r:id="rId31"/>
    <p:sldId id="293" r:id="rId32"/>
    <p:sldId id="280" r:id="rId33"/>
    <p:sldId id="294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DA47-4097-4741-9635-692F95E4F4C3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5091-9642-455E-818E-2F1D3A446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9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DA47-4097-4741-9635-692F95E4F4C3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5091-9642-455E-818E-2F1D3A446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27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DA47-4097-4741-9635-692F95E4F4C3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5091-9642-455E-818E-2F1D3A446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8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DA47-4097-4741-9635-692F95E4F4C3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5091-9642-455E-818E-2F1D3A446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610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DA47-4097-4741-9635-692F95E4F4C3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5091-9642-455E-818E-2F1D3A446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00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DA47-4097-4741-9635-692F95E4F4C3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5091-9642-455E-818E-2F1D3A446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69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DA47-4097-4741-9635-692F95E4F4C3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5091-9642-455E-818E-2F1D3A446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15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DA47-4097-4741-9635-692F95E4F4C3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5091-9642-455E-818E-2F1D3A446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37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DA47-4097-4741-9635-692F95E4F4C3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5091-9642-455E-818E-2F1D3A446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54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DA47-4097-4741-9635-692F95E4F4C3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5091-9642-455E-818E-2F1D3A446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7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DA47-4097-4741-9635-692F95E4F4C3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5091-9642-455E-818E-2F1D3A446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356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0DA47-4097-4741-9635-692F95E4F4C3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15091-9642-455E-818E-2F1D3A446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02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t.ru/products/ipo/prime/doc/409005454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ooge.ru/vpr/8-klass/biologiya/1771-varianty-vpr-2023-po-biologii-8-klass-s-otvetami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Подготовка к ВПР по биологии</a:t>
            </a:r>
          </a:p>
        </p:txBody>
      </p:sp>
    </p:spTree>
    <p:extLst>
      <p:ext uri="{BB962C8B-B14F-4D97-AF65-F5344CB8AC3E}">
        <p14:creationId xmlns:p14="http://schemas.microsoft.com/office/powerpoint/2010/main" val="3205847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1675" b="36666"/>
          <a:stretch/>
        </p:blipFill>
        <p:spPr>
          <a:xfrm>
            <a:off x="436771" y="123824"/>
            <a:ext cx="6832862" cy="4304238"/>
          </a:xfrm>
          <a:prstGeom prst="rect">
            <a:avLst/>
          </a:prstGeom>
        </p:spPr>
      </p:pic>
      <p:pic>
        <p:nvPicPr>
          <p:cNvPr id="7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63942" b="22717"/>
          <a:stretch/>
        </p:blipFill>
        <p:spPr>
          <a:xfrm>
            <a:off x="122892" y="4494737"/>
            <a:ext cx="9606423" cy="15627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90775" y="1888085"/>
            <a:ext cx="883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вирусы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7100" y="3982026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животные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27373" y="1906611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растения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992379" y="193159"/>
            <a:ext cx="46386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Определяем, какой общий признак имеется у двух объектов, но отсутствует у третьего. Например, клеточное строение имеется у растений и животных и отсутствует у вирусов. Значит, правильный ответ будет: название объекта -  </a:t>
            </a:r>
            <a:r>
              <a:rPr lang="ru-RU" b="1" dirty="0">
                <a:solidFill>
                  <a:srgbClr val="FF0000"/>
                </a:solidFill>
              </a:rPr>
              <a:t>«вирусы»</a:t>
            </a:r>
            <a:r>
              <a:rPr lang="ru-RU" dirty="0"/>
              <a:t>. Объяснение: </a:t>
            </a:r>
            <a:r>
              <a:rPr lang="ru-RU" b="1" dirty="0">
                <a:solidFill>
                  <a:srgbClr val="FF0000"/>
                </a:solidFill>
              </a:rPr>
              <a:t>«вирусы не имеют клеточного строения»</a:t>
            </a:r>
            <a:r>
              <a:rPr lang="ru-RU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0070C0"/>
                </a:solidFill>
              </a:rPr>
              <a:t>Важно: за название объекта ставится 1 балл, если имеется объяснение – ещё 1 балл, всего 2 балла за задание.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64267" y="5258863"/>
            <a:ext cx="481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Вирусы. Они не имеют клеточного строения.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647950" y="5143500"/>
            <a:ext cx="0" cy="228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813961" y="5191125"/>
            <a:ext cx="2125313" cy="1793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789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62800" y="234950"/>
            <a:ext cx="4819650" cy="43180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Определяем, о каком объекте идёт речь. Над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буквой В – животное (кузнечик)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Ищем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характеристику, которой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этого животного: в данном случае это –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неограниченный рост.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Записываем.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Объясняем,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выбрали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эту характеристику –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животное растёт до определённого размера/ возраста, потом его рост прекращается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Записываем.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1675" b="36666"/>
          <a:stretch/>
        </p:blipFill>
        <p:spPr>
          <a:xfrm>
            <a:off x="190699" y="234950"/>
            <a:ext cx="7045538" cy="44381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" y="4683125"/>
            <a:ext cx="7621143" cy="210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0387" y="2002394"/>
            <a:ext cx="883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вирусы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62262" y="2023556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растения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62087" y="4225702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животные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200" y="5153599"/>
            <a:ext cx="790575" cy="208976"/>
          </a:xfrm>
          <a:prstGeom prst="rect">
            <a:avLst/>
          </a:prstGeom>
          <a:solidFill>
            <a:srgbClr val="FFFF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62262" y="5153599"/>
            <a:ext cx="900338" cy="208976"/>
          </a:xfrm>
          <a:prstGeom prst="rect">
            <a:avLst/>
          </a:prstGeom>
          <a:solidFill>
            <a:srgbClr val="FFFF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19128" y="5153599"/>
            <a:ext cx="810397" cy="208976"/>
          </a:xfrm>
          <a:prstGeom prst="rect">
            <a:avLst/>
          </a:prstGeom>
          <a:solidFill>
            <a:srgbClr val="FFFF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444044" y="5991225"/>
            <a:ext cx="5474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Неограниченный рост, так как кузнечик растёт до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44044" y="6301343"/>
            <a:ext cx="593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определённого размера, затем его рост прекращается.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38199" y="5717162"/>
            <a:ext cx="1800225" cy="264012"/>
          </a:xfrm>
          <a:prstGeom prst="rect">
            <a:avLst/>
          </a:prstGeom>
          <a:solidFill>
            <a:srgbClr val="92D05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981200" y="5876925"/>
            <a:ext cx="0" cy="228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305300" y="5362575"/>
            <a:ext cx="2613256" cy="7429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1981200" y="5362575"/>
            <a:ext cx="1261837" cy="3545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0" idx="0"/>
          </p:cNvCxnSpPr>
          <p:nvPr/>
        </p:nvCxnSpPr>
        <p:spPr>
          <a:xfrm flipV="1">
            <a:off x="1233488" y="4225702"/>
            <a:ext cx="1281112" cy="9278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722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1097" y="95251"/>
            <a:ext cx="11644079" cy="364695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675" y="3629024"/>
            <a:ext cx="11972925" cy="200920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Название процесса выписываем из предложенного списка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(«рост»).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Самостоятельно формулируем значение этого процесса и записываем ответ: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«увеличение размера».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04783" y="1219773"/>
            <a:ext cx="719917" cy="370901"/>
          </a:xfrm>
          <a:prstGeom prst="rect">
            <a:avLst/>
          </a:prstGeom>
          <a:solidFill>
            <a:srgbClr val="FFFF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37808" y="2474406"/>
            <a:ext cx="2767792" cy="316420"/>
          </a:xfrm>
          <a:prstGeom prst="rect">
            <a:avLst/>
          </a:prstGeom>
          <a:solidFill>
            <a:srgbClr val="FFFF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650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1063" b="26238"/>
          <a:stretch/>
        </p:blipFill>
        <p:spPr>
          <a:xfrm>
            <a:off x="342899" y="99026"/>
            <a:ext cx="11677651" cy="4311049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0123" y="4806950"/>
            <a:ext cx="10458451" cy="13843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 Выбираем 2 прибора, записывать ответ можно в любом порядке: 14 или 41.</a:t>
            </a:r>
          </a:p>
        </p:txBody>
      </p:sp>
    </p:spTree>
    <p:extLst>
      <p:ext uri="{BB962C8B-B14F-4D97-AF65-F5344CB8AC3E}">
        <p14:creationId xmlns:p14="http://schemas.microsoft.com/office/powerpoint/2010/main" val="1838553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73762"/>
          <a:stretch/>
        </p:blipFill>
        <p:spPr>
          <a:xfrm>
            <a:off x="0" y="157163"/>
            <a:ext cx="11803111" cy="1533525"/>
          </a:xfrm>
          <a:prstGeom prst="rect">
            <a:avLst/>
          </a:prstGeom>
        </p:spPr>
      </p:pic>
      <p:sp>
        <p:nvSpPr>
          <p:cNvPr id="6" name="Объект 3"/>
          <p:cNvSpPr txBox="1">
            <a:spLocks/>
          </p:cNvSpPr>
          <p:nvPr/>
        </p:nvSpPr>
        <p:spPr>
          <a:xfrm>
            <a:off x="447675" y="2006599"/>
            <a:ext cx="11744325" cy="3946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rgbClr val="FF0000"/>
                </a:solidFill>
              </a:rPr>
              <a:t>3.2. Называем </a:t>
            </a:r>
            <a:r>
              <a:rPr lang="ru-RU" u="sng" dirty="0">
                <a:solidFill>
                  <a:srgbClr val="FF0000"/>
                </a:solidFill>
              </a:rPr>
              <a:t>конкретную биологическую дисциплину</a:t>
            </a:r>
            <a:r>
              <a:rPr lang="ru-RU" dirty="0">
                <a:solidFill>
                  <a:srgbClr val="FF0000"/>
                </a:solidFill>
              </a:rPr>
              <a:t>. Ответ «Биология» – неверный»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0070C0"/>
                </a:solidFill>
              </a:rPr>
              <a:t>Зоология</a:t>
            </a:r>
            <a:r>
              <a:rPr lang="ru-RU" dirty="0">
                <a:solidFill>
                  <a:srgbClr val="0070C0"/>
                </a:solidFill>
              </a:rPr>
              <a:t> – изучает животных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0070C0"/>
                </a:solidFill>
              </a:rPr>
              <a:t>Ботаника</a:t>
            </a:r>
            <a:r>
              <a:rPr lang="ru-RU" dirty="0">
                <a:solidFill>
                  <a:srgbClr val="0070C0"/>
                </a:solidFill>
              </a:rPr>
              <a:t> – растения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0070C0"/>
                </a:solidFill>
              </a:rPr>
              <a:t>Микология</a:t>
            </a:r>
            <a:r>
              <a:rPr lang="ru-RU" dirty="0">
                <a:solidFill>
                  <a:srgbClr val="0070C0"/>
                </a:solidFill>
              </a:rPr>
              <a:t> – грибы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0070C0"/>
                </a:solidFill>
              </a:rPr>
              <a:t>Бактериология </a:t>
            </a:r>
            <a:r>
              <a:rPr lang="ru-RU" dirty="0">
                <a:solidFill>
                  <a:srgbClr val="0070C0"/>
                </a:solidFill>
              </a:rPr>
              <a:t>- бактерии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Микробиологи</a:t>
            </a:r>
            <a:r>
              <a:rPr lang="ru-RU" dirty="0">
                <a:solidFill>
                  <a:srgbClr val="0070C0"/>
                </a:solidFill>
              </a:rPr>
              <a:t>я - микроорганизмы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0070C0"/>
                </a:solidFill>
              </a:rPr>
              <a:t>Физиология</a:t>
            </a:r>
            <a:r>
              <a:rPr lang="ru-RU" dirty="0">
                <a:solidFill>
                  <a:srgbClr val="0070C0"/>
                </a:solidFill>
              </a:rPr>
              <a:t> – процессы жизнедеятельности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72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77021" t="3350" r="1655" b="25519"/>
          <a:stretch/>
        </p:blipFill>
        <p:spPr>
          <a:xfrm>
            <a:off x="9544051" y="2031700"/>
            <a:ext cx="2533650" cy="3865996"/>
          </a:xfrm>
          <a:prstGeom prst="rect">
            <a:avLst/>
          </a:prstGeom>
        </p:spPr>
      </p:pic>
      <p:sp>
        <p:nvSpPr>
          <p:cNvPr id="7" name="Объект 3"/>
          <p:cNvSpPr txBox="1">
            <a:spLocks/>
          </p:cNvSpPr>
          <p:nvPr/>
        </p:nvSpPr>
        <p:spPr>
          <a:xfrm>
            <a:off x="219075" y="2857499"/>
            <a:ext cx="11744325" cy="38576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Вспомнить части микроскопа и их функции: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Штатив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опора для остальных частей микроскопа.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Объектив, окуляр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увеличение изображения.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Тубус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соединяет объектив и окуляр.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Предметный столик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для размещения объекта/ препарата.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Револьвер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смена объективов.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Винт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регулировка чёткости изображения.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Зеркало, лампа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освещение объекта.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21677" b="55835"/>
          <a:stretch/>
        </p:blipFill>
        <p:spPr>
          <a:xfrm>
            <a:off x="219075" y="104074"/>
            <a:ext cx="9446380" cy="24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43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56194" r="23483"/>
          <a:stretch/>
        </p:blipFill>
        <p:spPr>
          <a:xfrm>
            <a:off x="335796" y="123825"/>
            <a:ext cx="11711936" cy="306705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2875" y="3432175"/>
            <a:ext cx="12049125" cy="3321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FF0000"/>
                </a:solidFill>
              </a:rPr>
              <a:t>Увеличение светового микроскопа равно произведению увеличения окуляра и объектива</a:t>
            </a:r>
            <a:r>
              <a:rPr lang="ru-RU" sz="3600" dirty="0"/>
              <a:t>.</a:t>
            </a:r>
          </a:p>
          <a:p>
            <a:pPr marL="0" indent="0">
              <a:buNone/>
            </a:pPr>
            <a:r>
              <a:rPr lang="ru-RU" sz="3600" dirty="0"/>
              <a:t>10 х 40 = 400.</a:t>
            </a:r>
          </a:p>
          <a:p>
            <a:pPr marL="0" indent="0">
              <a:buNone/>
            </a:pPr>
            <a:r>
              <a:rPr lang="ru-RU" sz="3600" dirty="0"/>
              <a:t>Следовательно, увеличение микроскопа – </a:t>
            </a:r>
            <a:r>
              <a:rPr lang="ru-RU" sz="3600" b="1" dirty="0">
                <a:solidFill>
                  <a:srgbClr val="FF0000"/>
                </a:solidFill>
              </a:rPr>
              <a:t>400.</a:t>
            </a:r>
          </a:p>
        </p:txBody>
      </p:sp>
    </p:spTree>
    <p:extLst>
      <p:ext uri="{BB962C8B-B14F-4D97-AF65-F5344CB8AC3E}">
        <p14:creationId xmlns:p14="http://schemas.microsoft.com/office/powerpoint/2010/main" val="3740472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5274" y="116683"/>
            <a:ext cx="9077325" cy="4232741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9575" y="4597865"/>
            <a:ext cx="10944225" cy="2260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цифрового микроскопа в отличие от светового вместо окуляра имеется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видеокамера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помощью которой идёт фото- или видеосъёмка,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шнур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соединения с компьютером.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цифрового микроскопа равно увеличению объектива. В данном примере это – 10.</a:t>
            </a:r>
          </a:p>
        </p:txBody>
      </p:sp>
    </p:spTree>
    <p:extLst>
      <p:ext uri="{BB962C8B-B14F-4D97-AF65-F5344CB8AC3E}">
        <p14:creationId xmlns:p14="http://schemas.microsoft.com/office/powerpoint/2010/main" val="4135353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4324" y="108148"/>
            <a:ext cx="9877425" cy="496519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1975" y="5073340"/>
            <a:ext cx="10791825" cy="1512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Царства: Бактерии, Грибы, Растения, Животные.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Вид – название </a:t>
            </a:r>
            <a:r>
              <a:rPr lang="ru-RU" sz="2000" dirty="0">
                <a:solidFill>
                  <a:srgbClr val="FF0000"/>
                </a:solidFill>
              </a:rPr>
              <a:t>изображённого</a:t>
            </a:r>
            <a:r>
              <a:rPr lang="ru-RU" dirty="0">
                <a:solidFill>
                  <a:srgbClr val="FF0000"/>
                </a:solidFill>
              </a:rPr>
              <a:t> объекта (как правило, состоит из 2 слов).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Род – </a:t>
            </a:r>
            <a:r>
              <a:rPr lang="ru-RU" u="sng" dirty="0">
                <a:solidFill>
                  <a:srgbClr val="FF0000"/>
                </a:solidFill>
              </a:rPr>
              <a:t>первое слово </a:t>
            </a:r>
            <a:r>
              <a:rPr lang="ru-RU" dirty="0">
                <a:solidFill>
                  <a:srgbClr val="FF0000"/>
                </a:solidFill>
              </a:rPr>
              <a:t>в названии вида.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4429125"/>
            <a:ext cx="1158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Растения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48850" y="4289567"/>
            <a:ext cx="2162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Покрытосеменные </a:t>
            </a:r>
          </a:p>
          <a:p>
            <a:r>
              <a:rPr lang="ru-RU" i="1" dirty="0"/>
              <a:t>(цветковые)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75561" y="4428066"/>
            <a:ext cx="1135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Ромашки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83299" y="4428066"/>
            <a:ext cx="2174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Ромашка</a:t>
            </a:r>
            <a:r>
              <a:rPr lang="ru-RU" i="1" dirty="0"/>
              <a:t> аптечная</a:t>
            </a:r>
          </a:p>
        </p:txBody>
      </p:sp>
    </p:spTree>
    <p:extLst>
      <p:ext uri="{BB962C8B-B14F-4D97-AF65-F5344CB8AC3E}">
        <p14:creationId xmlns:p14="http://schemas.microsoft.com/office/powerpoint/2010/main" val="2687907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2425" y="209550"/>
            <a:ext cx="8491907" cy="6410324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563100" y="209550"/>
            <a:ext cx="2419350" cy="64103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6.1. От цифры 3 проводим линию вверх до пересечения с графиком. От точки пересечения проводим линию влево и определяем высоту – 2,5 м.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6.2. Так как древесное растение живёт в условиях умеренного климата, замедление роста можно объяснить сменой сезонов (осень, зима)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257800" y="2200275"/>
            <a:ext cx="1" cy="14097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228976" y="2219325"/>
            <a:ext cx="2028824" cy="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855179" y="352163"/>
            <a:ext cx="1758142" cy="316420"/>
          </a:xfrm>
          <a:prstGeom prst="rect">
            <a:avLst/>
          </a:prstGeom>
          <a:solidFill>
            <a:srgbClr val="FFFF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896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D5904-3C85-4042-8B38-905D39296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Нормативные документы ВПРР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CB79515-4F5D-46A2-B2F5-E5D8BBCDEB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3403" y="1825625"/>
            <a:ext cx="3991193" cy="4351338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4F388B7E-EBB6-4754-BDF1-7F44428343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2141154"/>
            <a:ext cx="5181600" cy="3720279"/>
          </a:xfrm>
          <a:prstGeom prst="rect">
            <a:avLst/>
          </a:prstGeom>
        </p:spPr>
      </p:pic>
      <p:pic>
        <p:nvPicPr>
          <p:cNvPr id="7" name="Объект 4">
            <a:extLst>
              <a:ext uri="{FF2B5EF4-FFF2-40B4-BE49-F238E27FC236}">
                <a16:creationId xmlns:a16="http://schemas.microsoft.com/office/drawing/2014/main" id="{B8E2CF9D-90BD-4497-81C0-19EA119EA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860" y="1811111"/>
            <a:ext cx="399119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18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7945" y="123823"/>
            <a:ext cx="9080176" cy="6505575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72574" y="123824"/>
            <a:ext cx="2924176" cy="6505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6.1. В Восточном полушарии волк обитает в Евразии.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6.2. Ограничение объясняется тем, что там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подходящие для обитания волка климатические условия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96868" y="4162425"/>
            <a:ext cx="2005792" cy="316420"/>
          </a:xfrm>
          <a:prstGeom prst="rect">
            <a:avLst/>
          </a:prstGeom>
          <a:solidFill>
            <a:srgbClr val="FFFF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687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53155"/>
          <a:stretch/>
        </p:blipFill>
        <p:spPr>
          <a:xfrm>
            <a:off x="82189" y="0"/>
            <a:ext cx="11985985" cy="538063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09725" y="5653088"/>
            <a:ext cx="9201150" cy="50482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Номера можно записывать в любом порядке: 2,4 или 4,2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1209675"/>
            <a:ext cx="5772150" cy="304800"/>
          </a:xfrm>
          <a:prstGeom prst="rect">
            <a:avLst/>
          </a:prstGeom>
          <a:solidFill>
            <a:srgbClr val="FFFF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074863"/>
            <a:ext cx="7219950" cy="354012"/>
          </a:xfrm>
          <a:prstGeom prst="rect">
            <a:avLst/>
          </a:prstGeom>
          <a:solidFill>
            <a:srgbClr val="FFFF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191375" y="3962400"/>
            <a:ext cx="4762500" cy="304800"/>
          </a:xfrm>
          <a:prstGeom prst="rect">
            <a:avLst/>
          </a:prstGeom>
          <a:solidFill>
            <a:srgbClr val="FFFF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451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49229"/>
          <a:stretch/>
        </p:blipFill>
        <p:spPr>
          <a:xfrm>
            <a:off x="139340" y="85725"/>
            <a:ext cx="11774558" cy="5657849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9550" y="5743574"/>
            <a:ext cx="11982450" cy="1114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Среды обитания: водная,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наземно-воздушная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почвенная,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внутриорганизменная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(организменная).</a:t>
            </a:r>
          </a:p>
        </p:txBody>
      </p:sp>
    </p:spTree>
    <p:extLst>
      <p:ext uri="{BB962C8B-B14F-4D97-AF65-F5344CB8AC3E}">
        <p14:creationId xmlns:p14="http://schemas.microsoft.com/office/powerpoint/2010/main" val="753401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49229"/>
          <a:stretch/>
        </p:blipFill>
        <p:spPr>
          <a:xfrm>
            <a:off x="139340" y="85725"/>
            <a:ext cx="11774558" cy="5657849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9550" y="5743574"/>
            <a:ext cx="11982450" cy="11144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Б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должен включать 2 элемента: 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(например, густая шерсть), 2 – 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(приспособление к смене температур)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3125" y="1200150"/>
            <a:ext cx="22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Наземно-воздушная</a:t>
            </a:r>
          </a:p>
        </p:txBody>
      </p:sp>
    </p:spTree>
    <p:extLst>
      <p:ext uri="{BB962C8B-B14F-4D97-AF65-F5344CB8AC3E}">
        <p14:creationId xmlns:p14="http://schemas.microsoft.com/office/powerpoint/2010/main" val="4012480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49229"/>
          <a:stretch/>
        </p:blipFill>
        <p:spPr>
          <a:xfrm>
            <a:off x="139340" y="85725"/>
            <a:ext cx="11774558" cy="5657849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9550" y="5743574"/>
            <a:ext cx="11982450" cy="1114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В. Типы отношений: </a:t>
            </a:r>
            <a:r>
              <a:rPr lang="ru-RU" dirty="0">
                <a:solidFill>
                  <a:srgbClr val="FF0000"/>
                </a:solidFill>
              </a:rPr>
              <a:t>конкурентные, хищник-жертва</a:t>
            </a:r>
            <a:r>
              <a:rPr lang="ru-RU" dirty="0"/>
              <a:t>, паразит-хозяин, взаимовыгодные (симбиоз), нейтральные.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3125" y="1200150"/>
            <a:ext cx="22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Наземно-воздушная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6350" y="3344822"/>
            <a:ext cx="217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смене температур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0725" y="2914649"/>
            <a:ext cx="376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Густая шерсть – приспособление к </a:t>
            </a:r>
          </a:p>
        </p:txBody>
      </p:sp>
    </p:spTree>
    <p:extLst>
      <p:ext uri="{BB962C8B-B14F-4D97-AF65-F5344CB8AC3E}">
        <p14:creationId xmlns:p14="http://schemas.microsoft.com/office/powerpoint/2010/main" val="3421440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46175"/>
          <a:stretch/>
        </p:blipFill>
        <p:spPr>
          <a:xfrm>
            <a:off x="142874" y="0"/>
            <a:ext cx="11974206" cy="4619625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408" y="4359564"/>
            <a:ext cx="11325139" cy="2238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выполнения задания:</a:t>
            </a:r>
          </a:p>
          <a:p>
            <a:pPr marL="514350" indent="-51435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читаем описание природных условий.</a:t>
            </a:r>
          </a:p>
          <a:p>
            <a:pPr marL="514350" indent="-51435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Определяем природную зону, соответствующую этим условиям (выбираем из списка), записываем.</a:t>
            </a:r>
          </a:p>
          <a:p>
            <a:pPr marL="514350" indent="-51435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Определяем и записываем растение и животное, характерное для этой природной зоны.</a:t>
            </a:r>
          </a:p>
        </p:txBody>
      </p:sp>
    </p:spTree>
    <p:extLst>
      <p:ext uri="{BB962C8B-B14F-4D97-AF65-F5344CB8AC3E}">
        <p14:creationId xmlns:p14="http://schemas.microsoft.com/office/powerpoint/2010/main" val="3059607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46175"/>
          <a:stretch/>
        </p:blipFill>
        <p:spPr>
          <a:xfrm>
            <a:off x="142875" y="-1"/>
            <a:ext cx="11974206" cy="4619625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4619623"/>
            <a:ext cx="12192000" cy="223837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Ход выполнения задания:</a:t>
            </a:r>
          </a:p>
          <a:p>
            <a:pPr marL="514350" indent="-514350">
              <a:buAutoNum type="arabicPeriod"/>
            </a:pPr>
            <a:r>
              <a:rPr lang="ru-RU" dirty="0"/>
              <a:t>Внимательно </a:t>
            </a:r>
            <a:r>
              <a:rPr lang="ru-RU" u="sng" dirty="0">
                <a:solidFill>
                  <a:srgbClr val="FF0000"/>
                </a:solidFill>
              </a:rPr>
              <a:t>до конца </a:t>
            </a:r>
            <a:r>
              <a:rPr lang="ru-RU" dirty="0"/>
              <a:t>читаем описание природных условий.</a:t>
            </a:r>
          </a:p>
          <a:p>
            <a:pPr marL="514350" indent="-514350">
              <a:buAutoNum type="arabicPeriod"/>
            </a:pPr>
            <a:r>
              <a:rPr lang="ru-RU" dirty="0"/>
              <a:t>Определяем природную зону, соответствующую этим условиям (выбираем из списка), записываем.</a:t>
            </a:r>
          </a:p>
          <a:p>
            <a:pPr marL="514350" indent="-514350">
              <a:buAutoNum type="arabicPeriod"/>
            </a:pPr>
            <a:r>
              <a:rPr lang="ru-RU" dirty="0"/>
              <a:t>Определяем и записываем растение и животное, характерное для этой природной зоны.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0" y="1771650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тайга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58375" y="3524250"/>
            <a:ext cx="939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глухарь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33650" y="3495675"/>
            <a:ext cx="515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ель</a:t>
            </a:r>
          </a:p>
        </p:txBody>
      </p:sp>
    </p:spTree>
    <p:extLst>
      <p:ext uri="{BB962C8B-B14F-4D97-AF65-F5344CB8AC3E}">
        <p14:creationId xmlns:p14="http://schemas.microsoft.com/office/powerpoint/2010/main" val="4228018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55621"/>
          <a:stretch/>
        </p:blipFill>
        <p:spPr>
          <a:xfrm>
            <a:off x="390524" y="42475"/>
            <a:ext cx="11687175" cy="3717569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5472" y="3885064"/>
            <a:ext cx="6707959" cy="2138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состоит из двух компонентов: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Правило: нельзя ловить бабочек.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Место: заповедник.</a:t>
            </a:r>
          </a:p>
        </p:txBody>
      </p:sp>
    </p:spTree>
    <p:extLst>
      <p:ext uri="{BB962C8B-B14F-4D97-AF65-F5344CB8AC3E}">
        <p14:creationId xmlns:p14="http://schemas.microsoft.com/office/powerpoint/2010/main" val="4253907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39169"/>
          <a:stretch/>
        </p:blipFill>
        <p:spPr>
          <a:xfrm>
            <a:off x="-1" y="-1"/>
            <a:ext cx="11818366" cy="3905251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7175" y="4270376"/>
            <a:ext cx="11658600" cy="25876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u="sng" dirty="0"/>
              <a:t>Профессия: </a:t>
            </a:r>
            <a:r>
              <a:rPr lang="ru-RU" dirty="0"/>
              <a:t>цветовод (флорист, садовник, садовод, ландшафтный дизайнер) (1 балл).</a:t>
            </a:r>
          </a:p>
          <a:p>
            <a:pPr marL="0" indent="0">
              <a:buNone/>
            </a:pPr>
            <a:r>
              <a:rPr lang="ru-RU" b="1" u="sng" dirty="0"/>
              <a:t>Работа (что именно делает): </a:t>
            </a:r>
            <a:r>
              <a:rPr lang="ru-RU" dirty="0"/>
              <a:t>выращивает цветы, ухаживает за цветами (1 балл).</a:t>
            </a:r>
          </a:p>
          <a:p>
            <a:pPr marL="0" indent="0">
              <a:buNone/>
            </a:pPr>
            <a:r>
              <a:rPr lang="ru-RU" b="1" u="sng" dirty="0"/>
              <a:t>Польза для общества: </a:t>
            </a:r>
            <a:r>
              <a:rPr lang="ru-RU" dirty="0"/>
              <a:t>делает улицы и дворы красивыми, более комфортными для людей (1 балл).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Внимание! Если не указана профессия, ответы на следующие вопросы не засчитываются! </a:t>
            </a:r>
          </a:p>
        </p:txBody>
      </p:sp>
    </p:spTree>
    <p:extLst>
      <p:ext uri="{BB962C8B-B14F-4D97-AF65-F5344CB8AC3E}">
        <p14:creationId xmlns:p14="http://schemas.microsoft.com/office/powerpoint/2010/main" val="292387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4681" y="1047578"/>
            <a:ext cx="11066351" cy="414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75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7C5AD-C347-4710-BC2E-117AB535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Нормативные документы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8EBFDA8E-AA8B-4A44-934E-411E4F5C23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60488" y="1825625"/>
            <a:ext cx="3805024" cy="4351338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C536D6E0-1D37-4648-BC4A-545D25EDBF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84988" y="1825625"/>
            <a:ext cx="388802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27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88B48-4B16-439B-88A4-6B34CFFE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Задачка из сказки</a:t>
            </a:r>
          </a:p>
        </p:txBody>
      </p:sp>
      <p:pic>
        <p:nvPicPr>
          <p:cNvPr id="5" name="Объект 4" descr="978-5-18-001030-8-1.jpg">
            <a:extLst>
              <a:ext uri="{FF2B5EF4-FFF2-40B4-BE49-F238E27FC236}">
                <a16:creationId xmlns:a16="http://schemas.microsoft.com/office/drawing/2014/main" id="{5C357E3B-44DB-4EC2-822A-89389DF04A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95" y="1612311"/>
            <a:ext cx="3489479" cy="461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5" descr="pe_012.jpg">
            <a:extLst>
              <a:ext uri="{FF2B5EF4-FFF2-40B4-BE49-F238E27FC236}">
                <a16:creationId xmlns:a16="http://schemas.microsoft.com/office/drawing/2014/main" id="{7A6E411B-344D-4BB3-B92B-F9B23DCA6E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445830" y="365125"/>
            <a:ext cx="2647406" cy="29463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33747-D464-4CA9-8C03-F1A1E8609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8257" y="3546570"/>
            <a:ext cx="539974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ru-RU" altLang="ru-RU" sz="1800" dirty="0"/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сказки "Конек-горбунок" Петр Павлович Ершов родился в Сибири в 1815 году. Сказка была напечатана в 1834 году. </a:t>
            </a:r>
          </a:p>
          <a:p>
            <a:pPr algn="ctr">
              <a:spcBef>
                <a:spcPct val="0"/>
              </a:spcBef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Окончив университет, Ершов вернулся из Петербурга в Сибирь, на свою родину, и там прожил всю жизнь. 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242612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D2B0CDA1-5F86-4917-AAB4-311A50826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6" y="1994263"/>
            <a:ext cx="3244622" cy="440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Picture background">
            <a:extLst>
              <a:ext uri="{FF2B5EF4-FFF2-40B4-BE49-F238E27FC236}">
                <a16:creationId xmlns:a16="http://schemas.microsoft.com/office/drawing/2014/main" id="{7F526D16-76ED-496D-8930-C97ACACA149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5"/>
          <a:stretch/>
        </p:blipFill>
        <p:spPr bwMode="auto">
          <a:xfrm>
            <a:off x="1583230" y="2211978"/>
            <a:ext cx="4336869" cy="40320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9F8A07F9-160A-42FD-BBAF-6667EDDC76CF}"/>
              </a:ext>
            </a:extLst>
          </p:cNvPr>
          <p:cNvSpPr txBox="1">
            <a:spLocks/>
          </p:cNvSpPr>
          <p:nvPr/>
        </p:nvSpPr>
        <p:spPr>
          <a:xfrm>
            <a:off x="324395" y="240665"/>
            <a:ext cx="2471057" cy="4209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Конёк-горбунок</a:t>
            </a:r>
            <a:endParaRPr lang="ru-RU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За горами, за лесами,</a:t>
            </a:r>
            <a:b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За широкими морями,</a:t>
            </a:r>
            <a:b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Не на небе — на земле</a:t>
            </a:r>
            <a:b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Жил старик в одном селе.</a:t>
            </a:r>
            <a:b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У старинушки три сына:</a:t>
            </a:r>
            <a:b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умный был детина,</a:t>
            </a:r>
            <a:b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сын и так и сяк,</a:t>
            </a:r>
            <a:b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вовсе был дурак.</a:t>
            </a:r>
            <a:b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Братья сеяли пшеницу</a:t>
            </a:r>
            <a:b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Да возили в град-столицу:</a:t>
            </a:r>
            <a:b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Знать, столица та была</a:t>
            </a:r>
            <a:b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Недалече от села.</a:t>
            </a:r>
            <a:b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Там пшеницу продавали,</a:t>
            </a:r>
            <a:b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счетом принимали</a:t>
            </a:r>
            <a:b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И с набитою сумой</a:t>
            </a:r>
            <a:b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Возвращалися домой.</a:t>
            </a:r>
          </a:p>
          <a:p>
            <a:endParaRPr lang="ru-RU" dirty="0"/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id="{A7C1F555-475E-4EEB-91E8-2E233389CCE7}"/>
              </a:ext>
            </a:extLst>
          </p:cNvPr>
          <p:cNvSpPr txBox="1">
            <a:spLocks/>
          </p:cNvSpPr>
          <p:nvPr/>
        </p:nvSpPr>
        <p:spPr>
          <a:xfrm>
            <a:off x="5687339" y="380342"/>
            <a:ext cx="3119846" cy="4539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 все Иван обходит,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Озираючись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кругом,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садится под кустом;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Звезды на небе считает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краюшку уплетает.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Вдруг о полночь конь заржал…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Караульщик наш привстал,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Посмотрел под рукавицу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 увидел кобылицу.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Кобылица та была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Вся, как зимний снег, бела,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Грива в землю, золотая,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мелки кольца завитая.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«Эхе-хе! так вот какой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воришко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!.. Но, постой,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 шутить ведь, не умею,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 сяду те на шею.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Вишь, какая саранча!»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минуту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улуча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 кобылице подбегает,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 волнистый хвост хватает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 прыгнул к ней на хребет —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задом наперед</a:t>
            </a:r>
          </a:p>
        </p:txBody>
      </p:sp>
    </p:spTree>
    <p:extLst>
      <p:ext uri="{BB962C8B-B14F-4D97-AF65-F5344CB8AC3E}">
        <p14:creationId xmlns:p14="http://schemas.microsoft.com/office/powerpoint/2010/main" val="158836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Жар птица                       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Птица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счастья</a:t>
            </a:r>
          </a:p>
        </p:txBody>
      </p:sp>
      <p:pic>
        <p:nvPicPr>
          <p:cNvPr id="1026" name="Picture 2" descr="Изображение с сайта pinterest.com">
            <a:extLst>
              <a:ext uri="{FF2B5EF4-FFF2-40B4-BE49-F238E27FC236}">
                <a16:creationId xmlns:a16="http://schemas.microsoft.com/office/drawing/2014/main" id="{557B5BC2-1AD3-4080-8339-683F288A75D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50829"/>
            <a:ext cx="4058402" cy="396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510D65C-D722-496E-9711-48BCA0073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842" y="1950829"/>
            <a:ext cx="5105958" cy="364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735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94896D-8596-4F7F-94F6-4D09D8FCE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449179"/>
            <a:ext cx="6396789" cy="792330"/>
          </a:xfrm>
        </p:spPr>
        <p:txBody>
          <a:bodyPr/>
          <a:lstStyle/>
          <a:p>
            <a:r>
              <a:rPr lang="ru-RU" dirty="0"/>
              <a:t> СПАСИБО за ВНИМАНИЕ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9E82FF-6329-4C0E-B3D3-37011354C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3611" y="4573589"/>
            <a:ext cx="5181600" cy="183523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— самые ответственные и важные члены общества, потому что их профессиональные усилия влияют на судьбу мира                                       Хелен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Калдикотт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457FAB-E785-4458-B4DE-D5BF24C96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4701926"/>
            <a:ext cx="5181600" cy="147587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7BB9546-B3E1-4FE6-AD52-39ADB33FB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52" y="1241509"/>
            <a:ext cx="30765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3691687C-7419-4A99-AEA4-19F80D0FD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985" y="936400"/>
            <a:ext cx="2665616" cy="335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E3EA6C-DF05-4EEA-B0FC-FBD7CA25A279}"/>
              </a:ext>
            </a:extLst>
          </p:cNvPr>
          <p:cNvSpPr/>
          <p:nvPr/>
        </p:nvSpPr>
        <p:spPr>
          <a:xfrm>
            <a:off x="5795211" y="4364541"/>
            <a:ext cx="55024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Роль педагога состоит в том, чтобы открывать двери, а не в том, чтобы проталкивать в них ученика.                          Артур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Шнабель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E7530AE-0B0C-4042-A0BB-D783E2C9A3EB}"/>
              </a:ext>
            </a:extLst>
          </p:cNvPr>
          <p:cNvSpPr/>
          <p:nvPr/>
        </p:nvSpPr>
        <p:spPr>
          <a:xfrm>
            <a:off x="3992178" y="1938052"/>
            <a:ext cx="44701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Есть три хорошие причины для того, чтобы стать учителем: июнь, июль, август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855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8E460-F9A8-4639-98DA-2885254A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Всероссийских проверочных работ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4B7A02-90C4-4EEA-9D99-D75AAF9C2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проверочные работы — это специальное тестирование, проводимое в  школах для оценки уровня знаний учеников. Эти работы предоставляют объективные данные о качестве образования,  позволяют выявлять слабые места в учебных планах и проблемные области обучения по биологии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волна ВПР прошла в 2015 году, и с тех пор этот инструмент используется для постоянного мониторинга.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ВПР становятся основой для принятия решений о возможных изменениях в учебных планах, а также для разработки стратегий по улучшению качества образовательных услуг на  уроках биологии, химии, географии</a:t>
            </a:r>
          </a:p>
        </p:txBody>
      </p:sp>
    </p:spTree>
    <p:extLst>
      <p:ext uri="{BB962C8B-B14F-4D97-AF65-F5344CB8AC3E}">
        <p14:creationId xmlns:p14="http://schemas.microsoft.com/office/powerpoint/2010/main" val="2351491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FB758-236E-4EA8-999A-12277B0CB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ВПР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561170-1BD9-4367-A70E-216A10975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совещания по вопросам приоритетных направлений в сфере образования  руководитель Федеральной службы по надзору в сфере образования и науки, отметил, что основным ориентиром для школ должны быть результаты ВПР, которые рекомендуется использовать для промежуточной аттестации обучающихся, и на основе анализа которых должна вестись работа по ликвидации имеющихся образовательных дефицитов и повышению качества образования.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Расписание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 классам и предметам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5-8 классы:   предмет на выбор —   среди которых  биология.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323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6046A-8111-4077-9734-09EC3E308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6446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 от ВПР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87213E-18B5-4DAF-8FC7-CB0EE4F79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9292"/>
            <a:ext cx="10515600" cy="5027671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с ОВЗ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таких учеников в ВПР является добровольным и определяется образовательной организацией в сотрудничестве с родителями или законными представителями. Если ребенок с ОВЗ решает участвовать в проверочных работах, задания для него будут такими же, как и для остальных учащихся, поскольку контрольные материалы создаются на основе общеобразовательных программ.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Школьники на семейной форме обучения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касается детей, обучающихся на семейной форме или на дому, их участие в ВПР регулируется локальными актами школы, к которой они прикреплены. По общему правилу, такие учащиеся обязаны проходить только промежуточную аттестацию, а решение об участии в проверочных работах принимается школой.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Учащиеся, пропустившие ВПР по причине болезни, олимпиады или соревнований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ученик не смог участвовать в ВПР по уважительной причине, он может не писать работу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Однако, если в школе это является важным результатом при выставлении годовой оценки, могут попросить написать работу в другой день.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370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751F6-B4A7-43D6-8213-7F0387CCF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093" y="345083"/>
            <a:ext cx="6237167" cy="775778"/>
          </a:xfrm>
        </p:spPr>
        <p:txBody>
          <a:bodyPr>
            <a:normAutofit fontScale="90000"/>
          </a:bodyPr>
          <a:lstStyle/>
          <a:p>
            <a:r>
              <a:rPr lang="ru-RU" dirty="0"/>
              <a:t>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 и как можно подготовиться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053E587-2B90-4975-83D1-CC9DE25F3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897" y="1302492"/>
            <a:ext cx="6387470" cy="4135569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6910A20F-DE78-4E4C-A874-E094CAF0E2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9"/>
          <a:stretch/>
        </p:blipFill>
        <p:spPr>
          <a:xfrm>
            <a:off x="2888054" y="4618208"/>
            <a:ext cx="8816914" cy="138937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51F2B10-8FB4-4105-92BB-AC992E16A38D}"/>
              </a:ext>
            </a:extLst>
          </p:cNvPr>
          <p:cNvSpPr/>
          <p:nvPr/>
        </p:nvSpPr>
        <p:spPr>
          <a:xfrm>
            <a:off x="6247677" y="2140556"/>
            <a:ext cx="576603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Сдам ГИА: Решу ВПР</a:t>
            </a:r>
          </a:p>
          <a:p>
            <a:r>
              <a:rPr lang="en-US" sz="3200" dirty="0">
                <a:hlinkClick r:id="rId4"/>
              </a:rPr>
              <a:t>https://bio5-vpr.sdamgia.ru/</a:t>
            </a:r>
            <a:endParaRPr lang="ru-RU" sz="3200" dirty="0">
              <a:hlinkClick r:id="rId4"/>
            </a:endParaRPr>
          </a:p>
          <a:p>
            <a:endParaRPr lang="ru-RU" dirty="0">
              <a:hlinkClick r:id="rId4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6B33D6D-9E69-4A4E-BFDD-1FA23F29D399}"/>
              </a:ext>
            </a:extLst>
          </p:cNvPr>
          <p:cNvSpPr/>
          <p:nvPr/>
        </p:nvSpPr>
        <p:spPr>
          <a:xfrm>
            <a:off x="3961931" y="3178626"/>
            <a:ext cx="7835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hlinkClick r:id="rId4"/>
              </a:rPr>
              <a:t>https://prooge.ru/vpr/5-klass/biologiya</a:t>
            </a:r>
            <a:endParaRPr lang="ru-RU" sz="3600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522322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55999-0EB8-49D4-BDD8-655B82962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 при подготовке к ВПР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62FF60-AD85-4B4E-9DAA-46BF66AA9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На выполнение работы по биологии даётся 45 минут. </a:t>
            </a:r>
          </a:p>
          <a:p>
            <a:r>
              <a:rPr lang="ru-RU" dirty="0"/>
              <a:t>Ответы на задания запишите в поля ответов в тексте работы. </a:t>
            </a:r>
          </a:p>
          <a:p>
            <a:r>
              <a:rPr lang="ru-RU" dirty="0"/>
              <a:t>В случае записи неверного ответа зачеркните его и запишите рядом новый. </a:t>
            </a:r>
          </a:p>
          <a:p>
            <a:r>
              <a:rPr lang="ru-RU" dirty="0"/>
              <a:t>При выполнении работы не разрешается пользоваться учебником, рабочими тетрадями и другим справочным материалом. </a:t>
            </a:r>
          </a:p>
          <a:p>
            <a:r>
              <a:rPr lang="ru-RU" dirty="0"/>
              <a:t>При необходимости можно пользоваться черновиком. Записи в черновике проверяться и оцениваться не будут. </a:t>
            </a:r>
          </a:p>
          <a:p>
            <a:r>
              <a:rPr lang="ru-RU" dirty="0"/>
              <a:t>В целях экономии времени пропускайте задание, которое не удаётся выполнить сразу, и переходите к следующему. </a:t>
            </a:r>
          </a:p>
          <a:p>
            <a:r>
              <a:rPr lang="ru-RU" dirty="0"/>
              <a:t>Если после выполнения всей работы у Вас останется время, то Вы сможете вернуться к пропущенным заданиям.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670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 умение ( выделять существенные признаки биологических объектов.  (определять на рисунке объекты живой природы.  сравнивать объекты,  выявлять и характеризовать  признаки).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36225"/>
          <a:stretch/>
        </p:blipFill>
        <p:spPr>
          <a:xfrm>
            <a:off x="1635777" y="1662138"/>
            <a:ext cx="6098873" cy="4742817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65760" y="6076603"/>
            <a:ext cx="10988040" cy="656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Внимание! </a:t>
            </a:r>
            <a:r>
              <a:rPr lang="ru-RU" b="1" dirty="0">
                <a:solidFill>
                  <a:srgbClr val="FF0000"/>
                </a:solidFill>
              </a:rPr>
              <a:t>Подписываем слова из предложенного списка!</a:t>
            </a:r>
          </a:p>
        </p:txBody>
      </p:sp>
    </p:spTree>
    <p:extLst>
      <p:ext uri="{BB962C8B-B14F-4D97-AF65-F5344CB8AC3E}">
        <p14:creationId xmlns:p14="http://schemas.microsoft.com/office/powerpoint/2010/main" val="9705094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1051</Words>
  <Application>Microsoft Office PowerPoint</Application>
  <PresentationFormat>Широкоэкранный</PresentationFormat>
  <Paragraphs>130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Courier New</vt:lpstr>
      <vt:lpstr>Symbol</vt:lpstr>
      <vt:lpstr>Times New Roman</vt:lpstr>
      <vt:lpstr>Тема Office</vt:lpstr>
      <vt:lpstr>Подготовка к ВПР по биологии</vt:lpstr>
      <vt:lpstr> Нормативные документы ВПРР</vt:lpstr>
      <vt:lpstr> Нормативные документы</vt:lpstr>
      <vt:lpstr>Цели Всероссийских проверочных работ</vt:lpstr>
      <vt:lpstr>  Направления ВПР</vt:lpstr>
      <vt:lpstr> Освобождение от ВПР</vt:lpstr>
      <vt:lpstr>  Где  и как можно подготовиться</vt:lpstr>
      <vt:lpstr>Инструкция  при подготовке к ВПР</vt:lpstr>
      <vt:lpstr>  Задание 1 умение ( выделять существенные признаки биологических объектов.  (определять на рисунке объекты живой природы.  сравнивать объекты,  выявлять и характеризовать  признаки).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Задачка из сказки</vt:lpstr>
      <vt:lpstr>Презентация PowerPoint</vt:lpstr>
      <vt:lpstr> Жар птица                        Птица счастья</vt:lpstr>
      <vt:lpstr> 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ВПР по биологии</dc:title>
  <dc:creator>User</dc:creator>
  <cp:lastModifiedBy>Алла</cp:lastModifiedBy>
  <cp:revision>21</cp:revision>
  <dcterms:created xsi:type="dcterms:W3CDTF">2023-04-16T05:52:43Z</dcterms:created>
  <dcterms:modified xsi:type="dcterms:W3CDTF">2025-02-25T07:03:59Z</dcterms:modified>
</cp:coreProperties>
</file>