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84" r:id="rId4"/>
    <p:sldId id="277" r:id="rId5"/>
    <p:sldId id="278" r:id="rId6"/>
    <p:sldId id="283" r:id="rId7"/>
    <p:sldId id="280" r:id="rId8"/>
    <p:sldId id="279" r:id="rId9"/>
    <p:sldId id="281" r:id="rId10"/>
    <p:sldId id="282" r:id="rId11"/>
    <p:sldId id="256" r:id="rId12"/>
    <p:sldId id="258" r:id="rId13"/>
    <p:sldId id="263" r:id="rId14"/>
    <p:sldId id="264" r:id="rId15"/>
    <p:sldId id="270" r:id="rId16"/>
    <p:sldId id="271" r:id="rId17"/>
    <p:sldId id="285" r:id="rId18"/>
    <p:sldId id="265" r:id="rId19"/>
    <p:sldId id="266" r:id="rId20"/>
    <p:sldId id="267" r:id="rId21"/>
    <p:sldId id="268" r:id="rId22"/>
    <p:sldId id="269" r:id="rId23"/>
    <p:sldId id="272" r:id="rId24"/>
    <p:sldId id="274" r:id="rId25"/>
    <p:sldId id="27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21FF"/>
    <a:srgbClr val="3D0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FADB33-D7D9-492B-8133-4FB2D1BC9589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58B82F-3C98-4147-8814-55CC762E806D}">
      <dgm:prSet phldrT="[Текст]"/>
      <dgm:spPr/>
      <dgm:t>
        <a:bodyPr/>
        <a:lstStyle/>
        <a:p>
          <a:r>
            <a:rPr lang="ru-RU" dirty="0"/>
            <a:t>Подготовка открытого занятия</a:t>
          </a:r>
        </a:p>
      </dgm:t>
    </dgm:pt>
    <dgm:pt modelId="{9C26FB01-AEEB-49A3-BABA-EF92CDADF4DB}" type="parTrans" cxnId="{03C5C831-C46E-4412-8CAC-0DE90F4F444D}">
      <dgm:prSet/>
      <dgm:spPr/>
      <dgm:t>
        <a:bodyPr/>
        <a:lstStyle/>
        <a:p>
          <a:endParaRPr lang="ru-RU"/>
        </a:p>
      </dgm:t>
    </dgm:pt>
    <dgm:pt modelId="{829E44B4-AB48-4ABA-9701-28F348FF87B6}" type="sibTrans" cxnId="{03C5C831-C46E-4412-8CAC-0DE90F4F444D}">
      <dgm:prSet/>
      <dgm:spPr/>
      <dgm:t>
        <a:bodyPr/>
        <a:lstStyle/>
        <a:p>
          <a:endParaRPr lang="ru-RU"/>
        </a:p>
      </dgm:t>
    </dgm:pt>
    <dgm:pt modelId="{911A68F7-C209-42F3-8473-5472ADBE08EE}">
      <dgm:prSet phldrT="[Текст]"/>
      <dgm:spPr/>
      <dgm:t>
        <a:bodyPr/>
        <a:lstStyle/>
        <a:p>
          <a:r>
            <a:rPr lang="ru-RU" dirty="0"/>
            <a:t>Подготовка занятия для </a:t>
          </a:r>
          <a:r>
            <a:rPr lang="ru-RU" dirty="0" smtClean="0"/>
            <a:t>учащихся</a:t>
          </a:r>
          <a:endParaRPr lang="ru-RU" dirty="0"/>
        </a:p>
      </dgm:t>
    </dgm:pt>
    <dgm:pt modelId="{B721F7A5-FFE2-44DA-8328-1451E99051CA}" type="parTrans" cxnId="{14B715A1-28E5-4441-AE55-E90041F63562}">
      <dgm:prSet/>
      <dgm:spPr/>
      <dgm:t>
        <a:bodyPr/>
        <a:lstStyle/>
        <a:p>
          <a:endParaRPr lang="ru-RU"/>
        </a:p>
      </dgm:t>
    </dgm:pt>
    <dgm:pt modelId="{F3E7D8DE-E5CB-4A71-A4CD-1F5A1440559C}" type="sibTrans" cxnId="{14B715A1-28E5-4441-AE55-E90041F63562}">
      <dgm:prSet/>
      <dgm:spPr/>
      <dgm:t>
        <a:bodyPr/>
        <a:lstStyle/>
        <a:p>
          <a:endParaRPr lang="ru-RU"/>
        </a:p>
      </dgm:t>
    </dgm:pt>
    <dgm:pt modelId="{BF4442D1-8EA5-4E67-A871-877803A6FA8F}">
      <dgm:prSet phldrT="[Текст]"/>
      <dgm:spPr/>
      <dgm:t>
        <a:bodyPr/>
        <a:lstStyle/>
        <a:p>
          <a:r>
            <a:rPr lang="ru-RU" dirty="0"/>
            <a:t>Подготовка занятия для </a:t>
          </a:r>
          <a:r>
            <a:rPr lang="ru-RU" dirty="0" smtClean="0"/>
            <a:t>учителей</a:t>
          </a:r>
          <a:endParaRPr lang="ru-RU" dirty="0"/>
        </a:p>
      </dgm:t>
    </dgm:pt>
    <dgm:pt modelId="{EEC07751-D076-4449-BBE6-324BCD8F0C9C}" type="parTrans" cxnId="{D78F2058-3AE5-477F-8333-8D8C9B2D2206}">
      <dgm:prSet/>
      <dgm:spPr/>
      <dgm:t>
        <a:bodyPr/>
        <a:lstStyle/>
        <a:p>
          <a:endParaRPr lang="ru-RU"/>
        </a:p>
      </dgm:t>
    </dgm:pt>
    <dgm:pt modelId="{71190B98-B525-482A-90F5-2DFA2C031DC9}" type="sibTrans" cxnId="{D78F2058-3AE5-477F-8333-8D8C9B2D2206}">
      <dgm:prSet/>
      <dgm:spPr/>
      <dgm:t>
        <a:bodyPr/>
        <a:lstStyle/>
        <a:p>
          <a:endParaRPr lang="ru-RU"/>
        </a:p>
      </dgm:t>
    </dgm:pt>
    <dgm:pt modelId="{AE8D135D-F39E-4ED6-8EB5-890F7A378200}" type="pres">
      <dgm:prSet presAssocID="{77FADB33-D7D9-492B-8133-4FB2D1BC958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868C1E8-FA26-41C9-8D49-D4255E503429}" type="pres">
      <dgm:prSet presAssocID="{D858B82F-3C98-4147-8814-55CC762E806D}" presName="hierRoot1" presStyleCnt="0">
        <dgm:presLayoutVars>
          <dgm:hierBranch val="init"/>
        </dgm:presLayoutVars>
      </dgm:prSet>
      <dgm:spPr/>
    </dgm:pt>
    <dgm:pt modelId="{F65208D4-BF35-4C2C-823D-31503E7EE0F2}" type="pres">
      <dgm:prSet presAssocID="{D858B82F-3C98-4147-8814-55CC762E806D}" presName="rootComposite1" presStyleCnt="0"/>
      <dgm:spPr/>
    </dgm:pt>
    <dgm:pt modelId="{C1660468-61F5-4D3A-8D26-BE69D0DC44C6}" type="pres">
      <dgm:prSet presAssocID="{D858B82F-3C98-4147-8814-55CC762E806D}" presName="rootText1" presStyleLbl="node0" presStyleIdx="0" presStyleCnt="1" custScaleX="118178" custScaleY="513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9C49B3-7D32-4355-9614-CD533D39EFC3}" type="pres">
      <dgm:prSet presAssocID="{D858B82F-3C98-4147-8814-55CC762E806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403CA43-ACDE-4542-B939-063F584FF730}" type="pres">
      <dgm:prSet presAssocID="{D858B82F-3C98-4147-8814-55CC762E806D}" presName="hierChild2" presStyleCnt="0"/>
      <dgm:spPr/>
    </dgm:pt>
    <dgm:pt modelId="{1DF477F0-2794-479B-875F-091A075B657A}" type="pres">
      <dgm:prSet presAssocID="{B721F7A5-FFE2-44DA-8328-1451E99051CA}" presName="Name37" presStyleLbl="parChTrans1D2" presStyleIdx="0" presStyleCnt="2"/>
      <dgm:spPr/>
      <dgm:t>
        <a:bodyPr/>
        <a:lstStyle/>
        <a:p>
          <a:endParaRPr lang="ru-RU"/>
        </a:p>
      </dgm:t>
    </dgm:pt>
    <dgm:pt modelId="{39D1E2D4-C9DC-494D-8708-273983724BE7}" type="pres">
      <dgm:prSet presAssocID="{911A68F7-C209-42F3-8473-5472ADBE08EE}" presName="hierRoot2" presStyleCnt="0">
        <dgm:presLayoutVars>
          <dgm:hierBranch val="init"/>
        </dgm:presLayoutVars>
      </dgm:prSet>
      <dgm:spPr/>
    </dgm:pt>
    <dgm:pt modelId="{2840CA06-369E-443F-A13B-3676EA3987EB}" type="pres">
      <dgm:prSet presAssocID="{911A68F7-C209-42F3-8473-5472ADBE08EE}" presName="rootComposite" presStyleCnt="0"/>
      <dgm:spPr/>
    </dgm:pt>
    <dgm:pt modelId="{A3129DC1-CD3B-4AD7-9CCA-649B9224C9D1}" type="pres">
      <dgm:prSet presAssocID="{911A68F7-C209-42F3-8473-5472ADBE08E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C49EAB-C185-4AFF-95BD-18047081E92B}" type="pres">
      <dgm:prSet presAssocID="{911A68F7-C209-42F3-8473-5472ADBE08EE}" presName="rootConnector" presStyleLbl="node2" presStyleIdx="0" presStyleCnt="2"/>
      <dgm:spPr/>
      <dgm:t>
        <a:bodyPr/>
        <a:lstStyle/>
        <a:p>
          <a:endParaRPr lang="ru-RU"/>
        </a:p>
      </dgm:t>
    </dgm:pt>
    <dgm:pt modelId="{48366E5D-C76D-4607-9A68-4E2EFF20ED27}" type="pres">
      <dgm:prSet presAssocID="{911A68F7-C209-42F3-8473-5472ADBE08EE}" presName="hierChild4" presStyleCnt="0"/>
      <dgm:spPr/>
    </dgm:pt>
    <dgm:pt modelId="{2F7B1B3E-DA4D-4D62-8C86-852F661BB98A}" type="pres">
      <dgm:prSet presAssocID="{911A68F7-C209-42F3-8473-5472ADBE08EE}" presName="hierChild5" presStyleCnt="0"/>
      <dgm:spPr/>
    </dgm:pt>
    <dgm:pt modelId="{229930E5-A08F-43E9-BA90-90F53675E8C7}" type="pres">
      <dgm:prSet presAssocID="{EEC07751-D076-4449-BBE6-324BCD8F0C9C}" presName="Name37" presStyleLbl="parChTrans1D2" presStyleIdx="1" presStyleCnt="2"/>
      <dgm:spPr/>
      <dgm:t>
        <a:bodyPr/>
        <a:lstStyle/>
        <a:p>
          <a:endParaRPr lang="ru-RU"/>
        </a:p>
      </dgm:t>
    </dgm:pt>
    <dgm:pt modelId="{FB66C7E1-DD81-4B0A-B5B9-1C733E8C4925}" type="pres">
      <dgm:prSet presAssocID="{BF4442D1-8EA5-4E67-A871-877803A6FA8F}" presName="hierRoot2" presStyleCnt="0">
        <dgm:presLayoutVars>
          <dgm:hierBranch val="init"/>
        </dgm:presLayoutVars>
      </dgm:prSet>
      <dgm:spPr/>
    </dgm:pt>
    <dgm:pt modelId="{7451A98A-61F0-4727-8511-FD26BCEFC0E0}" type="pres">
      <dgm:prSet presAssocID="{BF4442D1-8EA5-4E67-A871-877803A6FA8F}" presName="rootComposite" presStyleCnt="0"/>
      <dgm:spPr/>
    </dgm:pt>
    <dgm:pt modelId="{7348BCED-E4FE-4532-AF7E-5E08C8A25F2C}" type="pres">
      <dgm:prSet presAssocID="{BF4442D1-8EA5-4E67-A871-877803A6FA8F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48B9F2-BF52-4FF0-BCE0-74463B34D94D}" type="pres">
      <dgm:prSet presAssocID="{BF4442D1-8EA5-4E67-A871-877803A6FA8F}" presName="rootConnector" presStyleLbl="node2" presStyleIdx="1" presStyleCnt="2"/>
      <dgm:spPr/>
      <dgm:t>
        <a:bodyPr/>
        <a:lstStyle/>
        <a:p>
          <a:endParaRPr lang="ru-RU"/>
        </a:p>
      </dgm:t>
    </dgm:pt>
    <dgm:pt modelId="{4B360B03-C43A-4FA7-B5C3-9CBD0D0A0A59}" type="pres">
      <dgm:prSet presAssocID="{BF4442D1-8EA5-4E67-A871-877803A6FA8F}" presName="hierChild4" presStyleCnt="0"/>
      <dgm:spPr/>
    </dgm:pt>
    <dgm:pt modelId="{9659F04C-839F-4B2E-9594-75559DD3D56E}" type="pres">
      <dgm:prSet presAssocID="{BF4442D1-8EA5-4E67-A871-877803A6FA8F}" presName="hierChild5" presStyleCnt="0"/>
      <dgm:spPr/>
    </dgm:pt>
    <dgm:pt modelId="{61EC12CA-26CA-49B5-9751-135D429612CF}" type="pres">
      <dgm:prSet presAssocID="{D858B82F-3C98-4147-8814-55CC762E806D}" presName="hierChild3" presStyleCnt="0"/>
      <dgm:spPr/>
    </dgm:pt>
  </dgm:ptLst>
  <dgm:cxnLst>
    <dgm:cxn modelId="{18CD3FE7-EE36-4B7F-A9C2-5079FD18C783}" type="presOf" srcId="{BF4442D1-8EA5-4E67-A871-877803A6FA8F}" destId="{BF48B9F2-BF52-4FF0-BCE0-74463B34D94D}" srcOrd="1" destOrd="0" presId="urn:microsoft.com/office/officeart/2005/8/layout/orgChart1"/>
    <dgm:cxn modelId="{14B715A1-28E5-4441-AE55-E90041F63562}" srcId="{D858B82F-3C98-4147-8814-55CC762E806D}" destId="{911A68F7-C209-42F3-8473-5472ADBE08EE}" srcOrd="0" destOrd="0" parTransId="{B721F7A5-FFE2-44DA-8328-1451E99051CA}" sibTransId="{F3E7D8DE-E5CB-4A71-A4CD-1F5A1440559C}"/>
    <dgm:cxn modelId="{DAC24F8C-A1FD-4E6D-9501-AA61234D2B96}" type="presOf" srcId="{D858B82F-3C98-4147-8814-55CC762E806D}" destId="{C1660468-61F5-4D3A-8D26-BE69D0DC44C6}" srcOrd="0" destOrd="0" presId="urn:microsoft.com/office/officeart/2005/8/layout/orgChart1"/>
    <dgm:cxn modelId="{D7047387-A005-410E-82DD-9F275EB7517D}" type="presOf" srcId="{77FADB33-D7D9-492B-8133-4FB2D1BC9589}" destId="{AE8D135D-F39E-4ED6-8EB5-890F7A378200}" srcOrd="0" destOrd="0" presId="urn:microsoft.com/office/officeart/2005/8/layout/orgChart1"/>
    <dgm:cxn modelId="{E3AD64D7-04BE-4E98-9AF2-134E7E01E791}" type="presOf" srcId="{911A68F7-C209-42F3-8473-5472ADBE08EE}" destId="{A3129DC1-CD3B-4AD7-9CCA-649B9224C9D1}" srcOrd="0" destOrd="0" presId="urn:microsoft.com/office/officeart/2005/8/layout/orgChart1"/>
    <dgm:cxn modelId="{1BB51925-7B35-491C-9D37-807C6D57255B}" type="presOf" srcId="{D858B82F-3C98-4147-8814-55CC762E806D}" destId="{209C49B3-7D32-4355-9614-CD533D39EFC3}" srcOrd="1" destOrd="0" presId="urn:microsoft.com/office/officeart/2005/8/layout/orgChart1"/>
    <dgm:cxn modelId="{195131FF-5044-4405-BCE4-723B949C0D19}" type="presOf" srcId="{911A68F7-C209-42F3-8473-5472ADBE08EE}" destId="{EEC49EAB-C185-4AFF-95BD-18047081E92B}" srcOrd="1" destOrd="0" presId="urn:microsoft.com/office/officeart/2005/8/layout/orgChart1"/>
    <dgm:cxn modelId="{4EC55D85-2B06-4B34-8394-3742351F9CD0}" type="presOf" srcId="{EEC07751-D076-4449-BBE6-324BCD8F0C9C}" destId="{229930E5-A08F-43E9-BA90-90F53675E8C7}" srcOrd="0" destOrd="0" presId="urn:microsoft.com/office/officeart/2005/8/layout/orgChart1"/>
    <dgm:cxn modelId="{03C5C831-C46E-4412-8CAC-0DE90F4F444D}" srcId="{77FADB33-D7D9-492B-8133-4FB2D1BC9589}" destId="{D858B82F-3C98-4147-8814-55CC762E806D}" srcOrd="0" destOrd="0" parTransId="{9C26FB01-AEEB-49A3-BABA-EF92CDADF4DB}" sibTransId="{829E44B4-AB48-4ABA-9701-28F348FF87B6}"/>
    <dgm:cxn modelId="{D78F2058-3AE5-477F-8333-8D8C9B2D2206}" srcId="{D858B82F-3C98-4147-8814-55CC762E806D}" destId="{BF4442D1-8EA5-4E67-A871-877803A6FA8F}" srcOrd="1" destOrd="0" parTransId="{EEC07751-D076-4449-BBE6-324BCD8F0C9C}" sibTransId="{71190B98-B525-482A-90F5-2DFA2C031DC9}"/>
    <dgm:cxn modelId="{C323B334-0156-43B9-BDA7-D5423DE522F4}" type="presOf" srcId="{B721F7A5-FFE2-44DA-8328-1451E99051CA}" destId="{1DF477F0-2794-479B-875F-091A075B657A}" srcOrd="0" destOrd="0" presId="urn:microsoft.com/office/officeart/2005/8/layout/orgChart1"/>
    <dgm:cxn modelId="{97D87ECC-7FD4-4D41-8999-D29878D10B98}" type="presOf" srcId="{BF4442D1-8EA5-4E67-A871-877803A6FA8F}" destId="{7348BCED-E4FE-4532-AF7E-5E08C8A25F2C}" srcOrd="0" destOrd="0" presId="urn:microsoft.com/office/officeart/2005/8/layout/orgChart1"/>
    <dgm:cxn modelId="{C128D9B8-245D-4B8E-B7C0-4259F67BADF5}" type="presParOf" srcId="{AE8D135D-F39E-4ED6-8EB5-890F7A378200}" destId="{9868C1E8-FA26-41C9-8D49-D4255E503429}" srcOrd="0" destOrd="0" presId="urn:microsoft.com/office/officeart/2005/8/layout/orgChart1"/>
    <dgm:cxn modelId="{7F3367C4-0868-4E27-B801-5AAC789D5786}" type="presParOf" srcId="{9868C1E8-FA26-41C9-8D49-D4255E503429}" destId="{F65208D4-BF35-4C2C-823D-31503E7EE0F2}" srcOrd="0" destOrd="0" presId="urn:microsoft.com/office/officeart/2005/8/layout/orgChart1"/>
    <dgm:cxn modelId="{577ED3F1-59E0-4598-AD64-76061C993520}" type="presParOf" srcId="{F65208D4-BF35-4C2C-823D-31503E7EE0F2}" destId="{C1660468-61F5-4D3A-8D26-BE69D0DC44C6}" srcOrd="0" destOrd="0" presId="urn:microsoft.com/office/officeart/2005/8/layout/orgChart1"/>
    <dgm:cxn modelId="{E36D57B6-15D6-41EC-9EED-0D7335076664}" type="presParOf" srcId="{F65208D4-BF35-4C2C-823D-31503E7EE0F2}" destId="{209C49B3-7D32-4355-9614-CD533D39EFC3}" srcOrd="1" destOrd="0" presId="urn:microsoft.com/office/officeart/2005/8/layout/orgChart1"/>
    <dgm:cxn modelId="{1E3F9D84-0889-41D0-949F-1EA8FA83DC88}" type="presParOf" srcId="{9868C1E8-FA26-41C9-8D49-D4255E503429}" destId="{E403CA43-ACDE-4542-B939-063F584FF730}" srcOrd="1" destOrd="0" presId="urn:microsoft.com/office/officeart/2005/8/layout/orgChart1"/>
    <dgm:cxn modelId="{81B75EA9-93D0-4B02-8573-FD5B13173092}" type="presParOf" srcId="{E403CA43-ACDE-4542-B939-063F584FF730}" destId="{1DF477F0-2794-479B-875F-091A075B657A}" srcOrd="0" destOrd="0" presId="urn:microsoft.com/office/officeart/2005/8/layout/orgChart1"/>
    <dgm:cxn modelId="{9CD8CEE7-1798-4CBD-823B-1CBB6110575D}" type="presParOf" srcId="{E403CA43-ACDE-4542-B939-063F584FF730}" destId="{39D1E2D4-C9DC-494D-8708-273983724BE7}" srcOrd="1" destOrd="0" presId="urn:microsoft.com/office/officeart/2005/8/layout/orgChart1"/>
    <dgm:cxn modelId="{C9C27967-A8DC-4313-920F-24F5E6F1E4C6}" type="presParOf" srcId="{39D1E2D4-C9DC-494D-8708-273983724BE7}" destId="{2840CA06-369E-443F-A13B-3676EA3987EB}" srcOrd="0" destOrd="0" presId="urn:microsoft.com/office/officeart/2005/8/layout/orgChart1"/>
    <dgm:cxn modelId="{522F7E74-BF91-476B-B660-A859DBCF1CD9}" type="presParOf" srcId="{2840CA06-369E-443F-A13B-3676EA3987EB}" destId="{A3129DC1-CD3B-4AD7-9CCA-649B9224C9D1}" srcOrd="0" destOrd="0" presId="urn:microsoft.com/office/officeart/2005/8/layout/orgChart1"/>
    <dgm:cxn modelId="{AFCCCD10-670E-4C73-9811-D62A2B728326}" type="presParOf" srcId="{2840CA06-369E-443F-A13B-3676EA3987EB}" destId="{EEC49EAB-C185-4AFF-95BD-18047081E92B}" srcOrd="1" destOrd="0" presId="urn:microsoft.com/office/officeart/2005/8/layout/orgChart1"/>
    <dgm:cxn modelId="{52F8D149-A541-426C-996D-900F88E4B203}" type="presParOf" srcId="{39D1E2D4-C9DC-494D-8708-273983724BE7}" destId="{48366E5D-C76D-4607-9A68-4E2EFF20ED27}" srcOrd="1" destOrd="0" presId="urn:microsoft.com/office/officeart/2005/8/layout/orgChart1"/>
    <dgm:cxn modelId="{3E0571E4-C3BA-47AD-8735-B8FAAC96ADFE}" type="presParOf" srcId="{39D1E2D4-C9DC-494D-8708-273983724BE7}" destId="{2F7B1B3E-DA4D-4D62-8C86-852F661BB98A}" srcOrd="2" destOrd="0" presId="urn:microsoft.com/office/officeart/2005/8/layout/orgChart1"/>
    <dgm:cxn modelId="{87D77938-8724-4B5B-BB59-0A6A991AE3A7}" type="presParOf" srcId="{E403CA43-ACDE-4542-B939-063F584FF730}" destId="{229930E5-A08F-43E9-BA90-90F53675E8C7}" srcOrd="2" destOrd="0" presId="urn:microsoft.com/office/officeart/2005/8/layout/orgChart1"/>
    <dgm:cxn modelId="{E25DAC12-3BFE-45BB-B095-309D28E8D35E}" type="presParOf" srcId="{E403CA43-ACDE-4542-B939-063F584FF730}" destId="{FB66C7E1-DD81-4B0A-B5B9-1C733E8C4925}" srcOrd="3" destOrd="0" presId="urn:microsoft.com/office/officeart/2005/8/layout/orgChart1"/>
    <dgm:cxn modelId="{69110195-550E-4D60-85D0-F90E322B01B4}" type="presParOf" srcId="{FB66C7E1-DD81-4B0A-B5B9-1C733E8C4925}" destId="{7451A98A-61F0-4727-8511-FD26BCEFC0E0}" srcOrd="0" destOrd="0" presId="urn:microsoft.com/office/officeart/2005/8/layout/orgChart1"/>
    <dgm:cxn modelId="{2AE00CA4-D68A-44D4-ACC9-29E9CD278AE4}" type="presParOf" srcId="{7451A98A-61F0-4727-8511-FD26BCEFC0E0}" destId="{7348BCED-E4FE-4532-AF7E-5E08C8A25F2C}" srcOrd="0" destOrd="0" presId="urn:microsoft.com/office/officeart/2005/8/layout/orgChart1"/>
    <dgm:cxn modelId="{FD814B18-1B61-457E-9EA1-FA7B8D5E3A8A}" type="presParOf" srcId="{7451A98A-61F0-4727-8511-FD26BCEFC0E0}" destId="{BF48B9F2-BF52-4FF0-BCE0-74463B34D94D}" srcOrd="1" destOrd="0" presId="urn:microsoft.com/office/officeart/2005/8/layout/orgChart1"/>
    <dgm:cxn modelId="{4109D6AF-3C8E-49A1-82A4-CA26E23A3988}" type="presParOf" srcId="{FB66C7E1-DD81-4B0A-B5B9-1C733E8C4925}" destId="{4B360B03-C43A-4FA7-B5C3-9CBD0D0A0A59}" srcOrd="1" destOrd="0" presId="urn:microsoft.com/office/officeart/2005/8/layout/orgChart1"/>
    <dgm:cxn modelId="{6D4F55C5-7703-4C65-BCE9-CA254841B1DD}" type="presParOf" srcId="{FB66C7E1-DD81-4B0A-B5B9-1C733E8C4925}" destId="{9659F04C-839F-4B2E-9594-75559DD3D56E}" srcOrd="2" destOrd="0" presId="urn:microsoft.com/office/officeart/2005/8/layout/orgChart1"/>
    <dgm:cxn modelId="{4F658125-6BC9-41DA-A790-30B311E4F6B2}" type="presParOf" srcId="{9868C1E8-FA26-41C9-8D49-D4255E503429}" destId="{61EC12CA-26CA-49B5-9751-135D429612C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9930E5-A08F-43E9-BA90-90F53675E8C7}">
      <dsp:nvSpPr>
        <dsp:cNvPr id="0" name=""/>
        <dsp:cNvSpPr/>
      </dsp:nvSpPr>
      <dsp:spPr>
        <a:xfrm>
          <a:off x="4176464" y="1527945"/>
          <a:ext cx="2285558" cy="7933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6667"/>
              </a:lnTo>
              <a:lnTo>
                <a:pt x="2285558" y="396667"/>
              </a:lnTo>
              <a:lnTo>
                <a:pt x="2285558" y="7933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F477F0-2794-479B-875F-091A075B657A}">
      <dsp:nvSpPr>
        <dsp:cNvPr id="0" name=""/>
        <dsp:cNvSpPr/>
      </dsp:nvSpPr>
      <dsp:spPr>
        <a:xfrm>
          <a:off x="1890905" y="1527945"/>
          <a:ext cx="2285558" cy="793334"/>
        </a:xfrm>
        <a:custGeom>
          <a:avLst/>
          <a:gdLst/>
          <a:ahLst/>
          <a:cxnLst/>
          <a:rect l="0" t="0" r="0" b="0"/>
          <a:pathLst>
            <a:path>
              <a:moveTo>
                <a:pt x="2285558" y="0"/>
              </a:moveTo>
              <a:lnTo>
                <a:pt x="2285558" y="396667"/>
              </a:lnTo>
              <a:lnTo>
                <a:pt x="0" y="396667"/>
              </a:lnTo>
              <a:lnTo>
                <a:pt x="0" y="7933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660468-61F5-4D3A-8D26-BE69D0DC44C6}">
      <dsp:nvSpPr>
        <dsp:cNvPr id="0" name=""/>
        <dsp:cNvSpPr/>
      </dsp:nvSpPr>
      <dsp:spPr>
        <a:xfrm>
          <a:off x="1944209" y="558132"/>
          <a:ext cx="4464508" cy="9698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/>
            <a:t>Подготовка открытого занятия</a:t>
          </a:r>
        </a:p>
      </dsp:txBody>
      <dsp:txXfrm>
        <a:off x="1944209" y="558132"/>
        <a:ext cx="4464508" cy="969813"/>
      </dsp:txXfrm>
    </dsp:sp>
    <dsp:sp modelId="{A3129DC1-CD3B-4AD7-9CCA-649B9224C9D1}">
      <dsp:nvSpPr>
        <dsp:cNvPr id="0" name=""/>
        <dsp:cNvSpPr/>
      </dsp:nvSpPr>
      <dsp:spPr>
        <a:xfrm>
          <a:off x="2013" y="2321280"/>
          <a:ext cx="3777782" cy="18888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/>
            <a:t>Подготовка занятия для </a:t>
          </a:r>
          <a:r>
            <a:rPr lang="ru-RU" sz="3300" kern="1200" dirty="0" smtClean="0"/>
            <a:t>учащихся</a:t>
          </a:r>
          <a:endParaRPr lang="ru-RU" sz="3300" kern="1200" dirty="0"/>
        </a:p>
      </dsp:txBody>
      <dsp:txXfrm>
        <a:off x="2013" y="2321280"/>
        <a:ext cx="3777782" cy="1888891"/>
      </dsp:txXfrm>
    </dsp:sp>
    <dsp:sp modelId="{7348BCED-E4FE-4532-AF7E-5E08C8A25F2C}">
      <dsp:nvSpPr>
        <dsp:cNvPr id="0" name=""/>
        <dsp:cNvSpPr/>
      </dsp:nvSpPr>
      <dsp:spPr>
        <a:xfrm>
          <a:off x="4573131" y="2321280"/>
          <a:ext cx="3777782" cy="18888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/>
            <a:t>Подготовка занятия для </a:t>
          </a:r>
          <a:r>
            <a:rPr lang="ru-RU" sz="3300" kern="1200" dirty="0" smtClean="0"/>
            <a:t>учителей</a:t>
          </a:r>
          <a:endParaRPr lang="ru-RU" sz="3300" kern="1200" dirty="0"/>
        </a:p>
      </dsp:txBody>
      <dsp:txXfrm>
        <a:off x="4573131" y="2321280"/>
        <a:ext cx="3777782" cy="18888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1A1F-47C9-4FD2-8965-9C49EF371D74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F80FC-8B55-4CA8-B6B2-AB6CD2CBD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64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1A1F-47C9-4FD2-8965-9C49EF371D74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F80FC-8B55-4CA8-B6B2-AB6CD2CBD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21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1A1F-47C9-4FD2-8965-9C49EF371D74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F80FC-8B55-4CA8-B6B2-AB6CD2CBD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96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1A1F-47C9-4FD2-8965-9C49EF371D74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F80FC-8B55-4CA8-B6B2-AB6CD2CBD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70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1A1F-47C9-4FD2-8965-9C49EF371D74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F80FC-8B55-4CA8-B6B2-AB6CD2CBD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11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1A1F-47C9-4FD2-8965-9C49EF371D74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F80FC-8B55-4CA8-B6B2-AB6CD2CBD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68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1A1F-47C9-4FD2-8965-9C49EF371D74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F80FC-8B55-4CA8-B6B2-AB6CD2CBD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80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1A1F-47C9-4FD2-8965-9C49EF371D74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F80FC-8B55-4CA8-B6B2-AB6CD2CBD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74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1A1F-47C9-4FD2-8965-9C49EF371D74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F80FC-8B55-4CA8-B6B2-AB6CD2CBD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4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1A1F-47C9-4FD2-8965-9C49EF371D74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F80FC-8B55-4CA8-B6B2-AB6CD2CBD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48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1A1F-47C9-4FD2-8965-9C49EF371D74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F80FC-8B55-4CA8-B6B2-AB6CD2CBD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53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A1A1F-47C9-4FD2-8965-9C49EF371D74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F80FC-8B55-4CA8-B6B2-AB6CD2CBD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386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908720"/>
            <a:ext cx="9144000" cy="2952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Z:\Лето 2021-2022\МЕтодическая работа\Открытое занятие\Фон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1" y="3861048"/>
            <a:ext cx="4489837" cy="286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575" y="1662722"/>
            <a:ext cx="8808913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ДИСТАНЦИОННЫЕ ТЕХНОЛОГИИ В ОБРАЗОВАНИИ.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ОСОБЕННОСТИ </a:t>
            </a:r>
            <a:r>
              <a:rPr lang="ru-RU" b="1" dirty="0">
                <a:solidFill>
                  <a:srgbClr val="FF0000"/>
                </a:solidFill>
              </a:rPr>
              <a:t>ПОДГОТОВКИ И ПРОВЕДЕНИЯ </a:t>
            </a:r>
            <a:r>
              <a:rPr lang="ru-RU" b="1" dirty="0" smtClean="0">
                <a:solidFill>
                  <a:srgbClr val="FF0000"/>
                </a:solidFill>
              </a:rPr>
              <a:t>ОТКРЫТЫХ ЗАНЯТИЙ </a:t>
            </a:r>
            <a:r>
              <a:rPr lang="ru-RU" b="1" dirty="0">
                <a:solidFill>
                  <a:srgbClr val="FF0000"/>
                </a:solidFill>
              </a:rPr>
              <a:t>В ДИСТАНЦИОННОМ ФОРМАТЕ</a:t>
            </a:r>
            <a:endParaRPr lang="ru-RU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4980248"/>
            <a:ext cx="4744616" cy="622920"/>
          </a:xfrm>
        </p:spPr>
        <p:txBody>
          <a:bodyPr>
            <a:noAutofit/>
          </a:bodyPr>
          <a:lstStyle/>
          <a:p>
            <a:pPr algn="r"/>
            <a:r>
              <a:rPr lang="ru-RU" sz="2500" dirty="0" err="1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Делекторская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Е.В., преподаватель-методист, </a:t>
            </a: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специалист высшей 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категории</a:t>
            </a:r>
          </a:p>
        </p:txBody>
      </p:sp>
      <p:sp>
        <p:nvSpPr>
          <p:cNvPr id="5" name="AutoShape 2" descr="https://assets-global.website-files.com/599873abab717100012c91ea/60e2deec6ee3151009d3f8e0_5ef71666a1cfce85ac8b3b3c_1n5Zue3zUjY%D0%B0%20(1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427984" y="160338"/>
            <a:ext cx="4536504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964488" y="160338"/>
            <a:ext cx="0" cy="74838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97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68885" cy="850106"/>
          </a:xfrm>
        </p:spPr>
        <p:txBody>
          <a:bodyPr>
            <a:noAutofit/>
          </a:bodyPr>
          <a:lstStyle/>
          <a:p>
            <a:r>
              <a:rPr lang="ru-RU" sz="34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Особенности подготовки занятия с ДОТ</a:t>
            </a:r>
            <a:endParaRPr lang="ru-RU" sz="34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79512" y="3356992"/>
            <a:ext cx="0" cy="331236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79512" y="6669360"/>
            <a:ext cx="468052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Picture 2" descr="Z:\Лето 2021-2022\МЕтодическая работа\Открытое занятие\Фон\Снимок.JPG">
            <a:extLst>
              <a:ext uri="{FF2B5EF4-FFF2-40B4-BE49-F238E27FC236}">
                <a16:creationId xmlns="" xmlns:a16="http://schemas.microsoft.com/office/drawing/2014/main" id="{6A8B271F-0AD6-4B8D-A9D9-50A2D1BDD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504" y="6021288"/>
            <a:ext cx="1221886" cy="77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5228" y="1239989"/>
            <a:ext cx="8365754" cy="517064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визуализация материала;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более частая смена активностей для </a:t>
            </a:r>
            <a:r>
              <a:rPr lang="ru-RU" sz="2400" dirty="0" smtClean="0">
                <a:solidFill>
                  <a:srgbClr val="002060"/>
                </a:solidFill>
              </a:rPr>
              <a:t>учащихся при </a:t>
            </a:r>
            <a:r>
              <a:rPr lang="ru-RU" sz="2400" dirty="0">
                <a:solidFill>
                  <a:srgbClr val="002060"/>
                </a:solidFill>
              </a:rPr>
              <a:t>проведении дистанционного занятия, чем при проведении обычного;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решение технических вопросов: наличие исправного и подключённого оборудования: ПК, веб-камера, наушники с микрофоном или колонки;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наличие ПК подключённого к сети Интернет;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подготовка рабочего места для трансляции: хорошее освещение, отсутствие посторонних звуков, удобный стул или компьютерное кресло;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выполнение текстового подключения и проверки работоспособности программы для </a:t>
            </a:r>
            <a:r>
              <a:rPr lang="ru-RU" sz="2400" dirty="0" smtClean="0">
                <a:solidFill>
                  <a:srgbClr val="002060"/>
                </a:solidFill>
              </a:rPr>
              <a:t>видеоконференций.</a:t>
            </a:r>
            <a:endParaRPr lang="ru-RU" sz="2400" dirty="0">
              <a:solidFill>
                <a:srgbClr val="002060"/>
              </a:solidFill>
            </a:endParaRPr>
          </a:p>
          <a:p>
            <a:pPr algn="just"/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1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1052736"/>
            <a:ext cx="9144000" cy="28083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Z:\Лето 2021-2022\МЕтодическая работа\Открытое занятие\Фон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1" y="3861048"/>
            <a:ext cx="4489837" cy="286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66272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Особенности подготовки и проведения открытого занятия в дистанционном формате </a:t>
            </a:r>
            <a:br>
              <a:rPr lang="ru-RU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(из опыта работы)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4980248"/>
            <a:ext cx="4744616" cy="622920"/>
          </a:xfrm>
        </p:spPr>
        <p:txBody>
          <a:bodyPr>
            <a:noAutofit/>
          </a:bodyPr>
          <a:lstStyle/>
          <a:p>
            <a:pPr algn="r"/>
            <a:r>
              <a:rPr lang="ru-RU" sz="2500" dirty="0" err="1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Делекторская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Е.В., преподаватель-методист, </a:t>
            </a: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специалист высшей 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категории</a:t>
            </a:r>
          </a:p>
        </p:txBody>
      </p:sp>
      <p:sp>
        <p:nvSpPr>
          <p:cNvPr id="5" name="AutoShape 2" descr="https://assets-global.website-files.com/599873abab717100012c91ea/60e2deec6ee3151009d3f8e0_5ef71666a1cfce85ac8b3b3c_1n5Zue3zUjY%D0%B0%20(1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427984" y="160338"/>
            <a:ext cx="4536504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964488" y="160338"/>
            <a:ext cx="0" cy="74838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5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32048"/>
            <a:ext cx="8532440" cy="682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188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305" y="0"/>
            <a:ext cx="8229600" cy="85010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Подготовка открытого занятия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79512" y="3356992"/>
            <a:ext cx="0" cy="331236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79512" y="6669360"/>
            <a:ext cx="468052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77953678"/>
              </p:ext>
            </p:extLst>
          </p:nvPr>
        </p:nvGraphicFramePr>
        <p:xfrm>
          <a:off x="395536" y="1196752"/>
          <a:ext cx="8352928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Z:\Лето 2021-2022\МЕтодическая работа\Открытое занятие\Фон\Снимок.JPG">
            <a:extLst>
              <a:ext uri="{FF2B5EF4-FFF2-40B4-BE49-F238E27FC236}">
                <a16:creationId xmlns="" xmlns:a16="http://schemas.microsoft.com/office/drawing/2014/main" id="{A0EE7E4C-0F9E-4F37-829E-13D3411C7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810871"/>
            <a:ext cx="1552062" cy="98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06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660468-61F5-4D3A-8D26-BE69D0DC4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C1660468-61F5-4D3A-8D26-BE69D0DC44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F477F0-2794-479B-875F-091A075B6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1DF477F0-2794-479B-875F-091A075B65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129DC1-CD3B-4AD7-9CCA-649B9224C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A3129DC1-CD3B-4AD7-9CCA-649B9224C9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9930E5-A08F-43E9-BA90-90F53675E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229930E5-A08F-43E9-BA90-90F53675E8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48BCED-E4FE-4532-AF7E-5E08C8A25F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7348BCED-E4FE-4532-AF7E-5E08C8A25F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305" y="0"/>
            <a:ext cx="8229600" cy="85010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Подготовка открытого занятия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76064"/>
          </a:xfrm>
        </p:spPr>
        <p:txBody>
          <a:bodyPr>
            <a:noAutofit/>
          </a:bodyPr>
          <a:lstStyle/>
          <a:p>
            <a:pPr marL="0" indent="355600" algn="ctr">
              <a:lnSpc>
                <a:spcPct val="120000"/>
              </a:lnSpc>
              <a:buNone/>
            </a:pPr>
            <a:r>
              <a:rPr lang="ru-RU" sz="2500" b="1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 БЛОК. </a:t>
            </a:r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УЧАЩИЕСЯ</a:t>
            </a:r>
            <a:endParaRPr lang="ru-RU" sz="2500" b="1" dirty="0">
              <a:solidFill>
                <a:schemeClr val="tx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79512" y="3356992"/>
            <a:ext cx="0" cy="331236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79512" y="6669360"/>
            <a:ext cx="468052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Объект 2"/>
          <p:cNvSpPr txBox="1">
            <a:spLocks/>
          </p:cNvSpPr>
          <p:nvPr/>
        </p:nvSpPr>
        <p:spPr>
          <a:xfrm>
            <a:off x="457200" y="1844824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ru-RU" sz="25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Выбор типа, вида и </a:t>
            </a: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темы занятия. Выбор </a:t>
            </a: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класса</a:t>
            </a:r>
            <a:endParaRPr lang="ru-RU" sz="2500" dirty="0">
              <a:solidFill>
                <a:schemeClr val="tx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ru-RU" sz="25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Подготовка материально-технического оснащения </a:t>
            </a: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занятия и программного обеспечения</a:t>
            </a:r>
            <a:endParaRPr lang="ru-RU" sz="2500" dirty="0">
              <a:solidFill>
                <a:schemeClr val="tx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sz="2000" b="1" dirty="0">
              <a:solidFill>
                <a:schemeClr val="tx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just">
              <a:lnSpc>
                <a:spcPct val="120000"/>
              </a:lnSpc>
              <a:buFont typeface="+mj-lt"/>
              <a:buAutoNum type="arabicPeriod"/>
            </a:pPr>
            <a:endParaRPr lang="ru-RU" sz="2000" b="1" dirty="0">
              <a:solidFill>
                <a:schemeClr val="tx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just">
              <a:lnSpc>
                <a:spcPct val="120000"/>
              </a:lnSpc>
              <a:buFont typeface="+mj-lt"/>
              <a:buAutoNum type="arabicPeriod"/>
            </a:pPr>
            <a:endParaRPr lang="ru-RU" sz="2000" b="1" dirty="0">
              <a:solidFill>
                <a:schemeClr val="tx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2" descr="Z:\Лето 2021-2022\МЕтодическая работа\Открытое занятие\Фон\Снимок.JPG">
            <a:extLst>
              <a:ext uri="{FF2B5EF4-FFF2-40B4-BE49-F238E27FC236}">
                <a16:creationId xmlns="" xmlns:a16="http://schemas.microsoft.com/office/drawing/2014/main" id="{AB87330C-9944-4884-8F5D-B8923668A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810871"/>
            <a:ext cx="1552062" cy="98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1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802"/>
            <a:ext cx="8229600" cy="850106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Информационные технологии</a:t>
            </a:r>
            <a:endParaRPr lang="ru-RU" sz="36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79512" y="3356992"/>
            <a:ext cx="0" cy="331236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79512" y="6669360"/>
            <a:ext cx="468052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2147533"/>
              </p:ext>
            </p:extLst>
          </p:nvPr>
        </p:nvGraphicFramePr>
        <p:xfrm>
          <a:off x="457200" y="1052736"/>
          <a:ext cx="82296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576"/>
                <a:gridCol w="2376264"/>
                <a:gridCol w="1944216"/>
                <a:gridCol w="18105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 программного</a:t>
                      </a:r>
                      <a:r>
                        <a:rPr lang="ru-RU" baseline="0" dirty="0" smtClean="0"/>
                        <a:t> обеспечения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Назначение,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/>
                        <a:t>Э</a:t>
                      </a:r>
                      <a:r>
                        <a:rPr lang="ru-RU" dirty="0" smtClean="0"/>
                        <a:t>тап занятия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Решаемые задачи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Яндекс Телемост, </a:t>
                      </a:r>
                      <a:r>
                        <a:rPr lang="ru-RU" dirty="0" err="1" smtClean="0"/>
                        <a:t>Сферум</a:t>
                      </a:r>
                      <a:r>
                        <a:rPr lang="ru-RU" dirty="0" smtClean="0"/>
                        <a:t> (</a:t>
                      </a:r>
                      <a:r>
                        <a:rPr lang="en-US" dirty="0" smtClean="0"/>
                        <a:t>ZOOM)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Платформа</a:t>
                      </a:r>
                      <a:r>
                        <a:rPr lang="ru-RU" baseline="0" dirty="0" smtClean="0"/>
                        <a:t> для проведения видеоконференции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 протяжении всего занятия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Обеспечение видеосвязи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Microsoft Power Point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Создание и демонстрация презентаций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Сообщение темы, цели занятия, мотивация, актуализация опорных знаний, рефлексия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Визуализация материала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Microsoft Excel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Табличный процессор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Усвоение новых знаний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Визуализация объясняемого материала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OnlineTestPad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Сервис для организации онлайн-тестирования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амостоятельная работа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Самопроверка усвоения материала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Z:\Лето 2021-2022\МЕтодическая работа\Открытое занятие\Фон\Снимок.JPG">
            <a:extLst>
              <a:ext uri="{FF2B5EF4-FFF2-40B4-BE49-F238E27FC236}">
                <a16:creationId xmlns="" xmlns:a16="http://schemas.microsoft.com/office/drawing/2014/main" id="{F864F7A4-EFA2-4AA3-A03E-2C642F275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938" y="0"/>
            <a:ext cx="1552062" cy="98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13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305" y="0"/>
            <a:ext cx="8229600" cy="85010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Подготовка открытого занятия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"/>
          </a:xfrm>
        </p:spPr>
        <p:txBody>
          <a:bodyPr>
            <a:noAutofit/>
          </a:bodyPr>
          <a:lstStyle/>
          <a:p>
            <a:pPr marL="0" indent="355600" algn="ctr">
              <a:lnSpc>
                <a:spcPct val="120000"/>
              </a:lnSpc>
              <a:buNone/>
            </a:pPr>
            <a:r>
              <a:rPr lang="ru-RU" sz="2500" b="1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 БЛОК. СТУДЕНТЫ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79512" y="3356992"/>
            <a:ext cx="0" cy="331236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79512" y="6669360"/>
            <a:ext cx="468052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Объект 2"/>
          <p:cNvSpPr txBox="1">
            <a:spLocks/>
          </p:cNvSpPr>
          <p:nvPr/>
        </p:nvSpPr>
        <p:spPr>
          <a:xfrm>
            <a:off x="468949" y="1340768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ru-RU" sz="25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Выбор типа, вида и цели </a:t>
            </a: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занятия. Выбор группы</a:t>
            </a:r>
            <a:endParaRPr lang="ru-RU" sz="2500" dirty="0">
              <a:solidFill>
                <a:schemeClr val="tx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ru-RU" sz="25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Подготовка материально-технического оснащения </a:t>
            </a: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занятия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just">
              <a:lnSpc>
                <a:spcPct val="120000"/>
              </a:lnSpc>
              <a:buFont typeface="+mj-lt"/>
              <a:buAutoNum type="arabicPeriod"/>
            </a:pPr>
            <a:endParaRPr lang="ru-RU" sz="2000" b="1" dirty="0">
              <a:solidFill>
                <a:schemeClr val="tx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just">
              <a:lnSpc>
                <a:spcPct val="120000"/>
              </a:lnSpc>
              <a:buFont typeface="+mj-lt"/>
              <a:buAutoNum type="arabicPeriod"/>
            </a:pPr>
            <a:endParaRPr lang="ru-RU" sz="2000" b="1" dirty="0">
              <a:solidFill>
                <a:schemeClr val="tx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2" descr="Z:\Лето 2021-2022\МЕтодическая работа\Открытое занятие\Фон\Снимок.JPG">
            <a:extLst>
              <a:ext uri="{FF2B5EF4-FFF2-40B4-BE49-F238E27FC236}">
                <a16:creationId xmlns="" xmlns:a16="http://schemas.microsoft.com/office/drawing/2014/main" id="{AB87330C-9944-4884-8F5D-B8923668A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810871"/>
            <a:ext cx="1552062" cy="98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2113" y="3212976"/>
            <a:ext cx="83632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 startAt="3"/>
            </a:pPr>
            <a:r>
              <a:rPr lang="ru-RU" sz="25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Подбор наглядных пособий и аудиовизуальных </a:t>
            </a: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средств</a:t>
            </a:r>
            <a:endParaRPr lang="ru-RU" sz="2500" dirty="0">
              <a:solidFill>
                <a:schemeClr val="tx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 startAt="4"/>
            </a:pP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Составление  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плана открытого </a:t>
            </a: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занятия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 startAt="4"/>
            </a:pP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Подготовка материалов для домашнего задания</a:t>
            </a:r>
            <a:endParaRPr lang="ru-RU" sz="2500" dirty="0">
              <a:solidFill>
                <a:schemeClr val="tx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269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305" y="0"/>
            <a:ext cx="8229600" cy="85010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Подготовка открытого занятия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"/>
          </a:xfrm>
        </p:spPr>
        <p:txBody>
          <a:bodyPr>
            <a:noAutofit/>
          </a:bodyPr>
          <a:lstStyle/>
          <a:p>
            <a:pPr marL="0" indent="355600" algn="ctr">
              <a:lnSpc>
                <a:spcPct val="120000"/>
              </a:lnSpc>
              <a:buNone/>
            </a:pPr>
            <a:r>
              <a:rPr lang="ru-RU" sz="2500" b="1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 БЛОК. СТУДЕНТЫ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79512" y="3356992"/>
            <a:ext cx="0" cy="331236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79512" y="6669360"/>
            <a:ext cx="468052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Объект 2"/>
          <p:cNvSpPr txBox="1">
            <a:spLocks/>
          </p:cNvSpPr>
          <p:nvPr/>
        </p:nvSpPr>
        <p:spPr>
          <a:xfrm>
            <a:off x="468949" y="1340768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ru-RU" sz="25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Выбор типа, вида и цели </a:t>
            </a: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занятия. Выбор группы</a:t>
            </a:r>
            <a:endParaRPr lang="ru-RU" sz="2500" dirty="0">
              <a:solidFill>
                <a:schemeClr val="tx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ru-RU" sz="25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Подготовка материально-технического оснащения </a:t>
            </a: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занятия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just">
              <a:lnSpc>
                <a:spcPct val="120000"/>
              </a:lnSpc>
              <a:buFont typeface="+mj-lt"/>
              <a:buAutoNum type="arabicPeriod"/>
            </a:pPr>
            <a:endParaRPr lang="ru-RU" sz="2000" b="1" dirty="0">
              <a:solidFill>
                <a:schemeClr val="tx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just">
              <a:lnSpc>
                <a:spcPct val="120000"/>
              </a:lnSpc>
              <a:buFont typeface="+mj-lt"/>
              <a:buAutoNum type="arabicPeriod"/>
            </a:pPr>
            <a:endParaRPr lang="ru-RU" sz="2000" b="1" dirty="0">
              <a:solidFill>
                <a:schemeClr val="tx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2" descr="Z:\Лето 2021-2022\МЕтодическая работа\Открытое занятие\Фон\Снимок.JPG">
            <a:extLst>
              <a:ext uri="{FF2B5EF4-FFF2-40B4-BE49-F238E27FC236}">
                <a16:creationId xmlns="" xmlns:a16="http://schemas.microsoft.com/office/drawing/2014/main" id="{AB87330C-9944-4884-8F5D-B8923668A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810871"/>
            <a:ext cx="1552062" cy="98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2113" y="3212976"/>
            <a:ext cx="83632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 startAt="3"/>
            </a:pPr>
            <a:r>
              <a:rPr lang="ru-RU" sz="25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Подбор наглядных пособий и аудиовизуальных </a:t>
            </a: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средств</a:t>
            </a:r>
            <a:endParaRPr lang="ru-RU" sz="2500" dirty="0">
              <a:solidFill>
                <a:schemeClr val="tx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 startAt="4"/>
            </a:pP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Составление  </a:t>
            </a:r>
            <a:r>
              <a:rPr lang="ru-RU" sz="25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плана открытого </a:t>
            </a: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занятия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 startAt="4"/>
            </a:pP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Подготовка материалов для домашнего задания</a:t>
            </a:r>
            <a:endParaRPr lang="ru-RU" sz="2500" dirty="0">
              <a:solidFill>
                <a:schemeClr val="tx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08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305" y="0"/>
            <a:ext cx="8229600" cy="85010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Комплект </a:t>
            </a:r>
            <a:r>
              <a:rPr lang="ru-RU" sz="3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документов</a:t>
            </a:r>
            <a:endParaRPr lang="ru-RU" sz="36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79512" y="3356992"/>
            <a:ext cx="0" cy="331236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79512" y="6669360"/>
            <a:ext cx="468052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Объект 2"/>
          <p:cNvSpPr txBox="1">
            <a:spLocks/>
          </p:cNvSpPr>
          <p:nvPr/>
        </p:nvSpPr>
        <p:spPr>
          <a:xfrm>
            <a:off x="466009" y="1340768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технологическая карта;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план учебного занятия;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конспект лекции (занятия);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комплект материалов по разнообразным видам контроля (переводится в цифровой формат);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дидактический, раздаточный материал (переводится в цифровой формат);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комплект видеоматериалов;</a:t>
            </a:r>
          </a:p>
          <a:p>
            <a:pPr lvl="0" algn="just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варианты заданий или вопросов для самостоятельной 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работы </a:t>
            </a: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(переводится в цифровой формат).</a:t>
            </a:r>
          </a:p>
          <a:p>
            <a:pPr marL="0" indent="0">
              <a:buNone/>
            </a:pPr>
            <a:endParaRPr lang="ru-RU" sz="2000" b="1" dirty="0">
              <a:solidFill>
                <a:schemeClr val="tx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just">
              <a:lnSpc>
                <a:spcPct val="120000"/>
              </a:lnSpc>
              <a:buFont typeface="+mj-lt"/>
              <a:buAutoNum type="arabicPeriod"/>
            </a:pPr>
            <a:endParaRPr lang="ru-RU" sz="2000" b="1" dirty="0">
              <a:solidFill>
                <a:schemeClr val="tx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just">
              <a:lnSpc>
                <a:spcPct val="120000"/>
              </a:lnSpc>
              <a:buFont typeface="+mj-lt"/>
              <a:buAutoNum type="arabicPeriod"/>
            </a:pPr>
            <a:endParaRPr lang="ru-RU" sz="2000" b="1" dirty="0">
              <a:solidFill>
                <a:schemeClr val="tx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1" name="Picture 2" descr="Z:\Лето 2021-2022\МЕтодическая работа\Открытое занятие\Фон\Снимок.JPG">
            <a:extLst>
              <a:ext uri="{FF2B5EF4-FFF2-40B4-BE49-F238E27FC236}">
                <a16:creationId xmlns="" xmlns:a16="http://schemas.microsoft.com/office/drawing/2014/main" id="{F224C39C-4EF2-4514-A8E4-B2690AAC1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810871"/>
            <a:ext cx="1552062" cy="98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92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305" y="0"/>
            <a:ext cx="8229600" cy="85010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Подготовка открытого занятия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76064"/>
          </a:xfrm>
        </p:spPr>
        <p:txBody>
          <a:bodyPr>
            <a:noAutofit/>
          </a:bodyPr>
          <a:lstStyle/>
          <a:p>
            <a:pPr marL="0" indent="355600" algn="ctr">
              <a:lnSpc>
                <a:spcPct val="120000"/>
              </a:lnSpc>
              <a:buNone/>
            </a:pPr>
            <a:r>
              <a:rPr lang="ru-RU" sz="2500" b="1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 БЛОК. ПРЕПОДАВАТЕЛИ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79512" y="3356992"/>
            <a:ext cx="0" cy="331236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79512" y="6669360"/>
            <a:ext cx="468052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Объект 2"/>
          <p:cNvSpPr txBox="1">
            <a:spLocks/>
          </p:cNvSpPr>
          <p:nvPr/>
        </p:nvSpPr>
        <p:spPr>
          <a:xfrm>
            <a:off x="457200" y="2276872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250000"/>
              </a:lnSpc>
              <a:buFont typeface="+mj-lt"/>
              <a:buAutoNum type="arabicPeriod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Приглашение преподавателей</a:t>
            </a:r>
          </a:p>
          <a:p>
            <a:pPr marL="457200" indent="-457200" algn="just">
              <a:lnSpc>
                <a:spcPct val="250000"/>
              </a:lnSpc>
              <a:buFont typeface="+mj-lt"/>
              <a:buAutoNum type="arabicPeriod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Организация рабочего места преподавателей</a:t>
            </a:r>
          </a:p>
          <a:p>
            <a:pPr marL="457200" indent="-457200" algn="just">
              <a:lnSpc>
                <a:spcPct val="250000"/>
              </a:lnSpc>
              <a:buFont typeface="+mj-lt"/>
              <a:buAutoNum type="arabicPeriod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Комплект материалов для работы преподавателей</a:t>
            </a:r>
          </a:p>
          <a:p>
            <a:pPr marL="457200" indent="-457200" algn="just">
              <a:lnSpc>
                <a:spcPct val="250000"/>
              </a:lnSpc>
              <a:buFont typeface="+mj-lt"/>
              <a:buAutoNum type="arabicPeriod"/>
            </a:pPr>
            <a:endParaRPr lang="ru-RU" sz="2000" b="1" dirty="0">
              <a:solidFill>
                <a:schemeClr val="tx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just">
              <a:lnSpc>
                <a:spcPct val="250000"/>
              </a:lnSpc>
              <a:buFont typeface="+mj-lt"/>
              <a:buAutoNum type="arabicPeriod"/>
            </a:pPr>
            <a:endParaRPr lang="ru-RU" sz="2000" b="1" dirty="0">
              <a:solidFill>
                <a:schemeClr val="tx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2" descr="Z:\Лето 2021-2022\МЕтодическая работа\Открытое занятие\Фон\Снимок.JPG">
            <a:extLst>
              <a:ext uri="{FF2B5EF4-FFF2-40B4-BE49-F238E27FC236}">
                <a16:creationId xmlns="" xmlns:a16="http://schemas.microsoft.com/office/drawing/2014/main" id="{724C55BE-F509-40C9-B355-36FAA4E87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810871"/>
            <a:ext cx="1552062" cy="98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42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305" y="0"/>
            <a:ext cx="8229600" cy="85010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План занятия</a:t>
            </a:r>
            <a:endParaRPr lang="ru-RU" sz="36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Введение</a:t>
            </a:r>
            <a:endParaRPr lang="ru-RU" sz="2800" dirty="0">
              <a:solidFill>
                <a:srgbClr val="00206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Законодательная база РФ по ДОТ</a:t>
            </a:r>
            <a:endParaRPr lang="ru-RU" sz="2800" dirty="0">
              <a:solidFill>
                <a:srgbClr val="00206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Виды ДОТ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 smtClean="0">
                <a:solidFill>
                  <a:srgbClr val="002060"/>
                </a:solidFill>
              </a:rPr>
              <a:t>Классификация ПО для ДОТ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2800" dirty="0" smtClean="0">
                <a:solidFill>
                  <a:srgbClr val="002060"/>
                </a:solidFill>
              </a:rPr>
              <a:t>Особенности подготовки и проведения занятия с использованием ДОТ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>
                <a:solidFill>
                  <a:srgbClr val="002060"/>
                </a:solidFill>
              </a:rPr>
              <a:t>Особенности подготовки и проведения </a:t>
            </a:r>
            <a:r>
              <a:rPr lang="ru-RU" sz="2800" dirty="0" smtClean="0">
                <a:solidFill>
                  <a:srgbClr val="002060"/>
                </a:solidFill>
              </a:rPr>
              <a:t>открытого занятия </a:t>
            </a:r>
            <a:r>
              <a:rPr lang="ru-RU" sz="2800" dirty="0">
                <a:solidFill>
                  <a:srgbClr val="002060"/>
                </a:solidFill>
              </a:rPr>
              <a:t>с использованием ДОТ</a:t>
            </a:r>
          </a:p>
          <a:p>
            <a:pPr marL="514350" lvl="0" indent="-514350">
              <a:buFont typeface="+mj-lt"/>
              <a:buAutoNum type="arabicPeriod"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endParaRPr lang="ru-RU" sz="2800" dirty="0">
              <a:solidFill>
                <a:srgbClr val="002060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sz="2000" dirty="0" smtClean="0">
              <a:solidFill>
                <a:srgbClr val="002060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79512" y="3356992"/>
            <a:ext cx="0" cy="331236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79512" y="6669360"/>
            <a:ext cx="468052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Picture 2" descr="Z:\Лето 2021-2022\МЕтодическая работа\Открытое занятие\Фон\Снимок.JPG">
            <a:extLst>
              <a:ext uri="{FF2B5EF4-FFF2-40B4-BE49-F238E27FC236}">
                <a16:creationId xmlns="" xmlns:a16="http://schemas.microsoft.com/office/drawing/2014/main" id="{6A8B271F-0AD6-4B8D-A9D9-50A2D1BDD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504" y="6021288"/>
            <a:ext cx="1221886" cy="77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28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305" y="0"/>
            <a:ext cx="8229600" cy="85010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Подготовка открытого занятия 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79512" y="3356992"/>
            <a:ext cx="0" cy="331236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79512" y="6669360"/>
            <a:ext cx="468052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t="20348" r="7046" b="15433"/>
          <a:stretch/>
        </p:blipFill>
        <p:spPr bwMode="auto">
          <a:xfrm>
            <a:off x="478242" y="1196752"/>
            <a:ext cx="6109982" cy="362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089422"/>
              </p:ext>
            </p:extLst>
          </p:nvPr>
        </p:nvGraphicFramePr>
        <p:xfrm>
          <a:off x="611560" y="5013176"/>
          <a:ext cx="820891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2376264"/>
                <a:gridCol w="2736304"/>
                <a:gridCol w="223224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ФИО преподавателя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электронной почты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Вход в конференцию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descr="Z:\Лето 2021-2022\МЕтодическая работа\Открытое занятие\Фон\Снимок.JPG">
            <a:extLst>
              <a:ext uri="{FF2B5EF4-FFF2-40B4-BE49-F238E27FC236}">
                <a16:creationId xmlns="" xmlns:a16="http://schemas.microsoft.com/office/drawing/2014/main" id="{AB61F89B-C28D-4A8F-B000-E716158CE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810871"/>
            <a:ext cx="1552062" cy="98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81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305" y="0"/>
            <a:ext cx="8229600" cy="85010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Подготовка открытого занятия 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79512" y="3356992"/>
            <a:ext cx="0" cy="331236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79512" y="6669360"/>
            <a:ext cx="468052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7" name="Picture 2" descr="Z:\Лето 2021-2022\МЕтодическая работа\Открытое занятие\Фон\Снимок.JPG">
            <a:extLst>
              <a:ext uri="{FF2B5EF4-FFF2-40B4-BE49-F238E27FC236}">
                <a16:creationId xmlns="" xmlns:a16="http://schemas.microsoft.com/office/drawing/2014/main" id="{F864F7A4-EFA2-4AA3-A03E-2C642F275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810871"/>
            <a:ext cx="1552062" cy="98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76064"/>
          </a:xfrm>
        </p:spPr>
        <p:txBody>
          <a:bodyPr>
            <a:noAutofit/>
          </a:bodyPr>
          <a:lstStyle/>
          <a:p>
            <a:pPr marL="0" indent="355600" algn="ctr">
              <a:lnSpc>
                <a:spcPct val="120000"/>
              </a:lnSpc>
              <a:buNone/>
            </a:pPr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Особенности подготовки рабочего места </a:t>
            </a:r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учителей</a:t>
            </a:r>
            <a:endParaRPr lang="ru-RU" sz="2500" b="1" dirty="0">
              <a:solidFill>
                <a:schemeClr val="tx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154899"/>
              </p:ext>
            </p:extLst>
          </p:nvPr>
        </p:nvGraphicFramePr>
        <p:xfrm>
          <a:off x="377780" y="2045714"/>
          <a:ext cx="8352928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5878"/>
                <a:gridCol w="2885557"/>
                <a:gridCol w="296149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Параметры</a:t>
                      </a:r>
                      <a:endParaRPr lang="ru-RU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Традиционное открытое занятие</a:t>
                      </a:r>
                      <a:endParaRPr lang="ru-RU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Открытое</a:t>
                      </a:r>
                      <a:r>
                        <a:rPr lang="ru-RU" sz="2200" baseline="0" dirty="0" smtClean="0"/>
                        <a:t> занятие в дистанционном формате</a:t>
                      </a:r>
                      <a:endParaRPr lang="ru-RU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200" dirty="0" smtClean="0"/>
                        <a:t>Оборудование</a:t>
                      </a:r>
                      <a:endParaRPr lang="ru-RU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Стол, стул, комплект документации</a:t>
                      </a:r>
                      <a:endParaRPr lang="ru-RU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Компьютер или смартфон, комплект</a:t>
                      </a:r>
                      <a:r>
                        <a:rPr lang="ru-RU" sz="2200" baseline="0" dirty="0" smtClean="0"/>
                        <a:t> документации</a:t>
                      </a:r>
                      <a:endParaRPr lang="ru-RU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200" dirty="0" smtClean="0"/>
                        <a:t>Количество преподавателей</a:t>
                      </a:r>
                      <a:endParaRPr lang="ru-RU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Ограничено</a:t>
                      </a:r>
                      <a:endParaRPr lang="ru-RU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err="1" smtClean="0"/>
                        <a:t>Неограничено</a:t>
                      </a:r>
                      <a:endParaRPr lang="ru-RU" sz="2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200" dirty="0" smtClean="0"/>
                        <a:t>Комплект материалов</a:t>
                      </a:r>
                      <a:endParaRPr lang="ru-RU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Бумажный формат</a:t>
                      </a:r>
                      <a:endParaRPr lang="ru-RU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Бумажный или электронный формат</a:t>
                      </a:r>
                      <a:endParaRPr lang="ru-RU" sz="2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881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20" y="0"/>
            <a:ext cx="9038570" cy="85010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Требования к участникам открытого занятия</a:t>
            </a:r>
            <a:endParaRPr lang="ru-RU" sz="32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79512" y="3356992"/>
            <a:ext cx="0" cy="331236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79512" y="6669360"/>
            <a:ext cx="468052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7" name="Picture 2" descr="Z:\Лето 2021-2022\МЕтодическая работа\Открытое занятие\Фон\Снимок.JPG">
            <a:extLst>
              <a:ext uri="{FF2B5EF4-FFF2-40B4-BE49-F238E27FC236}">
                <a16:creationId xmlns="" xmlns:a16="http://schemas.microsoft.com/office/drawing/2014/main" id="{F864F7A4-EFA2-4AA3-A03E-2C642F275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810871"/>
            <a:ext cx="1552062" cy="98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76064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Font typeface="Arial Unicode MS" pitchFamily="34" charset="-128"/>
              <a:buChar char="-"/>
            </a:pP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Вход выполняется заранее 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(сервис видеоконференции </a:t>
            </a: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включается за 5 минут до начала конференции)</a:t>
            </a:r>
          </a:p>
          <a:p>
            <a:pPr lvl="0">
              <a:lnSpc>
                <a:spcPct val="200000"/>
              </a:lnSpc>
              <a:buFont typeface="Arial Unicode MS" pitchFamily="34" charset="-128"/>
              <a:buChar char="-"/>
            </a:pP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Указать действительные ФИО</a:t>
            </a:r>
          </a:p>
          <a:p>
            <a:pPr lvl="0">
              <a:lnSpc>
                <a:spcPct val="200000"/>
              </a:lnSpc>
              <a:buFont typeface="Arial Unicode MS" pitchFamily="34" charset="-128"/>
              <a:buChar char="-"/>
            </a:pP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Отключить звук</a:t>
            </a:r>
          </a:p>
          <a:p>
            <a:pPr lvl="0">
              <a:lnSpc>
                <a:spcPct val="200000"/>
              </a:lnSpc>
              <a:buFont typeface="Arial Unicode MS" pitchFamily="34" charset="-128"/>
              <a:buChar char="-"/>
            </a:pP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Если планируется посещение занятия несколькими преподавателями при использовании одного ПК, то рекомендуется выключить видео. </a:t>
            </a:r>
          </a:p>
        </p:txBody>
      </p:sp>
    </p:spTree>
    <p:extLst>
      <p:ext uri="{BB962C8B-B14F-4D97-AF65-F5344CB8AC3E}">
        <p14:creationId xmlns:p14="http://schemas.microsoft.com/office/powerpoint/2010/main" val="281085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20" y="0"/>
            <a:ext cx="9038570" cy="85010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Школа профессионального мастерства «Цифровое образование»</a:t>
            </a:r>
            <a:endParaRPr lang="ru-RU" sz="32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79512" y="3356992"/>
            <a:ext cx="0" cy="331236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79512" y="6669360"/>
            <a:ext cx="468052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7" name="Picture 2" descr="Z:\Лето 2021-2022\МЕтодическая работа\Открытое занятие\Фон\Снимок.JPG">
            <a:extLst>
              <a:ext uri="{FF2B5EF4-FFF2-40B4-BE49-F238E27FC236}">
                <a16:creationId xmlns="" xmlns:a16="http://schemas.microsoft.com/office/drawing/2014/main" id="{F864F7A4-EFA2-4AA3-A03E-2C642F275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810871"/>
            <a:ext cx="1552062" cy="98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486" y="1627214"/>
            <a:ext cx="8229600" cy="1612776"/>
          </a:xfrm>
        </p:spPr>
        <p:txBody>
          <a:bodyPr>
            <a:normAutofit lnSpcReduction="10000"/>
          </a:bodyPr>
          <a:lstStyle/>
          <a:p>
            <a:pPr algn="just">
              <a:buFont typeface="Arial Unicode MS" pitchFamily="34" charset="-128"/>
              <a:buChar char="-"/>
            </a:pP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Использование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программы </a:t>
            </a:r>
            <a:r>
              <a:rPr lang="en-US" sz="23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Microsoft Excel </a:t>
            </a: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для автоматизации составления отчётов 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кураторов.</a:t>
            </a:r>
          </a:p>
          <a:p>
            <a:pPr algn="just">
              <a:buFont typeface="Arial Unicode MS" pitchFamily="34" charset="-128"/>
              <a:buChar char="-"/>
            </a:pP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Работа с таблицами в программе </a:t>
            </a:r>
            <a:r>
              <a:rPr lang="en-US" sz="2300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Microsoft Word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algn="just">
              <a:buFont typeface="Arial Unicode MS" pitchFamily="34" charset="-128"/>
              <a:buChar char="-"/>
            </a:pP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Возможности платформы </a:t>
            </a:r>
            <a:r>
              <a:rPr lang="en-US" sz="2300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ZOOM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для преподавателя.</a:t>
            </a:r>
            <a:endParaRPr lang="ru-RU" sz="2300" dirty="0">
              <a:solidFill>
                <a:schemeClr val="tx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57200" y="980728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55600" algn="ctr">
              <a:lnSpc>
                <a:spcPct val="120000"/>
              </a:lnSpc>
              <a:buFont typeface="Arial" pitchFamily="34" charset="0"/>
              <a:buNone/>
            </a:pPr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Темы занятий, 2020-2021 </a:t>
            </a:r>
            <a:r>
              <a:rPr lang="ru-RU" sz="25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уч.год</a:t>
            </a:r>
            <a:endParaRPr lang="ru-RU" sz="2500" b="1" dirty="0">
              <a:solidFill>
                <a:schemeClr val="tx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83173" y="3284984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55600" algn="ctr">
              <a:lnSpc>
                <a:spcPct val="120000"/>
              </a:lnSpc>
              <a:buFont typeface="Arial" pitchFamily="34" charset="0"/>
              <a:buNone/>
            </a:pPr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Темы занятий, 2021-2022 </a:t>
            </a:r>
            <a:r>
              <a:rPr lang="ru-RU" sz="25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уч.год</a:t>
            </a:r>
            <a:endParaRPr lang="ru-RU" sz="2500" b="1" dirty="0">
              <a:solidFill>
                <a:schemeClr val="tx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457200" y="3933056"/>
            <a:ext cx="8433828" cy="1612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Arial Unicode MS" pitchFamily="34" charset="-128"/>
              <a:buChar char="-"/>
            </a:pP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Применение технологии </a:t>
            </a:r>
            <a:r>
              <a:rPr lang="en-US" sz="23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ZOOM</a:t>
            </a: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в работе преподавателя.</a:t>
            </a:r>
          </a:p>
          <a:p>
            <a:pPr lvl="0">
              <a:buFont typeface="Arial Unicode MS" pitchFamily="34" charset="-128"/>
              <a:buChar char="-"/>
            </a:pP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Использование сервиса </a:t>
            </a:r>
            <a:r>
              <a:rPr lang="en-US" sz="23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Online Test Pad</a:t>
            </a: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для осуществления контроля знаний студентов.</a:t>
            </a:r>
          </a:p>
          <a:p>
            <a:pPr lvl="0">
              <a:buFont typeface="Arial Unicode MS" pitchFamily="34" charset="-128"/>
              <a:buChar char="-"/>
            </a:pP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Ведение электронного дневника средствами </a:t>
            </a:r>
            <a:r>
              <a:rPr lang="en-US" sz="23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Google</a:t>
            </a: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таблиц.</a:t>
            </a:r>
          </a:p>
          <a:p>
            <a:pPr>
              <a:buFont typeface="Arial Unicode MS" pitchFamily="34" charset="-128"/>
              <a:buChar char="-"/>
            </a:pP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Использование электронной доски при проведении занятий в дистанционном 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формате.</a:t>
            </a:r>
            <a:endParaRPr lang="ru-RU" sz="2300" dirty="0">
              <a:solidFill>
                <a:schemeClr val="tx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270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20" y="0"/>
            <a:ext cx="9038570" cy="85010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Школа профессионального мастерства «Цифровое образование»</a:t>
            </a:r>
            <a:endParaRPr lang="ru-RU" sz="32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79512" y="3356992"/>
            <a:ext cx="0" cy="331236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79512" y="6669360"/>
            <a:ext cx="468052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7" name="Picture 2" descr="Z:\Лето 2021-2022\МЕтодическая работа\Открытое занятие\Фон\Снимок.JPG">
            <a:extLst>
              <a:ext uri="{FF2B5EF4-FFF2-40B4-BE49-F238E27FC236}">
                <a16:creationId xmlns="" xmlns:a16="http://schemas.microsoft.com/office/drawing/2014/main" id="{F864F7A4-EFA2-4AA3-A03E-2C642F275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810871"/>
            <a:ext cx="1552062" cy="98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J:\Колледж\учебная научная работа\Аттестация будущая\2020-2021\Тренинг\3r55Ks2ntl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058986"/>
            <a:ext cx="4176463" cy="192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J:\Колледж\учебная научная работа\Аттестация будущая\2019-2020\Методическая работа\Мастер-класс Работа с таблицами в Word\2oY2rxnLBG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48" y="3356992"/>
            <a:ext cx="4171752" cy="311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:\Колледж\учебная научная работа\Аттестация будущая\2019-2020\Методическая работа\Мастер-класс Работа с таблицами в Word\dVGC1zqZ_1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58985"/>
            <a:ext cx="3960440" cy="296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https://sun9-39.userapi.com/impg/Ff860K0zft_HSGkQauEQMANAbYEg4_KBOTeW4A/LwzAbHmWt7k.jpg?size=1280x853&amp;quality=96&amp;sign=02d40ca0b56c1d53f10939eba30be3b5&amp;type=album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J:\Колледж\учебная научная работа\Аттестация\2021-2022\Методическая работа\ШПМ Цифровое образование\ZOOM\LwzAbHmWt7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35314"/>
            <a:ext cx="3960440" cy="263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14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80928"/>
            <a:ext cx="9038570" cy="85010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СПАСИБО ЗА ВНИМАНИЕ</a:t>
            </a:r>
            <a:endParaRPr lang="ru-RU" sz="40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79512" y="3356992"/>
            <a:ext cx="4680520" cy="3312368"/>
            <a:chOff x="179512" y="3356992"/>
            <a:chExt cx="4680520" cy="3312368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>
              <a:off x="179512" y="3356992"/>
              <a:ext cx="0" cy="3312368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179512" y="6669360"/>
              <a:ext cx="4680520" cy="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7" name="Picture 2" descr="Z:\Лето 2021-2022\МЕтодическая работа\Открытое занятие\Фон\Снимок.JPG">
            <a:extLst>
              <a:ext uri="{FF2B5EF4-FFF2-40B4-BE49-F238E27FC236}">
                <a16:creationId xmlns="" xmlns:a16="http://schemas.microsoft.com/office/drawing/2014/main" id="{F864F7A4-EFA2-4AA3-A03E-2C642F275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810871"/>
            <a:ext cx="1552062" cy="98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па 15"/>
          <p:cNvGrpSpPr/>
          <p:nvPr/>
        </p:nvGrpSpPr>
        <p:grpSpPr>
          <a:xfrm rot="10800000">
            <a:off x="4283968" y="188640"/>
            <a:ext cx="4680520" cy="3312368"/>
            <a:chOff x="179512" y="3356992"/>
            <a:chExt cx="4680520" cy="3312368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179512" y="3356992"/>
              <a:ext cx="0" cy="3312368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79512" y="6669360"/>
              <a:ext cx="4680520" cy="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4008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305" y="0"/>
            <a:ext cx="8229600" cy="85010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Законодательная база</a:t>
            </a:r>
            <a:endParaRPr lang="ru-RU" sz="36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1. Федеральный закон </a:t>
            </a:r>
            <a:r>
              <a:rPr lang="ru-RU" sz="2000" dirty="0">
                <a:solidFill>
                  <a:srgbClr val="002060"/>
                </a:solidFill>
              </a:rPr>
              <a:t>от 29.12.2012 </a:t>
            </a:r>
            <a:r>
              <a:rPr lang="en-US" sz="2000" dirty="0">
                <a:solidFill>
                  <a:srgbClr val="002060"/>
                </a:solidFill>
              </a:rPr>
              <a:t>N</a:t>
            </a:r>
            <a:r>
              <a:rPr lang="ru-RU" sz="2000" dirty="0">
                <a:solidFill>
                  <a:srgbClr val="002060"/>
                </a:solidFill>
              </a:rPr>
              <a:t> 273-ФЗ  (ред. от 08.08.2024) «Об образовании в Российской Федерации» (с изм. и доп., вступ. в силу с 01.09.2024</a:t>
            </a:r>
            <a:r>
              <a:rPr lang="ru-RU" sz="2000" dirty="0" smtClean="0">
                <a:solidFill>
                  <a:srgbClr val="002060"/>
                </a:solidFill>
              </a:rPr>
              <a:t>). Статья 16 </a:t>
            </a:r>
            <a:r>
              <a:rPr lang="ru-RU" sz="2000" dirty="0">
                <a:solidFill>
                  <a:srgbClr val="002060"/>
                </a:solidFill>
              </a:rPr>
              <a:t>«Реализация образовательных программ с применением электронного обучения и дистанционных образовательных технологий</a:t>
            </a:r>
            <a:r>
              <a:rPr lang="ru-RU" sz="2000" dirty="0" smtClean="0">
                <a:solidFill>
                  <a:srgbClr val="002060"/>
                </a:solidFill>
              </a:rPr>
              <a:t>»</a:t>
            </a:r>
            <a:endParaRPr lang="ru-RU" sz="200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just">
              <a:lnSpc>
                <a:spcPct val="120000"/>
              </a:lnSpc>
              <a:buFont typeface="+mj-lt"/>
              <a:buAutoNum type="arabicPeriod"/>
            </a:pPr>
            <a:endParaRPr lang="ru-RU" sz="2000" dirty="0" smtClean="0">
              <a:solidFill>
                <a:srgbClr val="002060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79512" y="3356992"/>
            <a:ext cx="0" cy="331236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79512" y="6669360"/>
            <a:ext cx="468052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81534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Z:\Лето 2021-2022\МЕтодическая работа\Открытое занятие\Фон\Снимок.JPG">
            <a:extLst>
              <a:ext uri="{FF2B5EF4-FFF2-40B4-BE49-F238E27FC236}">
                <a16:creationId xmlns="" xmlns:a16="http://schemas.microsoft.com/office/drawing/2014/main" id="{6A8B271F-0AD6-4B8D-A9D9-50A2D1BDD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504" y="6021288"/>
            <a:ext cx="1221886" cy="77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08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305" y="0"/>
            <a:ext cx="8229600" cy="85010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Законодательная база</a:t>
            </a:r>
            <a:endParaRPr lang="ru-RU" sz="36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25658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2. </a:t>
            </a:r>
            <a:r>
              <a:rPr lang="ru-RU" sz="2000" dirty="0">
                <a:solidFill>
                  <a:srgbClr val="002060"/>
                </a:solidFill>
              </a:rPr>
              <a:t>Постановление Правительства РФ </a:t>
            </a:r>
            <a:r>
              <a:rPr lang="ru-RU" sz="2000" dirty="0" smtClean="0">
                <a:solidFill>
                  <a:srgbClr val="002060"/>
                </a:solidFill>
              </a:rPr>
              <a:t>от </a:t>
            </a:r>
            <a:r>
              <a:rPr lang="ru-RU" sz="2000" dirty="0">
                <a:solidFill>
                  <a:srgbClr val="002060"/>
                </a:solidFill>
              </a:rPr>
              <a:t>11.10.2023 за N 1678 </a:t>
            </a:r>
            <a:r>
              <a:rPr lang="ru-RU" sz="2000" dirty="0" smtClean="0">
                <a:solidFill>
                  <a:srgbClr val="002060"/>
                </a:solidFill>
              </a:rPr>
              <a:t>"Об </a:t>
            </a:r>
            <a:r>
              <a:rPr lang="ru-RU" sz="2000" dirty="0">
                <a:solidFill>
                  <a:srgbClr val="002060"/>
                </a:solidFill>
              </a:rPr>
              <a:t>утверждении Правил применения организациями, осуществляющими образовательную деятельность, электронного обучения, дистанционных образовательных технологий при реализации образовательных программ"</a:t>
            </a:r>
            <a:endParaRPr lang="ru-RU" sz="2000" dirty="0" smtClean="0">
              <a:solidFill>
                <a:srgbClr val="002060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79512" y="3356992"/>
            <a:ext cx="0" cy="331236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79512" y="6669360"/>
            <a:ext cx="468052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Picture 2" descr="Z:\Лето 2021-2022\МЕтодическая работа\Открытое занятие\Фон\Снимок.JPG">
            <a:extLst>
              <a:ext uri="{FF2B5EF4-FFF2-40B4-BE49-F238E27FC236}">
                <a16:creationId xmlns="" xmlns:a16="http://schemas.microsoft.com/office/drawing/2014/main" id="{6A8B271F-0AD6-4B8D-A9D9-50A2D1BDD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504" y="6021288"/>
            <a:ext cx="1221886" cy="77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182" y="2787014"/>
            <a:ext cx="3101529" cy="3990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011" y="3068960"/>
            <a:ext cx="54006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Правила устанавливают порядок применения организациями, осуществляющими образовательную деятельность (далее - образовательные организации), электронного обучения, дистанционных образовательных технологий при реализации образовательных программ, в том числе при проведении учебных занятий, практик, промежуточной аттестации, текущего контроля успеваемости и итоговой аттестации обучающихся в ходе реализации основных образовательных программ и (или) дополнительных образовательных программ (далее - образовательные программы) или их частей.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092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305" y="0"/>
            <a:ext cx="8229600" cy="85010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Виды ДОТ</a:t>
            </a:r>
            <a:endParaRPr lang="ru-RU" sz="36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79512" y="3356992"/>
            <a:ext cx="0" cy="331236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79512" y="6669360"/>
            <a:ext cx="468052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Picture 2" descr="Z:\Лето 2021-2022\МЕтодическая работа\Открытое занятие\Фон\Снимок.JPG">
            <a:extLst>
              <a:ext uri="{FF2B5EF4-FFF2-40B4-BE49-F238E27FC236}">
                <a16:creationId xmlns="" xmlns:a16="http://schemas.microsoft.com/office/drawing/2014/main" id="{6A8B271F-0AD6-4B8D-A9D9-50A2D1BDD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504" y="6021288"/>
            <a:ext cx="1221886" cy="77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23728" y="1062426"/>
            <a:ext cx="5040560" cy="769441"/>
          </a:xfrm>
          <a:prstGeom prst="rect">
            <a:avLst/>
          </a:prstGeom>
          <a:noFill/>
          <a:ln>
            <a:solidFill>
              <a:srgbClr val="7B21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Дистанционные образовательные технологии </a:t>
            </a: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8" name="Прямая со стрелкой 7"/>
          <p:cNvCxnSpPr>
            <a:stCxn id="6" idx="2"/>
            <a:endCxn id="11" idx="0"/>
          </p:cNvCxnSpPr>
          <p:nvPr/>
        </p:nvCxnSpPr>
        <p:spPr>
          <a:xfrm flipH="1">
            <a:off x="1691680" y="1831867"/>
            <a:ext cx="2952328" cy="449651"/>
          </a:xfrm>
          <a:prstGeom prst="straightConnector1">
            <a:avLst/>
          </a:prstGeom>
          <a:ln w="19050"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1520" y="2281518"/>
            <a:ext cx="2880320" cy="3970318"/>
          </a:xfrm>
          <a:prstGeom prst="rect">
            <a:avLst/>
          </a:prstGeom>
          <a:noFill/>
          <a:ln>
            <a:solidFill>
              <a:srgbClr val="7B21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Кейс-технологии</a:t>
            </a:r>
          </a:p>
          <a:p>
            <a:r>
              <a:rPr lang="ru-RU" dirty="0"/>
              <a:t>подразумевают набор учебно-методических комплексов (УМК) (сюда входят лекции, методические указания к практическим, лабораторным, контрольным занятиям и заданиям и т. д.) в печатном виде, на компакт-дисках или их сочетание, которые передаются обучающимся.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51520" y="2636169"/>
            <a:ext cx="2880320" cy="743"/>
          </a:xfrm>
          <a:prstGeom prst="line">
            <a:avLst/>
          </a:prstGeom>
          <a:ln w="12700"/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6" idx="2"/>
            <a:endCxn id="20" idx="0"/>
          </p:cNvCxnSpPr>
          <p:nvPr/>
        </p:nvCxnSpPr>
        <p:spPr>
          <a:xfrm>
            <a:off x="4644008" y="1831867"/>
            <a:ext cx="0" cy="458486"/>
          </a:xfrm>
          <a:prstGeom prst="straightConnector1">
            <a:avLst/>
          </a:prstGeom>
          <a:ln w="19050"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203848" y="2276872"/>
            <a:ext cx="2880320" cy="4001095"/>
          </a:xfrm>
          <a:prstGeom prst="rect">
            <a:avLst/>
          </a:prstGeom>
          <a:noFill/>
          <a:ln>
            <a:solidFill>
              <a:srgbClr val="7B21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Сетевые технологии</a:t>
            </a:r>
          </a:p>
          <a:p>
            <a:r>
              <a:rPr lang="ru-RU" dirty="0"/>
              <a:t>подразумевают использование программного средства, установленного на сервере. Система позволяет проводить обучение и проверку знаний в сети интернет, кроме того, ее можно использовать в качестве дополнительного средства для традиционных форм обучения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203848" y="2636169"/>
            <a:ext cx="2880320" cy="0"/>
          </a:xfrm>
          <a:prstGeom prst="line">
            <a:avLst/>
          </a:prstGeom>
          <a:ln w="12700"/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6" idx="2"/>
            <a:endCxn id="26" idx="0"/>
          </p:cNvCxnSpPr>
          <p:nvPr/>
        </p:nvCxnSpPr>
        <p:spPr>
          <a:xfrm>
            <a:off x="4644008" y="1831867"/>
            <a:ext cx="2952328" cy="445006"/>
          </a:xfrm>
          <a:prstGeom prst="straightConnector1">
            <a:avLst/>
          </a:prstGeom>
          <a:ln w="19050"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156176" y="2290353"/>
            <a:ext cx="2880320" cy="4401205"/>
          </a:xfrm>
          <a:prstGeom prst="rect">
            <a:avLst/>
          </a:prstGeom>
          <a:noFill/>
          <a:ln>
            <a:solidFill>
              <a:srgbClr val="7B21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Телекоммуникационные технологии</a:t>
            </a:r>
          </a:p>
          <a:p>
            <a:r>
              <a:rPr lang="ru-RU" sz="1600" dirty="0"/>
              <a:t>технология, основанная на использовании преимущественно космических спутниковых средств передачи данных и телевещания, а также глобальных и локальных сетей для обеспечения доступа обучающихся к информационным образовательным ресурсам, представленным в виде цифровых библиотек, </a:t>
            </a:r>
            <a:r>
              <a:rPr lang="ru-RU" sz="1600" dirty="0" err="1"/>
              <a:t>видеолекций</a:t>
            </a:r>
            <a:r>
              <a:rPr lang="ru-RU" sz="1600" dirty="0"/>
              <a:t> и других средств обучения.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6156176" y="2924944"/>
            <a:ext cx="2880320" cy="0"/>
          </a:xfrm>
          <a:prstGeom prst="line">
            <a:avLst/>
          </a:prstGeom>
          <a:ln w="12700"/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48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68885" cy="850106"/>
          </a:xfrm>
        </p:spPr>
        <p:txBody>
          <a:bodyPr>
            <a:noAutofit/>
          </a:bodyPr>
          <a:lstStyle/>
          <a:p>
            <a:r>
              <a:rPr lang="ru-RU" sz="34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Бесплатное российское ПО для ДОТ</a:t>
            </a:r>
            <a:endParaRPr lang="ru-RU" sz="34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79512" y="3356992"/>
            <a:ext cx="0" cy="331236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79512" y="6669360"/>
            <a:ext cx="468052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Picture 2" descr="Z:\Лето 2021-2022\МЕтодическая работа\Открытое занятие\Фон\Снимок.JPG">
            <a:extLst>
              <a:ext uri="{FF2B5EF4-FFF2-40B4-BE49-F238E27FC236}">
                <a16:creationId xmlns="" xmlns:a16="http://schemas.microsoft.com/office/drawing/2014/main" id="{6A8B271F-0AD6-4B8D-A9D9-50A2D1BDD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504" y="6021288"/>
            <a:ext cx="1221886" cy="77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5228" y="1239989"/>
            <a:ext cx="836575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098137"/>
              </p:ext>
            </p:extLst>
          </p:nvPr>
        </p:nvGraphicFramePr>
        <p:xfrm>
          <a:off x="345228" y="1124744"/>
          <a:ext cx="8475244" cy="50049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10236"/>
                <a:gridCol w="4865008"/>
              </a:tblGrid>
              <a:tr h="747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Группа бесплатного и условно бесплатного ПО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Название ПО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74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для организации видеоконференций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Яндекс Телемост,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</a:rPr>
                        <a:t>Сферум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VK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 звонки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74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тестовые сервисы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</a:rPr>
                        <a:t>OnlineTestPad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, Яндекс Формы,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Конструктор тестов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</a:rPr>
                        <a:t>Удоба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, 4exam и др.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24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создание кроссвордов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Фабрика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кроссвордов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24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игровые обучающие сервисы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</a:rPr>
                        <a:t>Удоба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</a:rPr>
                        <a:t>Joyteka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 (59р. в месяц)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74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игровые обучающие проекты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</a:rPr>
                        <a:t>Всероссийский образовательный проект «Урок цифры»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74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сервис для создания интерактивных презентаций (аналог </a:t>
                      </a:r>
                      <a:r>
                        <a:rPr lang="en-US" sz="1800" dirty="0" err="1">
                          <a:effectLst/>
                        </a:rPr>
                        <a:t>Canva</a:t>
                      </a:r>
                      <a:r>
                        <a:rPr lang="ru-RU" sz="1800" dirty="0">
                          <a:effectLst/>
                        </a:rPr>
                        <a:t>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</a:rPr>
                        <a:t>Flyvi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 (есть бесплатный тариф)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24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онлайн-доски (аналог </a:t>
                      </a:r>
                      <a:r>
                        <a:rPr lang="en-US" sz="1800" dirty="0" err="1" smtClean="0">
                          <a:effectLst/>
                        </a:rPr>
                        <a:t>Miro</a:t>
                      </a:r>
                      <a:r>
                        <a:rPr lang="ru-RU" sz="1800" dirty="0" smtClean="0">
                          <a:effectLst/>
                        </a:rPr>
                        <a:t>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</a:rPr>
                        <a:t>Эсборд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 (есть бесплатный тариф)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774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1052736"/>
            <a:ext cx="9144000" cy="28083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Z:\Лето 2021-2022\МЕтодическая работа\Открытое занятие\Фон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1" y="3861048"/>
            <a:ext cx="4489837" cy="286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66272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Особенности подготовки и проведения </a:t>
            </a:r>
            <a:r>
              <a:rPr lang="ru-RU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занятия </a:t>
            </a:r>
            <a:r>
              <a:rPr lang="ru-RU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дистанционном формате </a:t>
            </a:r>
            <a:br>
              <a:rPr lang="ru-RU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AutoShape 2" descr="https://assets-global.website-files.com/599873abab717100012c91ea/60e2deec6ee3151009d3f8e0_5ef71666a1cfce85ac8b3b3c_1n5Zue3zUjY%D0%B0%20(1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427984" y="160338"/>
            <a:ext cx="4536504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964488" y="160338"/>
            <a:ext cx="0" cy="74838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45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305" y="0"/>
            <a:ext cx="8229600" cy="85010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Виды занятий с использованием ДОТ</a:t>
            </a:r>
            <a:endParaRPr lang="ru-RU" sz="36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79512" y="3356992"/>
            <a:ext cx="0" cy="331236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79512" y="6669360"/>
            <a:ext cx="468052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Picture 2" descr="Z:\Лето 2021-2022\МЕтодическая работа\Открытое занятие\Фон\Снимок.JPG">
            <a:extLst>
              <a:ext uri="{FF2B5EF4-FFF2-40B4-BE49-F238E27FC236}">
                <a16:creationId xmlns="" xmlns:a16="http://schemas.microsoft.com/office/drawing/2014/main" id="{6A8B271F-0AD6-4B8D-A9D9-50A2D1BDD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504" y="6021288"/>
            <a:ext cx="1221886" cy="77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Лекционные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Практические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Лабораторные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Семинарские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Итоговые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Консультационные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23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305" y="0"/>
            <a:ext cx="8229600" cy="85010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Нормы </a:t>
            </a:r>
            <a:r>
              <a:rPr lang="ru-RU" sz="3600" b="1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СанПИН</a:t>
            </a:r>
            <a:endParaRPr lang="ru-RU" sz="36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79512" y="3356992"/>
            <a:ext cx="0" cy="331236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79512" y="6669360"/>
            <a:ext cx="468052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Picture 2" descr="Z:\Лето 2021-2022\МЕтодическая работа\Открытое занятие\Фон\Снимок.JPG">
            <a:extLst>
              <a:ext uri="{FF2B5EF4-FFF2-40B4-BE49-F238E27FC236}">
                <a16:creationId xmlns="" xmlns:a16="http://schemas.microsoft.com/office/drawing/2014/main" id="{6A8B271F-0AD6-4B8D-A9D9-50A2D1BDD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504" y="6021288"/>
            <a:ext cx="1221886" cy="77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053" y="980728"/>
            <a:ext cx="5038682" cy="5252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0702" y="2492896"/>
            <a:ext cx="3960440" cy="28623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Постановление Главного государственного санитарного врача РФ от 28 января 2021 г. N 2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"Об утверждении санитарных правил и норм СанПиН 1.2.3685-21 "Гигиенические нормативы и требования к обеспечению безопасности и (или) безвредности для человека факторов среды обитания"</a:t>
            </a: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71142" y="5013176"/>
            <a:ext cx="4194305" cy="121963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21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2">
          <a:schemeClr val="accent4"/>
        </a:lnRef>
        <a:fillRef idx="0">
          <a:schemeClr val="accent4"/>
        </a:fillRef>
        <a:effectRef idx="1">
          <a:schemeClr val="accent4"/>
        </a:effectRef>
        <a:fontRef idx="minor">
          <a:schemeClr val="tx1"/>
        </a:fontRef>
      </a:style>
    </a:lnDef>
    <a:txDef>
      <a:spPr>
        <a:noFill/>
        <a:ln>
          <a:solidFill>
            <a:srgbClr val="7B21FF"/>
          </a:solidFill>
        </a:ln>
      </a:spPr>
      <a:bodyPr wrap="square" rtlCol="0">
        <a:spAutoFit/>
      </a:bodyPr>
      <a:lstStyle>
        <a:defPPr algn="ctr">
          <a:defRPr dirty="0" smtClean="0">
            <a:solidFill>
              <a:schemeClr val="tx2">
                <a:lumMod val="75000"/>
              </a:schemeClr>
            </a:solidFill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2003</TotalTime>
  <Words>975</Words>
  <Application>Microsoft Office PowerPoint</Application>
  <PresentationFormat>Экран (4:3)</PresentationFormat>
  <Paragraphs>155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ДИСТАНЦИОННЫЕ ТЕХНОЛОГИИ В ОБРАЗОВАНИИ.  ОСОБЕННОСТИ ПОДГОТОВКИ И ПРОВЕДЕНИЯ ОТКРЫТЫХ ЗАНЯТИЙ В ДИСТАНЦИОННОМ ФОРМАТЕ</vt:lpstr>
      <vt:lpstr>План занятия</vt:lpstr>
      <vt:lpstr>Законодательная база</vt:lpstr>
      <vt:lpstr>Законодательная база</vt:lpstr>
      <vt:lpstr>Виды ДОТ</vt:lpstr>
      <vt:lpstr>Бесплатное российское ПО для ДОТ</vt:lpstr>
      <vt:lpstr>Особенности подготовки и проведения занятия в дистанционном формате  </vt:lpstr>
      <vt:lpstr>Виды занятий с использованием ДОТ</vt:lpstr>
      <vt:lpstr>Нормы СанПИН</vt:lpstr>
      <vt:lpstr>Особенности подготовки занятия с ДОТ</vt:lpstr>
      <vt:lpstr>Особенности подготовки и проведения открытого занятия в дистанционном формате  (из опыта работы)</vt:lpstr>
      <vt:lpstr>Презентация PowerPoint</vt:lpstr>
      <vt:lpstr>Подготовка открытого занятия</vt:lpstr>
      <vt:lpstr>Подготовка открытого занятия </vt:lpstr>
      <vt:lpstr>Информационные технологии</vt:lpstr>
      <vt:lpstr>Подготовка открытого занятия </vt:lpstr>
      <vt:lpstr>Подготовка открытого занятия </vt:lpstr>
      <vt:lpstr>Комплект документов</vt:lpstr>
      <vt:lpstr>Подготовка открытого занятия </vt:lpstr>
      <vt:lpstr>Подготовка открытого занятия </vt:lpstr>
      <vt:lpstr>Подготовка открытого занятия </vt:lpstr>
      <vt:lpstr>Требования к участникам открытого занятия</vt:lpstr>
      <vt:lpstr>Школа профессионального мастерства «Цифровое образование»</vt:lpstr>
      <vt:lpstr>Школа профессионального мастерства «Цифровое образование»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64</cp:revision>
  <dcterms:created xsi:type="dcterms:W3CDTF">2021-11-26T09:34:37Z</dcterms:created>
  <dcterms:modified xsi:type="dcterms:W3CDTF">2024-09-22T14:39:34Z</dcterms:modified>
</cp:coreProperties>
</file>