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69" r:id="rId3"/>
    <p:sldId id="279" r:id="rId4"/>
    <p:sldId id="270" r:id="rId5"/>
    <p:sldId id="271" r:id="rId6"/>
    <p:sldId id="272" r:id="rId7"/>
    <p:sldId id="273" r:id="rId8"/>
    <p:sldId id="274" r:id="rId9"/>
    <p:sldId id="275" r:id="rId10"/>
    <p:sldId id="276" r:id="rId11"/>
    <p:sldId id="277" r:id="rId12"/>
    <p:sldId id="256" r:id="rId13"/>
    <p:sldId id="257" r:id="rId14"/>
    <p:sldId id="258" r:id="rId16"/>
    <p:sldId id="259" r:id="rId17"/>
    <p:sldId id="260" r:id="rId18"/>
    <p:sldId id="261" r:id="rId19"/>
    <p:sldId id="262" r:id="rId20"/>
    <p:sldId id="263" r:id="rId21"/>
    <p:sldId id="264" r:id="rId22"/>
    <p:sldId id="265" r:id="rId23"/>
    <p:sldId id="266" r:id="rId24"/>
    <p:sldId id="268" r:id="rId25"/>
    <p:sldId id="267" r:id="rId26"/>
    <p:sldId id="27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4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C8DB0-3221-4343-A844-2A82CAA723B9}" type="datetimeFigureOut">
              <a:rPr lang="ru-RU" smtClean="0"/>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BC659-5AEA-4927-9D2E-2424DB1BCD66}"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81BC659-5AEA-4927-9D2E-2424DB1BCD66}" type="slidenum">
              <a:rPr lang="ru-RU" smtClean="0"/>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584DBD6-B08B-46E0-AB4D-91F170C07FE8}"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3" name="Date Placeholder 2"/>
          <p:cNvSpPr>
            <a:spLocks noGrp="1"/>
          </p:cNvSpPr>
          <p:nvPr>
            <p:ph type="dt" sz="half" idx="10"/>
          </p:nvPr>
        </p:nvSpPr>
        <p:spPr/>
        <p:txBody>
          <a:bodyPr/>
          <a:lstStyle/>
          <a:p>
            <a:fld id="{8584DBD6-B08B-46E0-AB4D-91F170C07FE8}" type="datetimeFigureOut">
              <a:rPr lang="ru-RU" smtClean="0"/>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3" name="Date Placeholder 2"/>
          <p:cNvSpPr>
            <a:spLocks noGrp="1"/>
          </p:cNvSpPr>
          <p:nvPr>
            <p:ph type="dt" sz="half" idx="10"/>
          </p:nvPr>
        </p:nvSpPr>
        <p:spPr/>
        <p:txBody>
          <a:bodyPr/>
          <a:lstStyle/>
          <a:p>
            <a:fld id="{8584DBD6-B08B-46E0-AB4D-91F170C07FE8}" type="datetimeFigureOut">
              <a:rPr lang="ru-RU" smtClean="0"/>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84DBD6-B08B-46E0-AB4D-91F170C07FE8}"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84DBD6-B08B-46E0-AB4D-91F170C07FE8}"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84DBD6-B08B-46E0-AB4D-91F170C07FE8}"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endParaRPr lang="ru-RU" smtClean="0"/>
          </a:p>
        </p:txBody>
      </p:sp>
      <p:sp>
        <p:nvSpPr>
          <p:cNvPr id="4" name="Date Placeholder 3"/>
          <p:cNvSpPr>
            <a:spLocks noGrp="1"/>
          </p:cNvSpPr>
          <p:nvPr>
            <p:ph type="dt" sz="half" idx="10"/>
          </p:nvPr>
        </p:nvSpPr>
        <p:spPr/>
        <p:txBody>
          <a:bodyPr/>
          <a:lstStyle/>
          <a:p>
            <a:fld id="{8584DBD6-B08B-46E0-AB4D-91F170C07FE8}" type="datetimeFigureOut">
              <a:rPr lang="ru-RU" smtClean="0"/>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584DBD6-B08B-46E0-AB4D-91F170C07FE8}" type="datetimeFigureOut">
              <a:rPr lang="ru-RU" smtClean="0"/>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584DBD6-B08B-46E0-AB4D-91F170C07FE8}" type="datetimeFigureOut">
              <a:rPr lang="ru-RU" smtClean="0"/>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584DBD6-B08B-46E0-AB4D-91F170C07FE8}" type="datetimeFigureOut">
              <a:rPr lang="ru-RU" smtClean="0"/>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endParaRPr lang="ru-RU" smtClean="0"/>
          </a:p>
        </p:txBody>
      </p:sp>
      <p:sp>
        <p:nvSpPr>
          <p:cNvPr id="5" name="Date Placeholder 4"/>
          <p:cNvSpPr>
            <a:spLocks noGrp="1"/>
          </p:cNvSpPr>
          <p:nvPr>
            <p:ph type="dt" sz="half" idx="10"/>
          </p:nvPr>
        </p:nvSpPr>
        <p:spPr/>
        <p:txBody>
          <a:bodyPr/>
          <a:lstStyle/>
          <a:p>
            <a:fld id="{8584DBD6-B08B-46E0-AB4D-91F170C07FE8}" type="datetimeFigureOut">
              <a:rPr lang="ru-RU" smtClean="0"/>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880A4B-069B-442B-BB4E-01184855CE1E}"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3.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8">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584DBD6-B08B-46E0-AB4D-91F170C07FE8}" type="datetimeFigureOut">
              <a:rPr lang="ru-RU" smtClean="0"/>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A880A4B-069B-442B-BB4E-01184855CE1E}"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soundtimes.ru/muzykalnaya-shkatulka/velikie-kompozitory/georgij-sviridov" TargetMode="Externa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hyperlink" Target="https://soundtimes.ru/simfonicheskaya-muzyka/putevoditel-po-instrumentam/flejta" TargetMode="External"/><Relationship Id="rId1" Type="http://schemas.openxmlformats.org/officeDocument/2006/relationships/hyperlink" Target="https://soundtimes.ru/simfonicheskaya-muzyka/udivitelnye-simfonicheskie-proizvedeniya/metel-sviridov/georgij-sviridov-vals" TargetMode="Externa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s://soundtimes.ru/simfonicheskaya-muzyka/putevoditel-po-instrumentam/goboj" TargetMode="External"/><Relationship Id="rId2" Type="http://schemas.openxmlformats.org/officeDocument/2006/relationships/hyperlink" Target="https://soundtimes.ru/simfonicheskaya-muzyka/putevoditel-po-instrumentam/skripka" TargetMode="External"/><Relationship Id="rId1" Type="http://schemas.openxmlformats.org/officeDocument/2006/relationships/hyperlink" Target="https://soundtimes.ru/simfonicheskaya-muzyka/udivitelnye-simfonicheskie-proizvedeniya/metel-sviridov/georgij-sviridov-romans"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media" Target="../media/media2.mp3"/><Relationship Id="rId6" Type="http://schemas.openxmlformats.org/officeDocument/2006/relationships/audio" Target="../media/media2.mp3"/><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hyperlink" Target="https://soundtimes.ru/simfonicheskaya-muzyka/udivitelnye-simfonicheskie-proizvedeniya/metel-sviridov/georgij-sviridov-romans" TargetMode="External"/><Relationship Id="rId1" Type="http://schemas.openxmlformats.org/officeDocument/2006/relationships/hyperlink" Target="https://soundtimes.ru/simfonicheskaya-muzyka/udivitelnye-simfonicheskie-proizvedeniya/metel-sviridov/georgij-sviridov-val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05853" y="673768"/>
            <a:ext cx="11149263" cy="5470357"/>
          </a:xfrm>
        </p:spPr>
        <p:txBody>
          <a:bodyPr>
            <a:normAutofit/>
          </a:bodyPr>
          <a:lstStyle/>
          <a:p>
            <a:pPr indent="1524000" algn="r"/>
            <a:br>
              <a:rPr lang="ru-RU"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А.Г. Николаенко, учитель музыки ГБОУ ЛНР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«Петровская школа № 22 имени М.М. </a:t>
            </a:r>
            <a:r>
              <a:rPr lang="ru-RU" sz="1600" dirty="0" err="1" smtClean="0">
                <a:latin typeface="Times New Roman" panose="02020603050405020304" pitchFamily="18" charset="0"/>
                <a:cs typeface="Times New Roman" panose="02020603050405020304" pitchFamily="18" charset="0"/>
              </a:rPr>
              <a:t>Шаймуратова</a:t>
            </a:r>
            <a:r>
              <a:rPr lang="ru-RU" sz="1600" dirty="0" smtClean="0">
                <a:latin typeface="Times New Roman" panose="02020603050405020304" pitchFamily="18" charset="0"/>
                <a:cs typeface="Times New Roman" panose="02020603050405020304" pitchFamily="18" charset="0"/>
              </a:rPr>
              <a:t>»</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Г.Н. </a:t>
            </a:r>
            <a:r>
              <a:rPr lang="ru-RU" sz="1600" dirty="0" err="1" smtClean="0">
                <a:latin typeface="Times New Roman" panose="02020603050405020304" pitchFamily="18" charset="0"/>
                <a:cs typeface="Times New Roman" panose="02020603050405020304" pitchFamily="18" charset="0"/>
              </a:rPr>
              <a:t>Мицько</a:t>
            </a:r>
            <a:r>
              <a:rPr lang="ru-RU" sz="1600" dirty="0" smtClean="0">
                <a:latin typeface="Times New Roman" panose="02020603050405020304" pitchFamily="18" charset="0"/>
                <a:cs typeface="Times New Roman" panose="02020603050405020304" pitchFamily="18" charset="0"/>
              </a:rPr>
              <a:t>, методист отдела методического </a:t>
            </a:r>
            <a:r>
              <a:rPr lang="ru-RU" sz="1600" dirty="0" err="1" smtClean="0">
                <a:latin typeface="Times New Roman" panose="02020603050405020304" pitchFamily="18" charset="0"/>
                <a:cs typeface="Times New Roman" panose="02020603050405020304" pitchFamily="18" charset="0"/>
              </a:rPr>
              <a:t>сопровожения</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ГБОУ ДПО ЛНР «ЛИРО»</a:t>
            </a:r>
            <a:endParaRPr lang="ru-RU" sz="16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751012" y="1300784"/>
            <a:ext cx="8689976" cy="1715132"/>
          </a:xfrm>
        </p:spPr>
        <p:txBody>
          <a:bodyPr>
            <a:noAutofit/>
          </a:bodyPr>
          <a:lstStyle/>
          <a:p>
            <a:r>
              <a:rPr lang="ru-RU" sz="4000" dirty="0">
                <a:solidFill>
                  <a:srgbClr val="002060"/>
                </a:solidFill>
                <a:latin typeface="Times New Roman" panose="02020603050405020304" pitchFamily="18" charset="0"/>
                <a:cs typeface="Times New Roman" panose="02020603050405020304" pitchFamily="18" charset="0"/>
              </a:rPr>
              <a:t>Метель: судьба или случайность? (музыкальные иллюстрации Г. Свиридова к повести А.С. Пушкина «Метель»)</a:t>
            </a:r>
            <a:endParaRPr lang="ru-RU" sz="4000"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smtClean="0">
                <a:latin typeface="Times New Roman" panose="02020603050405020304" pitchFamily="18" charset="0"/>
                <a:cs typeface="Times New Roman" panose="02020603050405020304" pitchFamily="18" charset="0"/>
              </a:rPr>
              <a:t>Тема</a:t>
            </a:r>
            <a:r>
              <a:rPr lang="en-US" sz="2400" b="1"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произведения «Метель»: </a:t>
            </a:r>
            <a:r>
              <a:rPr lang="ru-RU" sz="2400" dirty="0" smtClean="0">
                <a:latin typeface="Times New Roman" panose="02020603050405020304" pitchFamily="18" charset="0"/>
                <a:cs typeface="Times New Roman" panose="02020603050405020304" pitchFamily="18" charset="0"/>
              </a:rPr>
              <a:t>Тема </a:t>
            </a:r>
            <a:r>
              <a:rPr lang="ru-RU" sz="2400" dirty="0">
                <a:latin typeface="Times New Roman" panose="02020603050405020304" pitchFamily="18" charset="0"/>
                <a:cs typeface="Times New Roman" panose="02020603050405020304" pitchFamily="18" charset="0"/>
              </a:rPr>
              <a:t>судьбы и ее фатального влияния</a:t>
            </a:r>
            <a:r>
              <a:rPr lang="ru-RU" dirty="0"/>
              <a:t>.</a:t>
            </a:r>
            <a:br>
              <a:rPr lang="ru-RU" dirty="0"/>
            </a:br>
            <a:endParaRPr lang="ru-RU" dirty="0"/>
          </a:p>
        </p:txBody>
      </p:sp>
      <p:sp>
        <p:nvSpPr>
          <p:cNvPr id="3" name="Объект 2"/>
          <p:cNvSpPr>
            <a:spLocks noGrp="1"/>
          </p:cNvSpPr>
          <p:nvPr>
            <p:ph sz="quarter" idx="13"/>
          </p:nvPr>
        </p:nvSpPr>
        <p:spPr/>
        <p:txBody>
          <a:bodyPr>
            <a:normAutofit/>
          </a:bodyPr>
          <a:lstStyle/>
          <a:p>
            <a:pPr marL="0" indent="0">
              <a:buNone/>
            </a:pPr>
            <a:r>
              <a:rPr lang="ru-RU" sz="2400" b="1" dirty="0">
                <a:latin typeface="Times New Roman" panose="02020603050405020304" pitchFamily="18" charset="0"/>
                <a:cs typeface="Times New Roman" panose="02020603050405020304" pitchFamily="18" charset="0"/>
              </a:rPr>
              <a:t>Основная </a:t>
            </a:r>
            <a:r>
              <a:rPr lang="ru-RU" sz="2400" b="1" dirty="0" smtClean="0">
                <a:latin typeface="Times New Roman" panose="02020603050405020304" pitchFamily="18" charset="0"/>
                <a:cs typeface="Times New Roman" panose="02020603050405020304" pitchFamily="18" charset="0"/>
              </a:rPr>
              <a:t>мысль: </a:t>
            </a:r>
            <a:r>
              <a:rPr lang="ru-RU" sz="2400" dirty="0" smtClean="0">
                <a:latin typeface="Times New Roman" panose="02020603050405020304" pitchFamily="18" charset="0"/>
                <a:cs typeface="Times New Roman" panose="02020603050405020304" pitchFamily="18" charset="0"/>
              </a:rPr>
              <a:t>Порой </a:t>
            </a:r>
            <a:r>
              <a:rPr lang="ru-RU" sz="2400" dirty="0">
                <a:latin typeface="Times New Roman" panose="02020603050405020304" pitchFamily="18" charset="0"/>
                <a:cs typeface="Times New Roman" panose="02020603050405020304" pitchFamily="18" charset="0"/>
              </a:rPr>
              <a:t>«случайная </a:t>
            </a:r>
            <a:r>
              <a:rPr lang="ru-RU" sz="2400" dirty="0" err="1">
                <a:latin typeface="Times New Roman" panose="02020603050405020304" pitchFamily="18" charset="0"/>
                <a:cs typeface="Times New Roman" panose="02020603050405020304" pitchFamily="18" charset="0"/>
              </a:rPr>
              <a:t>неслучайность</a:t>
            </a:r>
            <a:r>
              <a:rPr lang="ru-RU" sz="2400" dirty="0">
                <a:latin typeface="Times New Roman" panose="02020603050405020304" pitchFamily="18" charset="0"/>
                <a:cs typeface="Times New Roman" panose="02020603050405020304" pitchFamily="18" charset="0"/>
              </a:rPr>
              <a:t>» решает все за нас</a:t>
            </a:r>
            <a:r>
              <a:rPr lang="ru-RU" sz="2400" dirty="0" smtClean="0">
                <a:latin typeface="Times New Roman" panose="02020603050405020304" pitchFamily="18" charset="0"/>
                <a:cs typeface="Times New Roman" panose="02020603050405020304" pitchFamily="18" charset="0"/>
              </a:rPr>
              <a:t>.</a:t>
            </a:r>
            <a:endParaRPr lang="ru-RU" sz="2400" dirty="0" smtClean="0">
              <a:latin typeface="Times New Roman" panose="02020603050405020304" pitchFamily="18" charset="0"/>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pPr marL="0" indent="0">
              <a:buNone/>
            </a:pPr>
            <a:r>
              <a:rPr lang="ru-RU" sz="2400" b="1" dirty="0">
                <a:latin typeface="Times New Roman" panose="02020603050405020304" pitchFamily="18" charset="0"/>
                <a:cs typeface="Times New Roman" panose="02020603050405020304" pitchFamily="18" charset="0"/>
              </a:rPr>
              <a:t>Чему </a:t>
            </a:r>
            <a:r>
              <a:rPr lang="ru-RU" sz="2400" b="1" dirty="0" smtClean="0">
                <a:latin typeface="Times New Roman" panose="02020603050405020304" pitchFamily="18" charset="0"/>
                <a:cs typeface="Times New Roman" panose="02020603050405020304" pitchFamily="18" charset="0"/>
              </a:rPr>
              <a:t>учит: </a:t>
            </a:r>
            <a:r>
              <a:rPr lang="ru-RU" sz="2400" dirty="0" smtClean="0">
                <a:latin typeface="Times New Roman" panose="02020603050405020304" pitchFamily="18" charset="0"/>
                <a:cs typeface="Times New Roman" panose="02020603050405020304" pitchFamily="18" charset="0"/>
              </a:rPr>
              <a:t>Учит </a:t>
            </a:r>
            <a:r>
              <a:rPr lang="ru-RU" sz="2400" dirty="0">
                <a:latin typeface="Times New Roman" panose="02020603050405020304" pitchFamily="18" charset="0"/>
                <a:cs typeface="Times New Roman" panose="02020603050405020304" pitchFamily="18" charset="0"/>
              </a:rPr>
              <a:t>искренним чувствам, истинной любви. Нельзя опускать руки до самого конца, ведь судьба способна преподнести разные сюрпризы.</a:t>
            </a:r>
            <a:endParaRPr lang="ru-RU" sz="2400" dirty="0">
              <a:latin typeface="Times New Roman" panose="02020603050405020304" pitchFamily="18" charset="0"/>
              <a:cs typeface="Times New Roman" panose="02020603050405020304" pitchFamily="18" charset="0"/>
            </a:endParaRPr>
          </a:p>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51011" y="497712"/>
            <a:ext cx="9233363" cy="1689904"/>
          </a:xfrm>
        </p:spPr>
        <p:txBody>
          <a:bodyPr>
            <a:normAutofit fontScale="90000"/>
          </a:bodyPr>
          <a:lstStyle/>
          <a:p>
            <a:pPr>
              <a:lnSpc>
                <a:spcPct val="150000"/>
              </a:lnSpc>
            </a:pPr>
            <a:r>
              <a:rPr lang="ru-RU" sz="2000" b="1" dirty="0">
                <a:solidFill>
                  <a:srgbClr val="002060"/>
                </a:solidFill>
                <a:latin typeface="Times New Roman" panose="02020603050405020304" pitchFamily="18" charset="0"/>
                <a:cs typeface="Times New Roman" panose="02020603050405020304" pitchFamily="18" charset="0"/>
              </a:rPr>
              <a:t>Невероятно красивые мелодии, едва уловимый легкий перезвон бубенцов, романсовые интонации, бытовавшие в начале XIX века, нежнейшие напевы, истинно русская музыка – все это делает произведение Свиридова «Метель» одной из жемчужин классической музыки</a:t>
            </a:r>
            <a:r>
              <a:rPr lang="ru-RU" sz="2000" b="1" dirty="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1"/>
          <a:stretch>
            <a:fillRect/>
          </a:stretch>
        </p:blipFill>
        <p:spPr>
          <a:xfrm>
            <a:off x="2010010" y="2293715"/>
            <a:ext cx="8245952" cy="4199683"/>
          </a:xfrm>
          <a:prstGeom prst="rect">
            <a:avLst/>
          </a:prstGeom>
        </p:spPr>
      </p:pic>
      <p:sp>
        <p:nvSpPr>
          <p:cNvPr id="3" name="Подзаголовок 2"/>
          <p:cNvSpPr>
            <a:spLocks noGrp="1"/>
          </p:cNvSpPr>
          <p:nvPr>
            <p:ph type="subTitle" idx="1"/>
          </p:nvPr>
        </p:nvSpPr>
        <p:spPr>
          <a:xfrm>
            <a:off x="362050" y="3967223"/>
            <a:ext cx="8689976" cy="1371599"/>
          </a:xfrm>
        </p:spPr>
        <p:txBody>
          <a:bodyPr/>
          <a:lstStyle/>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1"/>
          <a:stretch>
            <a:fillRect/>
          </a:stretch>
        </p:blipFill>
        <p:spPr>
          <a:xfrm>
            <a:off x="153364" y="3068679"/>
            <a:ext cx="5334000" cy="3267073"/>
          </a:xfrm>
          <a:prstGeom prst="rect">
            <a:avLst/>
          </a:prstGeom>
        </p:spPr>
      </p:pic>
      <p:sp>
        <p:nvSpPr>
          <p:cNvPr id="3" name="Прямоугольник 2"/>
          <p:cNvSpPr/>
          <p:nvPr/>
        </p:nvSpPr>
        <p:spPr>
          <a:xfrm>
            <a:off x="7546694" y="163433"/>
            <a:ext cx="4305782" cy="523220"/>
          </a:xfrm>
          <a:prstGeom prst="rect">
            <a:avLst/>
          </a:prstGeom>
        </p:spPr>
        <p:txBody>
          <a:bodyPr wrap="square">
            <a:spAutoFit/>
          </a:bodyPr>
          <a:lstStyle/>
          <a:p>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71332" y="163433"/>
            <a:ext cx="5220182" cy="3046988"/>
          </a:xfrm>
          <a:prstGeom prst="rect">
            <a:avLst/>
          </a:prstGeom>
        </p:spPr>
        <p:txBody>
          <a:bodyPr wrap="square">
            <a:spAutoFit/>
          </a:bodyPr>
          <a:lstStyle/>
          <a:p>
            <a:r>
              <a:rPr lang="ru-RU" sz="2400" b="1" dirty="0">
                <a:solidFill>
                  <a:srgbClr val="FF0000"/>
                </a:solidFill>
                <a:latin typeface="Times New Roman" panose="02020603050405020304" pitchFamily="18" charset="0"/>
                <a:cs typeface="Times New Roman" panose="02020603050405020304" pitchFamily="18" charset="0"/>
              </a:rPr>
              <a:t>Известнейший артист и режиссер Владимир Басов предложил композитору Георгию Свиридову сотрудничество, когда приступил к работе над кинолентой «Метель», в основу которой легла повесть гениального Пушкина.</a:t>
            </a:r>
            <a:endParaRPr lang="ru-RU" sz="2400" b="1" dirty="0">
              <a:solidFill>
                <a:srgbClr val="FF0000"/>
              </a:solidFill>
              <a:latin typeface="Times New Roman" panose="02020603050405020304" pitchFamily="18" charset="0"/>
              <a:cs typeface="Times New Roman" panose="02020603050405020304" pitchFamily="18" charset="0"/>
            </a:endParaRPr>
          </a:p>
          <a:p>
            <a:endParaRPr lang="ru-RU" sz="2400" dirty="0">
              <a:solidFill>
                <a:srgbClr val="002060"/>
              </a:solidFill>
            </a:endParaRPr>
          </a:p>
        </p:txBody>
      </p:sp>
      <p:sp>
        <p:nvSpPr>
          <p:cNvPr id="5" name="Прямоугольник 4"/>
          <p:cNvSpPr/>
          <p:nvPr/>
        </p:nvSpPr>
        <p:spPr>
          <a:xfrm>
            <a:off x="6354501" y="163433"/>
            <a:ext cx="5312780" cy="6463308"/>
          </a:xfrm>
          <a:prstGeom prst="rect">
            <a:avLst/>
          </a:prstGeom>
        </p:spPr>
        <p:txBody>
          <a:bodyPr wrap="square">
            <a:spAutoFit/>
          </a:bodyPr>
          <a:lstStyle/>
          <a:p>
            <a:r>
              <a:rPr lang="ru-RU" b="1" i="1" dirty="0" smtClean="0">
                <a:solidFill>
                  <a:srgbClr val="002060"/>
                </a:solidFill>
              </a:rPr>
              <a:t>Композитору очень понравилось предложение режиссера, тем более он </a:t>
            </a:r>
            <a:r>
              <a:rPr lang="ru-RU" b="1" i="1" dirty="0" err="1" smtClean="0">
                <a:solidFill>
                  <a:srgbClr val="002060"/>
                </a:solidFill>
              </a:rPr>
              <a:t>впечатлился</a:t>
            </a:r>
            <a:r>
              <a:rPr lang="ru-RU" b="1" i="1" dirty="0" smtClean="0">
                <a:solidFill>
                  <a:srgbClr val="002060"/>
                </a:solidFill>
              </a:rPr>
              <a:t> образом пушкинской провинциальной России и с удовольствием приступил к работе. Вот только в своей музыке Свиридов постарался уйти немного от пушкинского сюжета, убрав ту ироничность, которая так заметна в повести. Да и вообще, старался не следовать строго литературному источнику, его музыка – это отдельный, важный герой </a:t>
            </a:r>
            <a:r>
              <a:rPr lang="ru-RU" b="1" i="1" dirty="0" err="1" smtClean="0">
                <a:solidFill>
                  <a:srgbClr val="002060"/>
                </a:solidFill>
              </a:rPr>
              <a:t>фильма.Примечательно</a:t>
            </a:r>
            <a:r>
              <a:rPr lang="ru-RU" b="1" i="1" dirty="0" smtClean="0">
                <a:solidFill>
                  <a:srgbClr val="002060"/>
                </a:solidFill>
              </a:rPr>
              <a:t>, что примерно с 1950-х годов Свиридов старается уделять внимание лишь тем произведениям, которые носят исключительно русский характер, так как его очень привлекала именно эта тематика. Плюс, многие исследователи его творчества отмечают, что из всех времен года он отдавал предпочтение зиме, так как считал, что только </a:t>
            </a:r>
            <a:r>
              <a:rPr lang="ru-RU" b="1" i="1" dirty="0">
                <a:solidFill>
                  <a:srgbClr val="002060"/>
                </a:solidFill>
              </a:rPr>
              <a:t>она более всего выражает естество России</a:t>
            </a:r>
            <a:r>
              <a:rPr lang="ru-RU" dirty="0">
                <a:solidFill>
                  <a:srgbClr val="002060"/>
                </a:solidFill>
              </a:rPr>
              <a:t>.</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2597" y="138896"/>
            <a:ext cx="5798917" cy="3693319"/>
          </a:xfrm>
          <a:prstGeom prst="rect">
            <a:avLst/>
          </a:prstGeom>
        </p:spPr>
        <p:txBody>
          <a:bodyPr wrap="square">
            <a:spAutoFit/>
          </a:bodyPr>
          <a:lstStyle/>
          <a:p>
            <a:r>
              <a:rPr lang="ru-RU" b="1" i="1" dirty="0">
                <a:solidFill>
                  <a:srgbClr val="C00000"/>
                </a:solidFill>
                <a:latin typeface="Times New Roman" panose="02020603050405020304" pitchFamily="18" charset="0"/>
                <a:cs typeface="Times New Roman" panose="02020603050405020304" pitchFamily="18" charset="0"/>
              </a:rPr>
              <a:t>Неудивительно, что он с воодушевлением приступил к работе над музыкой к кинофильму «Метель». Написана она была в 1964 году и очень полюбилась публике. Эту музыку очень часто можно было услышать на радио и телевидении</a:t>
            </a:r>
            <a:r>
              <a:rPr lang="ru-RU" b="1" i="1" dirty="0" smtClean="0">
                <a:solidFill>
                  <a:srgbClr val="C00000"/>
                </a:solidFill>
                <a:latin typeface="Times New Roman" panose="02020603050405020304" pitchFamily="18" charset="0"/>
                <a:cs typeface="Times New Roman" panose="02020603050405020304" pitchFamily="18" charset="0"/>
              </a:rPr>
              <a:t>.</a:t>
            </a:r>
            <a:endParaRPr lang="ru-RU" b="1" i="1" dirty="0">
              <a:solidFill>
                <a:srgbClr val="C00000"/>
              </a:solidFill>
              <a:latin typeface="Times New Roman" panose="02020603050405020304" pitchFamily="18" charset="0"/>
              <a:cs typeface="Times New Roman" panose="02020603050405020304" pitchFamily="18" charset="0"/>
            </a:endParaRPr>
          </a:p>
          <a:p>
            <a:r>
              <a:rPr lang="ru-RU" b="1" i="1" dirty="0">
                <a:solidFill>
                  <a:srgbClr val="C00000"/>
                </a:solidFill>
                <a:latin typeface="Times New Roman" panose="02020603050405020304" pitchFamily="18" charset="0"/>
                <a:cs typeface="Times New Roman" panose="02020603050405020304" pitchFamily="18" charset="0"/>
              </a:rPr>
              <a:t>Именно поэтому спустя девять лет Свиридов решил сделать редакцию партитуры. Так в 1974 году появилось самостоятельное произведение на музыку к кинофильму, которое уже получило название «Музыкальные иллюстрации к повести А.С. Пушкина «Метель».</a:t>
            </a:r>
            <a:endParaRPr lang="ru-RU" b="1" i="1" dirty="0">
              <a:solidFill>
                <a:srgbClr val="C00000"/>
              </a:solidFill>
              <a:latin typeface="Times New Roman" panose="02020603050405020304" pitchFamily="18" charset="0"/>
              <a:cs typeface="Times New Roman" panose="02020603050405020304" pitchFamily="18" charset="0"/>
            </a:endParaRPr>
          </a:p>
          <a:p>
            <a:endParaRPr lang="ru-RU" dirty="0"/>
          </a:p>
          <a:p>
            <a:r>
              <a:rPr lang="ru-RU" dirty="0"/>
              <a:t> </a:t>
            </a:r>
            <a:endParaRPr lang="ru-RU" dirty="0"/>
          </a:p>
        </p:txBody>
      </p:sp>
      <p:pic>
        <p:nvPicPr>
          <p:cNvPr id="5" name="Рисунок 4"/>
          <p:cNvPicPr>
            <a:picLocks noChangeAspect="1"/>
          </p:cNvPicPr>
          <p:nvPr/>
        </p:nvPicPr>
        <p:blipFill>
          <a:blip r:embed="rId1"/>
          <a:stretch>
            <a:fillRect/>
          </a:stretch>
        </p:blipFill>
        <p:spPr>
          <a:xfrm>
            <a:off x="245962" y="3435571"/>
            <a:ext cx="5749444" cy="3254596"/>
          </a:xfrm>
          <a:prstGeom prst="rect">
            <a:avLst/>
          </a:prstGeom>
        </p:spPr>
      </p:pic>
      <p:pic>
        <p:nvPicPr>
          <p:cNvPr id="6" name="Рисунок 5"/>
          <p:cNvPicPr>
            <a:picLocks noChangeAspect="1"/>
          </p:cNvPicPr>
          <p:nvPr/>
        </p:nvPicPr>
        <p:blipFill>
          <a:blip r:embed="rId2"/>
          <a:stretch>
            <a:fillRect/>
          </a:stretch>
        </p:blipFill>
        <p:spPr>
          <a:xfrm>
            <a:off x="6370636" y="291933"/>
            <a:ext cx="5334000" cy="30194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7242" y="173620"/>
            <a:ext cx="4919240" cy="4247317"/>
          </a:xfrm>
          <a:prstGeom prst="rect">
            <a:avLst/>
          </a:prstGeom>
        </p:spPr>
        <p:txBody>
          <a:bodyPr wrap="square">
            <a:spAutoFit/>
          </a:bodyPr>
          <a:lstStyle/>
          <a:p>
            <a:pPr>
              <a:buFont typeface="Arial" panose="020B0604020202020204" pitchFamily="34" charset="0"/>
              <a:buChar char="•"/>
            </a:pPr>
            <a:r>
              <a:rPr lang="ru-RU" dirty="0">
                <a:solidFill>
                  <a:srgbClr val="252425"/>
                </a:solidFill>
                <a:latin typeface="Times New Roman" panose="02020603050405020304" pitchFamily="18" charset="0"/>
              </a:rPr>
              <a:t>Идею переработать партитуру музыки для фильма в отдельное самостоятельное произведение подсказала композитору его супруга.</a:t>
            </a:r>
            <a:endParaRPr lang="ru-RU" dirty="0">
              <a:solidFill>
                <a:srgbClr val="252425"/>
              </a:solidFill>
              <a:latin typeface="Times New Roman" panose="02020603050405020304" pitchFamily="18" charset="0"/>
            </a:endParaRPr>
          </a:p>
          <a:p>
            <a:pPr>
              <a:buFont typeface="Arial" panose="020B0604020202020204" pitchFamily="34" charset="0"/>
              <a:buChar char="•"/>
            </a:pPr>
            <a:r>
              <a:rPr lang="ru-RU" dirty="0">
                <a:solidFill>
                  <a:srgbClr val="252425"/>
                </a:solidFill>
                <a:latin typeface="Times New Roman" panose="02020603050405020304" pitchFamily="18" charset="0"/>
              </a:rPr>
              <a:t>Свою повесть гениальный поэт А.С. Пушкин сочинил всего за один день. </a:t>
            </a:r>
            <a:endParaRPr lang="ru-RU" dirty="0">
              <a:solidFill>
                <a:srgbClr val="252425"/>
              </a:solidFill>
              <a:latin typeface="Times New Roman" panose="02020603050405020304" pitchFamily="18" charset="0"/>
            </a:endParaRPr>
          </a:p>
          <a:p>
            <a:pPr>
              <a:buFont typeface="Arial" panose="020B0604020202020204" pitchFamily="34" charset="0"/>
              <a:buChar char="•"/>
            </a:pPr>
            <a:r>
              <a:rPr lang="ru-RU" dirty="0">
                <a:solidFill>
                  <a:srgbClr val="252425"/>
                </a:solidFill>
                <a:latin typeface="Times New Roman" panose="02020603050405020304" pitchFamily="18" charset="0"/>
              </a:rPr>
              <a:t>Несмотря на то, что название произведению композитор дал несколько иное, оно более известно слушателям, как сюита «Метель». В этом нет ошибки, ведь именно к этому жанру принадлежит сочинение, с характерными контрастами между соседними частями.</a:t>
            </a:r>
            <a:endParaRPr lang="ru-RU" dirty="0">
              <a:solidFill>
                <a:srgbClr val="252425"/>
              </a:solidFill>
              <a:latin typeface="Times New Roman" panose="02020603050405020304" pitchFamily="18" charset="0"/>
            </a:endParaRPr>
          </a:p>
          <a:p>
            <a:pPr>
              <a:buFont typeface="Arial" panose="020B0604020202020204" pitchFamily="34" charset="0"/>
              <a:buChar char="•"/>
            </a:pPr>
            <a:r>
              <a:rPr lang="ru-RU" dirty="0">
                <a:solidFill>
                  <a:srgbClr val="252425"/>
                </a:solidFill>
                <a:latin typeface="Times New Roman" panose="02020603050405020304" pitchFamily="18" charset="0"/>
              </a:rPr>
              <a:t>Существует мнение, что крайние части сюиты не случайно построены на одинаковом материале и напоминают обложку книги.</a:t>
            </a:r>
            <a:endParaRPr lang="ru-RU" b="0" i="0" dirty="0">
              <a:solidFill>
                <a:srgbClr val="252425"/>
              </a:solidFill>
              <a:effectLst/>
              <a:latin typeface="Times New Roman" panose="02020603050405020304" pitchFamily="18" charset="0"/>
            </a:endParaRPr>
          </a:p>
        </p:txBody>
      </p:sp>
      <p:sp>
        <p:nvSpPr>
          <p:cNvPr id="3" name="Прямоугольник 2"/>
          <p:cNvSpPr/>
          <p:nvPr/>
        </p:nvSpPr>
        <p:spPr>
          <a:xfrm>
            <a:off x="6134582" y="173621"/>
            <a:ext cx="5613722" cy="3139321"/>
          </a:xfrm>
          <a:prstGeom prst="rect">
            <a:avLst/>
          </a:prstGeom>
        </p:spPr>
        <p:txBody>
          <a:bodyPr wrap="square">
            <a:spAutoFit/>
          </a:bodyPr>
          <a:lstStyle/>
          <a:p>
            <a:pPr>
              <a:buFont typeface="Arial" panose="020B0604020202020204" pitchFamily="34" charset="0"/>
              <a:buChar char="•"/>
            </a:pPr>
            <a:r>
              <a:rPr lang="ru-RU" dirty="0">
                <a:solidFill>
                  <a:srgbClr val="252425"/>
                </a:solidFill>
                <a:latin typeface="Times New Roman" panose="02020603050405020304" pitchFamily="18" charset="0"/>
              </a:rPr>
              <a:t>На эту музыку в свое время был поставлен балет.</a:t>
            </a:r>
            <a:endParaRPr lang="ru-RU" dirty="0">
              <a:solidFill>
                <a:srgbClr val="252425"/>
              </a:solidFill>
              <a:latin typeface="Times New Roman" panose="02020603050405020304" pitchFamily="18" charset="0"/>
            </a:endParaRPr>
          </a:p>
          <a:p>
            <a:pPr>
              <a:buFont typeface="Arial" panose="020B0604020202020204" pitchFamily="34" charset="0"/>
              <a:buChar char="•"/>
            </a:pPr>
            <a:r>
              <a:rPr lang="ru-RU" dirty="0">
                <a:solidFill>
                  <a:srgbClr val="252425"/>
                </a:solidFill>
                <a:latin typeface="Times New Roman" panose="02020603050405020304" pitchFamily="18" charset="0"/>
              </a:rPr>
              <a:t>По поводу разделения на части в сюите и, собственно, их содержания ведутся споры среди музыковедов. Некоторые утверждают, что их всего семь, другие же насчитывают девять разделов. Определяют их они тоже по-разному.</a:t>
            </a:r>
            <a:endParaRPr lang="ru-RU" dirty="0">
              <a:solidFill>
                <a:srgbClr val="252425"/>
              </a:solidFill>
              <a:latin typeface="Times New Roman" panose="02020603050405020304" pitchFamily="18" charset="0"/>
            </a:endParaRPr>
          </a:p>
          <a:p>
            <a:pPr>
              <a:buFont typeface="Arial" panose="020B0604020202020204" pitchFamily="34" charset="0"/>
              <a:buChar char="•"/>
            </a:pPr>
            <a:r>
              <a:rPr lang="ru-RU" dirty="0">
                <a:solidFill>
                  <a:srgbClr val="252425"/>
                </a:solidFill>
                <a:latin typeface="Times New Roman" panose="02020603050405020304" pitchFamily="18" charset="0"/>
              </a:rPr>
              <a:t>После того, как эту сюиту исполнил симфонический оркестр под управлением Федосеева, к Свиридову пришла мировая популярность и признание публики.</a:t>
            </a:r>
            <a:endParaRPr lang="ru-RU" dirty="0">
              <a:solidFill>
                <a:srgbClr val="252425"/>
              </a:solidFill>
              <a:latin typeface="Times New Roman" panose="02020603050405020304" pitchFamily="18" charset="0"/>
            </a:endParaRPr>
          </a:p>
          <a:p>
            <a:br>
              <a:rPr lang="ru-RU" dirty="0">
                <a:solidFill>
                  <a:srgbClr val="252425"/>
                </a:solidFill>
                <a:latin typeface="Times New Roman" panose="02020603050405020304" pitchFamily="18" charset="0"/>
              </a:rPr>
            </a:br>
            <a:endParaRPr lang="ru-RU" dirty="0"/>
          </a:p>
        </p:txBody>
      </p:sp>
      <p:pic>
        <p:nvPicPr>
          <p:cNvPr id="4" name="Рисунок 3"/>
          <p:cNvPicPr>
            <a:picLocks noChangeAspect="1"/>
          </p:cNvPicPr>
          <p:nvPr/>
        </p:nvPicPr>
        <p:blipFill>
          <a:blip r:embed="rId1"/>
          <a:stretch>
            <a:fillRect/>
          </a:stretch>
        </p:blipFill>
        <p:spPr>
          <a:xfrm>
            <a:off x="5405377" y="3117629"/>
            <a:ext cx="6616538" cy="356096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1965" y="208343"/>
            <a:ext cx="11042248" cy="6739255"/>
          </a:xfrm>
          <a:prstGeom prst="rect">
            <a:avLst/>
          </a:prstGeom>
        </p:spPr>
        <p:txBody>
          <a:bodyPr wrap="square">
            <a:spAutoFit/>
          </a:bodyPr>
          <a:lstStyle/>
          <a:p>
            <a:pPr>
              <a:lnSpc>
                <a:spcPct val="150000"/>
              </a:lnSpc>
              <a:buFont typeface="Arial" panose="020B0604020202020204" pitchFamily="34" charset="0"/>
              <a:buChar char="•"/>
            </a:pPr>
            <a:r>
              <a:rPr lang="ru-RU" sz="2400" b="1" i="1" dirty="0">
                <a:solidFill>
                  <a:schemeClr val="tx1"/>
                </a:solidFill>
                <a:latin typeface="Times New Roman" panose="02020603050405020304" pitchFamily="18" charset="0"/>
              </a:rPr>
              <a:t>Принято считать, что последовательность номеров не следует точно за сюжетом повести, а подчиняется скорее музыкальной логики.</a:t>
            </a:r>
            <a:endParaRPr lang="ru-RU" sz="2400" b="1" i="1" dirty="0">
              <a:solidFill>
                <a:schemeClr val="tx1"/>
              </a:solidFill>
              <a:latin typeface="Times New Roman" panose="02020603050405020304" pitchFamily="18" charset="0"/>
            </a:endParaRPr>
          </a:p>
          <a:p>
            <a:pPr>
              <a:lnSpc>
                <a:spcPct val="150000"/>
              </a:lnSpc>
              <a:buFont typeface="Arial" panose="020B0604020202020204" pitchFamily="34" charset="0"/>
              <a:buChar char="•"/>
            </a:pPr>
            <a:r>
              <a:rPr lang="ru-RU" sz="2400" b="1" i="1" dirty="0">
                <a:solidFill>
                  <a:schemeClr val="tx1"/>
                </a:solidFill>
                <a:latin typeface="Times New Roman" panose="02020603050405020304" pitchFamily="18" charset="0"/>
              </a:rPr>
              <a:t>Еще в годы студенчества </a:t>
            </a:r>
            <a:r>
              <a:rPr lang="ru-RU" sz="2400" b="1" i="1" dirty="0">
                <a:solidFill>
                  <a:schemeClr val="tx1"/>
                </a:solidFill>
                <a:latin typeface="Times New Roman" panose="02020603050405020304" pitchFamily="18" charset="0"/>
                <a:hlinkClick r:id="rId1"/>
              </a:rPr>
              <a:t>Свиридова</a:t>
            </a:r>
            <a:r>
              <a:rPr lang="ru-RU" sz="2400" b="1" i="1" dirty="0">
                <a:solidFill>
                  <a:schemeClr val="tx1"/>
                </a:solidFill>
                <a:latin typeface="Times New Roman" panose="02020603050405020304" pitchFamily="18" charset="0"/>
              </a:rPr>
              <a:t> дразнили прозвищем «гениальный композитор», потому что в комнате, где проживало 20 человек, лишь он занимался композицией.</a:t>
            </a:r>
            <a:endParaRPr lang="ru-RU" sz="2400" b="1" i="1" dirty="0">
              <a:solidFill>
                <a:schemeClr val="tx1"/>
              </a:solidFill>
              <a:latin typeface="Times New Roman" panose="02020603050405020304" pitchFamily="18" charset="0"/>
            </a:endParaRPr>
          </a:p>
          <a:p>
            <a:pPr>
              <a:lnSpc>
                <a:spcPct val="150000"/>
              </a:lnSpc>
              <a:buFont typeface="Arial" panose="020B0604020202020204" pitchFamily="34" charset="0"/>
              <a:buChar char="•"/>
            </a:pPr>
            <a:r>
              <a:rPr lang="ru-RU" sz="2400" b="1" i="1" dirty="0">
                <a:solidFill>
                  <a:schemeClr val="tx1"/>
                </a:solidFill>
                <a:latin typeface="Times New Roman" panose="02020603050405020304" pitchFamily="18" charset="0"/>
              </a:rPr>
              <a:t>Он был популярнейшим композитором не только у себя в стране, но и за рубежом, однако все это время у Свиридова не было своего инструмента. Рояль, на котором он сочинял свои шедевры, был арендован у Союза композиторов.</a:t>
            </a:r>
            <a:endParaRPr lang="ru-RU" sz="2400" b="1" i="1" dirty="0">
              <a:solidFill>
                <a:schemeClr val="tx1"/>
              </a:solidFill>
              <a:latin typeface="Times New Roman" panose="02020603050405020304" pitchFamily="18" charset="0"/>
            </a:endParaRPr>
          </a:p>
          <a:p>
            <a:pPr>
              <a:lnSpc>
                <a:spcPct val="150000"/>
              </a:lnSpc>
              <a:buFont typeface="Arial" panose="020B0604020202020204" pitchFamily="34" charset="0"/>
              <a:buChar char="•"/>
            </a:pPr>
            <a:r>
              <a:rPr lang="ru-RU" sz="2400" b="1" i="1" dirty="0">
                <a:solidFill>
                  <a:schemeClr val="tx1"/>
                </a:solidFill>
                <a:latin typeface="Times New Roman" panose="02020603050405020304" pitchFamily="18" charset="0"/>
              </a:rPr>
              <a:t>Свои первые произведения Свиридов написал также на стихи Пушкина в 1935 году.</a:t>
            </a:r>
            <a:endParaRPr lang="ru-RU" sz="2400" b="1" i="1" dirty="0">
              <a:solidFill>
                <a:schemeClr val="tx1"/>
              </a:solidFill>
              <a:latin typeface="Times New Roman" panose="02020603050405020304" pitchFamily="18" charset="0"/>
            </a:endParaRPr>
          </a:p>
          <a:p>
            <a:pPr>
              <a:lnSpc>
                <a:spcPct val="150000"/>
              </a:lnSpc>
              <a:buFont typeface="Arial" panose="020B0604020202020204" pitchFamily="34" charset="0"/>
              <a:buChar char="•"/>
            </a:pPr>
            <a:r>
              <a:rPr lang="ru-RU" sz="2400" b="1" i="1" dirty="0">
                <a:solidFill>
                  <a:schemeClr val="tx1"/>
                </a:solidFill>
                <a:latin typeface="Times New Roman" panose="02020603050405020304" pitchFamily="18" charset="0"/>
              </a:rPr>
              <a:t>Композитор написал музыку к 13 кинофильмам.</a:t>
            </a:r>
            <a:endParaRPr lang="ru-RU" sz="2400" b="1" i="1" dirty="0">
              <a:solidFill>
                <a:schemeClr val="tx1"/>
              </a:solidFill>
              <a:latin typeface="Times New Roman" panose="02020603050405020304" pitchFamily="18" charset="0"/>
            </a:endParaRPr>
          </a:p>
          <a:p>
            <a:pPr>
              <a:lnSpc>
                <a:spcPct val="150000"/>
              </a:lnSpc>
            </a:pPr>
            <a:r>
              <a:rPr lang="ru-RU" sz="2400" b="1" i="1" dirty="0">
                <a:solidFill>
                  <a:schemeClr val="tx1"/>
                </a:solidFill>
                <a:latin typeface="Times New Roman" panose="02020603050405020304" pitchFamily="18" charset="0"/>
              </a:rPr>
              <a:t> </a:t>
            </a:r>
            <a:endParaRPr lang="ru-RU" sz="2400" b="1" i="1" dirty="0">
              <a:solidFill>
                <a:schemeClr val="tx1"/>
              </a:solidFill>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068" y="127322"/>
            <a:ext cx="5000264" cy="4524315"/>
          </a:xfrm>
          <a:prstGeom prst="rect">
            <a:avLst/>
          </a:prstGeom>
        </p:spPr>
        <p:txBody>
          <a:bodyPr wrap="square">
            <a:spAutoFit/>
          </a:bodyPr>
          <a:lstStyle/>
          <a:p>
            <a:r>
              <a:rPr lang="ru-RU" dirty="0"/>
              <a:t>В сюиту входит девять номеров, которые по сути являются яркими иллюстрациями к повести Пушкина. Открывается цикл пьесой под названием «Тройка». Начинается она весьма активно, мощными, тяжелыми аккордами группы медных духовых инструментов. </a:t>
            </a:r>
            <a:r>
              <a:rPr lang="ru-RU" dirty="0" err="1"/>
              <a:t>Звукоизобразительность</a:t>
            </a:r>
            <a:r>
              <a:rPr lang="ru-RU" dirty="0"/>
              <a:t> в этой пьесе просто потрясающая. Можно не только услышать, но и «увидеть» как мимо проносится тройка запряженных лошадей, у которых звенят маленькие колокольчики на дугах, а их копыта вспахивают снежные сугробы. Ритмичные удары бубна, тремоло литавр, мелкая барабанная дробь, а также широкая песня гобоя, все это создает непередаваемую атмосферу</a:t>
            </a:r>
            <a:r>
              <a:rPr lang="ru-RU" dirty="0" smtClean="0"/>
              <a:t>.</a:t>
            </a:r>
            <a:endParaRPr lang="ru-RU" dirty="0"/>
          </a:p>
        </p:txBody>
      </p:sp>
      <p:pic>
        <p:nvPicPr>
          <p:cNvPr id="3" name="Рисунок 2"/>
          <p:cNvPicPr>
            <a:picLocks noChangeAspect="1"/>
          </p:cNvPicPr>
          <p:nvPr/>
        </p:nvPicPr>
        <p:blipFill>
          <a:blip r:embed="rId1"/>
          <a:stretch>
            <a:fillRect/>
          </a:stretch>
        </p:blipFill>
        <p:spPr>
          <a:xfrm>
            <a:off x="6436489" y="338860"/>
            <a:ext cx="5343978" cy="37007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919" y="185196"/>
            <a:ext cx="8924081" cy="1477328"/>
          </a:xfrm>
          <a:prstGeom prst="rect">
            <a:avLst/>
          </a:prstGeom>
        </p:spPr>
        <p:txBody>
          <a:bodyPr wrap="square">
            <a:spAutoFit/>
          </a:bodyPr>
          <a:lstStyle/>
          <a:p>
            <a:r>
              <a:rPr lang="ru-RU" dirty="0">
                <a:solidFill>
                  <a:srgbClr val="252425"/>
                </a:solidFill>
                <a:latin typeface="Times New Roman" panose="02020603050405020304" pitchFamily="18" charset="0"/>
              </a:rPr>
              <a:t>Второй номер сюиты – это </a:t>
            </a:r>
            <a:r>
              <a:rPr lang="ru-RU" b="1" dirty="0">
                <a:solidFill>
                  <a:srgbClr val="252425"/>
                </a:solidFill>
                <a:latin typeface="Times New Roman" panose="02020603050405020304" pitchFamily="18" charset="0"/>
              </a:rPr>
              <a:t>«</a:t>
            </a:r>
            <a:r>
              <a:rPr lang="ru-RU" b="1" dirty="0">
                <a:solidFill>
                  <a:srgbClr val="0000FF"/>
                </a:solidFill>
                <a:latin typeface="Times New Roman" panose="02020603050405020304" pitchFamily="18" charset="0"/>
                <a:hlinkClick r:id="rId1"/>
              </a:rPr>
              <a:t>Вальс</a:t>
            </a:r>
            <a:r>
              <a:rPr lang="ru-RU" b="1" dirty="0">
                <a:solidFill>
                  <a:srgbClr val="252425"/>
                </a:solidFill>
                <a:latin typeface="Times New Roman" panose="02020603050405020304" pitchFamily="18" charset="0"/>
              </a:rPr>
              <a:t>»</a:t>
            </a:r>
            <a:r>
              <a:rPr lang="ru-RU" dirty="0">
                <a:solidFill>
                  <a:srgbClr val="252425"/>
                </a:solidFill>
                <a:latin typeface="Times New Roman" panose="02020603050405020304" pitchFamily="18" charset="0"/>
              </a:rPr>
              <a:t>. Он начинается призывными аккордами, которые открывают праздничный вечер. Красивая мелодия кружит гостей бала в этом великолепном танце. Причем он не пышный, дворцовым его тоже нельзя назвать. Именно такой вальс мог звучать во время праздничного вечера в провинциальном городке или небольшой усадьбе.</a:t>
            </a:r>
            <a:endParaRPr lang="ru-RU" dirty="0"/>
          </a:p>
        </p:txBody>
      </p:sp>
      <p:sp>
        <p:nvSpPr>
          <p:cNvPr id="3" name="Прямоугольник 2"/>
          <p:cNvSpPr/>
          <p:nvPr/>
        </p:nvSpPr>
        <p:spPr>
          <a:xfrm>
            <a:off x="219920" y="1997839"/>
            <a:ext cx="4942390" cy="3693319"/>
          </a:xfrm>
          <a:prstGeom prst="rect">
            <a:avLst/>
          </a:prstGeom>
        </p:spPr>
        <p:txBody>
          <a:bodyPr wrap="square">
            <a:spAutoFit/>
          </a:bodyPr>
          <a:lstStyle/>
          <a:p>
            <a:r>
              <a:rPr lang="ru-RU">
                <a:solidFill>
                  <a:srgbClr val="252425"/>
                </a:solidFill>
                <a:latin typeface="Times New Roman" panose="02020603050405020304" pitchFamily="18" charset="0"/>
              </a:rPr>
              <a:t>Третий номер – это </a:t>
            </a:r>
            <a:r>
              <a:rPr lang="ru-RU" b="1">
                <a:solidFill>
                  <a:srgbClr val="252425"/>
                </a:solidFill>
                <a:latin typeface="Times New Roman" panose="02020603050405020304" pitchFamily="18" charset="0"/>
              </a:rPr>
              <a:t>«Весна и осень»</a:t>
            </a:r>
            <a:r>
              <a:rPr lang="ru-RU">
                <a:solidFill>
                  <a:srgbClr val="252425"/>
                </a:solidFill>
                <a:latin typeface="Times New Roman" panose="02020603050405020304" pitchFamily="18" charset="0"/>
              </a:rPr>
              <a:t>. </a:t>
            </a:r>
            <a:r>
              <a:rPr lang="ru-RU" dirty="0">
                <a:solidFill>
                  <a:srgbClr val="252425"/>
                </a:solidFill>
                <a:latin typeface="Times New Roman" panose="02020603050405020304" pitchFamily="18" charset="0"/>
              </a:rPr>
              <a:t>Это небольшие миниатюры, которые передают красоту природы. В первой из них звучит нежнейшая мелодия </a:t>
            </a:r>
            <a:r>
              <a:rPr lang="ru-RU" b="1" dirty="0">
                <a:solidFill>
                  <a:srgbClr val="0000FF"/>
                </a:solidFill>
                <a:latin typeface="Times New Roman" panose="02020603050405020304" pitchFamily="18" charset="0"/>
                <a:hlinkClick r:id="rId2"/>
              </a:rPr>
              <a:t>флейты</a:t>
            </a:r>
            <a:r>
              <a:rPr lang="ru-RU" dirty="0">
                <a:solidFill>
                  <a:srgbClr val="252425"/>
                </a:solidFill>
                <a:latin typeface="Times New Roman" panose="02020603050405020304" pitchFamily="18" charset="0"/>
              </a:rPr>
              <a:t>, которую сопровождают струнные. Вторая миниатюра рисует осень и звучит тот же мотив, но он уже заметно приглушен, а аккомпанирует ему духовая группа. Завершается пьеса на еле слышном пианиссимо. Возможно, также сменяются чувства главный героев, не спеша, со временем. Так, весеннее яркое чувство к Владимиру постепенно сменилось, оставив лишь печальные воспоминания.</a:t>
            </a:r>
            <a:endParaRPr lang="ru-RU" dirty="0"/>
          </a:p>
        </p:txBody>
      </p:sp>
      <p:pic>
        <p:nvPicPr>
          <p:cNvPr id="4" name="Рисунок 3"/>
          <p:cNvPicPr>
            <a:picLocks noChangeAspect="1"/>
          </p:cNvPicPr>
          <p:nvPr/>
        </p:nvPicPr>
        <p:blipFill>
          <a:blip r:embed="rId3"/>
          <a:stretch>
            <a:fillRect/>
          </a:stretch>
        </p:blipFill>
        <p:spPr>
          <a:xfrm>
            <a:off x="5254905" y="2129017"/>
            <a:ext cx="6958211" cy="421391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171" y="211431"/>
            <a:ext cx="10845479" cy="5632311"/>
          </a:xfrm>
          <a:prstGeom prst="rect">
            <a:avLst/>
          </a:prstGeom>
        </p:spPr>
        <p:txBody>
          <a:bodyPr wrap="square">
            <a:spAutoFit/>
          </a:bodyPr>
          <a:lstStyle/>
          <a:p>
            <a:r>
              <a:rPr lang="ru-RU" sz="2000" dirty="0">
                <a:solidFill>
                  <a:schemeClr val="tx1"/>
                </a:solidFill>
                <a:latin typeface="Times New Roman" panose="02020603050405020304" pitchFamily="18" charset="0"/>
                <a:cs typeface="Times New Roman" panose="02020603050405020304" pitchFamily="18" charset="0"/>
              </a:rPr>
              <a:t>Четвертый номер – </a:t>
            </a:r>
            <a:r>
              <a:rPr lang="ru-RU" sz="2000" b="1" dirty="0">
                <a:solidFill>
                  <a:schemeClr val="tx1"/>
                </a:solidFill>
                <a:latin typeface="Times New Roman" panose="02020603050405020304" pitchFamily="18" charset="0"/>
                <a:cs typeface="Times New Roman" panose="02020603050405020304" pitchFamily="18" charset="0"/>
              </a:rPr>
              <a:t>«</a:t>
            </a:r>
            <a:r>
              <a:rPr lang="ru-RU" sz="2000" b="1" dirty="0">
                <a:solidFill>
                  <a:schemeClr val="tx1"/>
                </a:solidFill>
                <a:latin typeface="Times New Roman" panose="02020603050405020304" pitchFamily="18" charset="0"/>
                <a:cs typeface="Times New Roman" panose="02020603050405020304" pitchFamily="18" charset="0"/>
                <a:hlinkClick r:id="rId1"/>
              </a:rPr>
              <a:t>Романс</a:t>
            </a:r>
            <a:r>
              <a:rPr lang="ru-RU" sz="2000" b="1" dirty="0">
                <a:solidFill>
                  <a:schemeClr val="tx1"/>
                </a:solidFill>
                <a:latin typeface="Times New Roman" panose="02020603050405020304" pitchFamily="18" charset="0"/>
                <a:cs typeface="Times New Roman" panose="02020603050405020304" pitchFamily="18" charset="0"/>
              </a:rPr>
              <a:t>»</a:t>
            </a:r>
            <a:r>
              <a:rPr lang="ru-RU" sz="2000" dirty="0">
                <a:solidFill>
                  <a:schemeClr val="tx1"/>
                </a:solidFill>
                <a:latin typeface="Times New Roman" panose="02020603050405020304" pitchFamily="18" charset="0"/>
                <a:cs typeface="Times New Roman" panose="02020603050405020304" pitchFamily="18" charset="0"/>
              </a:rPr>
              <a:t>. В роли солиста выступает </a:t>
            </a:r>
            <a:r>
              <a:rPr lang="ru-RU" sz="2000" b="1" dirty="0">
                <a:solidFill>
                  <a:schemeClr val="tx1"/>
                </a:solidFill>
                <a:latin typeface="Times New Roman" panose="02020603050405020304" pitchFamily="18" charset="0"/>
                <a:cs typeface="Times New Roman" panose="02020603050405020304" pitchFamily="18" charset="0"/>
                <a:hlinkClick r:id="rId2"/>
              </a:rPr>
              <a:t>скрипка</a:t>
            </a:r>
            <a:r>
              <a:rPr lang="ru-RU" sz="2000" dirty="0">
                <a:solidFill>
                  <a:schemeClr val="tx1"/>
                </a:solidFill>
                <a:latin typeface="Times New Roman" panose="02020603050405020304" pitchFamily="18" charset="0"/>
                <a:cs typeface="Times New Roman" panose="02020603050405020304" pitchFamily="18" charset="0"/>
              </a:rPr>
              <a:t>, исполняющая главную партию, – нежнейшую мелодию, от которой возникают мурашки у слушателей и замирает сердце, нет сомнений о чем она поет, конечно же о любви. Затем к ней присоединяется альт и они продолжают исполнять романс уже дуэтом. Все это звучит под традиционный для романсовой музыки середины XIX века аккомпанемент рояля. Бесспорно – это сцена объяснения главных героев, Марьи Гавриловны и </a:t>
            </a:r>
            <a:r>
              <a:rPr lang="ru-RU" sz="2000" dirty="0" err="1">
                <a:solidFill>
                  <a:schemeClr val="tx1"/>
                </a:solidFill>
                <a:latin typeface="Times New Roman" panose="02020603050405020304" pitchFamily="18" charset="0"/>
                <a:cs typeface="Times New Roman" panose="02020603050405020304" pitchFamily="18" charset="0"/>
              </a:rPr>
              <a:t>Бурмина</a:t>
            </a:r>
            <a:r>
              <a:rPr lang="ru-RU" sz="2000" dirty="0">
                <a:solidFill>
                  <a:schemeClr val="tx1"/>
                </a:solidFill>
                <a:latin typeface="Times New Roman" panose="02020603050405020304" pitchFamily="18" charset="0"/>
                <a:cs typeface="Times New Roman" panose="02020603050405020304" pitchFamily="18" charset="0"/>
              </a:rPr>
              <a:t>. «Я вас люблю...я вас люблю страстно...» слышатся слова в прекрасной мелодии. Именно в этой пьесе происходит самый важный и главный разговор героев и настоящий накал эмоций.</a:t>
            </a:r>
            <a:endParaRPr lang="ru-RU" sz="2000" dirty="0">
              <a:solidFill>
                <a:schemeClr val="tx1"/>
              </a:solidFill>
              <a:latin typeface="Times New Roman" panose="02020603050405020304" pitchFamily="18" charset="0"/>
              <a:cs typeface="Times New Roman" panose="02020603050405020304" pitchFamily="18" charset="0"/>
            </a:endParaRPr>
          </a:p>
          <a:p>
            <a:endParaRPr lang="ru-RU" sz="2000" dirty="0" smtClean="0">
              <a:solidFill>
                <a:schemeClr val="tx1"/>
              </a:solidFill>
              <a:latin typeface="Times New Roman" panose="02020603050405020304" pitchFamily="18" charset="0"/>
              <a:cs typeface="Times New Roman" panose="02020603050405020304" pitchFamily="18" charset="0"/>
            </a:endParaRPr>
          </a:p>
          <a:p>
            <a:r>
              <a:rPr lang="ru-RU" sz="2000" dirty="0" smtClean="0">
                <a:solidFill>
                  <a:schemeClr val="tx1"/>
                </a:solidFill>
                <a:latin typeface="Times New Roman" panose="02020603050405020304" pitchFamily="18" charset="0"/>
                <a:cs typeface="Times New Roman" panose="02020603050405020304" pitchFamily="18" charset="0"/>
              </a:rPr>
              <a:t>Пятый </a:t>
            </a:r>
            <a:r>
              <a:rPr lang="ru-RU" sz="2000" dirty="0">
                <a:solidFill>
                  <a:schemeClr val="tx1"/>
                </a:solidFill>
                <a:latin typeface="Times New Roman" panose="02020603050405020304" pitchFamily="18" charset="0"/>
                <a:cs typeface="Times New Roman" panose="02020603050405020304" pitchFamily="18" charset="0"/>
              </a:rPr>
              <a:t>номер – это </a:t>
            </a:r>
            <a:r>
              <a:rPr lang="ru-RU" sz="2000" b="1" dirty="0">
                <a:solidFill>
                  <a:schemeClr val="tx1"/>
                </a:solidFill>
                <a:latin typeface="Times New Roman" panose="02020603050405020304" pitchFamily="18" charset="0"/>
                <a:cs typeface="Times New Roman" panose="02020603050405020304" pitchFamily="18" charset="0"/>
              </a:rPr>
              <a:t>«Пастораль»</a:t>
            </a:r>
            <a:r>
              <a:rPr lang="ru-RU" sz="2000" dirty="0">
                <a:solidFill>
                  <a:schemeClr val="tx1"/>
                </a:solidFill>
                <a:latin typeface="Times New Roman" panose="02020603050405020304" pitchFamily="18" charset="0"/>
                <a:cs typeface="Times New Roman" panose="02020603050405020304" pitchFamily="18" charset="0"/>
              </a:rPr>
              <a:t>. Здесь нет громкой звучности, лишь наивная мелодия в исполнении </a:t>
            </a:r>
            <a:r>
              <a:rPr lang="ru-RU" sz="2000" b="1" dirty="0">
                <a:solidFill>
                  <a:schemeClr val="tx1"/>
                </a:solidFill>
                <a:latin typeface="Times New Roman" panose="02020603050405020304" pitchFamily="18" charset="0"/>
                <a:cs typeface="Times New Roman" panose="02020603050405020304" pitchFamily="18" charset="0"/>
                <a:hlinkClick r:id="rId3"/>
              </a:rPr>
              <a:t>гобоя</a:t>
            </a:r>
            <a:r>
              <a:rPr lang="ru-RU" sz="2000" dirty="0">
                <a:solidFill>
                  <a:schemeClr val="tx1"/>
                </a:solidFill>
                <a:latin typeface="Times New Roman" panose="02020603050405020304" pitchFamily="18" charset="0"/>
                <a:cs typeface="Times New Roman" panose="02020603050405020304" pitchFamily="18" charset="0"/>
              </a:rPr>
              <a:t> и покачивающееся </a:t>
            </a:r>
            <a:r>
              <a:rPr lang="ru-RU" sz="2000" dirty="0" err="1">
                <a:solidFill>
                  <a:schemeClr val="tx1"/>
                </a:solidFill>
                <a:latin typeface="Times New Roman" panose="02020603050405020304" pitchFamily="18" charset="0"/>
                <a:cs typeface="Times New Roman" panose="02020603050405020304" pitchFamily="18" charset="0"/>
              </a:rPr>
              <a:t>шестидольное</a:t>
            </a:r>
            <a:r>
              <a:rPr lang="ru-RU" sz="2000" dirty="0">
                <a:solidFill>
                  <a:schemeClr val="tx1"/>
                </a:solidFill>
                <a:latin typeface="Times New Roman" panose="02020603050405020304" pitchFamily="18" charset="0"/>
                <a:cs typeface="Times New Roman" panose="02020603050405020304" pitchFamily="18" charset="0"/>
              </a:rPr>
              <a:t> движение.  Это словно небольшая передышка, чтобы усилить контраст следующего номера.</a:t>
            </a:r>
            <a:endParaRPr lang="ru-RU" sz="2000" dirty="0">
              <a:solidFill>
                <a:schemeClr val="tx1"/>
              </a:solidFill>
              <a:latin typeface="Times New Roman" panose="02020603050405020304" pitchFamily="18" charset="0"/>
              <a:cs typeface="Times New Roman" panose="02020603050405020304" pitchFamily="18" charset="0"/>
            </a:endParaRPr>
          </a:p>
          <a:p>
            <a:r>
              <a:rPr lang="ru-RU" sz="2000" dirty="0">
                <a:solidFill>
                  <a:schemeClr val="tx1"/>
                </a:solidFill>
                <a:latin typeface="Times New Roman" panose="02020603050405020304" pitchFamily="18" charset="0"/>
                <a:cs typeface="Times New Roman" panose="02020603050405020304" pitchFamily="18" charset="0"/>
              </a:rPr>
              <a:t> </a:t>
            </a:r>
            <a:endParaRPr lang="ru-RU" sz="2000" dirty="0">
              <a:solidFill>
                <a:schemeClr val="tx1"/>
              </a:solidFill>
              <a:latin typeface="Times New Roman" panose="02020603050405020304" pitchFamily="18" charset="0"/>
              <a:cs typeface="Times New Roman" panose="02020603050405020304" pitchFamily="18" charset="0"/>
            </a:endParaRPr>
          </a:p>
          <a:p>
            <a:r>
              <a:rPr lang="ru-RU" sz="2000" b="1" dirty="0">
                <a:solidFill>
                  <a:schemeClr val="tx1"/>
                </a:solidFill>
                <a:latin typeface="Times New Roman" panose="02020603050405020304" pitchFamily="18" charset="0"/>
                <a:cs typeface="Times New Roman" panose="02020603050405020304" pitchFamily="18" charset="0"/>
              </a:rPr>
              <a:t>«Военный марш»</a:t>
            </a:r>
            <a:r>
              <a:rPr lang="ru-RU" sz="2000" dirty="0">
                <a:solidFill>
                  <a:schemeClr val="tx1"/>
                </a:solidFill>
                <a:latin typeface="Times New Roman" panose="02020603050405020304" pitchFamily="18" charset="0"/>
                <a:cs typeface="Times New Roman" panose="02020603050405020304" pitchFamily="18" charset="0"/>
              </a:rPr>
              <a:t>. Начитается он с мощного звучания духового оркестра. Что можно услышать в этой торжественной музыке? Это юмор, жизнерадостность и бесшабашность молодости. Именно так принято было приветствовать победителей, не секрет, что появление в небольших городках офицера, всегда было настоящим торжеством и его встречали всегда соответственно</a:t>
            </a:r>
            <a:r>
              <a:rPr lang="ru-RU" sz="2000" dirty="0" smtClean="0">
                <a:solidFill>
                  <a:schemeClr val="tx1"/>
                </a:solidFill>
                <a:latin typeface="Times New Roman" panose="02020603050405020304" pitchFamily="18" charset="0"/>
                <a:cs typeface="Times New Roman" panose="02020603050405020304" pitchFamily="18" charset="0"/>
              </a:rPr>
              <a:t>.</a:t>
            </a:r>
            <a:br>
              <a:rPr lang="ru-RU" sz="2000" dirty="0">
                <a:solidFill>
                  <a:schemeClr val="tx1"/>
                </a:solidFill>
                <a:latin typeface="Times New Roman" panose="02020603050405020304" pitchFamily="18" charset="0"/>
                <a:cs typeface="Times New Roman" panose="02020603050405020304" pitchFamily="18" charset="0"/>
              </a:rPr>
            </a:br>
            <a:endParaRPr lang="ru-RU"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1965" y="889845"/>
            <a:ext cx="5278055" cy="5632311"/>
          </a:xfrm>
          <a:prstGeom prst="rect">
            <a:avLst/>
          </a:prstGeom>
        </p:spPr>
        <p:txBody>
          <a:bodyPr wrap="square">
            <a:spAutoFit/>
          </a:bodyPr>
          <a:lstStyle/>
          <a:p>
            <a:r>
              <a:rPr lang="ru-RU" dirty="0">
                <a:solidFill>
                  <a:srgbClr val="252425"/>
                </a:solidFill>
                <a:latin typeface="Times New Roman" panose="02020603050405020304" pitchFamily="18" charset="0"/>
              </a:rPr>
              <a:t>С наступлением седьмой пьесы </a:t>
            </a:r>
            <a:r>
              <a:rPr lang="ru-RU" b="1" dirty="0">
                <a:solidFill>
                  <a:srgbClr val="252425"/>
                </a:solidFill>
                <a:latin typeface="Times New Roman" panose="02020603050405020304" pitchFamily="18" charset="0"/>
              </a:rPr>
              <a:t>«Венчание»</a:t>
            </a:r>
            <a:r>
              <a:rPr lang="ru-RU" dirty="0">
                <a:solidFill>
                  <a:srgbClr val="252425"/>
                </a:solidFill>
                <a:latin typeface="Times New Roman" panose="02020603050405020304" pitchFamily="18" charset="0"/>
              </a:rPr>
              <a:t> снова возникает контраст. Это медленное, трепетное, умиротворенное звучание струнных. Создается атмосфера таинственности и нежности, лишь иногда сменяемая страстными восклицаниями. Мысленно слушатели переносятся в небольшую церковь, где становятся свидетелями обряда венчания двух молодых людей. Завершается пьеса мощными аккордами в исполнении оркестра – это словно удары судьбы, когда невеста Марья Гавриловна восклицает: «Ай, не он! Не он!» и падает без создания.</a:t>
            </a:r>
            <a:endParaRPr lang="ru-RU" dirty="0">
              <a:solidFill>
                <a:srgbClr val="252425"/>
              </a:solidFill>
              <a:latin typeface="Times New Roman" panose="02020603050405020304" pitchFamily="18" charset="0"/>
            </a:endParaRPr>
          </a:p>
          <a:p>
            <a:r>
              <a:rPr lang="ru-RU" dirty="0">
                <a:solidFill>
                  <a:srgbClr val="252425"/>
                </a:solidFill>
                <a:latin typeface="Times New Roman" panose="02020603050405020304" pitchFamily="18" charset="0"/>
              </a:rPr>
              <a:t> </a:t>
            </a:r>
            <a:endParaRPr lang="ru-RU" dirty="0">
              <a:solidFill>
                <a:srgbClr val="252425"/>
              </a:solidFill>
              <a:latin typeface="Times New Roman" panose="02020603050405020304" pitchFamily="18" charset="0"/>
            </a:endParaRPr>
          </a:p>
          <a:p>
            <a:r>
              <a:rPr lang="ru-RU" dirty="0">
                <a:solidFill>
                  <a:srgbClr val="252425"/>
                </a:solidFill>
                <a:latin typeface="Times New Roman" panose="02020603050405020304" pitchFamily="18" charset="0"/>
              </a:rPr>
              <a:t>Восьмой номер – </a:t>
            </a:r>
            <a:r>
              <a:rPr lang="ru-RU" b="1" dirty="0">
                <a:solidFill>
                  <a:srgbClr val="252425"/>
                </a:solidFill>
                <a:latin typeface="Times New Roman" panose="02020603050405020304" pitchFamily="18" charset="0"/>
              </a:rPr>
              <a:t>«Отзвуки вальса»</a:t>
            </a:r>
            <a:r>
              <a:rPr lang="ru-RU" dirty="0">
                <a:solidFill>
                  <a:srgbClr val="252425"/>
                </a:solidFill>
                <a:latin typeface="Times New Roman" panose="02020603050405020304" pitchFamily="18" charset="0"/>
              </a:rPr>
              <a:t>, уже знакомая мелодия, звучащая приглушенно и лишь напоминает о том, что было когда-то. Это словно воспоминание о первой любви, которое все еще живет в сердце.</a:t>
            </a:r>
            <a:endParaRPr lang="ru-RU" dirty="0">
              <a:solidFill>
                <a:srgbClr val="252425"/>
              </a:solidFill>
              <a:latin typeface="Times New Roman" panose="02020603050405020304" pitchFamily="18" charset="0"/>
            </a:endParaRPr>
          </a:p>
          <a:p>
            <a:br>
              <a:rPr lang="ru-RU" dirty="0"/>
            </a:br>
            <a:endParaRPr lang="ru-RU" dirty="0"/>
          </a:p>
        </p:txBody>
      </p:sp>
      <p:pic>
        <p:nvPicPr>
          <p:cNvPr id="3" name="Рисунок 2"/>
          <p:cNvPicPr>
            <a:picLocks noChangeAspect="1"/>
          </p:cNvPicPr>
          <p:nvPr/>
        </p:nvPicPr>
        <p:blipFill>
          <a:blip r:embed="rId1"/>
          <a:stretch>
            <a:fillRect/>
          </a:stretch>
        </p:blipFill>
        <p:spPr>
          <a:xfrm>
            <a:off x="5808951" y="2083443"/>
            <a:ext cx="6037353" cy="377334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2099283"/>
          </a:xfrm>
        </p:spPr>
        <p:txBody>
          <a:bodyPr>
            <a:noAutofit/>
          </a:bodyPr>
          <a:lstStyle/>
          <a:p>
            <a:pPr>
              <a:lnSpc>
                <a:spcPct val="150000"/>
              </a:lnSpc>
            </a:pPr>
            <a:r>
              <a:rPr lang="ru-RU" sz="2400" dirty="0">
                <a:latin typeface="Times New Roman" panose="02020603050405020304" pitchFamily="18" charset="0"/>
                <a:cs typeface="Times New Roman" panose="02020603050405020304" pitchFamily="18" charset="0"/>
              </a:rPr>
              <a:t>Литература и музыка тесно связаны друг с другом. Многие произведения литературы вдохновляли композиторов на создание музыкальных произведений, а музыка, в свою очередь, способна усилить эмоциональное воздействие произведения литературы</a:t>
            </a:r>
            <a:endParaRPr lang="ru-RU" sz="2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lnSpc>
                <a:spcPct val="150000"/>
              </a:lnSpc>
              <a:buNone/>
            </a:pPr>
            <a:r>
              <a:rPr lang="ru-RU" sz="2400" dirty="0" smtClean="0">
                <a:latin typeface="Times New Roman" panose="02020603050405020304" pitchFamily="18" charset="0"/>
                <a:cs typeface="Times New Roman" panose="02020603050405020304" pitchFamily="18" charset="0"/>
              </a:rPr>
              <a:t>Музыка </a:t>
            </a:r>
            <a:r>
              <a:rPr lang="ru-RU" sz="2400" dirty="0">
                <a:latin typeface="Times New Roman" panose="02020603050405020304" pitchFamily="18" charset="0"/>
                <a:cs typeface="Times New Roman" panose="02020603050405020304" pitchFamily="18" charset="0"/>
              </a:rPr>
              <a:t>и литература не иллюстрируют одна другую, они дополняют, обогащают, усиливают наши переживания</a:t>
            </a:r>
            <a:endParaRPr lang="ru-RU"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1965" y="185195"/>
            <a:ext cx="8762035" cy="4401205"/>
          </a:xfrm>
          <a:prstGeom prst="rect">
            <a:avLst/>
          </a:prstGeom>
        </p:spPr>
        <p:txBody>
          <a:bodyPr wrap="square">
            <a:spAutoFit/>
          </a:bodyPr>
          <a:lstStyle/>
          <a:p>
            <a:r>
              <a:rPr lang="ru-RU" sz="2800" dirty="0" smtClean="0">
                <a:latin typeface="Times New Roman" panose="02020603050405020304" pitchFamily="18" charset="0"/>
              </a:rPr>
              <a:t>Завершает </a:t>
            </a:r>
            <a:r>
              <a:rPr lang="ru-RU" sz="2800" dirty="0">
                <a:latin typeface="Times New Roman" panose="02020603050405020304" pitchFamily="18" charset="0"/>
              </a:rPr>
              <a:t>сюиту пьеса </a:t>
            </a:r>
            <a:r>
              <a:rPr lang="ru-RU" sz="2800" b="1" dirty="0">
                <a:latin typeface="Times New Roman" panose="02020603050405020304" pitchFamily="18" charset="0"/>
              </a:rPr>
              <a:t>«Зимняя дорога»</a:t>
            </a:r>
            <a:r>
              <a:rPr lang="ru-RU" sz="2800" dirty="0">
                <a:latin typeface="Times New Roman" panose="02020603050405020304" pitchFamily="18" charset="0"/>
              </a:rPr>
              <a:t>. Она снова передает тот образ стремительно мчащейся тройки. Только звучит она уже немного спокойнее. История главных героев закончена, причем очень удачно для них</a:t>
            </a:r>
            <a:r>
              <a:rPr lang="ru-RU" sz="2800" dirty="0" smtClean="0">
                <a:latin typeface="Times New Roman" panose="02020603050405020304" pitchFamily="18" charset="0"/>
              </a:rPr>
              <a:t>.</a:t>
            </a:r>
            <a:endParaRPr lang="ru-RU" sz="2800" dirty="0" smtClean="0">
              <a:latin typeface="Times New Roman" panose="02020603050405020304" pitchFamily="18" charset="0"/>
            </a:endParaRPr>
          </a:p>
          <a:p>
            <a:endParaRPr lang="ru-RU" sz="2800" dirty="0">
              <a:latin typeface="Times New Roman" panose="02020603050405020304" pitchFamily="18" charset="0"/>
            </a:endParaRPr>
          </a:p>
          <a:p>
            <a:endParaRPr lang="ru-RU" sz="2800" dirty="0" smtClean="0">
              <a:latin typeface="Times New Roman" panose="02020603050405020304" pitchFamily="18" charset="0"/>
            </a:endParaRPr>
          </a:p>
          <a:p>
            <a:endParaRPr lang="ru-RU" sz="2800" dirty="0"/>
          </a:p>
          <a:p>
            <a:br>
              <a:rPr lang="ru-RU" sz="2800" dirty="0">
                <a:solidFill>
                  <a:srgbClr val="252425"/>
                </a:solidFill>
                <a:latin typeface="Helvetica" panose="020B0604020202020204" pitchFamily="34" charset="0"/>
              </a:rPr>
            </a:br>
            <a:endParaRPr lang="ru-RU" sz="2800" dirty="0"/>
          </a:p>
        </p:txBody>
      </p:sp>
      <p:pic>
        <p:nvPicPr>
          <p:cNvPr id="3" name="Рисунок 2"/>
          <p:cNvPicPr>
            <a:picLocks noChangeAspect="1"/>
          </p:cNvPicPr>
          <p:nvPr/>
        </p:nvPicPr>
        <p:blipFill>
          <a:blip r:embed="rId1"/>
          <a:stretch>
            <a:fillRect/>
          </a:stretch>
        </p:blipFill>
        <p:spPr>
          <a:xfrm>
            <a:off x="4821382" y="2099469"/>
            <a:ext cx="5920509" cy="47299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983" y="138546"/>
            <a:ext cx="10633392" cy="7508875"/>
          </a:xfrm>
          <a:prstGeom prst="rect">
            <a:avLst/>
          </a:prstGeom>
        </p:spPr>
        <p:txBody>
          <a:bodyPr wrap="square">
            <a:spAutoFit/>
          </a:bodyPr>
          <a:lstStyle/>
          <a:p>
            <a:r>
              <a:rPr lang="ru-RU" b="1" dirty="0">
                <a:solidFill>
                  <a:srgbClr val="252425"/>
                </a:solidFill>
                <a:latin typeface="Times New Roman" panose="02020603050405020304" pitchFamily="18" charset="0"/>
              </a:rPr>
              <a:t>Вряд ли найдется тот человек, сердце которого не замирает в восхищении от первых аккордов знаменитейшего «</a:t>
            </a:r>
            <a:r>
              <a:rPr lang="ru-RU" b="1" dirty="0">
                <a:solidFill>
                  <a:srgbClr val="0000FF"/>
                </a:solidFill>
                <a:latin typeface="Times New Roman" panose="02020603050405020304" pitchFamily="18" charset="0"/>
                <a:hlinkClick r:id="rId1"/>
              </a:rPr>
              <a:t>Вальса</a:t>
            </a:r>
            <a:r>
              <a:rPr lang="ru-RU" b="1" dirty="0">
                <a:solidFill>
                  <a:srgbClr val="252425"/>
                </a:solidFill>
                <a:latin typeface="Times New Roman" panose="02020603050405020304" pitchFamily="18" charset="0"/>
              </a:rPr>
              <a:t>» или «</a:t>
            </a:r>
            <a:r>
              <a:rPr lang="ru-RU" b="1" dirty="0">
                <a:solidFill>
                  <a:srgbClr val="0000FF"/>
                </a:solidFill>
                <a:latin typeface="Times New Roman" panose="02020603050405020304" pitchFamily="18" charset="0"/>
                <a:hlinkClick r:id="rId2"/>
              </a:rPr>
              <a:t>Романса</a:t>
            </a:r>
            <a:r>
              <a:rPr lang="ru-RU" b="1" dirty="0">
                <a:solidFill>
                  <a:srgbClr val="252425"/>
                </a:solidFill>
                <a:latin typeface="Times New Roman" panose="02020603050405020304" pitchFamily="18" charset="0"/>
              </a:rPr>
              <a:t>». </a:t>
            </a:r>
            <a:endParaRPr lang="ru-RU" b="1" dirty="0" smtClean="0">
              <a:solidFill>
                <a:srgbClr val="252425"/>
              </a:solidFill>
              <a:latin typeface="Times New Roman" panose="02020603050405020304" pitchFamily="18" charset="0"/>
            </a:endParaRPr>
          </a:p>
          <a:p>
            <a:endParaRPr lang="ru-RU" sz="1600" b="1" dirty="0">
              <a:solidFill>
                <a:srgbClr val="FF0000"/>
              </a:solidFill>
              <a:latin typeface="Times New Roman" panose="02020603050405020304" pitchFamily="18" charset="0"/>
            </a:endParaRPr>
          </a:p>
          <a:p>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Боже!- Спасибо за чувство гармонии,</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За эту музыку, за этот день,</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И за </a:t>
            </a:r>
            <a:r>
              <a:rPr lang="ru-RU" sz="1600" b="1" dirty="0" err="1">
                <a:solidFill>
                  <a:srgbClr val="FF0000"/>
                </a:solidFill>
                <a:latin typeface="Times New Roman" panose="02020603050405020304" pitchFamily="18" charset="0"/>
              </a:rPr>
              <a:t>свиридовскую</a:t>
            </a:r>
            <a:r>
              <a:rPr lang="ru-RU" sz="1600" b="1" dirty="0">
                <a:solidFill>
                  <a:srgbClr val="FF0000"/>
                </a:solidFill>
                <a:latin typeface="Times New Roman" panose="02020603050405020304" pitchFamily="18" charset="0"/>
              </a:rPr>
              <a:t> симфонию</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С радостным вальсом, и за метель!</a:t>
            </a:r>
            <a:endParaRPr lang="ru-RU" sz="1600" b="1" dirty="0">
              <a:solidFill>
                <a:srgbClr val="FF0000"/>
              </a:solidFill>
              <a:latin typeface="Times New Roman" panose="02020603050405020304" pitchFamily="18" charset="0"/>
            </a:endParaRPr>
          </a:p>
          <a:p>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Он расстилает любви нам дорогу,</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Жизнь предрекая в лучистом сверканье!-</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Тройка, не мешкай! - Скорее к порогу:</a:t>
            </a:r>
            <a:endParaRPr lang="ru-RU" sz="1600" b="1" dirty="0">
              <a:solidFill>
                <a:srgbClr val="FF0000"/>
              </a:solidFill>
              <a:latin typeface="Times New Roman" panose="02020603050405020304" pitchFamily="18" charset="0"/>
            </a:endParaRPr>
          </a:p>
          <a:p>
            <a:r>
              <a:rPr lang="ru-RU" sz="1600" b="1" dirty="0">
                <a:solidFill>
                  <a:srgbClr val="FF0000"/>
                </a:solidFill>
                <a:latin typeface="Times New Roman" panose="02020603050405020304" pitchFamily="18" charset="0"/>
              </a:rPr>
              <a:t>В храме Господнем наше венчание!</a:t>
            </a:r>
            <a:endParaRPr lang="ru-RU" sz="1600" b="1" dirty="0">
              <a:solidFill>
                <a:srgbClr val="FF0000"/>
              </a:solidFill>
              <a:latin typeface="Times New Roman" panose="02020603050405020304" pitchFamily="18" charset="0"/>
            </a:endParaRPr>
          </a:p>
          <a:p>
            <a:r>
              <a:rPr lang="ru-RU" sz="1400" b="1" dirty="0">
                <a:solidFill>
                  <a:srgbClr val="252425"/>
                </a:solidFill>
                <a:latin typeface="Times New Roman" panose="02020603050405020304" pitchFamily="18" charset="0"/>
              </a:rPr>
              <a:t>Надежда </a:t>
            </a:r>
            <a:r>
              <a:rPr lang="ru-RU" sz="1400" b="1" dirty="0" err="1">
                <a:solidFill>
                  <a:srgbClr val="252425"/>
                </a:solidFill>
                <a:latin typeface="Times New Roman" panose="02020603050405020304" pitchFamily="18" charset="0"/>
              </a:rPr>
              <a:t>Ансеева</a:t>
            </a:r>
            <a:endParaRPr lang="ru-RU" sz="1400" b="1" dirty="0">
              <a:solidFill>
                <a:srgbClr val="252425"/>
              </a:solidFill>
              <a:latin typeface="Times New Roman" panose="02020603050405020304" pitchFamily="18" charset="0"/>
            </a:endParaRPr>
          </a:p>
          <a:p>
            <a:r>
              <a:rPr lang="ru-RU" sz="1600" b="1" dirty="0" smtClean="0">
                <a:solidFill>
                  <a:srgbClr val="252425"/>
                </a:solidFill>
                <a:latin typeface="Times New Roman" panose="02020603050405020304" pitchFamily="18" charset="0"/>
              </a:rPr>
              <a:t>Гимн </a:t>
            </a:r>
            <a:r>
              <a:rPr lang="ru-RU" sz="1600" b="1" dirty="0">
                <a:solidFill>
                  <a:srgbClr val="252425"/>
                </a:solidFill>
                <a:latin typeface="Times New Roman" panose="02020603050405020304" pitchFamily="18" charset="0"/>
              </a:rPr>
              <a:t>русской душе: великий «Романс» Свиридова из сюиты «Метель». Как можно после такой музыки не любить Россию</a:t>
            </a:r>
            <a:r>
              <a:rPr lang="ru-RU" sz="1600" b="1" dirty="0" smtClean="0">
                <a:solidFill>
                  <a:srgbClr val="252425"/>
                </a:solidFill>
                <a:latin typeface="Times New Roman" panose="02020603050405020304" pitchFamily="18" charset="0"/>
              </a:rPr>
              <a:t>?</a:t>
            </a:r>
            <a:endParaRPr lang="ru-RU" sz="1600" b="1" dirty="0" smtClean="0">
              <a:solidFill>
                <a:srgbClr val="252425"/>
              </a:solidFill>
              <a:latin typeface="Times New Roman" panose="02020603050405020304" pitchFamily="18" charset="0"/>
            </a:endParaRPr>
          </a:p>
          <a:p>
            <a:r>
              <a:rPr lang="ru-RU" sz="1600" b="1" dirty="0">
                <a:solidFill>
                  <a:srgbClr val="252425"/>
                </a:solidFill>
                <a:latin typeface="Times New Roman" panose="02020603050405020304" pitchFamily="18" charset="0"/>
              </a:rPr>
              <a:t>Одна из жемчужин классической музыки с невероятно красивой мелодией - «Романс» из симфонии-сюиты Георгия Свиридова по мотивам повести А.С. Пушкина «Метель». Аккомпанемент рояля, привычный для начала – середины XIX в., скрипка, гобой, флейта.… От этой музыки сжимается и трепещет душа. И нет сомнений в том, что она… о любви.</a:t>
            </a:r>
            <a:endParaRPr lang="ru-RU" sz="1600" b="1" dirty="0">
              <a:solidFill>
                <a:srgbClr val="252425"/>
              </a:solidFill>
              <a:latin typeface="Times New Roman" panose="02020603050405020304" pitchFamily="18" charset="0"/>
            </a:endParaRPr>
          </a:p>
          <a:p>
            <a:r>
              <a:rPr lang="ru-RU" sz="1400" b="1" dirty="0">
                <a:solidFill>
                  <a:srgbClr val="FF0000"/>
                </a:solidFill>
                <a:latin typeface="Times New Roman" panose="02020603050405020304" pitchFamily="18" charset="0"/>
              </a:rPr>
              <a:t>Я о тебе мечтал всю жизнь,</a:t>
            </a:r>
            <a:endParaRPr lang="ru-RU" sz="1400" b="1" dirty="0">
              <a:solidFill>
                <a:srgbClr val="FF0000"/>
              </a:solidFill>
              <a:latin typeface="Times New Roman" panose="02020603050405020304" pitchFamily="18" charset="0"/>
            </a:endParaRPr>
          </a:p>
          <a:p>
            <a:r>
              <a:rPr lang="ru-RU" sz="1400" b="1" dirty="0">
                <a:solidFill>
                  <a:srgbClr val="FF0000"/>
                </a:solidFill>
                <a:latin typeface="Times New Roman" panose="02020603050405020304" pitchFamily="18" charset="0"/>
              </a:rPr>
              <a:t>К тебе стремился я своей душою.</a:t>
            </a:r>
            <a:endParaRPr lang="ru-RU" sz="1400" b="1" dirty="0">
              <a:solidFill>
                <a:srgbClr val="FF0000"/>
              </a:solidFill>
              <a:latin typeface="Times New Roman" panose="02020603050405020304" pitchFamily="18" charset="0"/>
            </a:endParaRPr>
          </a:p>
          <a:p>
            <a:r>
              <a:rPr lang="ru-RU" sz="1400" b="1" dirty="0">
                <a:solidFill>
                  <a:srgbClr val="FF0000"/>
                </a:solidFill>
                <a:latin typeface="Times New Roman" panose="02020603050405020304" pitchFamily="18" charset="0"/>
              </a:rPr>
              <a:t>Вдруг наяву мечты сбылись,</a:t>
            </a:r>
            <a:endParaRPr lang="ru-RU" sz="1400" b="1" dirty="0">
              <a:solidFill>
                <a:srgbClr val="FF0000"/>
              </a:solidFill>
              <a:latin typeface="Times New Roman" panose="02020603050405020304" pitchFamily="18" charset="0"/>
            </a:endParaRPr>
          </a:p>
          <a:p>
            <a:r>
              <a:rPr lang="ru-RU" sz="1400" b="1" dirty="0">
                <a:solidFill>
                  <a:srgbClr val="FF0000"/>
                </a:solidFill>
                <a:latin typeface="Times New Roman" panose="02020603050405020304" pitchFamily="18" charset="0"/>
              </a:rPr>
              <a:t>И будет образ твой всегда со мною.</a:t>
            </a:r>
            <a:endParaRPr lang="ru-RU" sz="1400" b="1" dirty="0">
              <a:solidFill>
                <a:srgbClr val="FF0000"/>
              </a:solidFill>
              <a:latin typeface="Times New Roman" panose="02020603050405020304" pitchFamily="18" charset="0"/>
            </a:endParaRPr>
          </a:p>
          <a:p>
            <a:endParaRPr lang="ru-RU" sz="1400" b="1" dirty="0">
              <a:solidFill>
                <a:srgbClr val="FF0000"/>
              </a:solidFill>
              <a:latin typeface="Times New Roman" panose="02020603050405020304" pitchFamily="18" charset="0"/>
            </a:endParaRPr>
          </a:p>
          <a:p>
            <a:r>
              <a:rPr lang="ru-RU" sz="1400" b="1" dirty="0">
                <a:solidFill>
                  <a:srgbClr val="FF0000"/>
                </a:solidFill>
                <a:latin typeface="Times New Roman" panose="02020603050405020304" pitchFamily="18" charset="0"/>
              </a:rPr>
              <a:t>Вдруг наяву мечты сбылись,</a:t>
            </a:r>
            <a:endParaRPr lang="ru-RU" sz="1400" b="1" dirty="0">
              <a:solidFill>
                <a:srgbClr val="FF0000"/>
              </a:solidFill>
              <a:latin typeface="Times New Roman" panose="02020603050405020304" pitchFamily="18" charset="0"/>
            </a:endParaRPr>
          </a:p>
          <a:p>
            <a:r>
              <a:rPr lang="ru-RU" sz="1400" b="1" dirty="0">
                <a:solidFill>
                  <a:srgbClr val="FF0000"/>
                </a:solidFill>
                <a:latin typeface="Times New Roman" panose="02020603050405020304" pitchFamily="18" charset="0"/>
              </a:rPr>
              <a:t>И будет образ твой всегда со мной.</a:t>
            </a:r>
            <a:endParaRPr lang="ru-RU" sz="1400" b="1" dirty="0">
              <a:solidFill>
                <a:srgbClr val="FF0000"/>
              </a:solidFill>
              <a:latin typeface="Times New Roman" panose="02020603050405020304" pitchFamily="18" charset="0"/>
            </a:endParaRPr>
          </a:p>
          <a:p>
            <a:endParaRPr lang="ru-RU" sz="1400" b="1" dirty="0">
              <a:solidFill>
                <a:srgbClr val="252425"/>
              </a:solidFill>
              <a:latin typeface="Times New Roman" panose="02020603050405020304" pitchFamily="18" charset="0"/>
            </a:endParaRPr>
          </a:p>
          <a:p>
            <a:endParaRPr lang="ru-RU" sz="2000" b="1" dirty="0" smtClean="0">
              <a:solidFill>
                <a:srgbClr val="252425"/>
              </a:solidFill>
              <a:latin typeface="Times New Roman" panose="02020603050405020304" pitchFamily="18" charset="0"/>
            </a:endParaRPr>
          </a:p>
          <a:p>
            <a:endParaRPr lang="ru-RU" sz="2800" b="1" dirty="0" smtClean="0">
              <a:solidFill>
                <a:srgbClr val="252425"/>
              </a:solidFill>
              <a:latin typeface="Times New Roman" panose="02020603050405020304" pitchFamily="18" charset="0"/>
            </a:endParaRPr>
          </a:p>
        </p:txBody>
      </p:sp>
      <p:pic>
        <p:nvPicPr>
          <p:cNvPr id="3" name="GV_Sviridov_-_Metel_-_Vals_640056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266730" y="1858398"/>
            <a:ext cx="553219" cy="553219"/>
          </a:xfrm>
          <a:prstGeom prst="rect">
            <a:avLst/>
          </a:prstGeom>
        </p:spPr>
      </p:pic>
      <p:pic>
        <p:nvPicPr>
          <p:cNvPr id="4" name="Sviridov_-_Romans_Metel_67579557">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8274985" y="557674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35" fill="hold"/>
                                        <p:tgtEl>
                                          <p:spTgt spid="3"/>
                                        </p:tgtEl>
                                      </p:cBhvr>
                                    </p:cmd>
                                  </p:childTnLst>
                                </p:cTn>
                              </p:par>
                            </p:childTnLst>
                          </p:cTn>
                        </p:par>
                      </p:childTnLst>
                    </p:cTn>
                  </p:par>
                </p:childTnLst>
              </p:cTn>
              <p:nextCondLst>
                <p:cond evt="onClick" delay="0">
                  <p:tgtEl>
                    <p:spTgt spid="3"/>
                  </p:tgtEl>
                </p:cond>
              </p:nextCondLst>
            </p:seq>
            <p:audio>
              <p:cMediaNode vol="414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6665" fill="hold"/>
                                        <p:tgtEl>
                                          <p:spTgt spid="4"/>
                                        </p:tgtEl>
                                      </p:cBhvr>
                                    </p:cmd>
                                  </p:childTnLst>
                                </p:cTn>
                              </p:par>
                            </p:childTnLst>
                          </p:cTn>
                        </p:par>
                      </p:childTnLst>
                    </p:cTn>
                  </p:par>
                </p:childTnLst>
              </p:cTn>
              <p:nextCondLst>
                <p:cond evt="onClick" delay="0">
                  <p:tgtEl>
                    <p:spTgt spid="4"/>
                  </p:tgtEl>
                </p:cond>
              </p:nextCondLst>
            </p:seq>
            <p:audio>
              <p:cMediaNode vol="20700">
                <p:cTn id="13"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9527" y="489527"/>
            <a:ext cx="10945091" cy="4307398"/>
          </a:xfrm>
          <a:prstGeom prst="rect">
            <a:avLst/>
          </a:prstGeom>
        </p:spPr>
        <p:txBody>
          <a:bodyPr wrap="square">
            <a:spAutoFit/>
          </a:bodyPr>
          <a:lstStyle/>
          <a:p>
            <a:pPr>
              <a:lnSpc>
                <a:spcPct val="200000"/>
              </a:lnSpc>
            </a:pPr>
            <a:r>
              <a:rPr lang="ru-RU" sz="2000" b="1" i="1" dirty="0">
                <a:latin typeface="Times New Roman" panose="02020603050405020304" pitchFamily="18" charset="0"/>
                <a:cs typeface="Times New Roman" panose="02020603050405020304" pitchFamily="18" charset="0"/>
              </a:rPr>
              <a:t>А во время прослушивания всей сюиты «Метель» наше воображение тут же начинает рисовать картины природы, русской зимы, шикарного бала, стремительно несущейся тройки лошадей. Музыка Свиридова обладает удивительно изобразительностью и с этим трудно не согласиться. Это произведение с удовольствием изучают ученики в музыкальных школах и любят заядлые меломаны. Известнейший режиссер М. </a:t>
            </a:r>
            <a:r>
              <a:rPr lang="ru-RU" sz="2000" b="1" i="1" dirty="0" err="1">
                <a:latin typeface="Times New Roman" panose="02020603050405020304" pitchFamily="18" charset="0"/>
                <a:cs typeface="Times New Roman" panose="02020603050405020304" pitchFamily="18" charset="0"/>
              </a:rPr>
              <a:t>Швейдер</a:t>
            </a:r>
            <a:r>
              <a:rPr lang="ru-RU" sz="2000" b="1" i="1" dirty="0">
                <a:latin typeface="Times New Roman" panose="02020603050405020304" pitchFamily="18" charset="0"/>
                <a:cs typeface="Times New Roman" panose="02020603050405020304" pitchFamily="18" charset="0"/>
              </a:rPr>
              <a:t> сказал, что музыка Свиридова – навсегда. В ней удивительным образом сочетается время, которое продолжается вечно, и с этим тоже трудно не согласиться.</a:t>
            </a:r>
            <a:endParaRPr lang="ru-RU" sz="20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919" y="-1326148"/>
            <a:ext cx="10509813" cy="6740307"/>
          </a:xfrm>
          <a:prstGeom prst="rect">
            <a:avLst/>
          </a:prstGeom>
        </p:spPr>
        <p:txBody>
          <a:bodyPr wrap="square">
            <a:spAutoFit/>
          </a:bodyPr>
          <a:lstStyle/>
          <a:p>
            <a:endParaRPr lang="ru-RU" dirty="0" smtClean="0">
              <a:solidFill>
                <a:srgbClr val="2C2D2E"/>
              </a:solidFill>
              <a:latin typeface="Helvetica" panose="020B0604020202020204" pitchFamily="34" charset="0"/>
            </a:endParaRPr>
          </a:p>
          <a:p>
            <a:endParaRPr lang="ru-RU" dirty="0">
              <a:solidFill>
                <a:srgbClr val="2C2D2E"/>
              </a:solidFill>
              <a:latin typeface="Helvetica" panose="020B0604020202020204" pitchFamily="34" charset="0"/>
            </a:endParaRPr>
          </a:p>
          <a:p>
            <a:endParaRPr lang="ru-RU" dirty="0" smtClean="0">
              <a:solidFill>
                <a:srgbClr val="2C2D2E"/>
              </a:solidFill>
              <a:latin typeface="Helvetica" panose="020B0604020202020204" pitchFamily="34" charset="0"/>
            </a:endParaRPr>
          </a:p>
          <a:p>
            <a:endParaRPr lang="ru-RU" dirty="0">
              <a:solidFill>
                <a:srgbClr val="2C2D2E"/>
              </a:solidFill>
              <a:latin typeface="Helvetica" panose="020B0604020202020204" pitchFamily="34" charset="0"/>
            </a:endParaRPr>
          </a:p>
          <a:p>
            <a:endParaRPr lang="ru-RU" dirty="0" smtClean="0">
              <a:solidFill>
                <a:srgbClr val="2C2D2E"/>
              </a:solidFill>
              <a:latin typeface="Helvetica" panose="020B0604020202020204" pitchFamily="34" charset="0"/>
            </a:endParaRPr>
          </a:p>
          <a:p>
            <a:endParaRPr lang="ru-RU" dirty="0">
              <a:solidFill>
                <a:srgbClr val="2C2D2E"/>
              </a:solidFill>
              <a:latin typeface="Helvetica" panose="020B0604020202020204" pitchFamily="34" charset="0"/>
            </a:endParaRPr>
          </a:p>
          <a:p>
            <a:r>
              <a:rPr lang="ru-RU" dirty="0" smtClean="0">
                <a:solidFill>
                  <a:srgbClr val="2C2D2E"/>
                </a:solidFill>
                <a:latin typeface="Helvetica" panose="020B0604020202020204" pitchFamily="34" charset="0"/>
              </a:rPr>
              <a:t>Характер </a:t>
            </a:r>
            <a:r>
              <a:rPr lang="ru-RU" dirty="0">
                <a:solidFill>
                  <a:srgbClr val="2C2D2E"/>
                </a:solidFill>
                <a:latin typeface="Helvetica" panose="020B0604020202020204" pitchFamily="34" charset="0"/>
              </a:rPr>
              <a:t>музыкальных образов сюиты "Метель" Свиридова: </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Многогранность</a:t>
            </a:r>
            <a:r>
              <a:rPr lang="ru-RU" dirty="0">
                <a:solidFill>
                  <a:srgbClr val="2C2D2E"/>
                </a:solidFill>
                <a:latin typeface="Helvetica" panose="020B0604020202020204" pitchFamily="34" charset="0"/>
              </a:rPr>
              <a:t>: Музыка сюиты "Метель" Свиридова многогранна и разнообразна. Она передает широкий спектр чувств и эмоций: от светлой радости и безмятежности до драматизма и трагизма. </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 </a:t>
            </a:r>
            <a:r>
              <a:rPr lang="ru-RU" dirty="0">
                <a:solidFill>
                  <a:srgbClr val="2C2D2E"/>
                </a:solidFill>
                <a:latin typeface="Helvetica" panose="020B0604020202020204" pitchFamily="34" charset="0"/>
              </a:rPr>
              <a:t>Контрастность: В сюите ярко выражена контрастность образов. Спокойные и лирические мелодии сменяются взволнованными и динамичными</a:t>
            </a:r>
            <a:r>
              <a:rPr lang="ru-RU" dirty="0" smtClean="0">
                <a:solidFill>
                  <a:srgbClr val="2C2D2E"/>
                </a:solidFill>
                <a:latin typeface="Helvetica" panose="020B0604020202020204" pitchFamily="34" charset="0"/>
              </a:rPr>
              <a:t>.</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  </a:t>
            </a:r>
            <a:r>
              <a:rPr lang="ru-RU" dirty="0">
                <a:solidFill>
                  <a:srgbClr val="2C2D2E"/>
                </a:solidFill>
                <a:latin typeface="Helvetica" panose="020B0604020202020204" pitchFamily="34" charset="0"/>
              </a:rPr>
              <a:t>Зимний пейзаж: Свиридов искусно рисует музыкальными средствами картины зимнего пейзажа: завывание метели, скрип снега под ногами, тройка, мчащаяся по бездорожью. </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 </a:t>
            </a:r>
            <a:r>
              <a:rPr lang="ru-RU" dirty="0">
                <a:solidFill>
                  <a:srgbClr val="2C2D2E"/>
                </a:solidFill>
                <a:latin typeface="Helvetica" panose="020B0604020202020204" pitchFamily="34" charset="0"/>
              </a:rPr>
              <a:t>Русский колорит: В музыке сюиты ярко выражен русский колорит. Свиридов использует народные интонации, жанры (вальс, романс) и темы. </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 </a:t>
            </a:r>
            <a:r>
              <a:rPr lang="ru-RU" dirty="0">
                <a:solidFill>
                  <a:srgbClr val="2C2D2E"/>
                </a:solidFill>
                <a:latin typeface="Helvetica" panose="020B0604020202020204" pitchFamily="34" charset="0"/>
              </a:rPr>
              <a:t>Эмоциональная глубина: Музыка сюиты "Метель" пронизана глубокими чувствами. Она передает красоту и величие русской природы, силу людских страстей, трагизм судьбы</a:t>
            </a:r>
            <a:r>
              <a:rPr lang="ru-RU" dirty="0" smtClean="0">
                <a:solidFill>
                  <a:srgbClr val="2C2D2E"/>
                </a:solidFill>
                <a:latin typeface="Helvetica" panose="020B0604020202020204" pitchFamily="34" charset="0"/>
              </a:rPr>
              <a:t>.</a:t>
            </a:r>
            <a:endParaRPr lang="ru-RU" dirty="0" smtClean="0">
              <a:solidFill>
                <a:srgbClr val="2C2D2E"/>
              </a:solidFill>
              <a:latin typeface="Helvetica" panose="020B0604020202020204" pitchFamily="34" charset="0"/>
            </a:endParaRPr>
          </a:p>
          <a:p>
            <a:pPr marL="342900" indent="-342900">
              <a:buAutoNum type="arabicPeriod"/>
            </a:pPr>
            <a:r>
              <a:rPr lang="ru-RU" dirty="0" smtClean="0">
                <a:solidFill>
                  <a:srgbClr val="2C2D2E"/>
                </a:solidFill>
                <a:latin typeface="Helvetica" panose="020B0604020202020204" pitchFamily="34" charset="0"/>
              </a:rPr>
              <a:t>  </a:t>
            </a:r>
            <a:r>
              <a:rPr lang="ru-RU" dirty="0">
                <a:solidFill>
                  <a:srgbClr val="2C2D2E"/>
                </a:solidFill>
                <a:latin typeface="Helvetica" panose="020B0604020202020204" pitchFamily="34" charset="0"/>
              </a:rPr>
              <a:t>Примеры: "Вальс": светлый, лиричный, передает атмосферу бала, веселья, безмятежности. "Тройка": динамичный, стремительный, рисует картину мчащейся по заснеженной дороге тройки. "Романс": проникновенный, лиричный, полон задумчивости и печали. "Вьюга": тревожный, напряженный, передает стихийную силу метели. </a:t>
            </a:r>
            <a:endParaRPr lang="ru-RU" dirty="0" smtClean="0">
              <a:solidFill>
                <a:srgbClr val="2C2D2E"/>
              </a:solidFill>
              <a:latin typeface="Helvetica" panose="020B0604020202020204" pitchFamily="34" charset="0"/>
            </a:endParaRPr>
          </a:p>
          <a:p>
            <a:pPr marL="342900" indent="-342900">
              <a:buAutoNum type="arabicPeriod"/>
            </a:pPr>
            <a:r>
              <a:rPr lang="ru-RU" dirty="0">
                <a:solidFill>
                  <a:srgbClr val="2C2D2E"/>
                </a:solidFill>
                <a:latin typeface="Helvetica" panose="020B0604020202020204" pitchFamily="34" charset="0"/>
              </a:rPr>
              <a:t> </a:t>
            </a:r>
            <a:r>
              <a:rPr lang="ru-RU" dirty="0" smtClean="0">
                <a:solidFill>
                  <a:srgbClr val="2C2D2E"/>
                </a:solidFill>
                <a:latin typeface="Helvetica" panose="020B0604020202020204" pitchFamily="34" charset="0"/>
              </a:rPr>
              <a:t> Заключение</a:t>
            </a:r>
            <a:r>
              <a:rPr lang="ru-RU" dirty="0">
                <a:solidFill>
                  <a:srgbClr val="2C2D2E"/>
                </a:solidFill>
                <a:latin typeface="Helvetica" panose="020B0604020202020204" pitchFamily="34" charset="0"/>
              </a:rPr>
              <a:t>: Музыка сюиты "Метель" Свиридова - это шедевр русской музыки. Она глубоко по содержанию и выразительна по форме. </a:t>
            </a:r>
            <a:endParaRPr lang="ru-RU" dirty="0" smtClean="0">
              <a:solidFill>
                <a:srgbClr val="2C2D2E"/>
              </a:solidFill>
              <a:latin typeface="Helvetica"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br>
              <a:rPr lang="ru-RU" sz="8800" dirty="0" smtClean="0">
                <a:solidFill>
                  <a:srgbClr val="FF0000"/>
                </a:solidFill>
              </a:rPr>
            </a:br>
            <a:br>
              <a:rPr lang="ru-RU" sz="8800" dirty="0">
                <a:solidFill>
                  <a:srgbClr val="FF0000"/>
                </a:solidFill>
              </a:rPr>
            </a:br>
            <a:br>
              <a:rPr lang="ru-RU" sz="8800" dirty="0" smtClean="0">
                <a:solidFill>
                  <a:srgbClr val="FF0000"/>
                </a:solidFill>
              </a:rPr>
            </a:br>
            <a:r>
              <a:rPr lang="ru-RU" sz="8800" dirty="0" smtClean="0">
                <a:solidFill>
                  <a:srgbClr val="FF0000"/>
                </a:solidFill>
              </a:rPr>
              <a:t>Спасибо за внимание!</a:t>
            </a:r>
            <a:endParaRPr lang="ru-RU" sz="88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4732420" y="618516"/>
            <a:ext cx="6545179" cy="5172684"/>
          </a:xfrm>
        </p:spPr>
        <p:txBody>
          <a:bodyPr>
            <a:normAutofit/>
          </a:bodyPr>
          <a:lstStyle/>
          <a:p>
            <a:pPr marL="0" indent="0" algn="just">
              <a:buNone/>
            </a:pPr>
            <a:r>
              <a:rPr lang="ru-RU" sz="2400" b="1" dirty="0">
                <a:latin typeface="Times New Roman" panose="02020603050405020304" pitchFamily="18" charset="0"/>
                <a:cs typeface="Times New Roman" panose="02020603050405020304" pitchFamily="18" charset="0"/>
              </a:rPr>
              <a:t>Философско-романтическое произведение «Метель» создано в октябре 1830 года непревзойденным гением русской классической литературы Александром Сергеевичем Пушкиным. Это одна из великолепных историй, в основе которой лежат талантливые рассуждения автора относительно человека и его судьбы </a:t>
            </a:r>
            <a:endParaRPr lang="ru-RU" sz="24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8968" y="618517"/>
            <a:ext cx="4363452" cy="623948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5502442" y="914400"/>
            <a:ext cx="5775157" cy="4876799"/>
          </a:xfrm>
        </p:spPr>
        <p:txBody>
          <a:bodyPr>
            <a:normAutofit lnSpcReduction="20000"/>
          </a:bodyPr>
          <a:lstStyle/>
          <a:p>
            <a:pPr>
              <a:lnSpc>
                <a:spcPct val="150000"/>
              </a:lnSpc>
            </a:pPr>
            <a:r>
              <a:rPr lang="ru-RU" dirty="0"/>
              <a:t>Метель» стала самым поэтичным прозаическим произведением Александра Сергеевича. Литератор создал повесть в период так называемой Болдинской осени, когда гостил у друзей в имении Большое Болдино. Произведение стало заключительной частью в цикле «Повести покойного Ивана Петровича Белкина». Работа над повестью была завершена в конце октября 1830-го.</a:t>
            </a:r>
            <a:endParaRPr lang="ru-RU" dirty="0"/>
          </a:p>
          <a:p>
            <a:pPr>
              <a:lnSpc>
                <a:spcPct val="150000"/>
              </a:lnSpc>
            </a:pPr>
            <a:endParaRPr lang="ru-RU" dirty="0"/>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964" y="914399"/>
            <a:ext cx="5373478" cy="487679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6031832" y="802105"/>
            <a:ext cx="5245768" cy="5342021"/>
          </a:xfrm>
        </p:spPr>
        <p:txBody>
          <a:bodyPr/>
          <a:lstStyle/>
          <a:p>
            <a:pPr marL="0" indent="0" algn="just">
              <a:buNone/>
            </a:pPr>
            <a:r>
              <a:rPr lang="ru-RU" sz="2400" b="1" dirty="0">
                <a:latin typeface="Times New Roman" panose="02020603050405020304" pitchFamily="18" charset="0"/>
                <a:cs typeface="Times New Roman" panose="02020603050405020304" pitchFamily="18" charset="0"/>
              </a:rPr>
              <a:t>Двое молодых людей искренне влюблены, однако родители мешают счастью пары и отказывают им в благословении. Тогда Владимир и Марья решаются обвенчаться тайком, но продуманный план любящих сердец рушит зимняя непогода.</a:t>
            </a:r>
            <a:endParaRPr lang="ru-RU" sz="2400" b="1" i="1"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6832" y="618516"/>
            <a:ext cx="5715000" cy="552561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5775158" y="441158"/>
            <a:ext cx="5502441" cy="5943600"/>
          </a:xfrm>
        </p:spPr>
        <p:txBody>
          <a:bodyPr/>
          <a:lstStyle/>
          <a:p>
            <a:r>
              <a:rPr lang="ru-RU" sz="2800" b="1" dirty="0">
                <a:latin typeface="Times New Roman" panose="02020603050405020304" pitchFamily="18" charset="0"/>
                <a:cs typeface="Times New Roman" panose="02020603050405020304" pitchFamily="18" charset="0"/>
              </a:rPr>
              <a:t>Весь день Владимир улаживает важные дела, находит священника и свидетелей. Но вечером ему не удается добраться до назначенного места из-за бушующей метели. Он приезжает на станцию лишь к утру.</a:t>
            </a:r>
            <a:endParaRPr lang="ru-RU" sz="2800" b="1"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130" y="441158"/>
            <a:ext cx="5324475" cy="59436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1"/>
          <a:stretch>
            <a:fillRect/>
          </a:stretch>
        </p:blipFill>
        <p:spPr>
          <a:xfrm>
            <a:off x="449178" y="449178"/>
            <a:ext cx="5513471" cy="5342021"/>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6208294" y="449178"/>
            <a:ext cx="5069305" cy="5342021"/>
          </a:xfrm>
        </p:spPr>
        <p:txBody>
          <a:bodyPr/>
          <a:lstStyle/>
          <a:p>
            <a:pPr marL="0" indent="0">
              <a:buNone/>
            </a:pPr>
            <a:r>
              <a:rPr lang="ru-RU" sz="2400" b="1" dirty="0">
                <a:latin typeface="Times New Roman" panose="02020603050405020304" pitchFamily="18" charset="0"/>
                <a:cs typeface="Times New Roman" panose="02020603050405020304" pitchFamily="18" charset="0"/>
              </a:rPr>
              <a:t>Марья ждала любимого в церкви, втайне уехав из дома, однако утром возвратилась обратно и серьезно заболела. Четырнадцать дней несчастная девушка пролежала с горячкой. Родители посчитали, что дочь хворает из-за запрета на женитьбу.</a:t>
            </a:r>
            <a:endParaRPr lang="ru-RU" sz="2400" b="1" dirty="0">
              <a:latin typeface="Times New Roman" panose="02020603050405020304" pitchFamily="18" charset="0"/>
              <a:cs typeface="Times New Roman" panose="02020603050405020304" pitchFamily="18" charset="0"/>
            </a:endParaRPr>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5133473" y="618517"/>
            <a:ext cx="6561221" cy="5333103"/>
          </a:xfrm>
        </p:spPr>
        <p:txBody>
          <a:bodyPr>
            <a:normAutofit lnSpcReduction="10000"/>
          </a:bodyPr>
          <a:lstStyle/>
          <a:p>
            <a:r>
              <a:rPr lang="ru-RU" sz="2800" b="1" dirty="0">
                <a:latin typeface="Times New Roman" panose="02020603050405020304" pitchFamily="18" charset="0"/>
                <a:cs typeface="Times New Roman" panose="02020603050405020304" pitchFamily="18" charset="0"/>
              </a:rPr>
              <a:t>Время шло, а Марья Гавриловна отказывала всем претендентам на руку и сердце. Однажды в ее доме появляется </a:t>
            </a:r>
            <a:r>
              <a:rPr lang="ru-RU" sz="2800" b="1" dirty="0" err="1">
                <a:latin typeface="Times New Roman" panose="02020603050405020304" pitchFamily="18" charset="0"/>
                <a:cs typeface="Times New Roman" panose="02020603050405020304" pitchFamily="18" charset="0"/>
              </a:rPr>
              <a:t>Бурмин</a:t>
            </a:r>
            <a:r>
              <a:rPr lang="ru-RU" sz="2800" b="1" dirty="0">
                <a:latin typeface="Times New Roman" panose="02020603050405020304" pitchFamily="18" charset="0"/>
                <a:cs typeface="Times New Roman" panose="02020603050405020304" pitchFamily="18" charset="0"/>
              </a:rPr>
              <a:t>, возвратившийся с войны. Девушка начинает испытывать теплые чувства к новому знакомому, а потом и вовсе ожидает от него предложения.</a:t>
            </a:r>
            <a:endParaRPr lang="ru-RU" sz="2800" b="1"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42" y="0"/>
            <a:ext cx="484632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6336632" y="618516"/>
            <a:ext cx="4940968" cy="5172683"/>
          </a:xfrm>
        </p:spPr>
        <p:txBody>
          <a:bodyPr>
            <a:noAutofit/>
          </a:bodyPr>
          <a:lstStyle/>
          <a:p>
            <a:pPr marL="0" indent="0" algn="just">
              <a:lnSpc>
                <a:spcPct val="150000"/>
              </a:lnSpc>
              <a:buNone/>
            </a:pPr>
            <a:r>
              <a:rPr lang="ru-RU" b="1" dirty="0">
                <a:latin typeface="Times New Roman" panose="02020603050405020304" pitchFamily="18" charset="0"/>
                <a:cs typeface="Times New Roman" panose="02020603050405020304" pitchFamily="18" charset="0"/>
              </a:rPr>
              <a:t>Как оказалось, </a:t>
            </a:r>
            <a:r>
              <a:rPr lang="ru-RU" b="1" dirty="0" err="1">
                <a:latin typeface="Times New Roman" panose="02020603050405020304" pitchFamily="18" charset="0"/>
                <a:cs typeface="Times New Roman" panose="02020603050405020304" pitchFamily="18" charset="0"/>
              </a:rPr>
              <a:t>Бурмин</a:t>
            </a:r>
            <a:r>
              <a:rPr lang="ru-RU" b="1" dirty="0">
                <a:latin typeface="Times New Roman" panose="02020603050405020304" pitchFamily="18" charset="0"/>
                <a:cs typeface="Times New Roman" panose="02020603050405020304" pitchFamily="18" charset="0"/>
              </a:rPr>
              <a:t> был уже женат. Ведь в ту роковую ночь Марья случайно обручилась с незнакомцем. Долгие годы полковник ощущал вину из-за злополучного зимнего происшествия, ведь он даже не знал, кто же его супруга. Но в итоге судьбоносная метель подарила и Марье, и </a:t>
            </a:r>
            <a:r>
              <a:rPr lang="ru-RU" b="1" dirty="0" err="1">
                <a:latin typeface="Times New Roman" panose="02020603050405020304" pitchFamily="18" charset="0"/>
                <a:cs typeface="Times New Roman" panose="02020603050405020304" pitchFamily="18" charset="0"/>
              </a:rPr>
              <a:t>Бурмину</a:t>
            </a:r>
            <a:r>
              <a:rPr lang="ru-RU" b="1" dirty="0">
                <a:latin typeface="Times New Roman" panose="02020603050405020304" pitchFamily="18" charset="0"/>
                <a:cs typeface="Times New Roman" panose="02020603050405020304" pitchFamily="18" charset="0"/>
              </a:rPr>
              <a:t> истинную любовь </a:t>
            </a:r>
            <a:endParaRPr lang="ru-RU"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421" y="618517"/>
            <a:ext cx="6176211" cy="52006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Дымчатое стекло">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TM04033925[[fn=Капля]]</Template>
  <TotalTime>0</TotalTime>
  <Words>12354</Words>
  <Application>WPS Presentation</Application>
  <PresentationFormat>Произвольный</PresentationFormat>
  <Paragraphs>132</Paragraphs>
  <Slides>24</Slides>
  <Notes>1</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vt:lpstr>
      <vt:lpstr>SimSun</vt:lpstr>
      <vt:lpstr>Wingdings</vt:lpstr>
      <vt:lpstr>Times New Roman</vt:lpstr>
      <vt:lpstr>Tw Cen MT</vt:lpstr>
      <vt:lpstr>Microsoft YaHei</vt:lpstr>
      <vt:lpstr>Arial Unicode MS</vt:lpstr>
      <vt:lpstr>Calibri</vt:lpstr>
      <vt:lpstr>Helvetica</vt:lpstr>
      <vt:lpstr>Капля</vt:lpstr>
      <vt:lpstr> А.Г. Николаенко, учитель музыки ГБОУ ЛНР  «Петровская школа № 22 имени М.М. Шаймуратова» Г.Н. Мицько, методист отдела методического сопровожения  ГБОУ ДПО ЛНР «ЛИРО»</vt:lpstr>
      <vt:lpstr>Литература и музыка тесно связаны друг с другом. Многие произведения литературы вдохновляли композиторов на создание музыкальных произведений, а музыка, в свою очередь, способна усилить эмоциональное воздействие произведения литературы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Тема произведения «Метель»: Тема судьбы и ее фатального влияния. </vt:lpstr>
      <vt:lpstr>Невероятно красивые мелодии, едва уловимый легкий перезвон бубенцов, романсовые интонации, бытовавшие в начале XIX века, нежнейшие напевы, истинно русская музыка – все это делает произведение Свиридова «Метель» одной из жемчужин классической музыки.</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Спасибо за внимание!</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1</cp:lastModifiedBy>
  <cp:revision>63</cp:revision>
  <dcterms:created xsi:type="dcterms:W3CDTF">2025-02-17T16:53:00Z</dcterms:created>
  <dcterms:modified xsi:type="dcterms:W3CDTF">2025-02-26T05:34:45Z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E3993DC19E1242C88E8CA4493CB6B1D5_12</vt:lpwstr>
  </property>
  <property fmtid="{D5CDD505-2E9C-101B-9397-08002B2CF9AE}" pid="3" name="KSOProductBuildVer">
    <vt:lpwstr>1049-12.2.0.19805</vt:lpwstr>
  </property>
</Properties>
</file>