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261" r:id="rId4"/>
    <p:sldId id="263" r:id="rId5"/>
    <p:sldId id="262" r:id="rId6"/>
    <p:sldId id="264" r:id="rId7"/>
    <p:sldId id="265" r:id="rId8"/>
    <p:sldId id="266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8575" y="0"/>
            <a:ext cx="9144000" cy="201622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 </a:t>
            </a:r>
            <a:r>
              <a:rPr lang="ru-RU" u="sng" dirty="0" smtClean="0"/>
              <a:t>«Преступление и наказание»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на уроках </a:t>
            </a:r>
            <a:br>
              <a:rPr lang="ru-RU" dirty="0" smtClean="0"/>
            </a:br>
            <a:r>
              <a:rPr lang="ru-RU" dirty="0" smtClean="0"/>
              <a:t>музыки </a:t>
            </a:r>
            <a:r>
              <a:rPr lang="ru-RU" dirty="0" smtClean="0"/>
              <a:t>и </a:t>
            </a:r>
            <a:r>
              <a:rPr lang="ru-RU" dirty="0" smtClean="0"/>
              <a:t>литературы.</a:t>
            </a:r>
            <a:endParaRPr lang="ru-RU" dirty="0"/>
          </a:p>
        </p:txBody>
      </p:sp>
      <p:sp>
        <p:nvSpPr>
          <p:cNvPr id="4" name="Прямоугольный треугольник 3"/>
          <p:cNvSpPr/>
          <p:nvPr/>
        </p:nvSpPr>
        <p:spPr>
          <a:xfrm>
            <a:off x="580161" y="2276871"/>
            <a:ext cx="7926529" cy="4345601"/>
          </a:xfrm>
          <a:prstGeom prst="rtTriangle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19" y="3645024"/>
            <a:ext cx="2278186" cy="263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672" y="2276871"/>
            <a:ext cx="3959669" cy="399885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6757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315200" cy="1154097"/>
          </a:xfrm>
        </p:spPr>
        <p:txBody>
          <a:bodyPr/>
          <a:lstStyle/>
          <a:p>
            <a:r>
              <a:rPr lang="ru-RU" dirty="0" smtClean="0"/>
              <a:t>«Преступление и наказание»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03648" y="1732241"/>
            <a:ext cx="2171267" cy="3526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24" r="25588" b="49919"/>
          <a:stretch/>
        </p:blipFill>
        <p:spPr bwMode="auto">
          <a:xfrm>
            <a:off x="5508104" y="1755402"/>
            <a:ext cx="2188112" cy="3526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3238" y="5556738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Фёдор Достоевский</a:t>
            </a:r>
          </a:p>
          <a:p>
            <a:pPr algn="ctr"/>
            <a:r>
              <a:rPr lang="ru-RU" sz="2400" b="1" dirty="0" smtClean="0"/>
              <a:t>10 класс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729952" y="5517232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Эдуард Артемьев</a:t>
            </a:r>
          </a:p>
          <a:p>
            <a:pPr algn="ctr"/>
            <a:r>
              <a:rPr lang="ru-RU" sz="2400" b="1" dirty="0" smtClean="0"/>
              <a:t>8 класс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459135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050088" cy="115409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/>
                <a:ea typeface="Calibri"/>
              </a:rPr>
              <a:t>Кто Родион Раскольников</a:t>
            </a:r>
            <a:r>
              <a:rPr lang="ru-RU" b="1" dirty="0">
                <a:latin typeface="Times New Roman"/>
                <a:ea typeface="Calibri"/>
              </a:rPr>
              <a:t>: </a:t>
            </a:r>
            <a:r>
              <a:rPr lang="ru-RU" b="1" dirty="0" smtClean="0">
                <a:latin typeface="Times New Roman"/>
                <a:ea typeface="Calibri"/>
              </a:rPr>
              <a:t/>
            </a:r>
            <a:br>
              <a:rPr lang="ru-RU" b="1" dirty="0" smtClean="0">
                <a:latin typeface="Times New Roman"/>
                <a:ea typeface="Calibri"/>
              </a:rPr>
            </a:br>
            <a:r>
              <a:rPr lang="ru-RU" b="1" dirty="0" smtClean="0">
                <a:latin typeface="Times New Roman"/>
                <a:ea typeface="Calibri"/>
              </a:rPr>
              <a:t>убийца </a:t>
            </a:r>
            <a:r>
              <a:rPr lang="ru-RU" b="1" dirty="0">
                <a:latin typeface="Times New Roman"/>
                <a:ea typeface="Calibri"/>
              </a:rPr>
              <a:t>или жертва?» 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24" y="1772816"/>
            <a:ext cx="2470676" cy="3704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71800" y="3537985"/>
            <a:ext cx="6372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Давно в </a:t>
            </a:r>
            <a:r>
              <a:rPr lang="ru-RU" sz="2400" dirty="0" err="1">
                <a:latin typeface="Times New Roman"/>
                <a:ea typeface="Calibri"/>
                <a:cs typeface="Times New Roman"/>
              </a:rPr>
              <a:t>прошлы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 лета людского бытия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indent="449580"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Наш род не знал запрета, как волк или змея.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indent="449580"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И вздох наш был случаен, </a:t>
            </a:r>
            <a:endParaRPr lang="ru-RU" sz="2400" dirty="0" smtClean="0">
              <a:latin typeface="Times New Roman"/>
              <a:ea typeface="Calibri"/>
              <a:cs typeface="Times New Roman"/>
            </a:endParaRPr>
          </a:p>
          <a:p>
            <a:pPr indent="449580">
              <a:spcAft>
                <a:spcPts val="0"/>
              </a:spcAft>
            </a:pPr>
            <a:r>
              <a:rPr lang="ru-RU" sz="2400" dirty="0" smtClean="0">
                <a:latin typeface="Times New Roman"/>
                <a:ea typeface="Calibri"/>
                <a:cs typeface="Times New Roman"/>
              </a:rPr>
              <a:t>		и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взгляд был полон тьмы,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indent="449580"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Покуда Святых Таин не приобщились мы.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9864" y="5733256"/>
            <a:ext cx="85106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rgbClr val="FFC000"/>
                </a:solidFill>
                <a:latin typeface="Times New Roman"/>
                <a:ea typeface="Calibri"/>
              </a:rPr>
              <a:t>Каких запретов не знал </a:t>
            </a:r>
            <a:r>
              <a:rPr lang="ru-RU" sz="2400" i="1" dirty="0" smtClean="0">
                <a:solidFill>
                  <a:srgbClr val="FFC000"/>
                </a:solidFill>
                <a:latin typeface="Times New Roman"/>
                <a:ea typeface="Calibri"/>
              </a:rPr>
              <a:t>человек? </a:t>
            </a:r>
          </a:p>
          <a:p>
            <a:r>
              <a:rPr lang="ru-RU" sz="2400" i="1" dirty="0" smtClean="0">
                <a:solidFill>
                  <a:srgbClr val="FFC000"/>
                </a:solidFill>
                <a:latin typeface="Times New Roman"/>
                <a:ea typeface="Calibri"/>
              </a:rPr>
              <a:t>К </a:t>
            </a:r>
            <a:r>
              <a:rPr lang="ru-RU" sz="2400" i="1" dirty="0">
                <a:solidFill>
                  <a:srgbClr val="FFC000"/>
                </a:solidFill>
                <a:latin typeface="Times New Roman"/>
                <a:ea typeface="Calibri"/>
              </a:rPr>
              <a:t>каким Святым Тайнам приобщился человек?</a:t>
            </a:r>
            <a:endParaRPr lang="ru-RU" sz="2400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5856" y="1988840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«Баллада шарманщика»</a:t>
            </a:r>
            <a:endParaRPr lang="ru-RU" sz="3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Э. Артемьев - баллада шарманщика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1336" y="27809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4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315200" cy="1154097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FF8600"/>
                </a:solidFill>
                <a:latin typeface="Times New Roman"/>
                <a:ea typeface="Calibri"/>
              </a:rPr>
              <a:t>Кто Родион Раскольников: </a:t>
            </a:r>
            <a:br>
              <a:rPr lang="ru-RU" sz="3600" b="1" dirty="0">
                <a:solidFill>
                  <a:srgbClr val="FF8600"/>
                </a:solidFill>
                <a:latin typeface="Times New Roman"/>
                <a:ea typeface="Calibri"/>
              </a:rPr>
            </a:br>
            <a:r>
              <a:rPr lang="ru-RU" sz="3600" b="1" dirty="0">
                <a:solidFill>
                  <a:srgbClr val="FF8600"/>
                </a:solidFill>
                <a:latin typeface="Times New Roman"/>
                <a:ea typeface="Calibri"/>
              </a:rPr>
              <a:t>убийца или жертва?» 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7" y="1556792"/>
            <a:ext cx="66247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dirty="0" smtClean="0">
                <a:solidFill>
                  <a:srgbClr val="FFC000"/>
                </a:solidFill>
                <a:latin typeface="Times New Roman"/>
                <a:ea typeface="Calibri"/>
                <a:cs typeface="Times New Roman"/>
              </a:rPr>
              <a:t>Фёдор </a:t>
            </a:r>
            <a:r>
              <a:rPr lang="ru-RU" sz="2300" dirty="0">
                <a:solidFill>
                  <a:srgbClr val="FFC000"/>
                </a:solidFill>
                <a:latin typeface="Times New Roman"/>
                <a:ea typeface="Calibri"/>
                <a:cs typeface="Times New Roman"/>
              </a:rPr>
              <a:t>Михайлович </a:t>
            </a:r>
            <a:r>
              <a:rPr lang="ru-RU" sz="2300" dirty="0" smtClean="0">
                <a:solidFill>
                  <a:srgbClr val="FFC000"/>
                </a:solidFill>
                <a:latin typeface="Times New Roman"/>
                <a:ea typeface="Calibri"/>
                <a:cs typeface="Times New Roman"/>
              </a:rPr>
              <a:t>Достоевский: </a:t>
            </a:r>
            <a:r>
              <a:rPr lang="ru-RU" sz="2300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r>
              <a:rPr lang="ru-RU" sz="2300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«</a:t>
            </a:r>
            <a:r>
              <a:rPr lang="ru-RU" sz="23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Он был замечательно хорош собою, с прекрасными тёмными глазами, тёмно-рус, ростом выше среднего, тонок и строен.» </a:t>
            </a:r>
            <a:endParaRPr lang="ru-RU" sz="2300" dirty="0" smtClean="0">
              <a:solidFill>
                <a:prstClr val="white"/>
              </a:solidFill>
              <a:latin typeface="Times New Roman"/>
              <a:ea typeface="Calibri"/>
              <a:cs typeface="Times New Roman"/>
            </a:endParaRPr>
          </a:p>
          <a:p>
            <a:endParaRPr lang="ru-RU" sz="1600" dirty="0">
              <a:solidFill>
                <a:prstClr val="white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7" r="10748"/>
          <a:stretch/>
        </p:blipFill>
        <p:spPr bwMode="auto">
          <a:xfrm>
            <a:off x="6948263" y="1700808"/>
            <a:ext cx="2010229" cy="144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07704" y="3926815"/>
            <a:ext cx="705078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dirty="0">
                <a:solidFill>
                  <a:srgbClr val="FFC000"/>
                </a:solidFill>
                <a:latin typeface="Times New Roman"/>
                <a:ea typeface="Calibri"/>
                <a:cs typeface="Times New Roman"/>
              </a:rPr>
              <a:t>Соня </a:t>
            </a:r>
            <a:r>
              <a:rPr lang="ru-RU" sz="2300" dirty="0" smtClean="0">
                <a:solidFill>
                  <a:srgbClr val="FFC000"/>
                </a:solidFill>
                <a:latin typeface="Times New Roman"/>
                <a:ea typeface="Calibri"/>
                <a:cs typeface="Times New Roman"/>
              </a:rPr>
              <a:t>Мармеладова:  </a:t>
            </a:r>
            <a:r>
              <a:rPr lang="ru-RU" sz="23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«Что вы над собой сделали! Ведь вам же не за что было страдать! Ведь вы... ведь вы... безбожник! Вот что! Вот оно, вот что!» </a:t>
            </a:r>
            <a:endParaRPr lang="ru-RU" sz="2300" dirty="0" smtClean="0">
              <a:solidFill>
                <a:prstClr val="white"/>
              </a:solidFill>
              <a:latin typeface="Times New Roman"/>
              <a:ea typeface="Calibri"/>
              <a:cs typeface="Times New Roman"/>
            </a:endParaRPr>
          </a:p>
          <a:p>
            <a:endParaRPr lang="ru-RU" sz="1600" dirty="0">
              <a:solidFill>
                <a:prstClr val="white"/>
              </a:solidFill>
              <a:latin typeface="Times New Roman"/>
              <a:ea typeface="Calibri"/>
              <a:cs typeface="Times New Roman"/>
            </a:endParaRPr>
          </a:p>
          <a:p>
            <a:r>
              <a:rPr lang="ru-RU" sz="2300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Такая </a:t>
            </a:r>
            <a:r>
              <a:rPr lang="ru-RU" sz="23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эмоциональная речь даже человеку незнакомому с произведением подсказывает, что герой имеет мысли или совершает поступки, </a:t>
            </a:r>
            <a:r>
              <a:rPr lang="ru-RU" sz="2300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способные шокировать</a:t>
            </a:r>
            <a:endParaRPr lang="ru-RU" sz="23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59" y="4161454"/>
            <a:ext cx="1699329" cy="2354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7" y="3143377"/>
            <a:ext cx="863496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Первое описание Раскольникова автором располагает читателя к герою.</a:t>
            </a:r>
            <a:endParaRPr lang="ru-RU" sz="23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6280919"/>
            <a:ext cx="7266721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доброго</a:t>
            </a:r>
            <a:r>
              <a:rPr lang="ru-RU" sz="23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ru-RU" sz="2300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открытого </a:t>
            </a:r>
            <a:r>
              <a:rPr lang="ru-RU" sz="23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человека с чуткой, чистой душой.</a:t>
            </a:r>
            <a:endParaRPr lang="ru-RU" sz="23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0579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315200" cy="1154097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FF8600"/>
                </a:solidFill>
                <a:latin typeface="Times New Roman"/>
                <a:ea typeface="Calibri"/>
              </a:rPr>
              <a:t>Кто Родион Раскольников: </a:t>
            </a:r>
            <a:br>
              <a:rPr lang="ru-RU" sz="3600" b="1" dirty="0">
                <a:solidFill>
                  <a:srgbClr val="FF8600"/>
                </a:solidFill>
                <a:latin typeface="Times New Roman"/>
                <a:ea typeface="Calibri"/>
              </a:rPr>
            </a:br>
            <a:r>
              <a:rPr lang="ru-RU" sz="3600" b="1" dirty="0">
                <a:solidFill>
                  <a:srgbClr val="FF8600"/>
                </a:solidFill>
                <a:latin typeface="Times New Roman"/>
                <a:ea typeface="Calibri"/>
              </a:rPr>
              <a:t>убийца или жертва?» </a:t>
            </a:r>
            <a:endParaRPr lang="ru-RU" sz="3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61328" y="1788452"/>
            <a:ext cx="5976664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dirty="0" smtClean="0">
                <a:solidFill>
                  <a:srgbClr val="FFC000"/>
                </a:solidFill>
                <a:latin typeface="Times New Roman"/>
                <a:ea typeface="Calibri"/>
              </a:rPr>
              <a:t>Разумихин: </a:t>
            </a:r>
            <a:r>
              <a:rPr lang="ru-RU" sz="2300" dirty="0">
                <a:latin typeface="Times New Roman"/>
                <a:ea typeface="Calibri"/>
              </a:rPr>
              <a:t>«Ах, Родион, братец, да ведь я тебя слишком люблю… Я теперь всё понял! Ты весь наружу вышел передо мной… Всё дело в том, что ты мыслитель себе на всю жизнь и потому всего себя бережешь, а надо бы не беречься. Береги ты себя, береги, но всё-таки надо же иногда уметь рассердиться. </a:t>
            </a:r>
            <a:endParaRPr lang="ru-RU" sz="23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023434"/>
            <a:ext cx="2687960" cy="2099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71201" y="4221088"/>
            <a:ext cx="8716951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300" dirty="0">
                <a:solidFill>
                  <a:prstClr val="white"/>
                </a:solidFill>
                <a:latin typeface="Times New Roman"/>
                <a:ea typeface="Calibri"/>
              </a:rPr>
              <a:t>Так уж человек устроен. Ведь ты сам не знаешь, какая ты сила, какая у тебя натура!» </a:t>
            </a:r>
          </a:p>
          <a:p>
            <a:pPr lvl="0"/>
            <a:endParaRPr lang="ru-RU" sz="2300" dirty="0">
              <a:solidFill>
                <a:prstClr val="white"/>
              </a:solidFill>
              <a:latin typeface="Times New Roman"/>
              <a:ea typeface="Calibri"/>
            </a:endParaRPr>
          </a:p>
          <a:p>
            <a:pPr lvl="0"/>
            <a:r>
              <a:rPr lang="ru-RU" sz="2300" dirty="0">
                <a:solidFill>
                  <a:prstClr val="white"/>
                </a:solidFill>
                <a:latin typeface="Times New Roman"/>
                <a:ea typeface="Calibri"/>
              </a:rPr>
              <a:t>Эти размышления говорят о том, что Родион Раскольников и сам себя полно не изучил, что окружающие видят в нем больше, чем он сам.</a:t>
            </a:r>
            <a:endParaRPr lang="ru-RU" sz="23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167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315200" cy="1154097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FF8600"/>
                </a:solidFill>
                <a:latin typeface="Times New Roman"/>
                <a:ea typeface="Calibri"/>
              </a:rPr>
              <a:t>Кто Родион Раскольников: </a:t>
            </a:r>
            <a:br>
              <a:rPr lang="ru-RU" sz="3600" b="1" dirty="0">
                <a:solidFill>
                  <a:srgbClr val="FF8600"/>
                </a:solidFill>
                <a:latin typeface="Times New Roman"/>
                <a:ea typeface="Calibri"/>
              </a:rPr>
            </a:br>
            <a:r>
              <a:rPr lang="ru-RU" sz="3600" b="1" dirty="0">
                <a:solidFill>
                  <a:srgbClr val="FF8600"/>
                </a:solidFill>
                <a:latin typeface="Times New Roman"/>
                <a:ea typeface="Calibri"/>
              </a:rPr>
              <a:t>убийца или жертва?» 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03848" y="1812651"/>
            <a:ext cx="57606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FFC000"/>
                </a:solidFill>
                <a:latin typeface="Times New Roman"/>
                <a:ea typeface="Calibri"/>
                <a:cs typeface="Times New Roman"/>
              </a:rPr>
              <a:t>Порфирий </a:t>
            </a:r>
            <a:r>
              <a:rPr lang="ru-RU" sz="2400" dirty="0" smtClean="0">
                <a:solidFill>
                  <a:srgbClr val="FFC000"/>
                </a:solidFill>
                <a:latin typeface="Times New Roman"/>
                <a:ea typeface="Calibri"/>
                <a:cs typeface="Times New Roman"/>
              </a:rPr>
              <a:t>Петрович: </a:t>
            </a:r>
          </a:p>
          <a:p>
            <a:pPr>
              <a:spcAft>
                <a:spcPts val="0"/>
              </a:spcAft>
            </a:pPr>
            <a:r>
              <a:rPr lang="ru-RU" sz="2400" dirty="0" smtClean="0">
                <a:latin typeface="Times New Roman"/>
                <a:ea typeface="Calibri"/>
                <a:cs typeface="Times New Roman"/>
              </a:rPr>
              <a:t>«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Вы, кажется, очень сердитесь на меня, Родион </a:t>
            </a:r>
            <a:r>
              <a:rPr lang="ru-RU" sz="2400" dirty="0" err="1">
                <a:latin typeface="Times New Roman"/>
                <a:ea typeface="Calibri"/>
                <a:cs typeface="Times New Roman"/>
              </a:rPr>
              <a:t>Романыч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? Нет-с, мне вас жаль-то жаль! А знаете ли что? Вы самый для меня подходящий человек, потому именно, что вы... математик. Ну да мы еще побеседуем, побеседуем...» </a:t>
            </a:r>
            <a:endParaRPr lang="ru-RU" sz="2400" dirty="0" smtClean="0">
              <a:latin typeface="Times New Roman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endParaRPr lang="ru-RU" sz="2400" dirty="0"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7" t="5515" r="43273" b="3575"/>
          <a:stretch/>
        </p:blipFill>
        <p:spPr bwMode="auto">
          <a:xfrm flipH="1">
            <a:off x="539552" y="1700808"/>
            <a:ext cx="2457399" cy="327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5157192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Эта цитата показывает, что Порфирий видит в Раскольникове умного и сложного человека, которого он уважает, несмотря на свои подозрения относительно его причастности к преступлению.</a:t>
            </a:r>
            <a:endParaRPr lang="ru-RU" sz="24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530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91987"/>
            <a:ext cx="2896910" cy="193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188640"/>
            <a:ext cx="6606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8600"/>
                </a:solidFill>
                <a:latin typeface="Times New Roman"/>
                <a:ea typeface="Calibri"/>
                <a:cs typeface="+mj-cs"/>
              </a:rPr>
              <a:t>Кто Родион Раскольников: </a:t>
            </a:r>
            <a:br>
              <a:rPr lang="ru-RU" sz="3600" b="1" dirty="0">
                <a:solidFill>
                  <a:srgbClr val="FF8600"/>
                </a:solidFill>
                <a:latin typeface="Times New Roman"/>
                <a:ea typeface="Calibri"/>
                <a:cs typeface="+mj-cs"/>
              </a:rPr>
            </a:br>
            <a:r>
              <a:rPr lang="ru-RU" sz="3600" b="1" dirty="0">
                <a:solidFill>
                  <a:srgbClr val="FF8600"/>
                </a:solidFill>
                <a:latin typeface="Times New Roman"/>
                <a:ea typeface="Calibri"/>
                <a:cs typeface="+mj-cs"/>
              </a:rPr>
              <a:t>убийца или жертва?»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81929" y="609593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«Но, если Лазарь встал во тьме, 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Воскреснет личность и во мне!!!»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60125" y="1483632"/>
            <a:ext cx="5983874" cy="2695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marR="0" lvl="0" indent="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C6E7FC"/>
              </a:buClr>
              <a:buSzPct val="95000"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Меня сжигает вечный пыл, как ветер из пустыни.</a:t>
            </a:r>
          </a:p>
          <a:p>
            <a:pPr marL="68580" marR="0" lvl="0" indent="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C6E7FC"/>
              </a:buClr>
              <a:buSzPct val="95000"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Если б с голоду убил, то был бы счастлив ныне.</a:t>
            </a:r>
          </a:p>
          <a:p>
            <a:pPr marL="68580" marR="0" lvl="0" indent="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C6E7FC"/>
              </a:buClr>
              <a:buSzPct val="95000"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Но не солгу я пред тобой, убил я из гордыни.</a:t>
            </a:r>
          </a:p>
          <a:p>
            <a:pPr marL="68580" marR="0" lvl="0" indent="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C6E7FC"/>
              </a:buClr>
              <a:buSzPct val="95000"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Что Божьих заповедей яд, не для того их люди чтят, Чтоб быть поближе к раю. </a:t>
            </a:r>
          </a:p>
          <a:p>
            <a:pPr marL="68580" marR="0" lvl="0" indent="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C6E7FC"/>
              </a:buClr>
              <a:buSzPct val="95000"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Не для того их славит чернь.</a:t>
            </a:r>
          </a:p>
          <a:p>
            <a:pPr marL="68580" marR="0" lvl="0" indent="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C6E7FC"/>
              </a:buClr>
              <a:buSzPct val="95000"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Я думал: «Бог я! Или червь?». 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2" r="31335"/>
          <a:stretch/>
        </p:blipFill>
        <p:spPr bwMode="auto">
          <a:xfrm>
            <a:off x="107504" y="1483632"/>
            <a:ext cx="2909455" cy="443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073E87"/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157467" y="5935150"/>
            <a:ext cx="34393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Ария </a:t>
            </a:r>
            <a:endParaRPr lang="ru-RU" sz="2400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Родиона </a:t>
            </a:r>
            <a:r>
              <a:rPr lang="ru-RU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Раскольникова</a:t>
            </a:r>
          </a:p>
        </p:txBody>
      </p:sp>
      <p:pic>
        <p:nvPicPr>
          <p:cNvPr id="8" name="Ария Раскольникова Владимир Ябчаник -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7984" y="48540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6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2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212976"/>
            <a:ext cx="7315200" cy="1154097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/>
              <a:t>Спасибо </a:t>
            </a:r>
            <a:br>
              <a:rPr lang="ru-RU" sz="6000" b="1" dirty="0" smtClean="0"/>
            </a:br>
            <a:r>
              <a:rPr lang="ru-RU" sz="6000" b="1" dirty="0" smtClean="0"/>
              <a:t>за внимание!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12013350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ерспектива">
  <a:themeElements>
    <a:clrScheme name="Перспектива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ерспектив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421</TotalTime>
  <Words>460</Words>
  <Application>Microsoft Office PowerPoint</Application>
  <PresentationFormat>Экран (4:3)</PresentationFormat>
  <Paragraphs>44</Paragraphs>
  <Slides>8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Перспектива</vt:lpstr>
      <vt:lpstr> «Преступление и наказание»  на уроках  музыки и литературы.</vt:lpstr>
      <vt:lpstr>«Преступление и наказание»</vt:lpstr>
      <vt:lpstr>Кто Родион Раскольников:  убийца или жертва?» </vt:lpstr>
      <vt:lpstr>Кто Родион Раскольников:  убийца или жертва?» </vt:lpstr>
      <vt:lpstr>Кто Родион Раскольников:  убийца или жертва?» </vt:lpstr>
      <vt:lpstr>Кто Родион Раскольников:  убийца или жертва?» </vt:lpstr>
      <vt:lpstr>Презентация PowerPoint</vt:lpstr>
      <vt:lpstr>Спасибо 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Наташа</dc:creator>
  <cp:lastModifiedBy>Наташа</cp:lastModifiedBy>
  <cp:revision>25</cp:revision>
  <dcterms:created xsi:type="dcterms:W3CDTF">2025-02-17T11:34:24Z</dcterms:created>
  <dcterms:modified xsi:type="dcterms:W3CDTF">2025-02-28T13:10:56Z</dcterms:modified>
</cp:coreProperties>
</file>